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30"/>
  </p:notesMasterIdLst>
  <p:sldIdLst>
    <p:sldId id="256" r:id="rId2"/>
    <p:sldId id="257" r:id="rId3"/>
    <p:sldId id="313" r:id="rId4"/>
    <p:sldId id="331" r:id="rId5"/>
    <p:sldId id="335" r:id="rId6"/>
    <p:sldId id="336" r:id="rId7"/>
    <p:sldId id="337" r:id="rId8"/>
    <p:sldId id="338" r:id="rId9"/>
    <p:sldId id="339" r:id="rId10"/>
    <p:sldId id="340" r:id="rId11"/>
    <p:sldId id="341" r:id="rId12"/>
    <p:sldId id="342" r:id="rId13"/>
    <p:sldId id="332" r:id="rId14"/>
    <p:sldId id="343" r:id="rId15"/>
    <p:sldId id="344" r:id="rId16"/>
    <p:sldId id="345" r:id="rId17"/>
    <p:sldId id="346" r:id="rId18"/>
    <p:sldId id="347" r:id="rId19"/>
    <p:sldId id="333" r:id="rId20"/>
    <p:sldId id="348" r:id="rId21"/>
    <p:sldId id="349" r:id="rId22"/>
    <p:sldId id="350" r:id="rId23"/>
    <p:sldId id="334" r:id="rId24"/>
    <p:sldId id="259" r:id="rId25"/>
    <p:sldId id="329" r:id="rId26"/>
    <p:sldId id="330" r:id="rId27"/>
    <p:sldId id="300" r:id="rId28"/>
    <p:sldId id="32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9"/>
    <p:restoredTop sz="94697"/>
  </p:normalViewPr>
  <p:slideViewPr>
    <p:cSldViewPr snapToGrid="0" snapToObjects="1">
      <p:cViewPr varScale="1">
        <p:scale>
          <a:sx n="67" d="100"/>
          <a:sy n="67" d="100"/>
        </p:scale>
        <p:origin x="6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E2996-7EF1-4679-A80A-8B412AC8AA86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29B8B2-3035-4E52-B818-E084FB038B08}">
      <dgm:prSet phldrT="[Texto]"/>
      <dgm:spPr/>
      <dgm:t>
        <a:bodyPr/>
        <a:lstStyle/>
        <a:p>
          <a:r>
            <a:rPr lang="es-ES" dirty="0"/>
            <a:t>GRACIAS</a:t>
          </a:r>
        </a:p>
      </dgm:t>
    </dgm:pt>
    <dgm:pt modelId="{644991ED-83BC-449E-92AE-87B7DC9698DA}" type="parTrans" cxnId="{D1681D2B-92A3-467C-B9A4-71BD476BBFA1}">
      <dgm:prSet/>
      <dgm:spPr/>
      <dgm:t>
        <a:bodyPr/>
        <a:lstStyle/>
        <a:p>
          <a:endParaRPr lang="es-ES"/>
        </a:p>
      </dgm:t>
    </dgm:pt>
    <dgm:pt modelId="{D0941A68-ABC4-4E23-BAFD-353A7F73CF5F}" type="sibTrans" cxnId="{D1681D2B-92A3-467C-B9A4-71BD476BBFA1}">
      <dgm:prSet/>
      <dgm:spPr/>
      <dgm:t>
        <a:bodyPr/>
        <a:lstStyle/>
        <a:p>
          <a:endParaRPr lang="es-ES"/>
        </a:p>
      </dgm:t>
    </dgm:pt>
    <dgm:pt modelId="{CEEB9806-3114-4FD8-9104-3ED1BBA55D41}" type="pres">
      <dgm:prSet presAssocID="{F00E2996-7EF1-4679-A80A-8B412AC8AA86}" presName="Name0" presStyleCnt="0">
        <dgm:presLayoutVars>
          <dgm:chMax/>
          <dgm:chPref/>
          <dgm:dir/>
        </dgm:presLayoutVars>
      </dgm:prSet>
      <dgm:spPr/>
    </dgm:pt>
    <dgm:pt modelId="{9275540D-33F5-4D6F-A394-E73DB7F68550}" type="pres">
      <dgm:prSet presAssocID="{7729B8B2-3035-4E52-B818-E084FB038B08}" presName="composite" presStyleCnt="0">
        <dgm:presLayoutVars>
          <dgm:chMax/>
          <dgm:chPref/>
        </dgm:presLayoutVars>
      </dgm:prSet>
      <dgm:spPr/>
    </dgm:pt>
    <dgm:pt modelId="{7C03E6A1-96CE-41CE-B121-B985A48D11B8}" type="pres">
      <dgm:prSet presAssocID="{7729B8B2-3035-4E52-B818-E084FB038B08}" presName="Image" presStyleLbl="bgImgPlace1" presStyleIdx="0" presStyleCnt="1" custScaleY="63441" custLinFactX="24977" custLinFactNeighborX="100000" custLinFactNeighborY="91351"/>
      <dgm:spPr>
        <a:blipFill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4642CDAA-ABDB-4696-850B-3594F45431D9}" type="pres">
      <dgm:prSet presAssocID="{7729B8B2-3035-4E52-B818-E084FB038B08}" presName="ParentText" presStyleLbl="revTx" presStyleIdx="0" presStyleCnt="1" custLinFactNeighborX="3174" custLinFactNeighborY="20068">
        <dgm:presLayoutVars>
          <dgm:chMax val="0"/>
          <dgm:chPref val="0"/>
          <dgm:bulletEnabled val="1"/>
        </dgm:presLayoutVars>
      </dgm:prSet>
      <dgm:spPr/>
    </dgm:pt>
    <dgm:pt modelId="{85E66343-43AE-4F0D-8172-54386BE62E42}" type="pres">
      <dgm:prSet presAssocID="{7729B8B2-3035-4E52-B818-E084FB038B08}" presName="tlFrame" presStyleLbl="node1" presStyleIdx="0" presStyleCnt="4"/>
      <dgm:spPr/>
    </dgm:pt>
    <dgm:pt modelId="{8490B62D-DD15-4827-9556-D882295E26E9}" type="pres">
      <dgm:prSet presAssocID="{7729B8B2-3035-4E52-B818-E084FB038B08}" presName="trFrame" presStyleLbl="node1" presStyleIdx="1" presStyleCnt="4"/>
      <dgm:spPr/>
    </dgm:pt>
    <dgm:pt modelId="{113CF3D7-2194-4450-ABC3-38994AC1C64F}" type="pres">
      <dgm:prSet presAssocID="{7729B8B2-3035-4E52-B818-E084FB038B08}" presName="blFrame" presStyleLbl="node1" presStyleIdx="2" presStyleCnt="4"/>
      <dgm:spPr/>
    </dgm:pt>
    <dgm:pt modelId="{06FE082B-2A74-40B0-B90D-451D14F2D441}" type="pres">
      <dgm:prSet presAssocID="{7729B8B2-3035-4E52-B818-E084FB038B08}" presName="brFrame" presStyleLbl="node1" presStyleIdx="3" presStyleCnt="4"/>
      <dgm:spPr/>
    </dgm:pt>
  </dgm:ptLst>
  <dgm:cxnLst>
    <dgm:cxn modelId="{D1681D2B-92A3-467C-B9A4-71BD476BBFA1}" srcId="{F00E2996-7EF1-4679-A80A-8B412AC8AA86}" destId="{7729B8B2-3035-4E52-B818-E084FB038B08}" srcOrd="0" destOrd="0" parTransId="{644991ED-83BC-449E-92AE-87B7DC9698DA}" sibTransId="{D0941A68-ABC4-4E23-BAFD-353A7F73CF5F}"/>
    <dgm:cxn modelId="{D92AA772-3D77-4A96-A3C1-1698ED914115}" type="presOf" srcId="{7729B8B2-3035-4E52-B818-E084FB038B08}" destId="{4642CDAA-ABDB-4696-850B-3594F45431D9}" srcOrd="0" destOrd="0" presId="urn:microsoft.com/office/officeart/2009/3/layout/FramedTextPicture"/>
    <dgm:cxn modelId="{E7241A8C-F260-4B18-BC51-196C2D29C770}" type="presOf" srcId="{F00E2996-7EF1-4679-A80A-8B412AC8AA86}" destId="{CEEB9806-3114-4FD8-9104-3ED1BBA55D41}" srcOrd="0" destOrd="0" presId="urn:microsoft.com/office/officeart/2009/3/layout/FramedTextPicture"/>
    <dgm:cxn modelId="{65FB6385-EB45-44D8-98F8-770AE9F19E6B}" type="presParOf" srcId="{CEEB9806-3114-4FD8-9104-3ED1BBA55D41}" destId="{9275540D-33F5-4D6F-A394-E73DB7F68550}" srcOrd="0" destOrd="0" presId="urn:microsoft.com/office/officeart/2009/3/layout/FramedTextPicture"/>
    <dgm:cxn modelId="{51F2FEB3-E905-4D7F-B844-3EAF57894EAC}" type="presParOf" srcId="{9275540D-33F5-4D6F-A394-E73DB7F68550}" destId="{7C03E6A1-96CE-41CE-B121-B985A48D11B8}" srcOrd="0" destOrd="0" presId="urn:microsoft.com/office/officeart/2009/3/layout/FramedTextPicture"/>
    <dgm:cxn modelId="{153D1EE6-363A-4F20-8EB4-98CDA2C13353}" type="presParOf" srcId="{9275540D-33F5-4D6F-A394-E73DB7F68550}" destId="{4642CDAA-ABDB-4696-850B-3594F45431D9}" srcOrd="1" destOrd="0" presId="urn:microsoft.com/office/officeart/2009/3/layout/FramedTextPicture"/>
    <dgm:cxn modelId="{A9E3EAB6-4C01-4BF0-AC4B-C6D8D0D489B6}" type="presParOf" srcId="{9275540D-33F5-4D6F-A394-E73DB7F68550}" destId="{85E66343-43AE-4F0D-8172-54386BE62E42}" srcOrd="2" destOrd="0" presId="urn:microsoft.com/office/officeart/2009/3/layout/FramedTextPicture"/>
    <dgm:cxn modelId="{F6CA4980-5648-47FA-9D47-E9DAFC47CA2E}" type="presParOf" srcId="{9275540D-33F5-4D6F-A394-E73DB7F68550}" destId="{8490B62D-DD15-4827-9556-D882295E26E9}" srcOrd="3" destOrd="0" presId="urn:microsoft.com/office/officeart/2009/3/layout/FramedTextPicture"/>
    <dgm:cxn modelId="{5270AB65-0F80-47AA-BEFA-156E771112C2}" type="presParOf" srcId="{9275540D-33F5-4D6F-A394-E73DB7F68550}" destId="{113CF3D7-2194-4450-ABC3-38994AC1C64F}" srcOrd="4" destOrd="0" presId="urn:microsoft.com/office/officeart/2009/3/layout/FramedTextPicture"/>
    <dgm:cxn modelId="{F685D06E-BF60-4E0E-8590-8AC3037C21D6}" type="presParOf" srcId="{9275540D-33F5-4D6F-A394-E73DB7F68550}" destId="{06FE082B-2A74-40B0-B90D-451D14F2D441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3E6A1-96CE-41CE-B121-B985A48D11B8}">
      <dsp:nvSpPr>
        <dsp:cNvPr id="0" name=""/>
        <dsp:cNvSpPr/>
      </dsp:nvSpPr>
      <dsp:spPr>
        <a:xfrm>
          <a:off x="3916975" y="2131634"/>
          <a:ext cx="3134156" cy="132555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42CDAA-ABDB-4696-850B-3594F45431D9}">
      <dsp:nvSpPr>
        <dsp:cNvPr id="0" name=""/>
        <dsp:cNvSpPr/>
      </dsp:nvSpPr>
      <dsp:spPr>
        <a:xfrm>
          <a:off x="3405953" y="2611475"/>
          <a:ext cx="4440326" cy="2742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6500" kern="1200" dirty="0"/>
            <a:t>GRACIAS</a:t>
          </a:r>
        </a:p>
      </dsp:txBody>
      <dsp:txXfrm>
        <a:off x="3405953" y="2611475"/>
        <a:ext cx="4440326" cy="2742711"/>
      </dsp:txXfrm>
    </dsp:sp>
    <dsp:sp modelId="{85E66343-43AE-4F0D-8172-54386BE62E42}">
      <dsp:nvSpPr>
        <dsp:cNvPr id="0" name=""/>
        <dsp:cNvSpPr/>
      </dsp:nvSpPr>
      <dsp:spPr>
        <a:xfrm>
          <a:off x="2873247" y="1669634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0B62D-DD15-4827-9556-D882295E26E9}">
      <dsp:nvSpPr>
        <dsp:cNvPr id="0" name=""/>
        <dsp:cNvSpPr/>
      </dsp:nvSpPr>
      <dsp:spPr>
        <a:xfrm rot="5400000">
          <a:off x="7061468" y="1669772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CF3D7-2194-4450-ABC3-38994AC1C64F}">
      <dsp:nvSpPr>
        <dsp:cNvPr id="0" name=""/>
        <dsp:cNvSpPr/>
      </dsp:nvSpPr>
      <dsp:spPr>
        <a:xfrm rot="16200000">
          <a:off x="2873110" y="4129216"/>
          <a:ext cx="1066669" cy="1066393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E082B-2A74-40B0-B90D-451D14F2D441}">
      <dsp:nvSpPr>
        <dsp:cNvPr id="0" name=""/>
        <dsp:cNvSpPr/>
      </dsp:nvSpPr>
      <dsp:spPr>
        <a:xfrm rot="10800000">
          <a:off x="7061606" y="4129078"/>
          <a:ext cx="1066393" cy="1066669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B2C9D-1C41-784D-94B6-7BB737137193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4696D-6D7D-434E-AAB1-FAF8B22469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0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8F52FD-E693-4A6D-B5B4-936272088083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28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45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726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05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3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34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11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05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947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5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6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0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8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108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E214CC-2056-D14E-A1CF-746026AC9F4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BBD1DF-BCA9-DC44-A3D5-5AEC98C6ACB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9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  <p:sldLayoutId id="2147483917" r:id="rId15"/>
    <p:sldLayoutId id="2147483918" r:id="rId16"/>
    <p:sldLayoutId id="2147483919" r:id="rId17"/>
    <p:sldLayoutId id="2147483920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0"/>
            <a:ext cx="2501900" cy="702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70263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06A108B7-D6D4-4764-BCCB-741EFFD18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975" y="702631"/>
            <a:ext cx="5322629" cy="613084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550060D-56AB-43C1-935D-BB654DCE0F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074" y="536046"/>
            <a:ext cx="4600575" cy="6451759"/>
          </a:xfrm>
          <a:prstGeom prst="rect">
            <a:avLst/>
          </a:prstGeom>
          <a:ln w="57150">
            <a:solidFill>
              <a:srgbClr val="00206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94426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59F59E-86AC-4677-BFB0-9CD55AB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ED08E-7CE7-4539-8E16-6A356378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732452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0ECD39F-AA66-4C9F-9054-2381ED9F2D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9" y="1414927"/>
            <a:ext cx="6999492" cy="404220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F96DC1-4B54-4B36-B945-425E4C0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87090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D3E889D-DB6C-43EB-B1A4-FD2B563F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233" y="643467"/>
            <a:ext cx="2748223" cy="1532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F450A1-0760-4C39-82E4-515AA4FC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2511639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2770012"/>
            <a:ext cx="3420946" cy="13371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85CD32-2E94-4663-81AE-CC54E44A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528738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4880155"/>
            <a:ext cx="3420946" cy="11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7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187D81-0B48-4C1A-9608-02D04E3C2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9244" y="1042987"/>
            <a:ext cx="9053512" cy="550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9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1">
            <a:extLst>
              <a:ext uri="{FF2B5EF4-FFF2-40B4-BE49-F238E27FC236}">
                <a16:creationId xmlns:a16="http://schemas.microsoft.com/office/drawing/2014/main" id="{E6B869D4-1EEF-4B5F-AD70-79AACBAEE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Imagen 6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B3753581-6421-4C31-9017-ACDE05F1F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770"/>
          <a:stretch/>
        </p:blipFill>
        <p:spPr>
          <a:xfrm>
            <a:off x="-2" y="10"/>
            <a:ext cx="7995504" cy="6857990"/>
          </a:xfrm>
          <a:prstGeom prst="rect">
            <a:avLst/>
          </a:prstGeom>
        </p:spPr>
      </p:pic>
      <p:pic>
        <p:nvPicPr>
          <p:cNvPr id="2" name="Picture 1" descr="Logotipo&#10;&#10;Descripción generada automáticament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5" r="19347" b="1"/>
          <a:stretch/>
        </p:blipFill>
        <p:spPr>
          <a:xfrm>
            <a:off x="8188032" y="10"/>
            <a:ext cx="4003968" cy="2228747"/>
          </a:xfrm>
          <a:prstGeom prst="rect">
            <a:avLst/>
          </a:prstGeom>
        </p:spPr>
      </p:pic>
      <p:pic>
        <p:nvPicPr>
          <p:cNvPr id="5" name="Imagen 4" descr="Gráfico, Gráfico de barras&#10;&#10;Descripción generada automáticamente">
            <a:extLst>
              <a:ext uri="{FF2B5EF4-FFF2-40B4-BE49-F238E27FC236}">
                <a16:creationId xmlns:a16="http://schemas.microsoft.com/office/drawing/2014/main" id="{0EB8D126-D5D2-438C-A6A0-FABC827B96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556" r="1" b="22784"/>
          <a:stretch/>
        </p:blipFill>
        <p:spPr>
          <a:xfrm>
            <a:off x="8188029" y="2400472"/>
            <a:ext cx="4003969" cy="2057046"/>
          </a:xfrm>
          <a:prstGeom prst="rect">
            <a:avLst/>
          </a:prstGeom>
        </p:spPr>
      </p:pic>
      <p:pic>
        <p:nvPicPr>
          <p:cNvPr id="3" name="Picture 2" descr="Logotipo&#10;&#10;Descripción generada automáticament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6" r="18857" b="2"/>
          <a:stretch/>
        </p:blipFill>
        <p:spPr>
          <a:xfrm>
            <a:off x="8188029" y="4629229"/>
            <a:ext cx="4003969" cy="222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31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AE8E53F-3BF3-49A0-A56E-A6A0602E3D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345" y="1005627"/>
            <a:ext cx="7524750" cy="1371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497CF1-98AA-4523-8D1E-76C308C9C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5750" y="3990975"/>
            <a:ext cx="7629525" cy="154305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Flecha: a la derecha con bandas 7">
            <a:extLst>
              <a:ext uri="{FF2B5EF4-FFF2-40B4-BE49-F238E27FC236}">
                <a16:creationId xmlns:a16="http://schemas.microsoft.com/office/drawing/2014/main" id="{970E33EF-578F-43F0-9E17-3CEB54D5FCD2}"/>
              </a:ext>
            </a:extLst>
          </p:cNvPr>
          <p:cNvSpPr/>
          <p:nvPr/>
        </p:nvSpPr>
        <p:spPr>
          <a:xfrm rot="5400000">
            <a:off x="4442841" y="2866262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: hacia arriba 8">
            <a:extLst>
              <a:ext uri="{FF2B5EF4-FFF2-40B4-BE49-F238E27FC236}">
                <a16:creationId xmlns:a16="http://schemas.microsoft.com/office/drawing/2014/main" id="{AD513723-A43C-4899-BF42-7B82E026F247}"/>
              </a:ext>
            </a:extLst>
          </p:cNvPr>
          <p:cNvSpPr/>
          <p:nvPr/>
        </p:nvSpPr>
        <p:spPr>
          <a:xfrm>
            <a:off x="7269162" y="2450592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58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959F59E-86AC-4677-BFB0-9CD55AB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7ED08E-7CE7-4539-8E16-6A356378B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7324526" cy="589788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BEB6BC0-01E1-4A60-AE7C-FE56BDDE9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79" y="994957"/>
            <a:ext cx="6999492" cy="488214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9F96DC1-4B54-4B36-B945-425E4C04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87090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35363C2-FD35-45AC-BF6F-ED4017D86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7230" y="643467"/>
            <a:ext cx="2366230" cy="153213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4F450A1-0760-4C39-82E4-515AA4FC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2511639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2770012"/>
            <a:ext cx="3420946" cy="13371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85CD32-2E94-4663-81AE-CC54E44AC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69003" y="4528738"/>
            <a:ext cx="3745983" cy="1856232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872" y="4880155"/>
            <a:ext cx="3420946" cy="115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0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052236A-A912-4572-A856-DD7D91869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520" y="429337"/>
            <a:ext cx="8373745" cy="642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50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FF9F108-1804-493C-ABFD-5C94F1D4B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0" y="516255"/>
            <a:ext cx="728662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9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236191-E263-4270-9C8C-A942EAD5E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9056" y="65039"/>
            <a:ext cx="7605989" cy="672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88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3E37CF8-30C3-40D6-91E5-FFA2497A9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407" y="1473201"/>
            <a:ext cx="8366233" cy="410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86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352576-B1FA-41B2-B246-AC19A7D4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264" y="1700212"/>
            <a:ext cx="6775607" cy="34575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2F8B4860-6DF9-49DF-B6A4-1DD8FEA42301}"/>
              </a:ext>
            </a:extLst>
          </p:cNvPr>
          <p:cNvSpPr/>
          <p:nvPr/>
        </p:nvSpPr>
        <p:spPr>
          <a:xfrm>
            <a:off x="10575290" y="263842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E7382800-7B13-4EC4-83A8-005DC381672D}"/>
              </a:ext>
            </a:extLst>
          </p:cNvPr>
          <p:cNvSpPr/>
          <p:nvPr/>
        </p:nvSpPr>
        <p:spPr>
          <a:xfrm>
            <a:off x="1920275" y="282092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01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977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9588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3132" y="247973"/>
            <a:ext cx="5749871" cy="36933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S" b="1" dirty="0">
                <a:solidFill>
                  <a:schemeClr val="accent1"/>
                </a:solidFill>
              </a:rPr>
              <a:t>ÍNDICE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CC017F2-39F9-41EC-999D-8B7842D1C4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701" y="863179"/>
            <a:ext cx="4888366" cy="5927823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7D522CD-F386-41B6-A609-7B23961CC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695" y="1424622"/>
            <a:ext cx="5276850" cy="5019675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593999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2DCB603-C3F1-4357-9FC4-4E14957CB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6" y="645351"/>
            <a:ext cx="8677274" cy="595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9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F79B0DD-2C63-4EE5-804F-B8E391FC1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" y="0"/>
            <a:ext cx="12192000" cy="6858000"/>
          </a:xfrm>
          <a:prstGeom prst="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7DB8AB-CD55-4C8F-9043-52652B8923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6"/>
            <a:ext cx="5364255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22E4BBE-2DBB-48E6-A090-6C22CDD3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50" y="673239"/>
            <a:ext cx="3449886" cy="24149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3059C5A-91CB-4024-9B4E-20082E25C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643466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94ED48C-9A8C-4A9C-BC04-4CFF3577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7200" y="965199"/>
            <a:ext cx="3640435" cy="235718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84884BF-A898-4EFF-9504-E13EBE3FF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3514513"/>
            <a:ext cx="5364255" cy="270340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1" y="3941227"/>
            <a:ext cx="4733982" cy="18503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B32D337-FDA6-4468-ADB1-7038E5FC0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8589" y="3514513"/>
            <a:ext cx="5376806" cy="2706794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80" y="4070226"/>
            <a:ext cx="4733982" cy="159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0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4352576-B1FA-41B2-B246-AC19A7D42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264" y="1700212"/>
            <a:ext cx="6775607" cy="345757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6" name="Flecha: curvada hacia la izquierda 5">
            <a:extLst>
              <a:ext uri="{FF2B5EF4-FFF2-40B4-BE49-F238E27FC236}">
                <a16:creationId xmlns:a16="http://schemas.microsoft.com/office/drawing/2014/main" id="{2F8B4860-6DF9-49DF-B6A4-1DD8FEA42301}"/>
              </a:ext>
            </a:extLst>
          </p:cNvPr>
          <p:cNvSpPr/>
          <p:nvPr/>
        </p:nvSpPr>
        <p:spPr>
          <a:xfrm>
            <a:off x="10575290" y="263842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: curvada hacia la derecha 6">
            <a:extLst>
              <a:ext uri="{FF2B5EF4-FFF2-40B4-BE49-F238E27FC236}">
                <a16:creationId xmlns:a16="http://schemas.microsoft.com/office/drawing/2014/main" id="{E7382800-7B13-4EC4-83A8-005DC381672D}"/>
              </a:ext>
            </a:extLst>
          </p:cNvPr>
          <p:cNvSpPr/>
          <p:nvPr/>
        </p:nvSpPr>
        <p:spPr>
          <a:xfrm>
            <a:off x="1920275" y="2820923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087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B4B235-AD30-405E-9BBE-2FE3E5E92E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750" y="1381125"/>
            <a:ext cx="7353300" cy="139065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4794D95-5533-45FC-B92B-AF648D7D1F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9600" y="4419600"/>
            <a:ext cx="7315200" cy="13144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96052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9588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723984" y="1341026"/>
            <a:ext cx="75041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DB522B"/>
                </a:solidFill>
                <a:latin typeface="Frutiger-Cn"/>
              </a:rPr>
              <a:t>CONTRIBUCIÓN EMPRESARIAL EN LAS COMUNIDADES AUTÓNOMAS: 1975-2020</a:t>
            </a:r>
            <a:endParaRPr lang="es-E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2098017" y="2554199"/>
            <a:ext cx="9113321" cy="290848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2000" b="1" dirty="0"/>
              <a:t>INNOVACIÓN Y PRODUCTIVIDAD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dirty="0">
                <a:sym typeface="Wingdings 3" panose="05040102010807070707" pitchFamily="18" charset="2"/>
              </a:rPr>
              <a:t> Incremento generalizado.</a:t>
            </a:r>
            <a:endParaRPr lang="es-E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s-ES" dirty="0">
                <a:sym typeface="Wingdings 3" panose="05040102010807070707" pitchFamily="18" charset="2"/>
              </a:rPr>
              <a:t>D</a:t>
            </a:r>
            <a:r>
              <a:rPr lang="es-ES" dirty="0"/>
              <a:t>inámica de convergencia regional:</a:t>
            </a:r>
          </a:p>
          <a:p>
            <a:pPr marL="715963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Gasto en I+D sobre el PIB: liderado por las mismas 4 regiones, </a:t>
            </a:r>
            <a:r>
              <a:rPr lang="es-ES" u="sng" dirty="0">
                <a:solidFill>
                  <a:schemeClr val="accent4">
                    <a:lumMod val="75000"/>
                  </a:schemeClr>
                </a:solidFill>
              </a:rPr>
              <a:t>País Vasco, Navarra, Madrid y Cataluña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.</a:t>
            </a:r>
          </a:p>
          <a:p>
            <a:pPr marL="715963" indent="-26828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Participación empresarial en el gasto total en I+D: liderado por </a:t>
            </a:r>
            <a:r>
              <a:rPr lang="es-ES" u="sng" dirty="0">
                <a:solidFill>
                  <a:schemeClr val="accent4">
                    <a:lumMod val="75000"/>
                  </a:schemeClr>
                </a:solidFill>
              </a:rPr>
              <a:t>País Vasco y Navarra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  <a:p>
            <a:pPr>
              <a:spcAft>
                <a:spcPts val="600"/>
              </a:spcAft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549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9588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64350" y="1087578"/>
            <a:ext cx="750417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DB522B"/>
                </a:solidFill>
                <a:latin typeface="Frutiger-Cn"/>
              </a:rPr>
              <a:t>CONTRIBUCIÓN EMPRESARIAL EN LAS COMUNIDADES AUTÓNOMAS: 1975-2020</a:t>
            </a:r>
            <a:endParaRPr lang="es-E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2038384" y="2285843"/>
            <a:ext cx="9163016" cy="41242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s-ES" sz="2000" b="1" dirty="0"/>
              <a:t>INTERNACIONALIZACIÓN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s-ES" dirty="0">
                <a:sym typeface="Wingdings 3" panose="05040102010807070707" pitchFamily="18" charset="2"/>
              </a:rPr>
              <a:t>Comportamiento sobresaliente en todas las comunidades autónomas.</a:t>
            </a:r>
            <a:endParaRPr lang="es-ES" dirty="0"/>
          </a:p>
          <a:p>
            <a:pPr>
              <a:spcBef>
                <a:spcPts val="1200"/>
              </a:spcBef>
              <a:spcAft>
                <a:spcPts val="1800"/>
              </a:spcAft>
            </a:pPr>
            <a:r>
              <a:rPr lang="es-ES" dirty="0">
                <a:sym typeface="Wingdings 3" panose="05040102010807070707" pitchFamily="18" charset="2"/>
              </a:rPr>
              <a:t>D</a:t>
            </a:r>
            <a:r>
              <a:rPr lang="es-ES" dirty="0"/>
              <a:t>inámica de convergencia regional: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chemeClr val="accent4">
                    <a:lumMod val="75000"/>
                  </a:schemeClr>
                </a:solidFill>
              </a:rPr>
              <a:t>Navarra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: primeras en el ranking en peso de las exportaciones sobre el PIB regional entre 2000 a 2019 (40% de media).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chemeClr val="accent4">
                    <a:lumMod val="75000"/>
                  </a:schemeClr>
                </a:solidFill>
              </a:rPr>
              <a:t>Cataluña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: líder en volumen exportador entre 1995 y 2019, representando en torno a una cuarta parte del total nacional.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u="sng" dirty="0">
                <a:solidFill>
                  <a:schemeClr val="accent4">
                    <a:lumMod val="75000"/>
                  </a:schemeClr>
                </a:solidFill>
              </a:rPr>
              <a:t>Castilla-La Mancha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: crecimiento mayor en el periodo (tanto en volumen exportador como en peso sobre el PIB).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45316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9588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54411" y="1057432"/>
            <a:ext cx="750417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DB522B"/>
                </a:solidFill>
                <a:latin typeface="Frutiger-Cn"/>
              </a:rPr>
              <a:t>VISIÓN MUNDO EMPRESARIAL</a:t>
            </a:r>
            <a:endParaRPr lang="es-ES" sz="2400" b="1" dirty="0"/>
          </a:p>
        </p:txBody>
      </p:sp>
      <p:sp>
        <p:nvSpPr>
          <p:cNvPr id="5" name="Rectángulo 4"/>
          <p:cNvSpPr/>
          <p:nvPr/>
        </p:nvSpPr>
        <p:spPr>
          <a:xfrm>
            <a:off x="2038383" y="1749129"/>
            <a:ext cx="9242529" cy="50321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es-ES" dirty="0">
                <a:sym typeface="Wingdings 3" panose="05040102010807070707" pitchFamily="18" charset="2"/>
              </a:rPr>
              <a:t>Las CCAA han experimentado un enorme </a:t>
            </a:r>
            <a:r>
              <a:rPr lang="es-ES" b="1" dirty="0">
                <a:sym typeface="Wingdings 3" panose="05040102010807070707" pitchFamily="18" charset="2"/>
              </a:rPr>
              <a:t>salto cualitativo </a:t>
            </a:r>
            <a:r>
              <a:rPr lang="es-ES" dirty="0">
                <a:sym typeface="Wingdings 3" panose="05040102010807070707" pitchFamily="18" charset="2"/>
              </a:rPr>
              <a:t>en los últimos 45 años, no sólo a nivel </a:t>
            </a:r>
            <a:r>
              <a:rPr lang="es-ES" b="1" dirty="0">
                <a:sym typeface="Wingdings 3" panose="05040102010807070707" pitchFamily="18" charset="2"/>
              </a:rPr>
              <a:t>económico</a:t>
            </a:r>
            <a:r>
              <a:rPr lang="es-ES" dirty="0">
                <a:sym typeface="Wingdings 3" panose="05040102010807070707" pitchFamily="18" charset="2"/>
              </a:rPr>
              <a:t> sino también </a:t>
            </a:r>
            <a:r>
              <a:rPr lang="es-ES" b="1" dirty="0">
                <a:sym typeface="Wingdings 3" panose="05040102010807070707" pitchFamily="18" charset="2"/>
              </a:rPr>
              <a:t>político</a:t>
            </a:r>
            <a:r>
              <a:rPr lang="es-ES" dirty="0">
                <a:sym typeface="Wingdings 3" panose="05040102010807070707" pitchFamily="18" charset="2"/>
              </a:rPr>
              <a:t> y </a:t>
            </a:r>
            <a:r>
              <a:rPr lang="es-ES" b="1" dirty="0">
                <a:sym typeface="Wingdings 3" panose="05040102010807070707" pitchFamily="18" charset="2"/>
              </a:rPr>
              <a:t>social.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es-ES" dirty="0">
                <a:sym typeface="Wingdings 3" panose="05040102010807070707" pitchFamily="18" charset="2"/>
              </a:rPr>
              <a:t>Hito trascendente: entrada de nuestro país en la </a:t>
            </a:r>
            <a:r>
              <a:rPr lang="es-ES" b="1" dirty="0">
                <a:sym typeface="Wingdings 3" panose="05040102010807070707" pitchFamily="18" charset="2"/>
              </a:rPr>
              <a:t>Comunidad Económica Europea </a:t>
            </a:r>
            <a:r>
              <a:rPr lang="es-ES" dirty="0">
                <a:sym typeface="Wingdings 3" panose="05040102010807070707" pitchFamily="18" charset="2"/>
              </a:rPr>
              <a:t>(1986).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Wingdings 3" panose="05040102010807070707" pitchFamily="18" charset="2"/>
              <a:buChar char="Æ"/>
            </a:pPr>
            <a:r>
              <a:rPr lang="es-ES" b="1" dirty="0">
                <a:sym typeface="Wingdings 3" panose="05040102010807070707" pitchFamily="18" charset="2"/>
              </a:rPr>
              <a:t>Hechos relevantes</a:t>
            </a:r>
            <a:r>
              <a:rPr lang="es-ES" dirty="0">
                <a:sym typeface="Wingdings 3" panose="05040102010807070707" pitchFamily="18" charset="2"/>
              </a:rPr>
              <a:t>: </a:t>
            </a:r>
            <a:r>
              <a:rPr lang="es-ES" dirty="0" err="1">
                <a:sym typeface="Wingdings 3" panose="05040102010807070707" pitchFamily="18" charset="2"/>
              </a:rPr>
              <a:t>terciarización</a:t>
            </a:r>
            <a:r>
              <a:rPr lang="es-ES" dirty="0">
                <a:sym typeface="Wingdings 3" panose="05040102010807070707" pitchFamily="18" charset="2"/>
              </a:rPr>
              <a:t> de la actividad; internacionalización; innovación…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Wingdings 3" panose="05040102010807070707" pitchFamily="18" charset="2"/>
              <a:buChar char="Æ"/>
            </a:pPr>
            <a:r>
              <a:rPr lang="es-ES" b="1" dirty="0">
                <a:sym typeface="Wingdings 3" panose="05040102010807070707" pitchFamily="18" charset="2"/>
              </a:rPr>
              <a:t>Retos</a:t>
            </a:r>
            <a:r>
              <a:rPr lang="es-ES" dirty="0">
                <a:sym typeface="Wingdings 3" panose="05040102010807070707" pitchFamily="18" charset="2"/>
              </a:rPr>
              <a:t>: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Crisis sanitaria  crisis económica y social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Evolución desigual entre territorios  productividad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Infraestructuras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Despoblación y envejecimiento 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Estructura productiva más equilibrada  </a:t>
            </a:r>
            <a:r>
              <a:rPr lang="es-ES" dirty="0" err="1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Reindustralización</a:t>
            </a:r>
            <a:endParaRPr lang="es-ES" dirty="0">
              <a:solidFill>
                <a:schemeClr val="accent4">
                  <a:lumMod val="75000"/>
                </a:schemeClr>
              </a:solidFill>
              <a:sym typeface="Wingdings 3" panose="05040102010807070707" pitchFamily="18" charset="2"/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Estabilidad y calidad laboral</a:t>
            </a: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4">
                    <a:lumMod val="75000"/>
                  </a:schemeClr>
                </a:solidFill>
                <a:sym typeface="Wingdings 3" panose="05040102010807070707" pitchFamily="18" charset="2"/>
              </a:rPr>
              <a:t>Capacidad resistencia ante </a:t>
            </a:r>
            <a:r>
              <a:rPr lang="es-ES" dirty="0">
                <a:solidFill>
                  <a:schemeClr val="accent4">
                    <a:lumMod val="75000"/>
                  </a:schemeClr>
                </a:solidFill>
              </a:rPr>
              <a:t>situaciones sobrevenidas adversas</a:t>
            </a:r>
          </a:p>
        </p:txBody>
      </p:sp>
    </p:spTree>
    <p:extLst>
      <p:ext uri="{BB962C8B-B14F-4D97-AF65-F5344CB8AC3E}">
        <p14:creationId xmlns:p14="http://schemas.microsoft.com/office/powerpoint/2010/main" val="33109555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977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95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512" y="374599"/>
            <a:ext cx="5131076" cy="13682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CE7D7E7-BB37-485B-88B0-36BD29A14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0" y="2576512"/>
            <a:ext cx="7372350" cy="157162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62A06E-AE4E-411D-B1E4-3CE4E3E4C683}"/>
              </a:ext>
            </a:extLst>
          </p:cNvPr>
          <p:cNvSpPr txBox="1"/>
          <p:nvPr/>
        </p:nvSpPr>
        <p:spPr>
          <a:xfrm flipH="1">
            <a:off x="4972050" y="5411856"/>
            <a:ext cx="547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Páginas 165 - 173</a:t>
            </a:r>
            <a:r>
              <a:rPr lang="es-ES" dirty="0"/>
              <a:t> </a:t>
            </a:r>
          </a:p>
        </p:txBody>
      </p:sp>
      <p:sp>
        <p:nvSpPr>
          <p:cNvPr id="8" name="Flecha: hacia arriba 7">
            <a:extLst>
              <a:ext uri="{FF2B5EF4-FFF2-40B4-BE49-F238E27FC236}">
                <a16:creationId xmlns:a16="http://schemas.microsoft.com/office/drawing/2014/main" id="{079FCE41-4E8F-4BDB-B47F-9D9A8C569ACB}"/>
              </a:ext>
            </a:extLst>
          </p:cNvPr>
          <p:cNvSpPr/>
          <p:nvPr/>
        </p:nvSpPr>
        <p:spPr>
          <a:xfrm>
            <a:off x="6486525" y="4433448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3337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0"/>
            <a:ext cx="2501900" cy="702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702631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8167537-9497-49C7-80C7-A6890914D1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1438661"/>
              </p:ext>
            </p:extLst>
          </p:nvPr>
        </p:nvGraphicFramePr>
        <p:xfrm>
          <a:off x="4064000" y="1071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FF2A6E97-2097-4C0D-829D-99E660158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3975" y="702631"/>
            <a:ext cx="5322629" cy="6130844"/>
          </a:xfrm>
          <a:prstGeom prst="rect">
            <a:avLst/>
          </a:prstGeom>
          <a:ln w="3810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9950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50" y="1133746"/>
            <a:ext cx="9144000" cy="1034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lecha: curvada hacia la izquierda 8">
            <a:extLst>
              <a:ext uri="{FF2B5EF4-FFF2-40B4-BE49-F238E27FC236}">
                <a16:creationId xmlns:a16="http://schemas.microsoft.com/office/drawing/2014/main" id="{D1669311-1E72-4EDD-8749-483B36F27143}"/>
              </a:ext>
            </a:extLst>
          </p:cNvPr>
          <p:cNvSpPr/>
          <p:nvPr/>
        </p:nvSpPr>
        <p:spPr>
          <a:xfrm>
            <a:off x="9324340" y="3795686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517DB01-4C70-4389-B7BD-958A0F0A7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305" y="2709542"/>
            <a:ext cx="7707239" cy="1860368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78171E84-DD9C-4885-97C7-956D2108E0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6489" y="5170420"/>
            <a:ext cx="7811135" cy="1288706"/>
          </a:xfrm>
          <a:prstGeom prst="rect">
            <a:avLst/>
          </a:prstGeom>
          <a:ln w="57150">
            <a:solidFill>
              <a:srgbClr val="C00000"/>
            </a:solidFill>
          </a:ln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649325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E76ABC-75F3-4D6F-AD73-E5BE9520F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462" y="1023937"/>
            <a:ext cx="5305425" cy="109537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09A5EDA-1BA9-4DAD-89FD-EE2197F69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025" y="3257550"/>
            <a:ext cx="7858125" cy="109537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D5C4928F-38AD-4D94-8AF0-D4EB053DB676}"/>
              </a:ext>
            </a:extLst>
          </p:cNvPr>
          <p:cNvSpPr/>
          <p:nvPr/>
        </p:nvSpPr>
        <p:spPr>
          <a:xfrm>
            <a:off x="2613024" y="4276725"/>
            <a:ext cx="7858125" cy="200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4638730-BC8D-4492-8A97-2CBE8F0E80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5675" y="5372100"/>
            <a:ext cx="6877050" cy="1219200"/>
          </a:xfrm>
          <a:prstGeom prst="rect">
            <a:avLst/>
          </a:prstGeom>
        </p:spPr>
      </p:pic>
      <p:sp>
        <p:nvSpPr>
          <p:cNvPr id="17" name="Flecha: hacia abajo 16">
            <a:extLst>
              <a:ext uri="{FF2B5EF4-FFF2-40B4-BE49-F238E27FC236}">
                <a16:creationId xmlns:a16="http://schemas.microsoft.com/office/drawing/2014/main" id="{CE7B4E3E-11AC-4824-9A15-7CB6747361CD}"/>
              </a:ext>
            </a:extLst>
          </p:cNvPr>
          <p:cNvSpPr/>
          <p:nvPr/>
        </p:nvSpPr>
        <p:spPr>
          <a:xfrm>
            <a:off x="6075361" y="2292668"/>
            <a:ext cx="466725" cy="721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: hacia abajo 17">
            <a:extLst>
              <a:ext uri="{FF2B5EF4-FFF2-40B4-BE49-F238E27FC236}">
                <a16:creationId xmlns:a16="http://schemas.microsoft.com/office/drawing/2014/main" id="{9AA628E6-DAC6-428F-B688-CA672D38B95B}"/>
              </a:ext>
            </a:extLst>
          </p:cNvPr>
          <p:cNvSpPr/>
          <p:nvPr/>
        </p:nvSpPr>
        <p:spPr>
          <a:xfrm>
            <a:off x="6227761" y="4563428"/>
            <a:ext cx="466725" cy="721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569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5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CB41F9-540E-4591-84B6-B41793148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2" y="1418033"/>
            <a:ext cx="6520993" cy="4043015"/>
          </a:xfrm>
          <a:prstGeom prst="rect">
            <a:avLst/>
          </a:prstGeom>
        </p:spPr>
      </p:pic>
      <p:sp>
        <p:nvSpPr>
          <p:cNvPr id="38" name="Rectangle 29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823414"/>
            <a:ext cx="3372838" cy="131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2876818"/>
            <a:ext cx="3372838" cy="1134500"/>
          </a:xfrm>
          <a:prstGeom prst="rect">
            <a:avLst/>
          </a:prstGeom>
        </p:spPr>
      </p:pic>
      <p:sp>
        <p:nvSpPr>
          <p:cNvPr id="39" name="Rectangle 31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2847DF5-862D-44A0-AB4C-FE37E08E1A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0559" y="4606119"/>
            <a:ext cx="2775523" cy="1554293"/>
          </a:xfrm>
          <a:prstGeom prst="rect">
            <a:avLst/>
          </a:prstGeom>
        </p:spPr>
      </p:pic>
      <p:sp>
        <p:nvSpPr>
          <p:cNvPr id="40" name="Rectangle 33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812945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58AD37A-7F0D-44EF-828E-65C5E5BD1F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3235" y="955040"/>
            <a:ext cx="7585165" cy="544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24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0C414BA-BF6C-4469-A549-1224A238D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682" y="1156335"/>
            <a:ext cx="98964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28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00" y="-19050"/>
            <a:ext cx="2501900" cy="7825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94000" cy="82032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BEC6569E-009C-4329-A483-58964A51E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840" y="1211273"/>
            <a:ext cx="8078787" cy="516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79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821B89-CD15-4AB2-850A-A4A0F6540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992" y="1540301"/>
            <a:ext cx="6520993" cy="379847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823414"/>
            <a:ext cx="3372838" cy="13183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2876818"/>
            <a:ext cx="3372838" cy="11345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DC56F8-7DB2-4CE8-95C3-A96A9BA88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612" y="4606119"/>
            <a:ext cx="2691416" cy="155429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2368409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Custom 5">
      <a:dk1>
        <a:srgbClr val="852215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383</TotalTime>
  <Words>252</Words>
  <Application>Microsoft Office PowerPoint</Application>
  <PresentationFormat>Panorámica</PresentationFormat>
  <Paragraphs>29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5" baseType="lpstr">
      <vt:lpstr>Arial</vt:lpstr>
      <vt:lpstr>Calibri</vt:lpstr>
      <vt:lpstr>Corbel</vt:lpstr>
      <vt:lpstr>Frutiger-Cn</vt:lpstr>
      <vt:lpstr>Gill Sans MT</vt:lpstr>
      <vt:lpstr>Wingdings 3</vt:lpstr>
      <vt:lpstr>Parallax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Salvador Marín</cp:lastModifiedBy>
  <cp:revision>70</cp:revision>
  <dcterms:created xsi:type="dcterms:W3CDTF">2020-07-15T09:11:01Z</dcterms:created>
  <dcterms:modified xsi:type="dcterms:W3CDTF">2021-02-16T09:20:57Z</dcterms:modified>
</cp:coreProperties>
</file>