
<file path=[Content_Types].xml><?xml version="1.0" encoding="utf-8"?>
<Types xmlns="http://schemas.openxmlformats.org/package/2006/content-types">
  <Default Extension="emf" ContentType="image/x-emf"/>
  <Default Extension="jpeg" ContentType="image/jpeg"/>
  <Default Extension="jpg" ContentType="image/jp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57" r:id="rId3"/>
    <p:sldId id="278" r:id="rId4"/>
    <p:sldId id="279" r:id="rId5"/>
    <p:sldId id="258" r:id="rId6"/>
    <p:sldId id="274" r:id="rId7"/>
    <p:sldId id="273" r:id="rId8"/>
    <p:sldId id="275" r:id="rId9"/>
    <p:sldId id="263" r:id="rId10"/>
    <p:sldId id="269" r:id="rId11"/>
    <p:sldId id="277" r:id="rId12"/>
    <p:sldId id="264" r:id="rId13"/>
    <p:sldId id="272" r:id="rId14"/>
    <p:sldId id="276" r:id="rId15"/>
    <p:sldId id="268" r:id="rId16"/>
  </p:sldIdLst>
  <p:sldSz cx="12192000" cy="7620000"/>
  <p:notesSz cx="12192000" cy="7620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rene Corpas" initials="IC" lastIdx="3" clrIdx="0">
    <p:extLst>
      <p:ext uri="{19B8F6BF-5375-455C-9EA6-DF929625EA0E}">
        <p15:presenceInfo xmlns:p15="http://schemas.microsoft.com/office/powerpoint/2012/main" userId="S-1-5-21-746137067-1035525444-725345543-91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99"/>
    <a:srgbClr val="0D3F96"/>
    <a:srgbClr val="0A0EC2"/>
    <a:srgbClr val="002D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392F7C-0DB1-438B-A247-A01921A33CDA}" v="9" dt="2023-11-01T15:45:33.812"/>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395" autoAdjust="0"/>
  </p:normalViewPr>
  <p:slideViewPr>
    <p:cSldViewPr>
      <p:cViewPr varScale="1">
        <p:scale>
          <a:sx n="96" d="100"/>
          <a:sy n="96" d="100"/>
        </p:scale>
        <p:origin x="1116"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481BA2-A221-45CF-9863-57FD9F989E7E}" type="doc">
      <dgm:prSet loTypeId="urn:microsoft.com/office/officeart/2005/8/layout/cycle7" loCatId="cycle" qsTypeId="urn:microsoft.com/office/officeart/2005/8/quickstyle/simple1" qsCatId="simple" csTypeId="urn:microsoft.com/office/officeart/2005/8/colors/colorful5" csCatId="colorful" phldr="1"/>
      <dgm:spPr/>
      <dgm:t>
        <a:bodyPr/>
        <a:lstStyle/>
        <a:p>
          <a:endParaRPr lang="es-ES"/>
        </a:p>
      </dgm:t>
    </dgm:pt>
    <dgm:pt modelId="{462DDD69-2D71-43F3-99EB-FD4C86702286}">
      <dgm:prSet phldrT="[Text]"/>
      <dgm:spPr/>
      <dgm:t>
        <a:bodyPr/>
        <a:lstStyle/>
        <a:p>
          <a:r>
            <a:rPr lang="es-ES" b="1" dirty="0">
              <a:latin typeface="Arial" panose="020B0604020202020204" pitchFamily="34" charset="0"/>
              <a:cs typeface="Arial" panose="020B0604020202020204" pitchFamily="34" charset="0"/>
            </a:rPr>
            <a:t>CO-CREATION</a:t>
          </a:r>
        </a:p>
      </dgm:t>
    </dgm:pt>
    <dgm:pt modelId="{4FE31276-BC33-4D63-A4A4-EC7ADB08E717}" type="parTrans" cxnId="{0986C7A7-FB08-4CE7-BC4B-829906EA27FB}">
      <dgm:prSet/>
      <dgm:spPr/>
      <dgm:t>
        <a:bodyPr/>
        <a:lstStyle/>
        <a:p>
          <a:endParaRPr lang="es-ES" b="1">
            <a:latin typeface="Arial" panose="020B0604020202020204" pitchFamily="34" charset="0"/>
            <a:cs typeface="Arial" panose="020B0604020202020204" pitchFamily="34" charset="0"/>
          </a:endParaRPr>
        </a:p>
      </dgm:t>
    </dgm:pt>
    <dgm:pt modelId="{C527B19F-46FC-4BFE-AE43-82C4D719AF84}" type="sibTrans" cxnId="{0986C7A7-FB08-4CE7-BC4B-829906EA27FB}">
      <dgm:prSet/>
      <dgm:spPr/>
      <dgm:t>
        <a:bodyPr/>
        <a:lstStyle/>
        <a:p>
          <a:endParaRPr lang="es-ES" b="1" dirty="0">
            <a:latin typeface="Arial" panose="020B0604020202020204" pitchFamily="34" charset="0"/>
            <a:cs typeface="Arial" panose="020B0604020202020204" pitchFamily="34" charset="0"/>
          </a:endParaRPr>
        </a:p>
      </dgm:t>
    </dgm:pt>
    <dgm:pt modelId="{643A2355-97EC-46BE-856C-46D094E28E0C}">
      <dgm:prSet phldrT="[Text]"/>
      <dgm:spPr/>
      <dgm:t>
        <a:bodyPr/>
        <a:lstStyle/>
        <a:p>
          <a:r>
            <a:rPr lang="es-ES" b="1" dirty="0">
              <a:latin typeface="Arial" panose="020B0604020202020204" pitchFamily="34" charset="0"/>
              <a:cs typeface="Arial" panose="020B0604020202020204" pitchFamily="34" charset="0"/>
            </a:rPr>
            <a:t>EXPERIMENTATION</a:t>
          </a:r>
        </a:p>
      </dgm:t>
    </dgm:pt>
    <dgm:pt modelId="{798BF283-9792-41A6-A1B9-84F0F2AE4E8D}" type="parTrans" cxnId="{CB9BBEA1-B55A-42B8-AD2F-676A57D9E1A7}">
      <dgm:prSet/>
      <dgm:spPr/>
      <dgm:t>
        <a:bodyPr/>
        <a:lstStyle/>
        <a:p>
          <a:endParaRPr lang="es-ES" b="1">
            <a:latin typeface="Arial" panose="020B0604020202020204" pitchFamily="34" charset="0"/>
            <a:cs typeface="Arial" panose="020B0604020202020204" pitchFamily="34" charset="0"/>
          </a:endParaRPr>
        </a:p>
      </dgm:t>
    </dgm:pt>
    <dgm:pt modelId="{86E00677-6BA5-401A-B250-D9EB75BC68C6}" type="sibTrans" cxnId="{CB9BBEA1-B55A-42B8-AD2F-676A57D9E1A7}">
      <dgm:prSet/>
      <dgm:spPr/>
      <dgm:t>
        <a:bodyPr/>
        <a:lstStyle/>
        <a:p>
          <a:endParaRPr lang="es-ES" b="1">
            <a:latin typeface="Arial" panose="020B0604020202020204" pitchFamily="34" charset="0"/>
            <a:cs typeface="Arial" panose="020B0604020202020204" pitchFamily="34" charset="0"/>
          </a:endParaRPr>
        </a:p>
      </dgm:t>
    </dgm:pt>
    <dgm:pt modelId="{FF295365-DC8B-4ACD-BCD4-49A3C6E7C3F8}">
      <dgm:prSet phldrT="[Text]"/>
      <dgm:spPr/>
      <dgm:t>
        <a:bodyPr/>
        <a:lstStyle/>
        <a:p>
          <a:r>
            <a:rPr lang="es-ES" b="1" dirty="0">
              <a:latin typeface="Arial" panose="020B0604020202020204" pitchFamily="34" charset="0"/>
              <a:cs typeface="Arial" panose="020B0604020202020204" pitchFamily="34" charset="0"/>
            </a:rPr>
            <a:t>EVALUATION</a:t>
          </a:r>
        </a:p>
      </dgm:t>
    </dgm:pt>
    <dgm:pt modelId="{E1C7B6BB-8BB3-45B5-B78E-B4114029D0A3}" type="parTrans" cxnId="{FA5973C3-4C1F-4486-9B4D-250B9BA26CA0}">
      <dgm:prSet/>
      <dgm:spPr/>
      <dgm:t>
        <a:bodyPr/>
        <a:lstStyle/>
        <a:p>
          <a:endParaRPr lang="es-ES" b="1">
            <a:latin typeface="Arial" panose="020B0604020202020204" pitchFamily="34" charset="0"/>
            <a:cs typeface="Arial" panose="020B0604020202020204" pitchFamily="34" charset="0"/>
          </a:endParaRPr>
        </a:p>
      </dgm:t>
    </dgm:pt>
    <dgm:pt modelId="{1A665F8E-581C-406E-8B8E-717F561EE1A9}" type="sibTrans" cxnId="{FA5973C3-4C1F-4486-9B4D-250B9BA26CA0}">
      <dgm:prSet/>
      <dgm:spPr/>
      <dgm:t>
        <a:bodyPr/>
        <a:lstStyle/>
        <a:p>
          <a:endParaRPr lang="es-ES" b="1">
            <a:latin typeface="Arial" panose="020B0604020202020204" pitchFamily="34" charset="0"/>
            <a:cs typeface="Arial" panose="020B0604020202020204" pitchFamily="34" charset="0"/>
          </a:endParaRPr>
        </a:p>
      </dgm:t>
    </dgm:pt>
    <dgm:pt modelId="{89AAD0CC-764F-436A-950F-5B287E2E27B4}">
      <dgm:prSet phldrT="[Text]"/>
      <dgm:spPr/>
      <dgm:t>
        <a:bodyPr/>
        <a:lstStyle/>
        <a:p>
          <a:r>
            <a:rPr lang="es-ES" b="1" dirty="0">
              <a:latin typeface="Arial" panose="020B0604020202020204" pitchFamily="34" charset="0"/>
              <a:cs typeface="Arial" panose="020B0604020202020204" pitchFamily="34" charset="0"/>
            </a:rPr>
            <a:t>EXPLORATION</a:t>
          </a:r>
        </a:p>
      </dgm:t>
    </dgm:pt>
    <dgm:pt modelId="{F27A9E3A-6BAB-4BF2-82AE-D4F356AE9ED9}" type="parTrans" cxnId="{4015F69A-CA5D-4E86-90CC-13CB9C527F6B}">
      <dgm:prSet/>
      <dgm:spPr/>
      <dgm:t>
        <a:bodyPr/>
        <a:lstStyle/>
        <a:p>
          <a:endParaRPr lang="es-ES" b="1">
            <a:latin typeface="Arial" panose="020B0604020202020204" pitchFamily="34" charset="0"/>
            <a:cs typeface="Arial" panose="020B0604020202020204" pitchFamily="34" charset="0"/>
          </a:endParaRPr>
        </a:p>
      </dgm:t>
    </dgm:pt>
    <dgm:pt modelId="{3E054875-D51D-4004-A78A-8EE912D52166}" type="sibTrans" cxnId="{4015F69A-CA5D-4E86-90CC-13CB9C527F6B}">
      <dgm:prSet/>
      <dgm:spPr/>
      <dgm:t>
        <a:bodyPr/>
        <a:lstStyle/>
        <a:p>
          <a:endParaRPr lang="es-ES" b="1" dirty="0">
            <a:latin typeface="Arial" panose="020B0604020202020204" pitchFamily="34" charset="0"/>
            <a:cs typeface="Arial" panose="020B0604020202020204" pitchFamily="34" charset="0"/>
          </a:endParaRPr>
        </a:p>
      </dgm:t>
    </dgm:pt>
    <dgm:pt modelId="{0B98C61B-BA24-41A4-982F-6754F8CF815E}" type="pres">
      <dgm:prSet presAssocID="{31481BA2-A221-45CF-9863-57FD9F989E7E}" presName="Name0" presStyleCnt="0">
        <dgm:presLayoutVars>
          <dgm:dir/>
          <dgm:resizeHandles val="exact"/>
        </dgm:presLayoutVars>
      </dgm:prSet>
      <dgm:spPr/>
    </dgm:pt>
    <dgm:pt modelId="{53623BBA-516C-4CE8-8638-2560B41ABA7D}" type="pres">
      <dgm:prSet presAssocID="{462DDD69-2D71-43F3-99EB-FD4C86702286}" presName="node" presStyleLbl="node1" presStyleIdx="0" presStyleCnt="4">
        <dgm:presLayoutVars>
          <dgm:bulletEnabled val="1"/>
        </dgm:presLayoutVars>
      </dgm:prSet>
      <dgm:spPr/>
    </dgm:pt>
    <dgm:pt modelId="{DB6D4B88-E1BB-4642-98A3-91D9156E94E0}" type="pres">
      <dgm:prSet presAssocID="{C527B19F-46FC-4BFE-AE43-82C4D719AF84}" presName="sibTrans" presStyleLbl="sibTrans2D1" presStyleIdx="0" presStyleCnt="4" custLinFactNeighborX="20503" custLinFactNeighborY="1947"/>
      <dgm:spPr>
        <a:prstGeom prst="rightArrow">
          <a:avLst/>
        </a:prstGeom>
      </dgm:spPr>
    </dgm:pt>
    <dgm:pt modelId="{BFAC6D61-DABB-4F44-A04B-C8A9B981632A}" type="pres">
      <dgm:prSet presAssocID="{C527B19F-46FC-4BFE-AE43-82C4D719AF84}" presName="connectorText" presStyleLbl="sibTrans2D1" presStyleIdx="0" presStyleCnt="4"/>
      <dgm:spPr/>
    </dgm:pt>
    <dgm:pt modelId="{A1839089-77D9-4B1A-9EDF-F073B7BBEC21}" type="pres">
      <dgm:prSet presAssocID="{89AAD0CC-764F-436A-950F-5B287E2E27B4}" presName="node" presStyleLbl="node1" presStyleIdx="1" presStyleCnt="4" custRadScaleRad="97167" custRadScaleInc="4727">
        <dgm:presLayoutVars>
          <dgm:bulletEnabled val="1"/>
        </dgm:presLayoutVars>
      </dgm:prSet>
      <dgm:spPr/>
    </dgm:pt>
    <dgm:pt modelId="{034583E2-E5C0-4346-BFF2-04B763997945}" type="pres">
      <dgm:prSet presAssocID="{3E054875-D51D-4004-A78A-8EE912D52166}" presName="sibTrans" presStyleLbl="sibTrans2D1" presStyleIdx="1" presStyleCnt="4" custAng="16092016" custScaleX="34735" custScaleY="277484" custLinFactNeighborX="24803" custLinFactNeighborY="-6740"/>
      <dgm:spPr>
        <a:prstGeom prst="downArrow">
          <a:avLst/>
        </a:prstGeom>
      </dgm:spPr>
    </dgm:pt>
    <dgm:pt modelId="{0B3FA730-B1B5-41D1-A738-596AA4E1D0B8}" type="pres">
      <dgm:prSet presAssocID="{3E054875-D51D-4004-A78A-8EE912D52166}" presName="connectorText" presStyleLbl="sibTrans2D1" presStyleIdx="1" presStyleCnt="4"/>
      <dgm:spPr/>
    </dgm:pt>
    <dgm:pt modelId="{6C392102-B0E2-45BF-8132-FF941179CBE6}" type="pres">
      <dgm:prSet presAssocID="{643A2355-97EC-46BE-856C-46D094E28E0C}" presName="node" presStyleLbl="node1" presStyleIdx="2" presStyleCnt="4" custRadScaleRad="99712" custRadScaleInc="-6271">
        <dgm:presLayoutVars>
          <dgm:bulletEnabled val="1"/>
        </dgm:presLayoutVars>
      </dgm:prSet>
      <dgm:spPr/>
    </dgm:pt>
    <dgm:pt modelId="{61D93293-358E-4746-AA1D-A2CB95A80AA3}" type="pres">
      <dgm:prSet presAssocID="{86E00677-6BA5-401A-B250-D9EB75BC68C6}" presName="sibTrans" presStyleLbl="sibTrans2D1" presStyleIdx="2" presStyleCnt="4" custAng="10910635" custLinFactNeighborX="-33540" custLinFactNeighborY="16848"/>
      <dgm:spPr>
        <a:prstGeom prst="leftArrow">
          <a:avLst/>
        </a:prstGeom>
      </dgm:spPr>
    </dgm:pt>
    <dgm:pt modelId="{B7596C9E-9BCA-40C9-AC7A-F1B62185A151}" type="pres">
      <dgm:prSet presAssocID="{86E00677-6BA5-401A-B250-D9EB75BC68C6}" presName="connectorText" presStyleLbl="sibTrans2D1" presStyleIdx="2" presStyleCnt="4"/>
      <dgm:spPr/>
    </dgm:pt>
    <dgm:pt modelId="{EBC02AD6-3945-4434-9527-39251A7E3C88}" type="pres">
      <dgm:prSet presAssocID="{FF295365-DC8B-4ACD-BCD4-49A3C6E7C3F8}" presName="node" presStyleLbl="node1" presStyleIdx="3" presStyleCnt="4">
        <dgm:presLayoutVars>
          <dgm:bulletEnabled val="1"/>
        </dgm:presLayoutVars>
      </dgm:prSet>
      <dgm:spPr/>
    </dgm:pt>
    <dgm:pt modelId="{37AB9F87-FB21-458F-9C00-FE952D6208A9}" type="pres">
      <dgm:prSet presAssocID="{1A665F8E-581C-406E-8B8E-717F561EE1A9}" presName="sibTrans" presStyleLbl="sibTrans2D1" presStyleIdx="3" presStyleCnt="4" custAng="5232646" custScaleX="38223" custScaleY="287066" custLinFactNeighborX="-48171" custLinFactNeighborY="-26414"/>
      <dgm:spPr>
        <a:prstGeom prst="upArrow">
          <a:avLst/>
        </a:prstGeom>
      </dgm:spPr>
    </dgm:pt>
    <dgm:pt modelId="{684FF128-1706-4F25-A50B-782955084911}" type="pres">
      <dgm:prSet presAssocID="{1A665F8E-581C-406E-8B8E-717F561EE1A9}" presName="connectorText" presStyleLbl="sibTrans2D1" presStyleIdx="3" presStyleCnt="4"/>
      <dgm:spPr/>
    </dgm:pt>
  </dgm:ptLst>
  <dgm:cxnLst>
    <dgm:cxn modelId="{B0403302-4A08-4A89-A445-06A1125505E5}" type="presOf" srcId="{86E00677-6BA5-401A-B250-D9EB75BC68C6}" destId="{61D93293-358E-4746-AA1D-A2CB95A80AA3}" srcOrd="0" destOrd="0" presId="urn:microsoft.com/office/officeart/2005/8/layout/cycle7"/>
    <dgm:cxn modelId="{05004310-B404-4F6D-ACF1-7B3D895C28E5}" type="presOf" srcId="{3E054875-D51D-4004-A78A-8EE912D52166}" destId="{034583E2-E5C0-4346-BFF2-04B763997945}" srcOrd="0" destOrd="0" presId="urn:microsoft.com/office/officeart/2005/8/layout/cycle7"/>
    <dgm:cxn modelId="{5577071B-8B81-4C43-84F7-A91129C1480D}" type="presOf" srcId="{3E054875-D51D-4004-A78A-8EE912D52166}" destId="{0B3FA730-B1B5-41D1-A738-596AA4E1D0B8}" srcOrd="1" destOrd="0" presId="urn:microsoft.com/office/officeart/2005/8/layout/cycle7"/>
    <dgm:cxn modelId="{2E714A1D-C5FA-4255-B9E0-21AEBD287AEC}" type="presOf" srcId="{31481BA2-A221-45CF-9863-57FD9F989E7E}" destId="{0B98C61B-BA24-41A4-982F-6754F8CF815E}" srcOrd="0" destOrd="0" presId="urn:microsoft.com/office/officeart/2005/8/layout/cycle7"/>
    <dgm:cxn modelId="{5AF0E328-A1FD-4C68-9094-E39822B266DA}" type="presOf" srcId="{C527B19F-46FC-4BFE-AE43-82C4D719AF84}" destId="{DB6D4B88-E1BB-4642-98A3-91D9156E94E0}" srcOrd="0" destOrd="0" presId="urn:microsoft.com/office/officeart/2005/8/layout/cycle7"/>
    <dgm:cxn modelId="{2ED8C065-6322-4320-9BC7-F60645FD17DE}" type="presOf" srcId="{462DDD69-2D71-43F3-99EB-FD4C86702286}" destId="{53623BBA-516C-4CE8-8638-2560B41ABA7D}" srcOrd="0" destOrd="0" presId="urn:microsoft.com/office/officeart/2005/8/layout/cycle7"/>
    <dgm:cxn modelId="{F7DAD149-F2C3-49E5-8D12-05B5888CA7F9}" type="presOf" srcId="{89AAD0CC-764F-436A-950F-5B287E2E27B4}" destId="{A1839089-77D9-4B1A-9EDF-F073B7BBEC21}" srcOrd="0" destOrd="0" presId="urn:microsoft.com/office/officeart/2005/8/layout/cycle7"/>
    <dgm:cxn modelId="{84AE7C7C-4578-4F0D-AAD6-6599F0AE15B6}" type="presOf" srcId="{86E00677-6BA5-401A-B250-D9EB75BC68C6}" destId="{B7596C9E-9BCA-40C9-AC7A-F1B62185A151}" srcOrd="1" destOrd="0" presId="urn:microsoft.com/office/officeart/2005/8/layout/cycle7"/>
    <dgm:cxn modelId="{D9015887-F1B2-4D6E-8EF1-FD5786B17BB9}" type="presOf" srcId="{FF295365-DC8B-4ACD-BCD4-49A3C6E7C3F8}" destId="{EBC02AD6-3945-4434-9527-39251A7E3C88}" srcOrd="0" destOrd="0" presId="urn:microsoft.com/office/officeart/2005/8/layout/cycle7"/>
    <dgm:cxn modelId="{4015F69A-CA5D-4E86-90CC-13CB9C527F6B}" srcId="{31481BA2-A221-45CF-9863-57FD9F989E7E}" destId="{89AAD0CC-764F-436A-950F-5B287E2E27B4}" srcOrd="1" destOrd="0" parTransId="{F27A9E3A-6BAB-4BF2-82AE-D4F356AE9ED9}" sibTransId="{3E054875-D51D-4004-A78A-8EE912D52166}"/>
    <dgm:cxn modelId="{CB9BBEA1-B55A-42B8-AD2F-676A57D9E1A7}" srcId="{31481BA2-A221-45CF-9863-57FD9F989E7E}" destId="{643A2355-97EC-46BE-856C-46D094E28E0C}" srcOrd="2" destOrd="0" parTransId="{798BF283-9792-41A6-A1B9-84F0F2AE4E8D}" sibTransId="{86E00677-6BA5-401A-B250-D9EB75BC68C6}"/>
    <dgm:cxn modelId="{0986C7A7-FB08-4CE7-BC4B-829906EA27FB}" srcId="{31481BA2-A221-45CF-9863-57FD9F989E7E}" destId="{462DDD69-2D71-43F3-99EB-FD4C86702286}" srcOrd="0" destOrd="0" parTransId="{4FE31276-BC33-4D63-A4A4-EC7ADB08E717}" sibTransId="{C527B19F-46FC-4BFE-AE43-82C4D719AF84}"/>
    <dgm:cxn modelId="{466F2DAD-F5C1-4488-AE84-3EDD6A62C3B2}" type="presOf" srcId="{1A665F8E-581C-406E-8B8E-717F561EE1A9}" destId="{684FF128-1706-4F25-A50B-782955084911}" srcOrd="1" destOrd="0" presId="urn:microsoft.com/office/officeart/2005/8/layout/cycle7"/>
    <dgm:cxn modelId="{FA5973C3-4C1F-4486-9B4D-250B9BA26CA0}" srcId="{31481BA2-A221-45CF-9863-57FD9F989E7E}" destId="{FF295365-DC8B-4ACD-BCD4-49A3C6E7C3F8}" srcOrd="3" destOrd="0" parTransId="{E1C7B6BB-8BB3-45B5-B78E-B4114029D0A3}" sibTransId="{1A665F8E-581C-406E-8B8E-717F561EE1A9}"/>
    <dgm:cxn modelId="{1E9C0BDE-4EBD-4A6F-AAC6-8336C882A303}" type="presOf" srcId="{C527B19F-46FC-4BFE-AE43-82C4D719AF84}" destId="{BFAC6D61-DABB-4F44-A04B-C8A9B981632A}" srcOrd="1" destOrd="0" presId="urn:microsoft.com/office/officeart/2005/8/layout/cycle7"/>
    <dgm:cxn modelId="{A7B347E9-001A-46AE-91F1-BB613CEABDD0}" type="presOf" srcId="{643A2355-97EC-46BE-856C-46D094E28E0C}" destId="{6C392102-B0E2-45BF-8132-FF941179CBE6}" srcOrd="0" destOrd="0" presId="urn:microsoft.com/office/officeart/2005/8/layout/cycle7"/>
    <dgm:cxn modelId="{2D8902EE-44CA-48B0-9EA2-369F22C8C66D}" type="presOf" srcId="{1A665F8E-581C-406E-8B8E-717F561EE1A9}" destId="{37AB9F87-FB21-458F-9C00-FE952D6208A9}" srcOrd="0" destOrd="0" presId="urn:microsoft.com/office/officeart/2005/8/layout/cycle7"/>
    <dgm:cxn modelId="{2FDBB7BB-7175-458C-B7B3-E76B68FC5B9F}" type="presParOf" srcId="{0B98C61B-BA24-41A4-982F-6754F8CF815E}" destId="{53623BBA-516C-4CE8-8638-2560B41ABA7D}" srcOrd="0" destOrd="0" presId="urn:microsoft.com/office/officeart/2005/8/layout/cycle7"/>
    <dgm:cxn modelId="{5CEB6241-AE96-42DA-BBE8-EDBD40323776}" type="presParOf" srcId="{0B98C61B-BA24-41A4-982F-6754F8CF815E}" destId="{DB6D4B88-E1BB-4642-98A3-91D9156E94E0}" srcOrd="1" destOrd="0" presId="urn:microsoft.com/office/officeart/2005/8/layout/cycle7"/>
    <dgm:cxn modelId="{6D9879CB-923C-4E2D-A897-605CC8A8FF67}" type="presParOf" srcId="{DB6D4B88-E1BB-4642-98A3-91D9156E94E0}" destId="{BFAC6D61-DABB-4F44-A04B-C8A9B981632A}" srcOrd="0" destOrd="0" presId="urn:microsoft.com/office/officeart/2005/8/layout/cycle7"/>
    <dgm:cxn modelId="{CCDC1814-B8C7-4643-9BBC-914F64A5A59C}" type="presParOf" srcId="{0B98C61B-BA24-41A4-982F-6754F8CF815E}" destId="{A1839089-77D9-4B1A-9EDF-F073B7BBEC21}" srcOrd="2" destOrd="0" presId="urn:microsoft.com/office/officeart/2005/8/layout/cycle7"/>
    <dgm:cxn modelId="{3AC99885-F12C-4BD2-B032-9DED2554C2A7}" type="presParOf" srcId="{0B98C61B-BA24-41A4-982F-6754F8CF815E}" destId="{034583E2-E5C0-4346-BFF2-04B763997945}" srcOrd="3" destOrd="0" presId="urn:microsoft.com/office/officeart/2005/8/layout/cycle7"/>
    <dgm:cxn modelId="{7F9415BA-9980-4165-AFF1-99A8DC4FEBC4}" type="presParOf" srcId="{034583E2-E5C0-4346-BFF2-04B763997945}" destId="{0B3FA730-B1B5-41D1-A738-596AA4E1D0B8}" srcOrd="0" destOrd="0" presId="urn:microsoft.com/office/officeart/2005/8/layout/cycle7"/>
    <dgm:cxn modelId="{3BBF5E78-DD40-4D66-8703-CC7A3F45E0A2}" type="presParOf" srcId="{0B98C61B-BA24-41A4-982F-6754F8CF815E}" destId="{6C392102-B0E2-45BF-8132-FF941179CBE6}" srcOrd="4" destOrd="0" presId="urn:microsoft.com/office/officeart/2005/8/layout/cycle7"/>
    <dgm:cxn modelId="{4EF70255-F653-4645-BCE4-0A0D58496B4F}" type="presParOf" srcId="{0B98C61B-BA24-41A4-982F-6754F8CF815E}" destId="{61D93293-358E-4746-AA1D-A2CB95A80AA3}" srcOrd="5" destOrd="0" presId="urn:microsoft.com/office/officeart/2005/8/layout/cycle7"/>
    <dgm:cxn modelId="{63408FE9-DDC1-4A5B-B835-E002E16DAD7F}" type="presParOf" srcId="{61D93293-358E-4746-AA1D-A2CB95A80AA3}" destId="{B7596C9E-9BCA-40C9-AC7A-F1B62185A151}" srcOrd="0" destOrd="0" presId="urn:microsoft.com/office/officeart/2005/8/layout/cycle7"/>
    <dgm:cxn modelId="{A008EE8B-7580-4662-BE74-F40197A83540}" type="presParOf" srcId="{0B98C61B-BA24-41A4-982F-6754F8CF815E}" destId="{EBC02AD6-3945-4434-9527-39251A7E3C88}" srcOrd="6" destOrd="0" presId="urn:microsoft.com/office/officeart/2005/8/layout/cycle7"/>
    <dgm:cxn modelId="{47B220F8-9FEF-45AD-AEC0-A1D68AAE8C4B}" type="presParOf" srcId="{0B98C61B-BA24-41A4-982F-6754F8CF815E}" destId="{37AB9F87-FB21-458F-9C00-FE952D6208A9}" srcOrd="7" destOrd="0" presId="urn:microsoft.com/office/officeart/2005/8/layout/cycle7"/>
    <dgm:cxn modelId="{C9A6E376-1DC6-45C5-BA66-DD325161A307}" type="presParOf" srcId="{37AB9F87-FB21-458F-9C00-FE952D6208A9}" destId="{684FF128-1706-4F25-A50B-782955084911}" srcOrd="0" destOrd="0" presId="urn:microsoft.com/office/officeart/2005/8/layout/cycle7"/>
  </dgm:cxnLst>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623BBA-516C-4CE8-8638-2560B41ABA7D}">
      <dsp:nvSpPr>
        <dsp:cNvPr id="0" name=""/>
        <dsp:cNvSpPr/>
      </dsp:nvSpPr>
      <dsp:spPr>
        <a:xfrm>
          <a:off x="2291257" y="1623"/>
          <a:ext cx="1819251" cy="909625"/>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s-ES" sz="1300" b="1" kern="1200" dirty="0">
              <a:latin typeface="Arial" panose="020B0604020202020204" pitchFamily="34" charset="0"/>
              <a:cs typeface="Arial" panose="020B0604020202020204" pitchFamily="34" charset="0"/>
            </a:rPr>
            <a:t>CO-CREATION</a:t>
          </a:r>
        </a:p>
      </dsp:txBody>
      <dsp:txXfrm>
        <a:off x="2317899" y="28265"/>
        <a:ext cx="1765967" cy="856341"/>
      </dsp:txXfrm>
    </dsp:sp>
    <dsp:sp modelId="{DB6D4B88-E1BB-4642-98A3-91D9156E94E0}">
      <dsp:nvSpPr>
        <dsp:cNvPr id="0" name=""/>
        <dsp:cNvSpPr/>
      </dsp:nvSpPr>
      <dsp:spPr>
        <a:xfrm rot="2811406">
          <a:off x="3798027" y="1208468"/>
          <a:ext cx="851064" cy="318369"/>
        </a:xfrm>
        <a:prstGeom prst="rightArrow">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s-ES" sz="1100" b="1" kern="1200" dirty="0">
            <a:latin typeface="Arial" panose="020B0604020202020204" pitchFamily="34" charset="0"/>
            <a:cs typeface="Arial" panose="020B0604020202020204" pitchFamily="34" charset="0"/>
          </a:endParaRPr>
        </a:p>
      </dsp:txBody>
      <dsp:txXfrm>
        <a:off x="3893538" y="1272142"/>
        <a:ext cx="660042" cy="191021"/>
      </dsp:txXfrm>
    </dsp:sp>
    <dsp:sp modelId="{A1839089-77D9-4B1A-9EDF-F073B7BBEC21}">
      <dsp:nvSpPr>
        <dsp:cNvPr id="0" name=""/>
        <dsp:cNvSpPr/>
      </dsp:nvSpPr>
      <dsp:spPr>
        <a:xfrm>
          <a:off x="3987622" y="1811659"/>
          <a:ext cx="1819251" cy="909625"/>
        </a:xfrm>
        <a:prstGeom prst="roundRect">
          <a:avLst>
            <a:gd name="adj" fmla="val 10000"/>
          </a:avLst>
        </a:prstGeom>
        <a:solidFill>
          <a:schemeClr val="accent5">
            <a:hueOff val="-3311292"/>
            <a:satOff val="13270"/>
            <a:lumOff val="28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s-ES" sz="1300" b="1" kern="1200" dirty="0">
              <a:latin typeface="Arial" panose="020B0604020202020204" pitchFamily="34" charset="0"/>
              <a:cs typeface="Arial" panose="020B0604020202020204" pitchFamily="34" charset="0"/>
            </a:rPr>
            <a:t>EXPLORATION</a:t>
          </a:r>
        </a:p>
      </dsp:txBody>
      <dsp:txXfrm>
        <a:off x="4014264" y="1838301"/>
        <a:ext cx="1765967" cy="856341"/>
      </dsp:txXfrm>
    </dsp:sp>
    <dsp:sp modelId="{034583E2-E5C0-4346-BFF2-04B763997945}">
      <dsp:nvSpPr>
        <dsp:cNvPr id="0" name=""/>
        <dsp:cNvSpPr/>
      </dsp:nvSpPr>
      <dsp:spPr>
        <a:xfrm rot="2522722">
          <a:off x="4155227" y="2641740"/>
          <a:ext cx="295617" cy="883423"/>
        </a:xfrm>
        <a:prstGeom prst="downArrow">
          <a:avLst/>
        </a:prstGeom>
        <a:solidFill>
          <a:schemeClr val="accent5">
            <a:hueOff val="-3311292"/>
            <a:satOff val="13270"/>
            <a:lumOff val="287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s-ES" sz="1100" b="1" kern="1200" dirty="0">
            <a:latin typeface="Arial" panose="020B0604020202020204" pitchFamily="34" charset="0"/>
            <a:cs typeface="Arial" panose="020B0604020202020204" pitchFamily="34" charset="0"/>
          </a:endParaRPr>
        </a:p>
      </dsp:txBody>
      <dsp:txXfrm rot="10800000">
        <a:off x="4243912" y="2818425"/>
        <a:ext cx="118247" cy="530053"/>
      </dsp:txXfrm>
    </dsp:sp>
    <dsp:sp modelId="{6C392102-B0E2-45BF-8132-FF941179CBE6}">
      <dsp:nvSpPr>
        <dsp:cNvPr id="0" name=""/>
        <dsp:cNvSpPr/>
      </dsp:nvSpPr>
      <dsp:spPr>
        <a:xfrm>
          <a:off x="2377019" y="3488535"/>
          <a:ext cx="1819251" cy="909625"/>
        </a:xfrm>
        <a:prstGeom prst="roundRect">
          <a:avLst>
            <a:gd name="adj" fmla="val 10000"/>
          </a:avLst>
        </a:prstGeom>
        <a:solidFill>
          <a:schemeClr val="accent5">
            <a:hueOff val="-6622584"/>
            <a:satOff val="26541"/>
            <a:lumOff val="57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s-ES" sz="1300" b="1" kern="1200" dirty="0">
              <a:latin typeface="Arial" panose="020B0604020202020204" pitchFamily="34" charset="0"/>
              <a:cs typeface="Arial" panose="020B0604020202020204" pitchFamily="34" charset="0"/>
            </a:rPr>
            <a:t>EXPERIMENTATION</a:t>
          </a:r>
        </a:p>
      </dsp:txBody>
      <dsp:txXfrm>
        <a:off x="2403661" y="3515177"/>
        <a:ext cx="1765967" cy="856341"/>
      </dsp:txXfrm>
    </dsp:sp>
    <dsp:sp modelId="{61D93293-358E-4746-AA1D-A2CB95A80AA3}">
      <dsp:nvSpPr>
        <dsp:cNvPr id="0" name=""/>
        <dsp:cNvSpPr/>
      </dsp:nvSpPr>
      <dsp:spPr>
        <a:xfrm rot="2721257">
          <a:off x="1659271" y="2967860"/>
          <a:ext cx="851064" cy="318369"/>
        </a:xfrm>
        <a:prstGeom prst="leftArrow">
          <a:avLst/>
        </a:prstGeom>
        <a:solidFill>
          <a:schemeClr val="accent5">
            <a:hueOff val="-6622584"/>
            <a:satOff val="26541"/>
            <a:lumOff val="575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s-ES" sz="1100" b="1" kern="1200">
            <a:latin typeface="Arial" panose="020B0604020202020204" pitchFamily="34" charset="0"/>
            <a:cs typeface="Arial" panose="020B0604020202020204" pitchFamily="34" charset="0"/>
          </a:endParaRPr>
        </a:p>
      </dsp:txBody>
      <dsp:txXfrm rot="10800000">
        <a:off x="1754782" y="3031534"/>
        <a:ext cx="660042" cy="191021"/>
      </dsp:txXfrm>
    </dsp:sp>
    <dsp:sp modelId="{EBC02AD6-3945-4434-9527-39251A7E3C88}">
      <dsp:nvSpPr>
        <dsp:cNvPr id="0" name=""/>
        <dsp:cNvSpPr/>
      </dsp:nvSpPr>
      <dsp:spPr>
        <a:xfrm>
          <a:off x="544229" y="1748651"/>
          <a:ext cx="1819251" cy="909625"/>
        </a:xfrm>
        <a:prstGeom prst="roundRect">
          <a:avLst>
            <a:gd name="adj" fmla="val 1000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s-ES" sz="1300" b="1" kern="1200" dirty="0">
              <a:latin typeface="Arial" panose="020B0604020202020204" pitchFamily="34" charset="0"/>
              <a:cs typeface="Arial" panose="020B0604020202020204" pitchFamily="34" charset="0"/>
            </a:rPr>
            <a:t>EVALUATION</a:t>
          </a:r>
        </a:p>
      </dsp:txBody>
      <dsp:txXfrm>
        <a:off x="570871" y="1775293"/>
        <a:ext cx="1765967" cy="856341"/>
      </dsp:txXfrm>
    </dsp:sp>
    <dsp:sp modelId="{37AB9F87-FB21-458F-9C00-FE952D6208A9}">
      <dsp:nvSpPr>
        <dsp:cNvPr id="0" name=""/>
        <dsp:cNvSpPr/>
      </dsp:nvSpPr>
      <dsp:spPr>
        <a:xfrm rot="2532646">
          <a:off x="1754751" y="788891"/>
          <a:ext cx="325302" cy="913929"/>
        </a:xfrm>
        <a:prstGeom prst="upArrow">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s-ES" sz="1100" b="1" kern="1200">
            <a:latin typeface="Arial" panose="020B0604020202020204" pitchFamily="34" charset="0"/>
            <a:cs typeface="Arial" panose="020B0604020202020204" pitchFamily="34" charset="0"/>
          </a:endParaRPr>
        </a:p>
      </dsp:txBody>
      <dsp:txXfrm>
        <a:off x="1852342" y="971677"/>
        <a:ext cx="130120" cy="548357"/>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5283200" cy="3825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6905625" y="0"/>
            <a:ext cx="5283200" cy="382588"/>
          </a:xfrm>
          <a:prstGeom prst="rect">
            <a:avLst/>
          </a:prstGeom>
        </p:spPr>
        <p:txBody>
          <a:bodyPr vert="horz" lIns="91440" tIns="45720" rIns="91440" bIns="45720" rtlCol="0"/>
          <a:lstStyle>
            <a:lvl1pPr algn="r">
              <a:defRPr sz="1200"/>
            </a:lvl1pPr>
          </a:lstStyle>
          <a:p>
            <a:fld id="{226FA388-28EB-4B20-9177-236C58045AE3}" type="datetimeFigureOut">
              <a:rPr lang="es-ES" smtClean="0"/>
              <a:t>16/11/2023</a:t>
            </a:fld>
            <a:endParaRPr lang="es-ES"/>
          </a:p>
        </p:txBody>
      </p:sp>
      <p:sp>
        <p:nvSpPr>
          <p:cNvPr id="4" name="Marcador de imagen de diapositiva 3"/>
          <p:cNvSpPr>
            <a:spLocks noGrp="1" noRot="1" noChangeAspect="1"/>
          </p:cNvSpPr>
          <p:nvPr>
            <p:ph type="sldImg" idx="2"/>
          </p:nvPr>
        </p:nvSpPr>
        <p:spPr>
          <a:xfrm>
            <a:off x="4038600" y="952500"/>
            <a:ext cx="4114800" cy="257175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1219200" y="3667125"/>
            <a:ext cx="9753600" cy="3000375"/>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7237413"/>
            <a:ext cx="5283200" cy="3825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6905625" y="7237413"/>
            <a:ext cx="5283200" cy="382587"/>
          </a:xfrm>
          <a:prstGeom prst="rect">
            <a:avLst/>
          </a:prstGeom>
        </p:spPr>
        <p:txBody>
          <a:bodyPr vert="horz" lIns="91440" tIns="45720" rIns="91440" bIns="45720" rtlCol="0" anchor="b"/>
          <a:lstStyle>
            <a:lvl1pPr algn="r">
              <a:defRPr sz="1200"/>
            </a:lvl1pPr>
          </a:lstStyle>
          <a:p>
            <a:fld id="{65965534-A9B0-4251-A97E-9C49AC55828E}" type="slidenum">
              <a:rPr lang="es-ES" smtClean="0"/>
              <a:t>‹#›</a:t>
            </a:fld>
            <a:endParaRPr lang="es-ES"/>
          </a:p>
        </p:txBody>
      </p:sp>
    </p:spTree>
    <p:extLst>
      <p:ext uri="{BB962C8B-B14F-4D97-AF65-F5344CB8AC3E}">
        <p14:creationId xmlns:p14="http://schemas.microsoft.com/office/powerpoint/2010/main" val="3643393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65965534-A9B0-4251-A97E-9C49AC55828E}" type="slidenum">
              <a:rPr lang="es-ES" smtClean="0"/>
              <a:t>5</a:t>
            </a:fld>
            <a:endParaRPr lang="es-ES"/>
          </a:p>
        </p:txBody>
      </p:sp>
    </p:spTree>
    <p:extLst>
      <p:ext uri="{BB962C8B-B14F-4D97-AF65-F5344CB8AC3E}">
        <p14:creationId xmlns:p14="http://schemas.microsoft.com/office/powerpoint/2010/main" val="1872208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65965534-A9B0-4251-A97E-9C49AC55828E}" type="slidenum">
              <a:rPr lang="es-ES" smtClean="0"/>
              <a:t>6</a:t>
            </a:fld>
            <a:endParaRPr lang="es-ES"/>
          </a:p>
        </p:txBody>
      </p:sp>
    </p:spTree>
    <p:extLst>
      <p:ext uri="{BB962C8B-B14F-4D97-AF65-F5344CB8AC3E}">
        <p14:creationId xmlns:p14="http://schemas.microsoft.com/office/powerpoint/2010/main" val="4328111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65965534-A9B0-4251-A97E-9C49AC55828E}" type="slidenum">
              <a:rPr lang="es-ES" smtClean="0"/>
              <a:t>7</a:t>
            </a:fld>
            <a:endParaRPr lang="es-ES"/>
          </a:p>
        </p:txBody>
      </p:sp>
    </p:spTree>
    <p:extLst>
      <p:ext uri="{BB962C8B-B14F-4D97-AF65-F5344CB8AC3E}">
        <p14:creationId xmlns:p14="http://schemas.microsoft.com/office/powerpoint/2010/main" val="3214976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65965534-A9B0-4251-A97E-9C49AC55828E}" type="slidenum">
              <a:rPr lang="es-ES" smtClean="0"/>
              <a:t>8</a:t>
            </a:fld>
            <a:endParaRPr lang="es-ES"/>
          </a:p>
        </p:txBody>
      </p:sp>
    </p:spTree>
    <p:extLst>
      <p:ext uri="{BB962C8B-B14F-4D97-AF65-F5344CB8AC3E}">
        <p14:creationId xmlns:p14="http://schemas.microsoft.com/office/powerpoint/2010/main" val="1824055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286032" y="1233046"/>
            <a:ext cx="9619935" cy="939800"/>
          </a:xfrm>
          <a:prstGeom prst="rect">
            <a:avLst/>
          </a:prstGeom>
        </p:spPr>
        <p:txBody>
          <a:bodyPr wrap="square" lIns="0" tIns="0" rIns="0" bIns="0">
            <a:spAutoFit/>
          </a:bodyPr>
          <a:lstStyle>
            <a:lvl1pPr>
              <a:defRPr sz="3000" b="0" i="0">
                <a:solidFill>
                  <a:schemeClr val="tx1"/>
                </a:solidFill>
                <a:latin typeface="Arial MT"/>
                <a:cs typeface="Arial MT"/>
              </a:defRPr>
            </a:lvl1pPr>
          </a:lstStyle>
          <a:p>
            <a:endParaRPr/>
          </a:p>
        </p:txBody>
      </p:sp>
      <p:sp>
        <p:nvSpPr>
          <p:cNvPr id="3" name="Holder 3"/>
          <p:cNvSpPr>
            <a:spLocks noGrp="1"/>
          </p:cNvSpPr>
          <p:nvPr>
            <p:ph type="subTitle" idx="4"/>
          </p:nvPr>
        </p:nvSpPr>
        <p:spPr>
          <a:xfrm>
            <a:off x="771498" y="5367906"/>
            <a:ext cx="10649002" cy="89217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11/16/2023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a:solidFill>
                  <a:schemeClr val="bg1"/>
                </a:solidFill>
                <a:latin typeface="Arial MT"/>
                <a:cs typeface="Arial MT"/>
              </a:defRPr>
            </a:lvl1pPr>
          </a:lstStyle>
          <a:p>
            <a:endParaRPr/>
          </a:p>
        </p:txBody>
      </p:sp>
      <p:sp>
        <p:nvSpPr>
          <p:cNvPr id="3" name="Holder 3"/>
          <p:cNvSpPr>
            <a:spLocks noGrp="1"/>
          </p:cNvSpPr>
          <p:nvPr>
            <p:ph type="body" idx="1"/>
          </p:nvPr>
        </p:nvSpPr>
        <p:spPr/>
        <p:txBody>
          <a:bodyPr lIns="0" tIns="0" rIns="0" bIns="0"/>
          <a:lstStyle>
            <a:lvl1pPr>
              <a:defRPr sz="1900" b="1"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11/16/2023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0" i="0">
                <a:solidFill>
                  <a:schemeClr val="bg1"/>
                </a:solidFill>
                <a:latin typeface="Arial MT"/>
                <a:cs typeface="Arial MT"/>
              </a:defRPr>
            </a:lvl1pPr>
          </a:lstStyle>
          <a:p>
            <a:endParaRPr/>
          </a:p>
        </p:txBody>
      </p:sp>
      <p:sp>
        <p:nvSpPr>
          <p:cNvPr id="3" name="Holder 3"/>
          <p:cNvSpPr>
            <a:spLocks noGrp="1"/>
          </p:cNvSpPr>
          <p:nvPr>
            <p:ph sz="half" idx="2"/>
          </p:nvPr>
        </p:nvSpPr>
        <p:spPr>
          <a:xfrm>
            <a:off x="609600" y="1752600"/>
            <a:ext cx="5303520" cy="502920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752600"/>
            <a:ext cx="5303520" cy="502920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11/16/2023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12191998" cy="7619064"/>
          </a:xfrm>
          <a:prstGeom prst="rect">
            <a:avLst/>
          </a:prstGeom>
        </p:spPr>
      </p:pic>
      <p:sp>
        <p:nvSpPr>
          <p:cNvPr id="2" name="Holder 2"/>
          <p:cNvSpPr>
            <a:spLocks noGrp="1"/>
          </p:cNvSpPr>
          <p:nvPr>
            <p:ph type="title"/>
          </p:nvPr>
        </p:nvSpPr>
        <p:spPr/>
        <p:txBody>
          <a:bodyPr lIns="0" tIns="0" rIns="0" bIns="0"/>
          <a:lstStyle>
            <a:lvl1pPr>
              <a:defRPr sz="4800" b="0" i="0">
                <a:solidFill>
                  <a:schemeClr val="bg1"/>
                </a:solidFill>
                <a:latin typeface="Arial MT"/>
                <a:cs typeface="Arial MT"/>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11/16/2023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11/16/2023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10670953" y="109035"/>
            <a:ext cx="1266824" cy="914399"/>
          </a:xfrm>
          <a:prstGeom prst="rect">
            <a:avLst/>
          </a:prstGeom>
        </p:spPr>
      </p:pic>
      <p:sp>
        <p:nvSpPr>
          <p:cNvPr id="2" name="Holder 2"/>
          <p:cNvSpPr>
            <a:spLocks noGrp="1"/>
          </p:cNvSpPr>
          <p:nvPr>
            <p:ph type="title"/>
          </p:nvPr>
        </p:nvSpPr>
        <p:spPr>
          <a:xfrm>
            <a:off x="948376" y="3191076"/>
            <a:ext cx="10295247" cy="756920"/>
          </a:xfrm>
          <a:prstGeom prst="rect">
            <a:avLst/>
          </a:prstGeom>
        </p:spPr>
        <p:txBody>
          <a:bodyPr wrap="square" lIns="0" tIns="0" rIns="0" bIns="0">
            <a:spAutoFit/>
          </a:bodyPr>
          <a:lstStyle>
            <a:lvl1pPr>
              <a:defRPr sz="4800" b="0" i="0">
                <a:solidFill>
                  <a:schemeClr val="bg1"/>
                </a:solidFill>
                <a:latin typeface="Arial MT"/>
                <a:cs typeface="Arial MT"/>
              </a:defRPr>
            </a:lvl1pPr>
          </a:lstStyle>
          <a:p>
            <a:endParaRPr/>
          </a:p>
        </p:txBody>
      </p:sp>
      <p:sp>
        <p:nvSpPr>
          <p:cNvPr id="3" name="Holder 3"/>
          <p:cNvSpPr>
            <a:spLocks noGrp="1"/>
          </p:cNvSpPr>
          <p:nvPr>
            <p:ph type="body" idx="1"/>
          </p:nvPr>
        </p:nvSpPr>
        <p:spPr>
          <a:xfrm>
            <a:off x="1288703" y="1959188"/>
            <a:ext cx="10305415" cy="1681479"/>
          </a:xfrm>
          <a:prstGeom prst="rect">
            <a:avLst/>
          </a:prstGeom>
        </p:spPr>
        <p:txBody>
          <a:bodyPr wrap="square" lIns="0" tIns="0" rIns="0" bIns="0">
            <a:spAutoFit/>
          </a:bodyPr>
          <a:lstStyle>
            <a:lvl1pPr>
              <a:defRPr sz="1900" b="1" i="0">
                <a:solidFill>
                  <a:schemeClr val="tx1"/>
                </a:solidFill>
                <a:latin typeface="Arial"/>
                <a:cs typeface="Arial"/>
              </a:defRPr>
            </a:lvl1pPr>
          </a:lstStyle>
          <a:p>
            <a:endParaRPr/>
          </a:p>
        </p:txBody>
      </p:sp>
      <p:sp>
        <p:nvSpPr>
          <p:cNvPr id="4" name="Holder 4"/>
          <p:cNvSpPr>
            <a:spLocks noGrp="1"/>
          </p:cNvSpPr>
          <p:nvPr>
            <p:ph type="ftr" sz="quarter" idx="5"/>
          </p:nvPr>
        </p:nvSpPr>
        <p:spPr>
          <a:xfrm>
            <a:off x="4145280" y="7086600"/>
            <a:ext cx="3901440" cy="3810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7086600"/>
            <a:ext cx="2804160" cy="3810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11/16/2023</a:t>
            </a:fld>
            <a:endParaRPr lang="en-US"/>
          </a:p>
        </p:txBody>
      </p:sp>
      <p:sp>
        <p:nvSpPr>
          <p:cNvPr id="6" name="Holder 6"/>
          <p:cNvSpPr>
            <a:spLocks noGrp="1"/>
          </p:cNvSpPr>
          <p:nvPr>
            <p:ph type="sldNum" sz="quarter" idx="7"/>
          </p:nvPr>
        </p:nvSpPr>
        <p:spPr>
          <a:xfrm>
            <a:off x="8778240" y="7086600"/>
            <a:ext cx="2804160" cy="3810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1.png"/><Relationship Id="rId1" Type="http://schemas.openxmlformats.org/officeDocument/2006/relationships/slideLayout" Target="../slideLayouts/slideLayout1.xml"/><Relationship Id="rId4" Type="http://schemas.openxmlformats.org/officeDocument/2006/relationships/image" Target="../media/image13.emf"/></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4.emf"/><Relationship Id="rId7" Type="http://schemas.openxmlformats.org/officeDocument/2006/relationships/image" Target="../media/image17.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jpeg"/><Relationship Id="rId9" Type="http://schemas.openxmlformats.org/officeDocument/2006/relationships/image" Target="../media/image19.png"/></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emf"/><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emf"/><Relationship Id="rId1" Type="http://schemas.openxmlformats.org/officeDocument/2006/relationships/slideLayout" Target="../slideLayouts/slideLayout5.xml"/><Relationship Id="rId5" Type="http://schemas.openxmlformats.org/officeDocument/2006/relationships/image" Target="../media/image8.sv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0.svg"/><Relationship Id="rId7" Type="http://schemas.openxmlformats.org/officeDocument/2006/relationships/diagramColors" Target="../diagrams/colors1.xml"/><Relationship Id="rId2" Type="http://schemas.openxmlformats.org/officeDocument/2006/relationships/image" Target="../media/image9.png"/><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10" Type="http://schemas.openxmlformats.org/officeDocument/2006/relationships/image" Target="../media/image4.emf"/><Relationship Id="rId4" Type="http://schemas.openxmlformats.org/officeDocument/2006/relationships/diagramData" Target="../diagrams/data1.xml"/><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48230" y="936"/>
            <a:ext cx="12191998" cy="7619064"/>
          </a:xfrm>
          <a:prstGeom prst="rect">
            <a:avLst/>
          </a:prstGeom>
        </p:spPr>
      </p:pic>
      <p:sp>
        <p:nvSpPr>
          <p:cNvPr id="3" name="object 3"/>
          <p:cNvSpPr txBox="1"/>
          <p:nvPr/>
        </p:nvSpPr>
        <p:spPr>
          <a:xfrm>
            <a:off x="771498" y="1596366"/>
            <a:ext cx="11236592" cy="1490152"/>
          </a:xfrm>
          <a:prstGeom prst="rect">
            <a:avLst/>
          </a:prstGeom>
        </p:spPr>
        <p:txBody>
          <a:bodyPr vert="horz" wrap="square" lIns="0" tIns="12700" rIns="0" bIns="0" rtlCol="0">
            <a:spAutoFit/>
          </a:bodyPr>
          <a:lstStyle/>
          <a:p>
            <a:pPr marL="12700">
              <a:lnSpc>
                <a:spcPct val="100000"/>
              </a:lnSpc>
              <a:spcBef>
                <a:spcPts val="100"/>
              </a:spcBef>
              <a:tabLst>
                <a:tab pos="1638300" algn="l"/>
              </a:tabLst>
            </a:pPr>
            <a:r>
              <a:rPr sz="4800" dirty="0">
                <a:solidFill>
                  <a:srgbClr val="FFFFFF"/>
                </a:solidFill>
                <a:latin typeface="Arial MT"/>
                <a:cs typeface="Arial MT"/>
              </a:rPr>
              <a:t>LIFE:	EE4HORECA</a:t>
            </a:r>
            <a:r>
              <a:rPr lang="es-ES" sz="4800" dirty="0">
                <a:solidFill>
                  <a:srgbClr val="FFFFFF"/>
                </a:solidFill>
                <a:latin typeface="Arial MT"/>
                <a:cs typeface="Arial MT"/>
              </a:rPr>
              <a:t>:Energy </a:t>
            </a:r>
            <a:r>
              <a:rPr lang="es-ES" sz="4800" dirty="0" err="1">
                <a:solidFill>
                  <a:srgbClr val="FFFFFF"/>
                </a:solidFill>
                <a:latin typeface="Arial MT"/>
                <a:cs typeface="Arial MT"/>
              </a:rPr>
              <a:t>Efficiency</a:t>
            </a:r>
            <a:r>
              <a:rPr lang="es-ES" sz="4800" dirty="0">
                <a:solidFill>
                  <a:srgbClr val="FFFFFF"/>
                </a:solidFill>
                <a:latin typeface="Arial MT"/>
                <a:cs typeface="Arial MT"/>
              </a:rPr>
              <a:t> in HORECA Sector</a:t>
            </a:r>
            <a:endParaRPr sz="4800" dirty="0">
              <a:latin typeface="Arial MT"/>
              <a:cs typeface="Arial MT"/>
            </a:endParaRPr>
          </a:p>
        </p:txBody>
      </p:sp>
      <p:grpSp>
        <p:nvGrpSpPr>
          <p:cNvPr id="5" name="object 5"/>
          <p:cNvGrpSpPr/>
          <p:nvPr/>
        </p:nvGrpSpPr>
        <p:grpSpPr>
          <a:xfrm>
            <a:off x="7798084" y="207165"/>
            <a:ext cx="4391025" cy="6711315"/>
            <a:chOff x="7798084" y="207165"/>
            <a:chExt cx="4391025" cy="6711315"/>
          </a:xfrm>
        </p:grpSpPr>
        <p:pic>
          <p:nvPicPr>
            <p:cNvPr id="6" name="object 6"/>
            <p:cNvPicPr/>
            <p:nvPr/>
          </p:nvPicPr>
          <p:blipFill>
            <a:blip r:embed="rId3" cstate="print"/>
            <a:stretch>
              <a:fillRect/>
            </a:stretch>
          </p:blipFill>
          <p:spPr>
            <a:xfrm>
              <a:off x="10741266" y="207165"/>
              <a:ext cx="1266824" cy="914399"/>
            </a:xfrm>
            <a:prstGeom prst="rect">
              <a:avLst/>
            </a:prstGeom>
          </p:spPr>
        </p:pic>
        <p:pic>
          <p:nvPicPr>
            <p:cNvPr id="7" name="object 7"/>
            <p:cNvPicPr/>
            <p:nvPr/>
          </p:nvPicPr>
          <p:blipFill>
            <a:blip r:embed="rId4" cstate="print"/>
            <a:stretch>
              <a:fillRect/>
            </a:stretch>
          </p:blipFill>
          <p:spPr>
            <a:xfrm>
              <a:off x="7798084" y="5908356"/>
              <a:ext cx="4391024" cy="1009649"/>
            </a:xfrm>
            <a:prstGeom prst="rect">
              <a:avLst/>
            </a:prstGeom>
          </p:spPr>
        </p:pic>
      </p:grpSp>
      <p:sp>
        <p:nvSpPr>
          <p:cNvPr id="4" name="object 3">
            <a:extLst>
              <a:ext uri="{FF2B5EF4-FFF2-40B4-BE49-F238E27FC236}">
                <a16:creationId xmlns:a16="http://schemas.microsoft.com/office/drawing/2014/main" id="{4E6E4DED-D51C-1E9C-9ECC-176773AAC156}"/>
              </a:ext>
            </a:extLst>
          </p:cNvPr>
          <p:cNvSpPr txBox="1"/>
          <p:nvPr/>
        </p:nvSpPr>
        <p:spPr>
          <a:xfrm>
            <a:off x="3105814" y="3596880"/>
            <a:ext cx="5883910" cy="936603"/>
          </a:xfrm>
          <a:prstGeom prst="rect">
            <a:avLst/>
          </a:prstGeom>
        </p:spPr>
        <p:txBody>
          <a:bodyPr vert="horz" wrap="square" lIns="0" tIns="1270" rIns="0" bIns="0" rtlCol="0">
            <a:spAutoFit/>
          </a:bodyPr>
          <a:lstStyle/>
          <a:p>
            <a:pPr marL="12065" marR="5080" algn="ctr">
              <a:lnSpc>
                <a:spcPct val="104200"/>
              </a:lnSpc>
              <a:spcBef>
                <a:spcPts val="10"/>
              </a:spcBef>
            </a:pPr>
            <a:r>
              <a:rPr lang="es-ES" sz="3000" b="1" spc="-5" dirty="0">
                <a:solidFill>
                  <a:schemeClr val="bg1">
                    <a:lumMod val="95000"/>
                  </a:schemeClr>
                </a:solidFill>
                <a:latin typeface="Montserrat" panose="020B0604020202020204" charset="0"/>
                <a:ea typeface="+mj-ea"/>
              </a:rPr>
              <a:t>WP2 AND WP3 IN RELATION WITH WP5 </a:t>
            </a:r>
            <a:endParaRPr sz="3000" b="1" spc="-5" dirty="0">
              <a:solidFill>
                <a:schemeClr val="bg1">
                  <a:lumMod val="95000"/>
                </a:schemeClr>
              </a:solidFill>
              <a:latin typeface="Montserrat" panose="020B0604020202020204" charset="0"/>
              <a:ea typeface="+mj-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Imatge 3">
            <a:extLst>
              <a:ext uri="{FF2B5EF4-FFF2-40B4-BE49-F238E27FC236}">
                <a16:creationId xmlns:a16="http://schemas.microsoft.com/office/drawing/2014/main" id="{DA44D12F-85F6-AC9C-637F-DA127EF939CA}"/>
              </a:ext>
            </a:extLst>
          </p:cNvPr>
          <p:cNvPicPr>
            <a:picLocks noChangeAspect="1"/>
          </p:cNvPicPr>
          <p:nvPr/>
        </p:nvPicPr>
        <p:blipFill>
          <a:blip r:embed="rId2"/>
          <a:stretch>
            <a:fillRect/>
          </a:stretch>
        </p:blipFill>
        <p:spPr>
          <a:xfrm>
            <a:off x="994336" y="3809999"/>
            <a:ext cx="3310641" cy="3044624"/>
          </a:xfrm>
          <a:prstGeom prst="rect">
            <a:avLst/>
          </a:prstGeom>
        </p:spPr>
      </p:pic>
      <p:sp>
        <p:nvSpPr>
          <p:cNvPr id="16" name="QuadreDeText 12">
            <a:extLst>
              <a:ext uri="{FF2B5EF4-FFF2-40B4-BE49-F238E27FC236}">
                <a16:creationId xmlns:a16="http://schemas.microsoft.com/office/drawing/2014/main" id="{5DB7C214-E047-57AB-6AAF-56C58346631D}"/>
              </a:ext>
            </a:extLst>
          </p:cNvPr>
          <p:cNvSpPr txBox="1"/>
          <p:nvPr/>
        </p:nvSpPr>
        <p:spPr>
          <a:xfrm>
            <a:off x="2983402" y="1698227"/>
            <a:ext cx="5571291" cy="1323439"/>
          </a:xfrm>
          <a:prstGeom prst="rect">
            <a:avLst/>
          </a:prstGeom>
          <a:noFill/>
        </p:spPr>
        <p:txBody>
          <a:bodyPr wrap="square" rtlCol="0">
            <a:spAutoFit/>
          </a:bodyPr>
          <a:lstStyle/>
          <a:p>
            <a:r>
              <a:rPr lang="en-GB" sz="1600" b="1" i="1" dirty="0">
                <a:solidFill>
                  <a:schemeClr val="accent1">
                    <a:lumMod val="75000"/>
                  </a:schemeClr>
                </a:solidFill>
                <a:latin typeface="Arial" panose="020B0604020202020204" pitchFamily="34" charset="0"/>
                <a:cs typeface="Arial" panose="020B0604020202020204" pitchFamily="34" charset="0"/>
              </a:rPr>
              <a:t>Connection: </a:t>
            </a:r>
            <a:r>
              <a:rPr lang="en-GB" sz="1600" dirty="0">
                <a:solidFill>
                  <a:schemeClr val="accent1">
                    <a:lumMod val="75000"/>
                  </a:schemeClr>
                </a:solidFill>
                <a:latin typeface="Arial" panose="020B0604020202020204" pitchFamily="34" charset="0"/>
                <a:cs typeface="Arial" panose="020B0604020202020204" pitchFamily="34" charset="0"/>
              </a:rPr>
              <a:t> Creation of working groups </a:t>
            </a:r>
          </a:p>
          <a:p>
            <a:r>
              <a:rPr lang="en-GB" sz="1600" dirty="0">
                <a:solidFill>
                  <a:schemeClr val="accent1">
                    <a:lumMod val="75000"/>
                  </a:schemeClr>
                </a:solidFill>
                <a:latin typeface="Arial" panose="020B0604020202020204" pitchFamily="34" charset="0"/>
                <a:cs typeface="Arial" panose="020B0604020202020204" pitchFamily="34" charset="0"/>
              </a:rPr>
              <a:t> 1 Working Group / country  </a:t>
            </a:r>
          </a:p>
          <a:p>
            <a:r>
              <a:rPr lang="en-GB" sz="1600" dirty="0">
                <a:solidFill>
                  <a:schemeClr val="accent1">
                    <a:lumMod val="75000"/>
                  </a:schemeClr>
                </a:solidFill>
                <a:latin typeface="Arial" panose="020B0604020202020204" pitchFamily="34" charset="0"/>
                <a:cs typeface="Arial" panose="020B0604020202020204" pitchFamily="34" charset="0"/>
              </a:rPr>
              <a:t> 25 participants/Group</a:t>
            </a:r>
          </a:p>
          <a:p>
            <a:r>
              <a:rPr lang="en-GB" sz="1600" dirty="0">
                <a:solidFill>
                  <a:schemeClr val="accent1">
                    <a:lumMod val="75000"/>
                  </a:schemeClr>
                </a:solidFill>
                <a:latin typeface="Arial" panose="020B0604020202020204" pitchFamily="34" charset="0"/>
                <a:cs typeface="Arial" panose="020B0604020202020204" pitchFamily="34" charset="0"/>
              </a:rPr>
              <a:t> Profile participants: SMEs, PA, BSO,…</a:t>
            </a:r>
          </a:p>
          <a:p>
            <a:r>
              <a:rPr lang="en-GB" sz="1600" i="1" dirty="0">
                <a:solidFill>
                  <a:schemeClr val="accent1">
                    <a:lumMod val="75000"/>
                  </a:schemeClr>
                </a:solidFill>
                <a:latin typeface="Arial" panose="020B0604020202020204" pitchFamily="34" charset="0"/>
                <a:cs typeface="Arial" panose="020B0604020202020204" pitchFamily="34" charset="0"/>
              </a:rPr>
              <a:t> At least 20 SMEs </a:t>
            </a:r>
          </a:p>
        </p:txBody>
      </p:sp>
      <p:sp>
        <p:nvSpPr>
          <p:cNvPr id="17" name="QuadreDeText 13">
            <a:extLst>
              <a:ext uri="{FF2B5EF4-FFF2-40B4-BE49-F238E27FC236}">
                <a16:creationId xmlns:a16="http://schemas.microsoft.com/office/drawing/2014/main" id="{21F0BE19-DF34-D8D9-4A34-0BE1A0FFC69E}"/>
              </a:ext>
            </a:extLst>
          </p:cNvPr>
          <p:cNvSpPr txBox="1"/>
          <p:nvPr/>
        </p:nvSpPr>
        <p:spPr>
          <a:xfrm>
            <a:off x="5432274" y="2891309"/>
            <a:ext cx="5789907" cy="2062103"/>
          </a:xfrm>
          <a:prstGeom prst="rect">
            <a:avLst/>
          </a:prstGeom>
          <a:noFill/>
        </p:spPr>
        <p:txBody>
          <a:bodyPr wrap="square" rtlCol="0">
            <a:spAutoFit/>
          </a:bodyPr>
          <a:lstStyle>
            <a:defPPr>
              <a:defRPr lang="en-BE"/>
            </a:defPPr>
            <a:lvl1pPr>
              <a:defRPr sz="1600">
                <a:solidFill>
                  <a:schemeClr val="accent1">
                    <a:lumMod val="75000"/>
                  </a:schemeClr>
                </a:solidFill>
                <a:latin typeface="Montserrat" panose="00000500000000000000" pitchFamily="2" charset="0"/>
              </a:defRPr>
            </a:lvl1pPr>
          </a:lstStyle>
          <a:p>
            <a:r>
              <a:rPr lang="en-GB" b="1" i="1" dirty="0">
                <a:latin typeface="Arial" panose="020B0604020202020204" pitchFamily="34" charset="0"/>
                <a:cs typeface="Arial" panose="020B0604020202020204" pitchFamily="34" charset="0"/>
              </a:rPr>
              <a:t>Reflection &amp; Analysis  /  Co-creation   ↔   Discussion</a:t>
            </a:r>
            <a:br>
              <a:rPr lang="en-GB"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At least 3 meetings </a:t>
            </a:r>
            <a:r>
              <a:rPr lang="en-US" dirty="0">
                <a:latin typeface="Arial" panose="020B0604020202020204" pitchFamily="34" charset="0"/>
                <a:cs typeface="Arial" panose="020B0604020202020204" pitchFamily="34" charset="0"/>
              </a:rPr>
              <a:t>online meetings or in presence/roundtables per country:</a:t>
            </a:r>
          </a:p>
          <a:p>
            <a:endParaRPr lang="en-US" dirty="0">
              <a:latin typeface="Arial" panose="020B0604020202020204" pitchFamily="34" charset="0"/>
              <a:cs typeface="Arial" panose="020B0604020202020204" pitchFamily="34" charset="0"/>
            </a:endParaRPr>
          </a:p>
          <a:p>
            <a:pPr marL="1200150" lvl="2" indent="-285750">
              <a:buFont typeface="Montserrat" panose="00000500000000000000" pitchFamily="2" charset="0"/>
              <a:buChar char="→"/>
            </a:pPr>
            <a:r>
              <a:rPr lang="en-GB" sz="1600" dirty="0">
                <a:solidFill>
                  <a:schemeClr val="accent1">
                    <a:lumMod val="75000"/>
                  </a:schemeClr>
                </a:solidFill>
                <a:latin typeface="Arial" panose="020B0604020202020204" pitchFamily="34" charset="0"/>
                <a:cs typeface="Arial" panose="020B0604020202020204" pitchFamily="34" charset="0"/>
              </a:rPr>
              <a:t>Inputs from WP2</a:t>
            </a:r>
          </a:p>
          <a:p>
            <a:pPr marL="1200150" lvl="2" indent="-285750">
              <a:buFont typeface="Montserrat" panose="00000500000000000000" pitchFamily="2" charset="0"/>
              <a:buChar char="→"/>
            </a:pPr>
            <a:r>
              <a:rPr lang="en-GB" sz="1600" dirty="0">
                <a:solidFill>
                  <a:schemeClr val="accent1">
                    <a:lumMod val="75000"/>
                  </a:schemeClr>
                </a:solidFill>
                <a:latin typeface="Arial" panose="020B0604020202020204" pitchFamily="34" charset="0"/>
                <a:cs typeface="Arial" panose="020B0604020202020204" pitchFamily="34" charset="0"/>
              </a:rPr>
              <a:t>Challenges</a:t>
            </a:r>
          </a:p>
          <a:p>
            <a:pPr marL="1200150" lvl="2" indent="-285750">
              <a:buFont typeface="Montserrat" panose="00000500000000000000" pitchFamily="2" charset="0"/>
              <a:buChar char="→"/>
            </a:pPr>
            <a:r>
              <a:rPr lang="en-GB" sz="1600" dirty="0">
                <a:solidFill>
                  <a:schemeClr val="accent1">
                    <a:lumMod val="75000"/>
                  </a:schemeClr>
                </a:solidFill>
                <a:latin typeface="Arial" panose="020B0604020202020204" pitchFamily="34" charset="0"/>
                <a:cs typeface="Arial" panose="020B0604020202020204" pitchFamily="34" charset="0"/>
              </a:rPr>
              <a:t>Good Practices</a:t>
            </a:r>
            <a:endParaRPr lang="en-GB" sz="1600" dirty="0">
              <a:latin typeface="Arial" panose="020B0604020202020204" pitchFamily="34" charset="0"/>
              <a:cs typeface="Arial" panose="020B0604020202020204" pitchFamily="34" charset="0"/>
            </a:endParaRPr>
          </a:p>
        </p:txBody>
      </p:sp>
      <p:sp>
        <p:nvSpPr>
          <p:cNvPr id="18" name="QuadreDeText 15">
            <a:extLst>
              <a:ext uri="{FF2B5EF4-FFF2-40B4-BE49-F238E27FC236}">
                <a16:creationId xmlns:a16="http://schemas.microsoft.com/office/drawing/2014/main" id="{E78A579C-A1A1-846D-5130-2D3522888B0E}"/>
              </a:ext>
            </a:extLst>
          </p:cNvPr>
          <p:cNvSpPr txBox="1"/>
          <p:nvPr/>
        </p:nvSpPr>
        <p:spPr>
          <a:xfrm>
            <a:off x="6216785" y="6903078"/>
            <a:ext cx="5105400" cy="338554"/>
          </a:xfrm>
          <a:prstGeom prst="rect">
            <a:avLst/>
          </a:prstGeom>
          <a:noFill/>
        </p:spPr>
        <p:txBody>
          <a:bodyPr wrap="square" rtlCol="0">
            <a:spAutoFit/>
          </a:bodyPr>
          <a:lstStyle>
            <a:defPPr>
              <a:defRPr lang="en-BE"/>
            </a:defPPr>
            <a:lvl1pPr>
              <a:defRPr sz="1600">
                <a:solidFill>
                  <a:schemeClr val="accent1">
                    <a:lumMod val="75000"/>
                  </a:schemeClr>
                </a:solidFill>
                <a:latin typeface="Montserrat" panose="00000500000000000000" pitchFamily="2" charset="0"/>
              </a:defRPr>
            </a:lvl1pPr>
          </a:lstStyle>
          <a:p>
            <a:r>
              <a:rPr lang="es-ES" b="1" dirty="0">
                <a:latin typeface="Arial" panose="020B0604020202020204" pitchFamily="34" charset="0"/>
                <a:cs typeface="Arial" panose="020B0604020202020204" pitchFamily="34" charset="0"/>
              </a:rPr>
              <a:t>TRANSNATIONAL ROUND TABLE</a:t>
            </a:r>
            <a:r>
              <a:rPr lang="en-US" dirty="0">
                <a:latin typeface="Arial" panose="020B0604020202020204" pitchFamily="34" charset="0"/>
                <a:cs typeface="Arial" panose="020B0604020202020204" pitchFamily="34" charset="0"/>
              </a:rPr>
              <a:t> </a:t>
            </a:r>
          </a:p>
        </p:txBody>
      </p:sp>
      <p:sp>
        <p:nvSpPr>
          <p:cNvPr id="19" name="Fletxa: corbada a la dreta 18">
            <a:extLst>
              <a:ext uri="{FF2B5EF4-FFF2-40B4-BE49-F238E27FC236}">
                <a16:creationId xmlns:a16="http://schemas.microsoft.com/office/drawing/2014/main" id="{21ADF97C-6522-DA28-DE82-08BAAAEDEDFA}"/>
              </a:ext>
            </a:extLst>
          </p:cNvPr>
          <p:cNvSpPr/>
          <p:nvPr/>
        </p:nvSpPr>
        <p:spPr>
          <a:xfrm rot="19123187">
            <a:off x="2814552" y="2305644"/>
            <a:ext cx="727842" cy="2076654"/>
          </a:xfrm>
          <a:prstGeom prst="curved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s-ES" dirty="0">
              <a:solidFill>
                <a:schemeClr val="tx1"/>
              </a:solidFill>
              <a:latin typeface="Arial" panose="020B0604020202020204" pitchFamily="34" charset="0"/>
              <a:cs typeface="Arial" panose="020B0604020202020204" pitchFamily="34" charset="0"/>
            </a:endParaRPr>
          </a:p>
        </p:txBody>
      </p:sp>
      <p:sp>
        <p:nvSpPr>
          <p:cNvPr id="20" name="Fletxa: corbada a la dreta 19">
            <a:extLst>
              <a:ext uri="{FF2B5EF4-FFF2-40B4-BE49-F238E27FC236}">
                <a16:creationId xmlns:a16="http://schemas.microsoft.com/office/drawing/2014/main" id="{804D1167-49CE-89E1-D1F4-BCBAAD7C219F}"/>
              </a:ext>
            </a:extLst>
          </p:cNvPr>
          <p:cNvSpPr/>
          <p:nvPr/>
        </p:nvSpPr>
        <p:spPr>
          <a:xfrm rot="19123187">
            <a:off x="4815461" y="3880877"/>
            <a:ext cx="756145" cy="2453882"/>
          </a:xfrm>
          <a:prstGeom prst="curved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s-ES">
              <a:solidFill>
                <a:schemeClr val="tx1"/>
              </a:solidFill>
              <a:latin typeface="Arial" panose="020B0604020202020204" pitchFamily="34" charset="0"/>
              <a:cs typeface="Arial" panose="020B0604020202020204" pitchFamily="34" charset="0"/>
            </a:endParaRPr>
          </a:p>
        </p:txBody>
      </p:sp>
      <p:sp>
        <p:nvSpPr>
          <p:cNvPr id="21" name="QuadreDeText 21">
            <a:extLst>
              <a:ext uri="{FF2B5EF4-FFF2-40B4-BE49-F238E27FC236}">
                <a16:creationId xmlns:a16="http://schemas.microsoft.com/office/drawing/2014/main" id="{F75578DF-3B48-9469-E51B-B96F15456D76}"/>
              </a:ext>
            </a:extLst>
          </p:cNvPr>
          <p:cNvSpPr txBox="1"/>
          <p:nvPr/>
        </p:nvSpPr>
        <p:spPr>
          <a:xfrm>
            <a:off x="1262287" y="1170790"/>
            <a:ext cx="7360736" cy="461665"/>
          </a:xfrm>
          <a:prstGeom prst="rect">
            <a:avLst/>
          </a:prstGeom>
          <a:noFill/>
        </p:spPr>
        <p:txBody>
          <a:bodyPr wrap="square">
            <a:spAutoFit/>
          </a:bodyPr>
          <a:lstStyle/>
          <a:p>
            <a:r>
              <a:rPr lang="en-US" sz="2400" b="1" i="1" dirty="0">
                <a:solidFill>
                  <a:schemeClr val="accent1">
                    <a:lumMod val="75000"/>
                  </a:schemeClr>
                </a:solidFill>
                <a:effectLst/>
                <a:latin typeface="Arial" panose="020B0604020202020204" pitchFamily="34" charset="0"/>
                <a:cs typeface="Arial" panose="020B0604020202020204" pitchFamily="34" charset="0"/>
              </a:rPr>
              <a:t>EE4</a:t>
            </a:r>
            <a:r>
              <a:rPr lang="en-US" sz="2400" b="1" i="1" dirty="0">
                <a:solidFill>
                  <a:schemeClr val="accent1">
                    <a:lumMod val="75000"/>
                  </a:schemeClr>
                </a:solidFill>
                <a:latin typeface="Arial" panose="020B0604020202020204" pitchFamily="34" charset="0"/>
                <a:cs typeface="Arial" panose="020B0604020202020204" pitchFamily="34" charset="0"/>
              </a:rPr>
              <a:t>HoReCa</a:t>
            </a:r>
            <a:r>
              <a:rPr lang="en-US" sz="2400" b="1" i="1" dirty="0">
                <a:solidFill>
                  <a:schemeClr val="accent1">
                    <a:lumMod val="75000"/>
                  </a:schemeClr>
                </a:solidFill>
                <a:effectLst/>
                <a:latin typeface="Arial" panose="020B0604020202020204" pitchFamily="34" charset="0"/>
                <a:cs typeface="Arial" panose="020B0604020202020204" pitchFamily="34" charset="0"/>
              </a:rPr>
              <a:t> Living Lab – what &amp; how</a:t>
            </a:r>
            <a:endParaRPr lang="es-ES" sz="2400" b="1" i="1" dirty="0">
              <a:solidFill>
                <a:schemeClr val="accent1">
                  <a:lumMod val="75000"/>
                </a:schemeClr>
              </a:solidFill>
              <a:latin typeface="Arial" panose="020B0604020202020204" pitchFamily="34" charset="0"/>
              <a:cs typeface="Arial" panose="020B0604020202020204" pitchFamily="34" charset="0"/>
            </a:endParaRPr>
          </a:p>
        </p:txBody>
      </p:sp>
      <p:sp>
        <p:nvSpPr>
          <p:cNvPr id="22" name="QuadreDeText 23">
            <a:extLst>
              <a:ext uri="{FF2B5EF4-FFF2-40B4-BE49-F238E27FC236}">
                <a16:creationId xmlns:a16="http://schemas.microsoft.com/office/drawing/2014/main" id="{D1C4EFFF-F01E-7A07-DBAE-8E7097FDA8B7}"/>
              </a:ext>
            </a:extLst>
          </p:cNvPr>
          <p:cNvSpPr txBox="1"/>
          <p:nvPr/>
        </p:nvSpPr>
        <p:spPr>
          <a:xfrm>
            <a:off x="7381115" y="1353475"/>
            <a:ext cx="1446898" cy="1323439"/>
          </a:xfrm>
          <a:prstGeom prst="rect">
            <a:avLst/>
          </a:prstGeom>
          <a:noFill/>
        </p:spPr>
        <p:txBody>
          <a:bodyPr wrap="square" rtlCol="0">
            <a:spAutoFit/>
          </a:bodyPr>
          <a:lstStyle/>
          <a:p>
            <a:r>
              <a:rPr lang="en-GB" sz="1600" dirty="0">
                <a:solidFill>
                  <a:schemeClr val="accent1">
                    <a:lumMod val="75000"/>
                  </a:schemeClr>
                </a:solidFill>
                <a:latin typeface="Arial" panose="020B0604020202020204" pitchFamily="34" charset="0"/>
                <a:cs typeface="Arial" panose="020B0604020202020204" pitchFamily="34" charset="0"/>
              </a:rPr>
              <a:t>Germany</a:t>
            </a:r>
          </a:p>
          <a:p>
            <a:r>
              <a:rPr lang="en-GB" sz="1600" dirty="0">
                <a:solidFill>
                  <a:schemeClr val="accent1">
                    <a:lumMod val="75000"/>
                  </a:schemeClr>
                </a:solidFill>
                <a:latin typeface="Arial" panose="020B0604020202020204" pitchFamily="34" charset="0"/>
                <a:cs typeface="Arial" panose="020B0604020202020204" pitchFamily="34" charset="0"/>
              </a:rPr>
              <a:t>France</a:t>
            </a:r>
          </a:p>
          <a:p>
            <a:r>
              <a:rPr lang="en-GB" sz="1600" dirty="0">
                <a:solidFill>
                  <a:schemeClr val="accent1">
                    <a:lumMod val="75000"/>
                  </a:schemeClr>
                </a:solidFill>
                <a:latin typeface="Arial" panose="020B0604020202020204" pitchFamily="34" charset="0"/>
                <a:cs typeface="Arial" panose="020B0604020202020204" pitchFamily="34" charset="0"/>
              </a:rPr>
              <a:t>Italy</a:t>
            </a:r>
          </a:p>
          <a:p>
            <a:r>
              <a:rPr lang="en-GB" sz="1600" dirty="0">
                <a:solidFill>
                  <a:schemeClr val="accent1">
                    <a:lumMod val="75000"/>
                  </a:schemeClr>
                </a:solidFill>
                <a:latin typeface="Arial" panose="020B0604020202020204" pitchFamily="34" charset="0"/>
                <a:cs typeface="Arial" panose="020B0604020202020204" pitchFamily="34" charset="0"/>
              </a:rPr>
              <a:t>Spain</a:t>
            </a:r>
          </a:p>
          <a:p>
            <a:r>
              <a:rPr lang="en-GB" sz="1600" dirty="0">
                <a:solidFill>
                  <a:srgbClr val="0D3F96"/>
                </a:solidFill>
                <a:latin typeface="Arial" panose="020B0604020202020204" pitchFamily="34" charset="0"/>
                <a:cs typeface="Arial" panose="020B0604020202020204" pitchFamily="34" charset="0"/>
              </a:rPr>
              <a:t>Latvia</a:t>
            </a:r>
          </a:p>
        </p:txBody>
      </p:sp>
      <p:sp>
        <p:nvSpPr>
          <p:cNvPr id="23" name="QuadreDeText 26">
            <a:extLst>
              <a:ext uri="{FF2B5EF4-FFF2-40B4-BE49-F238E27FC236}">
                <a16:creationId xmlns:a16="http://schemas.microsoft.com/office/drawing/2014/main" id="{9CA1DABB-E0B3-FBCD-8239-71C1CDCEACF3}"/>
              </a:ext>
            </a:extLst>
          </p:cNvPr>
          <p:cNvSpPr txBox="1"/>
          <p:nvPr/>
        </p:nvSpPr>
        <p:spPr>
          <a:xfrm>
            <a:off x="6201735" y="5206377"/>
            <a:ext cx="5975215" cy="1323439"/>
          </a:xfrm>
          <a:prstGeom prst="rect">
            <a:avLst/>
          </a:prstGeom>
          <a:noFill/>
        </p:spPr>
        <p:txBody>
          <a:bodyPr wrap="square" rtlCol="0">
            <a:spAutoFit/>
          </a:bodyPr>
          <a:lstStyle>
            <a:defPPr>
              <a:defRPr lang="en-BE"/>
            </a:defPPr>
            <a:lvl1pPr>
              <a:defRPr sz="1600">
                <a:solidFill>
                  <a:schemeClr val="accent1">
                    <a:lumMod val="75000"/>
                  </a:schemeClr>
                </a:solidFill>
                <a:latin typeface="Montserrat" panose="00000500000000000000" pitchFamily="2" charset="0"/>
              </a:defRPr>
            </a:lvl1pPr>
          </a:lstStyle>
          <a:p>
            <a:r>
              <a:rPr lang="es-ES" b="1" dirty="0" err="1">
                <a:latin typeface="Arial" panose="020B0604020202020204" pitchFamily="34" charset="0"/>
                <a:cs typeface="Arial" panose="020B0604020202020204" pitchFamily="34" charset="0"/>
              </a:rPr>
              <a:t>Evaluation</a:t>
            </a:r>
            <a:r>
              <a:rPr lang="es-ES" b="1" dirty="0">
                <a:latin typeface="Arial" panose="020B0604020202020204" pitchFamily="34" charset="0"/>
                <a:cs typeface="Arial" panose="020B0604020202020204" pitchFamily="34" charset="0"/>
              </a:rPr>
              <a:t> &amp; </a:t>
            </a:r>
            <a:r>
              <a:rPr lang="es-ES" b="1" dirty="0" err="1">
                <a:latin typeface="Arial" panose="020B0604020202020204" pitchFamily="34" charset="0"/>
                <a:cs typeface="Arial" panose="020B0604020202020204" pitchFamily="34" charset="0"/>
              </a:rPr>
              <a:t>Recommendations</a:t>
            </a:r>
            <a:r>
              <a:rPr lang="en-US" dirty="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→Analysis of the WP3- Analysis of the Integrated Economic Model produced in Month 10- June 2024 </a:t>
            </a:r>
          </a:p>
          <a:p>
            <a:r>
              <a:rPr lang="en-US" dirty="0">
                <a:latin typeface="Arial" panose="020B0604020202020204" pitchFamily="34" charset="0"/>
                <a:cs typeface="Arial" panose="020B0604020202020204" pitchFamily="34" charset="0"/>
              </a:rPr>
              <a:t>→ </a:t>
            </a:r>
            <a:r>
              <a:rPr lang="en-GB" dirty="0">
                <a:solidFill>
                  <a:schemeClr val="accent1">
                    <a:lumMod val="75000"/>
                  </a:schemeClr>
                </a:solidFill>
                <a:latin typeface="Arial" panose="020B0604020202020204" pitchFamily="34" charset="0"/>
                <a:cs typeface="Arial" panose="020B0604020202020204" pitchFamily="34" charset="0"/>
              </a:rPr>
              <a:t>Document with the recommendations to be transferred to WP3 in July 2024 to be presented during:</a:t>
            </a:r>
            <a:endParaRPr lang="en-GB" dirty="0">
              <a:latin typeface="Arial" panose="020B0604020202020204" pitchFamily="34" charset="0"/>
              <a:cs typeface="Arial" panose="020B0604020202020204" pitchFamily="34" charset="0"/>
            </a:endParaRPr>
          </a:p>
        </p:txBody>
      </p:sp>
      <p:sp>
        <p:nvSpPr>
          <p:cNvPr id="24" name="Clau d'obertura 27">
            <a:extLst>
              <a:ext uri="{FF2B5EF4-FFF2-40B4-BE49-F238E27FC236}">
                <a16:creationId xmlns:a16="http://schemas.microsoft.com/office/drawing/2014/main" id="{5CC8E32E-1410-A236-8441-2D4C11B10427}"/>
              </a:ext>
            </a:extLst>
          </p:cNvPr>
          <p:cNvSpPr/>
          <p:nvPr/>
        </p:nvSpPr>
        <p:spPr>
          <a:xfrm>
            <a:off x="7176510" y="1325362"/>
            <a:ext cx="206180" cy="137966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dirty="0">
              <a:latin typeface="Arial" panose="020B0604020202020204" pitchFamily="34" charset="0"/>
              <a:cs typeface="Arial" panose="020B0604020202020204" pitchFamily="34" charset="0"/>
            </a:endParaRPr>
          </a:p>
        </p:txBody>
      </p:sp>
      <p:sp>
        <p:nvSpPr>
          <p:cNvPr id="25" name="Fletxa: avall 25">
            <a:extLst>
              <a:ext uri="{FF2B5EF4-FFF2-40B4-BE49-F238E27FC236}">
                <a16:creationId xmlns:a16="http://schemas.microsoft.com/office/drawing/2014/main" id="{D00C0B7F-6810-FFA1-36B8-DBF905EEB448}"/>
              </a:ext>
            </a:extLst>
          </p:cNvPr>
          <p:cNvSpPr/>
          <p:nvPr/>
        </p:nvSpPr>
        <p:spPr>
          <a:xfrm>
            <a:off x="7880024" y="6544821"/>
            <a:ext cx="447203" cy="428790"/>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s-ES">
              <a:latin typeface="Arial" panose="020B0604020202020204" pitchFamily="34" charset="0"/>
              <a:cs typeface="Arial" panose="020B0604020202020204" pitchFamily="34" charset="0"/>
            </a:endParaRPr>
          </a:p>
        </p:txBody>
      </p:sp>
      <p:grpSp>
        <p:nvGrpSpPr>
          <p:cNvPr id="28" name="object 2"/>
          <p:cNvGrpSpPr/>
          <p:nvPr/>
        </p:nvGrpSpPr>
        <p:grpSpPr>
          <a:xfrm>
            <a:off x="297520" y="338555"/>
            <a:ext cx="672465" cy="6943090"/>
            <a:chOff x="297520" y="338555"/>
            <a:chExt cx="672465" cy="6943090"/>
          </a:xfrm>
          <a:solidFill>
            <a:srgbClr val="0D3F96"/>
          </a:solidFill>
        </p:grpSpPr>
        <p:sp>
          <p:nvSpPr>
            <p:cNvPr id="29" name="object 3"/>
            <p:cNvSpPr/>
            <p:nvPr/>
          </p:nvSpPr>
          <p:spPr>
            <a:xfrm>
              <a:off x="303834" y="344936"/>
              <a:ext cx="659765" cy="6930390"/>
            </a:xfrm>
            <a:custGeom>
              <a:avLst/>
              <a:gdLst/>
              <a:ahLst/>
              <a:cxnLst/>
              <a:rect l="l" t="t" r="r" b="b"/>
              <a:pathLst>
                <a:path w="659765" h="6930390">
                  <a:moveTo>
                    <a:pt x="659225" y="6930199"/>
                  </a:moveTo>
                  <a:lnTo>
                    <a:pt x="0" y="6930199"/>
                  </a:lnTo>
                  <a:lnTo>
                    <a:pt x="0" y="0"/>
                  </a:lnTo>
                  <a:lnTo>
                    <a:pt x="659225" y="0"/>
                  </a:lnTo>
                  <a:lnTo>
                    <a:pt x="659225" y="6930199"/>
                  </a:lnTo>
                  <a:close/>
                </a:path>
              </a:pathLst>
            </a:custGeom>
            <a:grpFill/>
          </p:spPr>
          <p:txBody>
            <a:bodyPr wrap="square" lIns="0" tIns="0" rIns="0" bIns="0" rtlCol="0"/>
            <a:lstStyle/>
            <a:p>
              <a:endParaRPr>
                <a:latin typeface="Arial" panose="020B0604020202020204" pitchFamily="34" charset="0"/>
                <a:cs typeface="Arial" panose="020B0604020202020204" pitchFamily="34" charset="0"/>
              </a:endParaRPr>
            </a:p>
          </p:txBody>
        </p:sp>
        <p:sp>
          <p:nvSpPr>
            <p:cNvPr id="30" name="object 4"/>
            <p:cNvSpPr/>
            <p:nvPr/>
          </p:nvSpPr>
          <p:spPr>
            <a:xfrm>
              <a:off x="297520" y="338555"/>
              <a:ext cx="672465" cy="6943090"/>
            </a:xfrm>
            <a:custGeom>
              <a:avLst/>
              <a:gdLst/>
              <a:ahLst/>
              <a:cxnLst/>
              <a:rect l="l" t="t" r="r" b="b"/>
              <a:pathLst>
                <a:path w="672465" h="6943090">
                  <a:moveTo>
                    <a:pt x="669137" y="6942888"/>
                  </a:moveTo>
                  <a:lnTo>
                    <a:pt x="2715" y="6942888"/>
                  </a:lnTo>
                  <a:lnTo>
                    <a:pt x="0" y="6940172"/>
                  </a:lnTo>
                  <a:lnTo>
                    <a:pt x="0" y="2789"/>
                  </a:lnTo>
                  <a:lnTo>
                    <a:pt x="2789" y="0"/>
                  </a:lnTo>
                  <a:lnTo>
                    <a:pt x="669063" y="0"/>
                  </a:lnTo>
                  <a:lnTo>
                    <a:pt x="671853" y="2789"/>
                  </a:lnTo>
                  <a:lnTo>
                    <a:pt x="671853" y="6381"/>
                  </a:lnTo>
                  <a:lnTo>
                    <a:pt x="6313" y="6381"/>
                  </a:lnTo>
                  <a:lnTo>
                    <a:pt x="6313" y="12763"/>
                  </a:lnTo>
                  <a:lnTo>
                    <a:pt x="12695" y="12763"/>
                  </a:lnTo>
                  <a:lnTo>
                    <a:pt x="12695" y="6930198"/>
                  </a:lnTo>
                  <a:lnTo>
                    <a:pt x="6313" y="6930198"/>
                  </a:lnTo>
                  <a:lnTo>
                    <a:pt x="6313" y="6936580"/>
                  </a:lnTo>
                  <a:lnTo>
                    <a:pt x="671853" y="6936580"/>
                  </a:lnTo>
                  <a:lnTo>
                    <a:pt x="671853" y="6940172"/>
                  </a:lnTo>
                  <a:lnTo>
                    <a:pt x="669137" y="6942888"/>
                  </a:lnTo>
                  <a:close/>
                </a:path>
                <a:path w="672465" h="6943090">
                  <a:moveTo>
                    <a:pt x="12695" y="12763"/>
                  </a:moveTo>
                  <a:lnTo>
                    <a:pt x="6313" y="12763"/>
                  </a:lnTo>
                  <a:lnTo>
                    <a:pt x="6313" y="6381"/>
                  </a:lnTo>
                  <a:lnTo>
                    <a:pt x="12695" y="6381"/>
                  </a:lnTo>
                  <a:lnTo>
                    <a:pt x="12695" y="12763"/>
                  </a:lnTo>
                  <a:close/>
                </a:path>
                <a:path w="672465" h="6943090">
                  <a:moveTo>
                    <a:pt x="659157" y="12763"/>
                  </a:moveTo>
                  <a:lnTo>
                    <a:pt x="12695" y="12763"/>
                  </a:lnTo>
                  <a:lnTo>
                    <a:pt x="12695" y="6381"/>
                  </a:lnTo>
                  <a:lnTo>
                    <a:pt x="659157" y="6381"/>
                  </a:lnTo>
                  <a:lnTo>
                    <a:pt x="659157" y="12763"/>
                  </a:lnTo>
                  <a:close/>
                </a:path>
                <a:path w="672465" h="6943090">
                  <a:moveTo>
                    <a:pt x="665539" y="6936580"/>
                  </a:moveTo>
                  <a:lnTo>
                    <a:pt x="659157" y="6936580"/>
                  </a:lnTo>
                  <a:lnTo>
                    <a:pt x="659157" y="6381"/>
                  </a:lnTo>
                  <a:lnTo>
                    <a:pt x="665539" y="6381"/>
                  </a:lnTo>
                  <a:lnTo>
                    <a:pt x="665539" y="12763"/>
                  </a:lnTo>
                  <a:lnTo>
                    <a:pt x="671853" y="12763"/>
                  </a:lnTo>
                  <a:lnTo>
                    <a:pt x="671853" y="6930198"/>
                  </a:lnTo>
                  <a:lnTo>
                    <a:pt x="665539" y="6930198"/>
                  </a:lnTo>
                  <a:lnTo>
                    <a:pt x="665539" y="6936580"/>
                  </a:lnTo>
                  <a:close/>
                </a:path>
                <a:path w="672465" h="6943090">
                  <a:moveTo>
                    <a:pt x="671853" y="12763"/>
                  </a:moveTo>
                  <a:lnTo>
                    <a:pt x="665539" y="12763"/>
                  </a:lnTo>
                  <a:lnTo>
                    <a:pt x="665539" y="6381"/>
                  </a:lnTo>
                  <a:lnTo>
                    <a:pt x="671853" y="6381"/>
                  </a:lnTo>
                  <a:lnTo>
                    <a:pt x="671853" y="12763"/>
                  </a:lnTo>
                  <a:close/>
                </a:path>
                <a:path w="672465" h="6943090">
                  <a:moveTo>
                    <a:pt x="12695" y="6936580"/>
                  </a:moveTo>
                  <a:lnTo>
                    <a:pt x="6313" y="6936580"/>
                  </a:lnTo>
                  <a:lnTo>
                    <a:pt x="6313" y="6930198"/>
                  </a:lnTo>
                  <a:lnTo>
                    <a:pt x="12695" y="6930198"/>
                  </a:lnTo>
                  <a:lnTo>
                    <a:pt x="12695" y="6936580"/>
                  </a:lnTo>
                  <a:close/>
                </a:path>
                <a:path w="672465" h="6943090">
                  <a:moveTo>
                    <a:pt x="659157" y="6936580"/>
                  </a:moveTo>
                  <a:lnTo>
                    <a:pt x="12695" y="6936580"/>
                  </a:lnTo>
                  <a:lnTo>
                    <a:pt x="12695" y="6930198"/>
                  </a:lnTo>
                  <a:lnTo>
                    <a:pt x="659157" y="6930198"/>
                  </a:lnTo>
                  <a:lnTo>
                    <a:pt x="659157" y="6936580"/>
                  </a:lnTo>
                  <a:close/>
                </a:path>
                <a:path w="672465" h="6943090">
                  <a:moveTo>
                    <a:pt x="671853" y="6936580"/>
                  </a:moveTo>
                  <a:lnTo>
                    <a:pt x="665539" y="6936580"/>
                  </a:lnTo>
                  <a:lnTo>
                    <a:pt x="665539" y="6930198"/>
                  </a:lnTo>
                  <a:lnTo>
                    <a:pt x="671853" y="6930198"/>
                  </a:lnTo>
                  <a:lnTo>
                    <a:pt x="671853" y="6936580"/>
                  </a:lnTo>
                  <a:close/>
                </a:path>
              </a:pathLst>
            </a:custGeom>
            <a:grpFill/>
          </p:spPr>
          <p:txBody>
            <a:bodyPr wrap="square" lIns="0" tIns="0" rIns="0" bIns="0" rtlCol="0"/>
            <a:lstStyle/>
            <a:p>
              <a:endParaRPr>
                <a:latin typeface="Arial" panose="020B0604020202020204" pitchFamily="34" charset="0"/>
                <a:cs typeface="Arial" panose="020B0604020202020204" pitchFamily="34" charset="0"/>
              </a:endParaRPr>
            </a:p>
          </p:txBody>
        </p:sp>
      </p:grpSp>
      <p:grpSp>
        <p:nvGrpSpPr>
          <p:cNvPr id="31" name="object 2"/>
          <p:cNvGrpSpPr/>
          <p:nvPr/>
        </p:nvGrpSpPr>
        <p:grpSpPr>
          <a:xfrm>
            <a:off x="297520" y="0"/>
            <a:ext cx="672465" cy="7619999"/>
            <a:chOff x="297520" y="338555"/>
            <a:chExt cx="672465" cy="6943090"/>
          </a:xfrm>
          <a:solidFill>
            <a:srgbClr val="0D3F96"/>
          </a:solidFill>
        </p:grpSpPr>
        <p:sp>
          <p:nvSpPr>
            <p:cNvPr id="32" name="object 3"/>
            <p:cNvSpPr/>
            <p:nvPr/>
          </p:nvSpPr>
          <p:spPr>
            <a:xfrm>
              <a:off x="303834" y="344936"/>
              <a:ext cx="659765" cy="6930390"/>
            </a:xfrm>
            <a:custGeom>
              <a:avLst/>
              <a:gdLst/>
              <a:ahLst/>
              <a:cxnLst/>
              <a:rect l="l" t="t" r="r" b="b"/>
              <a:pathLst>
                <a:path w="659765" h="6930390">
                  <a:moveTo>
                    <a:pt x="659225" y="6930199"/>
                  </a:moveTo>
                  <a:lnTo>
                    <a:pt x="0" y="6930199"/>
                  </a:lnTo>
                  <a:lnTo>
                    <a:pt x="0" y="0"/>
                  </a:lnTo>
                  <a:lnTo>
                    <a:pt x="659225" y="0"/>
                  </a:lnTo>
                  <a:lnTo>
                    <a:pt x="659225" y="6930199"/>
                  </a:lnTo>
                  <a:close/>
                </a:path>
              </a:pathLst>
            </a:custGeom>
            <a:grpFill/>
          </p:spPr>
          <p:txBody>
            <a:bodyPr wrap="square" lIns="0" tIns="0" rIns="0" bIns="0" rtlCol="0"/>
            <a:lstStyle/>
            <a:p>
              <a:endParaRPr>
                <a:latin typeface="Arial" panose="020B0604020202020204" pitchFamily="34" charset="0"/>
                <a:cs typeface="Arial" panose="020B0604020202020204" pitchFamily="34" charset="0"/>
              </a:endParaRPr>
            </a:p>
          </p:txBody>
        </p:sp>
        <p:sp>
          <p:nvSpPr>
            <p:cNvPr id="33" name="object 4"/>
            <p:cNvSpPr/>
            <p:nvPr/>
          </p:nvSpPr>
          <p:spPr>
            <a:xfrm>
              <a:off x="297520" y="338555"/>
              <a:ext cx="672465" cy="6943090"/>
            </a:xfrm>
            <a:custGeom>
              <a:avLst/>
              <a:gdLst/>
              <a:ahLst/>
              <a:cxnLst/>
              <a:rect l="l" t="t" r="r" b="b"/>
              <a:pathLst>
                <a:path w="672465" h="6943090">
                  <a:moveTo>
                    <a:pt x="669137" y="6942888"/>
                  </a:moveTo>
                  <a:lnTo>
                    <a:pt x="2715" y="6942888"/>
                  </a:lnTo>
                  <a:lnTo>
                    <a:pt x="0" y="6940172"/>
                  </a:lnTo>
                  <a:lnTo>
                    <a:pt x="0" y="2789"/>
                  </a:lnTo>
                  <a:lnTo>
                    <a:pt x="2789" y="0"/>
                  </a:lnTo>
                  <a:lnTo>
                    <a:pt x="669063" y="0"/>
                  </a:lnTo>
                  <a:lnTo>
                    <a:pt x="671853" y="2789"/>
                  </a:lnTo>
                  <a:lnTo>
                    <a:pt x="671853" y="6381"/>
                  </a:lnTo>
                  <a:lnTo>
                    <a:pt x="6313" y="6381"/>
                  </a:lnTo>
                  <a:lnTo>
                    <a:pt x="6313" y="12763"/>
                  </a:lnTo>
                  <a:lnTo>
                    <a:pt x="12695" y="12763"/>
                  </a:lnTo>
                  <a:lnTo>
                    <a:pt x="12695" y="6930198"/>
                  </a:lnTo>
                  <a:lnTo>
                    <a:pt x="6313" y="6930198"/>
                  </a:lnTo>
                  <a:lnTo>
                    <a:pt x="6313" y="6936580"/>
                  </a:lnTo>
                  <a:lnTo>
                    <a:pt x="671853" y="6936580"/>
                  </a:lnTo>
                  <a:lnTo>
                    <a:pt x="671853" y="6940172"/>
                  </a:lnTo>
                  <a:lnTo>
                    <a:pt x="669137" y="6942888"/>
                  </a:lnTo>
                  <a:close/>
                </a:path>
                <a:path w="672465" h="6943090">
                  <a:moveTo>
                    <a:pt x="12695" y="12763"/>
                  </a:moveTo>
                  <a:lnTo>
                    <a:pt x="6313" y="12763"/>
                  </a:lnTo>
                  <a:lnTo>
                    <a:pt x="6313" y="6381"/>
                  </a:lnTo>
                  <a:lnTo>
                    <a:pt x="12695" y="6381"/>
                  </a:lnTo>
                  <a:lnTo>
                    <a:pt x="12695" y="12763"/>
                  </a:lnTo>
                  <a:close/>
                </a:path>
                <a:path w="672465" h="6943090">
                  <a:moveTo>
                    <a:pt x="659157" y="12763"/>
                  </a:moveTo>
                  <a:lnTo>
                    <a:pt x="12695" y="12763"/>
                  </a:lnTo>
                  <a:lnTo>
                    <a:pt x="12695" y="6381"/>
                  </a:lnTo>
                  <a:lnTo>
                    <a:pt x="659157" y="6381"/>
                  </a:lnTo>
                  <a:lnTo>
                    <a:pt x="659157" y="12763"/>
                  </a:lnTo>
                  <a:close/>
                </a:path>
                <a:path w="672465" h="6943090">
                  <a:moveTo>
                    <a:pt x="665539" y="6936580"/>
                  </a:moveTo>
                  <a:lnTo>
                    <a:pt x="659157" y="6936580"/>
                  </a:lnTo>
                  <a:lnTo>
                    <a:pt x="659157" y="6381"/>
                  </a:lnTo>
                  <a:lnTo>
                    <a:pt x="665539" y="6381"/>
                  </a:lnTo>
                  <a:lnTo>
                    <a:pt x="665539" y="12763"/>
                  </a:lnTo>
                  <a:lnTo>
                    <a:pt x="671853" y="12763"/>
                  </a:lnTo>
                  <a:lnTo>
                    <a:pt x="671853" y="6930198"/>
                  </a:lnTo>
                  <a:lnTo>
                    <a:pt x="665539" y="6930198"/>
                  </a:lnTo>
                  <a:lnTo>
                    <a:pt x="665539" y="6936580"/>
                  </a:lnTo>
                  <a:close/>
                </a:path>
                <a:path w="672465" h="6943090">
                  <a:moveTo>
                    <a:pt x="671853" y="12763"/>
                  </a:moveTo>
                  <a:lnTo>
                    <a:pt x="665539" y="12763"/>
                  </a:lnTo>
                  <a:lnTo>
                    <a:pt x="665539" y="6381"/>
                  </a:lnTo>
                  <a:lnTo>
                    <a:pt x="671853" y="6381"/>
                  </a:lnTo>
                  <a:lnTo>
                    <a:pt x="671853" y="12763"/>
                  </a:lnTo>
                  <a:close/>
                </a:path>
                <a:path w="672465" h="6943090">
                  <a:moveTo>
                    <a:pt x="12695" y="6936580"/>
                  </a:moveTo>
                  <a:lnTo>
                    <a:pt x="6313" y="6936580"/>
                  </a:lnTo>
                  <a:lnTo>
                    <a:pt x="6313" y="6930198"/>
                  </a:lnTo>
                  <a:lnTo>
                    <a:pt x="12695" y="6930198"/>
                  </a:lnTo>
                  <a:lnTo>
                    <a:pt x="12695" y="6936580"/>
                  </a:lnTo>
                  <a:close/>
                </a:path>
                <a:path w="672465" h="6943090">
                  <a:moveTo>
                    <a:pt x="659157" y="6936580"/>
                  </a:moveTo>
                  <a:lnTo>
                    <a:pt x="12695" y="6936580"/>
                  </a:lnTo>
                  <a:lnTo>
                    <a:pt x="12695" y="6930198"/>
                  </a:lnTo>
                  <a:lnTo>
                    <a:pt x="659157" y="6930198"/>
                  </a:lnTo>
                  <a:lnTo>
                    <a:pt x="659157" y="6936580"/>
                  </a:lnTo>
                  <a:close/>
                </a:path>
                <a:path w="672465" h="6943090">
                  <a:moveTo>
                    <a:pt x="671853" y="6936580"/>
                  </a:moveTo>
                  <a:lnTo>
                    <a:pt x="665539" y="6936580"/>
                  </a:lnTo>
                  <a:lnTo>
                    <a:pt x="665539" y="6930198"/>
                  </a:lnTo>
                  <a:lnTo>
                    <a:pt x="671853" y="6930198"/>
                  </a:lnTo>
                  <a:lnTo>
                    <a:pt x="671853" y="6936580"/>
                  </a:lnTo>
                  <a:close/>
                </a:path>
              </a:pathLst>
            </a:custGeom>
            <a:grpFill/>
          </p:spPr>
          <p:txBody>
            <a:bodyPr wrap="square" lIns="0" tIns="0" rIns="0" bIns="0" rtlCol="0"/>
            <a:lstStyle/>
            <a:p>
              <a:endParaRPr>
                <a:latin typeface="Arial" panose="020B0604020202020204" pitchFamily="34" charset="0"/>
                <a:cs typeface="Arial" panose="020B0604020202020204" pitchFamily="34" charset="0"/>
              </a:endParaRPr>
            </a:p>
          </p:txBody>
        </p:sp>
      </p:grpSp>
      <p:pic>
        <p:nvPicPr>
          <p:cNvPr id="34" name="Imatge 1">
            <a:extLst>
              <a:ext uri="{FF2B5EF4-FFF2-40B4-BE49-F238E27FC236}">
                <a16:creationId xmlns:a16="http://schemas.microsoft.com/office/drawing/2014/main" id="{9727B647-CFBD-54EB-8593-B527D1E96C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6749" y="7083768"/>
            <a:ext cx="1546654" cy="383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Imagen 34">
            <a:extLst>
              <a:ext uri="{FF2B5EF4-FFF2-40B4-BE49-F238E27FC236}">
                <a16:creationId xmlns:a16="http://schemas.microsoft.com/office/drawing/2014/main" id="{0B8ECFD8-B16A-020B-440C-A61B838CE0F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47085" y="6973611"/>
            <a:ext cx="1667179" cy="493272"/>
          </a:xfrm>
          <a:prstGeom prst="rect">
            <a:avLst/>
          </a:prstGeom>
          <a:noFill/>
          <a:ln>
            <a:noFill/>
          </a:ln>
          <a:effectLst/>
        </p:spPr>
      </p:pic>
      <p:sp>
        <p:nvSpPr>
          <p:cNvPr id="36" name="TextBox 5">
            <a:extLst>
              <a:ext uri="{FF2B5EF4-FFF2-40B4-BE49-F238E27FC236}">
                <a16:creationId xmlns:a16="http://schemas.microsoft.com/office/drawing/2014/main" id="{F95E9C1E-AEEC-3175-26FE-9F1ACB52833C}"/>
              </a:ext>
            </a:extLst>
          </p:cNvPr>
          <p:cNvSpPr txBox="1"/>
          <p:nvPr/>
        </p:nvSpPr>
        <p:spPr>
          <a:xfrm>
            <a:off x="1067378" y="344935"/>
            <a:ext cx="9464633" cy="830997"/>
          </a:xfrm>
          <a:prstGeom prst="rect">
            <a:avLst/>
          </a:prstGeom>
          <a:noFill/>
        </p:spPr>
        <p:txBody>
          <a:bodyPr wrap="square">
            <a:spAutoFit/>
          </a:bodyPr>
          <a:lstStyle/>
          <a:p>
            <a:r>
              <a:rPr lang="en-US" sz="2400" b="1" i="0" u="none" strike="noStrike" baseline="0" dirty="0">
                <a:solidFill>
                  <a:srgbClr val="000000"/>
                </a:solidFill>
                <a:latin typeface="Arial" panose="020B0604020202020204" pitchFamily="34" charset="0"/>
                <a:cs typeface="Arial" panose="020B0604020202020204" pitchFamily="34" charset="0"/>
              </a:rPr>
              <a:t>T.5.2. 1st Phase: </a:t>
            </a:r>
            <a:r>
              <a:rPr lang="en-US" sz="2400" b="1" i="0" u="none" strike="noStrike" baseline="0" dirty="0" err="1">
                <a:solidFill>
                  <a:srgbClr val="000000"/>
                </a:solidFill>
                <a:latin typeface="Arial" panose="020B0604020202020204" pitchFamily="34" charset="0"/>
                <a:cs typeface="Arial" panose="020B0604020202020204" pitchFamily="34" charset="0"/>
              </a:rPr>
              <a:t>Organisation</a:t>
            </a:r>
            <a:r>
              <a:rPr lang="en-US" sz="2400" b="1" i="0" u="none" strike="noStrike" baseline="0" dirty="0">
                <a:solidFill>
                  <a:srgbClr val="000000"/>
                </a:solidFill>
                <a:latin typeface="Arial" panose="020B0604020202020204" pitchFamily="34" charset="0"/>
                <a:cs typeface="Arial" panose="020B0604020202020204" pitchFamily="34" charset="0"/>
              </a:rPr>
              <a:t> of National Working-groups using the </a:t>
            </a:r>
            <a:r>
              <a:rPr lang="en-US" sz="2400" b="1" i="1" u="none" strike="noStrike" baseline="0" dirty="0">
                <a:solidFill>
                  <a:schemeClr val="accent1">
                    <a:lumMod val="75000"/>
                  </a:schemeClr>
                </a:solidFill>
                <a:latin typeface="Arial" panose="020B0604020202020204" pitchFamily="34" charset="0"/>
                <a:cs typeface="Arial" panose="020B0604020202020204" pitchFamily="34" charset="0"/>
              </a:rPr>
              <a:t>living- lab methodology. </a:t>
            </a:r>
            <a:r>
              <a:rPr lang="en-US" sz="2400" i="0" u="none" strike="noStrike" baseline="0" dirty="0">
                <a:solidFill>
                  <a:srgbClr val="000000"/>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807861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object 2"/>
          <p:cNvGrpSpPr/>
          <p:nvPr/>
        </p:nvGrpSpPr>
        <p:grpSpPr>
          <a:xfrm>
            <a:off x="297520" y="338555"/>
            <a:ext cx="672465" cy="6943090"/>
            <a:chOff x="297520" y="338555"/>
            <a:chExt cx="672465" cy="6943090"/>
          </a:xfrm>
          <a:solidFill>
            <a:srgbClr val="0D3F96"/>
          </a:solidFill>
        </p:grpSpPr>
        <p:sp>
          <p:nvSpPr>
            <p:cNvPr id="11" name="object 3"/>
            <p:cNvSpPr/>
            <p:nvPr/>
          </p:nvSpPr>
          <p:spPr>
            <a:xfrm>
              <a:off x="303834" y="344936"/>
              <a:ext cx="659765" cy="6930390"/>
            </a:xfrm>
            <a:custGeom>
              <a:avLst/>
              <a:gdLst/>
              <a:ahLst/>
              <a:cxnLst/>
              <a:rect l="l" t="t" r="r" b="b"/>
              <a:pathLst>
                <a:path w="659765" h="6930390">
                  <a:moveTo>
                    <a:pt x="659225" y="6930199"/>
                  </a:moveTo>
                  <a:lnTo>
                    <a:pt x="0" y="6930199"/>
                  </a:lnTo>
                  <a:lnTo>
                    <a:pt x="0" y="0"/>
                  </a:lnTo>
                  <a:lnTo>
                    <a:pt x="659225" y="0"/>
                  </a:lnTo>
                  <a:lnTo>
                    <a:pt x="659225" y="6930199"/>
                  </a:lnTo>
                  <a:close/>
                </a:path>
              </a:pathLst>
            </a:custGeom>
            <a:grpFill/>
          </p:spPr>
          <p:txBody>
            <a:bodyPr wrap="square" lIns="0" tIns="0" rIns="0" bIns="0" rtlCol="0"/>
            <a:lstStyle/>
            <a:p>
              <a:endParaRPr/>
            </a:p>
          </p:txBody>
        </p:sp>
        <p:sp>
          <p:nvSpPr>
            <p:cNvPr id="12" name="object 4"/>
            <p:cNvSpPr/>
            <p:nvPr/>
          </p:nvSpPr>
          <p:spPr>
            <a:xfrm>
              <a:off x="297520" y="338555"/>
              <a:ext cx="672465" cy="6943090"/>
            </a:xfrm>
            <a:custGeom>
              <a:avLst/>
              <a:gdLst/>
              <a:ahLst/>
              <a:cxnLst/>
              <a:rect l="l" t="t" r="r" b="b"/>
              <a:pathLst>
                <a:path w="672465" h="6943090">
                  <a:moveTo>
                    <a:pt x="669137" y="6942888"/>
                  </a:moveTo>
                  <a:lnTo>
                    <a:pt x="2715" y="6942888"/>
                  </a:lnTo>
                  <a:lnTo>
                    <a:pt x="0" y="6940172"/>
                  </a:lnTo>
                  <a:lnTo>
                    <a:pt x="0" y="2789"/>
                  </a:lnTo>
                  <a:lnTo>
                    <a:pt x="2789" y="0"/>
                  </a:lnTo>
                  <a:lnTo>
                    <a:pt x="669063" y="0"/>
                  </a:lnTo>
                  <a:lnTo>
                    <a:pt x="671853" y="2789"/>
                  </a:lnTo>
                  <a:lnTo>
                    <a:pt x="671853" y="6381"/>
                  </a:lnTo>
                  <a:lnTo>
                    <a:pt x="6313" y="6381"/>
                  </a:lnTo>
                  <a:lnTo>
                    <a:pt x="6313" y="12763"/>
                  </a:lnTo>
                  <a:lnTo>
                    <a:pt x="12695" y="12763"/>
                  </a:lnTo>
                  <a:lnTo>
                    <a:pt x="12695" y="6930198"/>
                  </a:lnTo>
                  <a:lnTo>
                    <a:pt x="6313" y="6930198"/>
                  </a:lnTo>
                  <a:lnTo>
                    <a:pt x="6313" y="6936580"/>
                  </a:lnTo>
                  <a:lnTo>
                    <a:pt x="671853" y="6936580"/>
                  </a:lnTo>
                  <a:lnTo>
                    <a:pt x="671853" y="6940172"/>
                  </a:lnTo>
                  <a:lnTo>
                    <a:pt x="669137" y="6942888"/>
                  </a:lnTo>
                  <a:close/>
                </a:path>
                <a:path w="672465" h="6943090">
                  <a:moveTo>
                    <a:pt x="12695" y="12763"/>
                  </a:moveTo>
                  <a:lnTo>
                    <a:pt x="6313" y="12763"/>
                  </a:lnTo>
                  <a:lnTo>
                    <a:pt x="6313" y="6381"/>
                  </a:lnTo>
                  <a:lnTo>
                    <a:pt x="12695" y="6381"/>
                  </a:lnTo>
                  <a:lnTo>
                    <a:pt x="12695" y="12763"/>
                  </a:lnTo>
                  <a:close/>
                </a:path>
                <a:path w="672465" h="6943090">
                  <a:moveTo>
                    <a:pt x="659157" y="12763"/>
                  </a:moveTo>
                  <a:lnTo>
                    <a:pt x="12695" y="12763"/>
                  </a:lnTo>
                  <a:lnTo>
                    <a:pt x="12695" y="6381"/>
                  </a:lnTo>
                  <a:lnTo>
                    <a:pt x="659157" y="6381"/>
                  </a:lnTo>
                  <a:lnTo>
                    <a:pt x="659157" y="12763"/>
                  </a:lnTo>
                  <a:close/>
                </a:path>
                <a:path w="672465" h="6943090">
                  <a:moveTo>
                    <a:pt x="665539" y="6936580"/>
                  </a:moveTo>
                  <a:lnTo>
                    <a:pt x="659157" y="6936580"/>
                  </a:lnTo>
                  <a:lnTo>
                    <a:pt x="659157" y="6381"/>
                  </a:lnTo>
                  <a:lnTo>
                    <a:pt x="665539" y="6381"/>
                  </a:lnTo>
                  <a:lnTo>
                    <a:pt x="665539" y="12763"/>
                  </a:lnTo>
                  <a:lnTo>
                    <a:pt x="671853" y="12763"/>
                  </a:lnTo>
                  <a:lnTo>
                    <a:pt x="671853" y="6930198"/>
                  </a:lnTo>
                  <a:lnTo>
                    <a:pt x="665539" y="6930198"/>
                  </a:lnTo>
                  <a:lnTo>
                    <a:pt x="665539" y="6936580"/>
                  </a:lnTo>
                  <a:close/>
                </a:path>
                <a:path w="672465" h="6943090">
                  <a:moveTo>
                    <a:pt x="671853" y="12763"/>
                  </a:moveTo>
                  <a:lnTo>
                    <a:pt x="665539" y="12763"/>
                  </a:lnTo>
                  <a:lnTo>
                    <a:pt x="665539" y="6381"/>
                  </a:lnTo>
                  <a:lnTo>
                    <a:pt x="671853" y="6381"/>
                  </a:lnTo>
                  <a:lnTo>
                    <a:pt x="671853" y="12763"/>
                  </a:lnTo>
                  <a:close/>
                </a:path>
                <a:path w="672465" h="6943090">
                  <a:moveTo>
                    <a:pt x="12695" y="6936580"/>
                  </a:moveTo>
                  <a:lnTo>
                    <a:pt x="6313" y="6936580"/>
                  </a:lnTo>
                  <a:lnTo>
                    <a:pt x="6313" y="6930198"/>
                  </a:lnTo>
                  <a:lnTo>
                    <a:pt x="12695" y="6930198"/>
                  </a:lnTo>
                  <a:lnTo>
                    <a:pt x="12695" y="6936580"/>
                  </a:lnTo>
                  <a:close/>
                </a:path>
                <a:path w="672465" h="6943090">
                  <a:moveTo>
                    <a:pt x="659157" y="6936580"/>
                  </a:moveTo>
                  <a:lnTo>
                    <a:pt x="12695" y="6936580"/>
                  </a:lnTo>
                  <a:lnTo>
                    <a:pt x="12695" y="6930198"/>
                  </a:lnTo>
                  <a:lnTo>
                    <a:pt x="659157" y="6930198"/>
                  </a:lnTo>
                  <a:lnTo>
                    <a:pt x="659157" y="6936580"/>
                  </a:lnTo>
                  <a:close/>
                </a:path>
                <a:path w="672465" h="6943090">
                  <a:moveTo>
                    <a:pt x="671853" y="6936580"/>
                  </a:moveTo>
                  <a:lnTo>
                    <a:pt x="665539" y="6936580"/>
                  </a:lnTo>
                  <a:lnTo>
                    <a:pt x="665539" y="6930198"/>
                  </a:lnTo>
                  <a:lnTo>
                    <a:pt x="671853" y="6930198"/>
                  </a:lnTo>
                  <a:lnTo>
                    <a:pt x="671853" y="6936580"/>
                  </a:lnTo>
                  <a:close/>
                </a:path>
              </a:pathLst>
            </a:custGeom>
            <a:grpFill/>
          </p:spPr>
          <p:txBody>
            <a:bodyPr wrap="square" lIns="0" tIns="0" rIns="0" bIns="0" rtlCol="0"/>
            <a:lstStyle/>
            <a:p>
              <a:endParaRPr/>
            </a:p>
          </p:txBody>
        </p:sp>
      </p:grpSp>
      <p:pic>
        <p:nvPicPr>
          <p:cNvPr id="13" name="Imatge 1">
            <a:extLst>
              <a:ext uri="{FF2B5EF4-FFF2-40B4-BE49-F238E27FC236}">
                <a16:creationId xmlns:a16="http://schemas.microsoft.com/office/drawing/2014/main" id="{9727B647-CFBD-54EB-8593-B527D1E96C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6749" y="7083768"/>
            <a:ext cx="1546654" cy="383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Imagen 14">
            <a:extLst>
              <a:ext uri="{FF2B5EF4-FFF2-40B4-BE49-F238E27FC236}">
                <a16:creationId xmlns:a16="http://schemas.microsoft.com/office/drawing/2014/main" id="{0B8ECFD8-B16A-020B-440C-A61B838CE0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47085" y="6973611"/>
            <a:ext cx="1667179" cy="493272"/>
          </a:xfrm>
          <a:prstGeom prst="rect">
            <a:avLst/>
          </a:prstGeom>
          <a:noFill/>
          <a:ln>
            <a:noFill/>
          </a:ln>
          <a:effectLst/>
        </p:spPr>
      </p:pic>
      <p:grpSp>
        <p:nvGrpSpPr>
          <p:cNvPr id="16" name="object 2"/>
          <p:cNvGrpSpPr/>
          <p:nvPr/>
        </p:nvGrpSpPr>
        <p:grpSpPr>
          <a:xfrm>
            <a:off x="297520" y="0"/>
            <a:ext cx="672465" cy="7619999"/>
            <a:chOff x="297520" y="338555"/>
            <a:chExt cx="672465" cy="6943090"/>
          </a:xfrm>
          <a:solidFill>
            <a:srgbClr val="0D3F96"/>
          </a:solidFill>
        </p:grpSpPr>
        <p:sp>
          <p:nvSpPr>
            <p:cNvPr id="17" name="object 3"/>
            <p:cNvSpPr/>
            <p:nvPr/>
          </p:nvSpPr>
          <p:spPr>
            <a:xfrm>
              <a:off x="303834" y="344936"/>
              <a:ext cx="659765" cy="6930390"/>
            </a:xfrm>
            <a:custGeom>
              <a:avLst/>
              <a:gdLst/>
              <a:ahLst/>
              <a:cxnLst/>
              <a:rect l="l" t="t" r="r" b="b"/>
              <a:pathLst>
                <a:path w="659765" h="6930390">
                  <a:moveTo>
                    <a:pt x="659225" y="6930199"/>
                  </a:moveTo>
                  <a:lnTo>
                    <a:pt x="0" y="6930199"/>
                  </a:lnTo>
                  <a:lnTo>
                    <a:pt x="0" y="0"/>
                  </a:lnTo>
                  <a:lnTo>
                    <a:pt x="659225" y="0"/>
                  </a:lnTo>
                  <a:lnTo>
                    <a:pt x="659225" y="6930199"/>
                  </a:lnTo>
                  <a:close/>
                </a:path>
              </a:pathLst>
            </a:custGeom>
            <a:grpFill/>
          </p:spPr>
          <p:txBody>
            <a:bodyPr wrap="square" lIns="0" tIns="0" rIns="0" bIns="0" rtlCol="0"/>
            <a:lstStyle/>
            <a:p>
              <a:endParaRPr/>
            </a:p>
          </p:txBody>
        </p:sp>
        <p:sp>
          <p:nvSpPr>
            <p:cNvPr id="18" name="object 4"/>
            <p:cNvSpPr/>
            <p:nvPr/>
          </p:nvSpPr>
          <p:spPr>
            <a:xfrm>
              <a:off x="297520" y="338555"/>
              <a:ext cx="672465" cy="6943090"/>
            </a:xfrm>
            <a:custGeom>
              <a:avLst/>
              <a:gdLst/>
              <a:ahLst/>
              <a:cxnLst/>
              <a:rect l="l" t="t" r="r" b="b"/>
              <a:pathLst>
                <a:path w="672465" h="6943090">
                  <a:moveTo>
                    <a:pt x="669137" y="6942888"/>
                  </a:moveTo>
                  <a:lnTo>
                    <a:pt x="2715" y="6942888"/>
                  </a:lnTo>
                  <a:lnTo>
                    <a:pt x="0" y="6940172"/>
                  </a:lnTo>
                  <a:lnTo>
                    <a:pt x="0" y="2789"/>
                  </a:lnTo>
                  <a:lnTo>
                    <a:pt x="2789" y="0"/>
                  </a:lnTo>
                  <a:lnTo>
                    <a:pt x="669063" y="0"/>
                  </a:lnTo>
                  <a:lnTo>
                    <a:pt x="671853" y="2789"/>
                  </a:lnTo>
                  <a:lnTo>
                    <a:pt x="671853" y="6381"/>
                  </a:lnTo>
                  <a:lnTo>
                    <a:pt x="6313" y="6381"/>
                  </a:lnTo>
                  <a:lnTo>
                    <a:pt x="6313" y="12763"/>
                  </a:lnTo>
                  <a:lnTo>
                    <a:pt x="12695" y="12763"/>
                  </a:lnTo>
                  <a:lnTo>
                    <a:pt x="12695" y="6930198"/>
                  </a:lnTo>
                  <a:lnTo>
                    <a:pt x="6313" y="6930198"/>
                  </a:lnTo>
                  <a:lnTo>
                    <a:pt x="6313" y="6936580"/>
                  </a:lnTo>
                  <a:lnTo>
                    <a:pt x="671853" y="6936580"/>
                  </a:lnTo>
                  <a:lnTo>
                    <a:pt x="671853" y="6940172"/>
                  </a:lnTo>
                  <a:lnTo>
                    <a:pt x="669137" y="6942888"/>
                  </a:lnTo>
                  <a:close/>
                </a:path>
                <a:path w="672465" h="6943090">
                  <a:moveTo>
                    <a:pt x="12695" y="12763"/>
                  </a:moveTo>
                  <a:lnTo>
                    <a:pt x="6313" y="12763"/>
                  </a:lnTo>
                  <a:lnTo>
                    <a:pt x="6313" y="6381"/>
                  </a:lnTo>
                  <a:lnTo>
                    <a:pt x="12695" y="6381"/>
                  </a:lnTo>
                  <a:lnTo>
                    <a:pt x="12695" y="12763"/>
                  </a:lnTo>
                  <a:close/>
                </a:path>
                <a:path w="672465" h="6943090">
                  <a:moveTo>
                    <a:pt x="659157" y="12763"/>
                  </a:moveTo>
                  <a:lnTo>
                    <a:pt x="12695" y="12763"/>
                  </a:lnTo>
                  <a:lnTo>
                    <a:pt x="12695" y="6381"/>
                  </a:lnTo>
                  <a:lnTo>
                    <a:pt x="659157" y="6381"/>
                  </a:lnTo>
                  <a:lnTo>
                    <a:pt x="659157" y="12763"/>
                  </a:lnTo>
                  <a:close/>
                </a:path>
                <a:path w="672465" h="6943090">
                  <a:moveTo>
                    <a:pt x="665539" y="6936580"/>
                  </a:moveTo>
                  <a:lnTo>
                    <a:pt x="659157" y="6936580"/>
                  </a:lnTo>
                  <a:lnTo>
                    <a:pt x="659157" y="6381"/>
                  </a:lnTo>
                  <a:lnTo>
                    <a:pt x="665539" y="6381"/>
                  </a:lnTo>
                  <a:lnTo>
                    <a:pt x="665539" y="12763"/>
                  </a:lnTo>
                  <a:lnTo>
                    <a:pt x="671853" y="12763"/>
                  </a:lnTo>
                  <a:lnTo>
                    <a:pt x="671853" y="6930198"/>
                  </a:lnTo>
                  <a:lnTo>
                    <a:pt x="665539" y="6930198"/>
                  </a:lnTo>
                  <a:lnTo>
                    <a:pt x="665539" y="6936580"/>
                  </a:lnTo>
                  <a:close/>
                </a:path>
                <a:path w="672465" h="6943090">
                  <a:moveTo>
                    <a:pt x="671853" y="12763"/>
                  </a:moveTo>
                  <a:lnTo>
                    <a:pt x="665539" y="12763"/>
                  </a:lnTo>
                  <a:lnTo>
                    <a:pt x="665539" y="6381"/>
                  </a:lnTo>
                  <a:lnTo>
                    <a:pt x="671853" y="6381"/>
                  </a:lnTo>
                  <a:lnTo>
                    <a:pt x="671853" y="12763"/>
                  </a:lnTo>
                  <a:close/>
                </a:path>
                <a:path w="672465" h="6943090">
                  <a:moveTo>
                    <a:pt x="12695" y="6936580"/>
                  </a:moveTo>
                  <a:lnTo>
                    <a:pt x="6313" y="6936580"/>
                  </a:lnTo>
                  <a:lnTo>
                    <a:pt x="6313" y="6930198"/>
                  </a:lnTo>
                  <a:lnTo>
                    <a:pt x="12695" y="6930198"/>
                  </a:lnTo>
                  <a:lnTo>
                    <a:pt x="12695" y="6936580"/>
                  </a:lnTo>
                  <a:close/>
                </a:path>
                <a:path w="672465" h="6943090">
                  <a:moveTo>
                    <a:pt x="659157" y="6936580"/>
                  </a:moveTo>
                  <a:lnTo>
                    <a:pt x="12695" y="6936580"/>
                  </a:lnTo>
                  <a:lnTo>
                    <a:pt x="12695" y="6930198"/>
                  </a:lnTo>
                  <a:lnTo>
                    <a:pt x="659157" y="6930198"/>
                  </a:lnTo>
                  <a:lnTo>
                    <a:pt x="659157" y="6936580"/>
                  </a:lnTo>
                  <a:close/>
                </a:path>
                <a:path w="672465" h="6943090">
                  <a:moveTo>
                    <a:pt x="671853" y="6936580"/>
                  </a:moveTo>
                  <a:lnTo>
                    <a:pt x="665539" y="6936580"/>
                  </a:lnTo>
                  <a:lnTo>
                    <a:pt x="665539" y="6930198"/>
                  </a:lnTo>
                  <a:lnTo>
                    <a:pt x="671853" y="6930198"/>
                  </a:lnTo>
                  <a:lnTo>
                    <a:pt x="671853" y="6936580"/>
                  </a:lnTo>
                  <a:close/>
                </a:path>
              </a:pathLst>
            </a:custGeom>
            <a:grpFill/>
          </p:spPr>
          <p:txBody>
            <a:bodyPr wrap="square" lIns="0" tIns="0" rIns="0" bIns="0" rtlCol="0"/>
            <a:lstStyle/>
            <a:p>
              <a:endParaRPr/>
            </a:p>
          </p:txBody>
        </p:sp>
      </p:grpSp>
      <p:sp>
        <p:nvSpPr>
          <p:cNvPr id="19" name="TextBox 5">
            <a:extLst>
              <a:ext uri="{FF2B5EF4-FFF2-40B4-BE49-F238E27FC236}">
                <a16:creationId xmlns:a16="http://schemas.microsoft.com/office/drawing/2014/main" id="{F95E9C1E-AEEC-3175-26FE-9F1ACB52833C}"/>
              </a:ext>
            </a:extLst>
          </p:cNvPr>
          <p:cNvSpPr txBox="1"/>
          <p:nvPr/>
        </p:nvSpPr>
        <p:spPr>
          <a:xfrm>
            <a:off x="1363683" y="533400"/>
            <a:ext cx="9464633" cy="461665"/>
          </a:xfrm>
          <a:prstGeom prst="rect">
            <a:avLst/>
          </a:prstGeom>
          <a:noFill/>
        </p:spPr>
        <p:txBody>
          <a:bodyPr wrap="square">
            <a:spAutoFit/>
          </a:bodyPr>
          <a:lstStyle/>
          <a:p>
            <a:r>
              <a:rPr lang="en-US" sz="2400" i="0" u="none" strike="noStrike" baseline="0" dirty="0">
                <a:solidFill>
                  <a:srgbClr val="000000"/>
                </a:solidFill>
                <a:latin typeface="Montserrat" panose="00000500000000000000" pitchFamily="2" charset="0"/>
              </a:rPr>
              <a:t>	</a:t>
            </a:r>
          </a:p>
        </p:txBody>
      </p:sp>
      <p:pic>
        <p:nvPicPr>
          <p:cNvPr id="2" name="Imatge 1">
            <a:extLst>
              <a:ext uri="{FF2B5EF4-FFF2-40B4-BE49-F238E27FC236}">
                <a16:creationId xmlns:a16="http://schemas.microsoft.com/office/drawing/2014/main" id="{7535F7A7-D290-751A-7622-42BF1F78B231}"/>
              </a:ext>
            </a:extLst>
          </p:cNvPr>
          <p:cNvPicPr>
            <a:picLocks noChangeAspect="1"/>
          </p:cNvPicPr>
          <p:nvPr/>
        </p:nvPicPr>
        <p:blipFill>
          <a:blip r:embed="rId4"/>
          <a:stretch>
            <a:fillRect/>
          </a:stretch>
        </p:blipFill>
        <p:spPr>
          <a:xfrm>
            <a:off x="963598" y="1756162"/>
            <a:ext cx="11050665" cy="3485954"/>
          </a:xfrm>
          <a:prstGeom prst="rect">
            <a:avLst/>
          </a:prstGeom>
        </p:spPr>
      </p:pic>
      <p:sp>
        <p:nvSpPr>
          <p:cNvPr id="3" name="TextBox 5">
            <a:extLst>
              <a:ext uri="{FF2B5EF4-FFF2-40B4-BE49-F238E27FC236}">
                <a16:creationId xmlns:a16="http://schemas.microsoft.com/office/drawing/2014/main" id="{6D4CF4A8-9FCD-D06C-7167-23571E5B2EE5}"/>
              </a:ext>
            </a:extLst>
          </p:cNvPr>
          <p:cNvSpPr txBox="1"/>
          <p:nvPr/>
        </p:nvSpPr>
        <p:spPr>
          <a:xfrm>
            <a:off x="1067378" y="344935"/>
            <a:ext cx="9464633" cy="461665"/>
          </a:xfrm>
          <a:prstGeom prst="rect">
            <a:avLst/>
          </a:prstGeom>
          <a:noFill/>
        </p:spPr>
        <p:txBody>
          <a:bodyPr wrap="square">
            <a:spAutoFit/>
          </a:bodyPr>
          <a:lstStyle/>
          <a:p>
            <a:r>
              <a:rPr lang="en-US" sz="2400" b="1" i="0" u="none" strike="noStrike" baseline="0" dirty="0">
                <a:solidFill>
                  <a:srgbClr val="000000"/>
                </a:solidFill>
                <a:latin typeface="Montserrat" panose="020B0604020202020204" charset="0"/>
                <a:cs typeface="Arial" panose="020B0604020202020204" pitchFamily="34" charset="0"/>
              </a:rPr>
              <a:t>Summarizing: activities WP2-WP3-WP5 </a:t>
            </a:r>
            <a:r>
              <a:rPr lang="en-US" sz="2400" i="0" u="none" strike="noStrike" baseline="0" dirty="0">
                <a:solidFill>
                  <a:srgbClr val="000000"/>
                </a:solidFill>
                <a:latin typeface="Montserrat" panose="00000500000000000000" pitchFamily="2" charset="0"/>
              </a:rPr>
              <a:t>	</a:t>
            </a:r>
          </a:p>
        </p:txBody>
      </p:sp>
    </p:spTree>
    <p:extLst>
      <p:ext uri="{BB962C8B-B14F-4D97-AF65-F5344CB8AC3E}">
        <p14:creationId xmlns:p14="http://schemas.microsoft.com/office/powerpoint/2010/main" val="631935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p:nvPr/>
        </p:nvSpPr>
        <p:spPr>
          <a:xfrm>
            <a:off x="1286490" y="1828800"/>
            <a:ext cx="9982200" cy="4160113"/>
          </a:xfrm>
          <a:prstGeom prst="rect">
            <a:avLst/>
          </a:prstGeom>
        </p:spPr>
        <p:txBody>
          <a:bodyPr vert="horz" wrap="square" lIns="0" tIns="134620" rIns="0" bIns="0" rtlCol="0">
            <a:spAutoFit/>
          </a:bodyPr>
          <a:lstStyle/>
          <a:p>
            <a:pPr marL="12700">
              <a:lnSpc>
                <a:spcPct val="100000"/>
              </a:lnSpc>
              <a:spcBef>
                <a:spcPts val="1060"/>
              </a:spcBef>
            </a:pPr>
            <a:r>
              <a:rPr lang="es-ES" sz="2400" b="1" spc="-5" dirty="0">
                <a:solidFill>
                  <a:srgbClr val="0D3F96"/>
                </a:solidFill>
                <a:latin typeface="Montserrat" panose="020B0604020202020204" charset="0"/>
                <a:cs typeface="Arial"/>
              </a:rPr>
              <a:t>Training </a:t>
            </a:r>
            <a:r>
              <a:rPr lang="es-ES" sz="2400" b="1" spc="-5" dirty="0" err="1">
                <a:solidFill>
                  <a:srgbClr val="0D3F96"/>
                </a:solidFill>
                <a:latin typeface="Montserrat" panose="020B0604020202020204" charset="0"/>
                <a:cs typeface="Arial"/>
              </a:rPr>
              <a:t>Activities</a:t>
            </a:r>
            <a:r>
              <a:rPr lang="es-ES" sz="2400" b="1" spc="-5" dirty="0">
                <a:solidFill>
                  <a:srgbClr val="0D3F96"/>
                </a:solidFill>
                <a:latin typeface="Montserrat" panose="020B0604020202020204" charset="0"/>
                <a:cs typeface="Arial"/>
              </a:rPr>
              <a:t>: </a:t>
            </a:r>
            <a:r>
              <a:rPr sz="2400" spc="-5" dirty="0">
                <a:solidFill>
                  <a:srgbClr val="0D3F96"/>
                </a:solidFill>
                <a:latin typeface="Montserrat" panose="020B0604020202020204" charset="0"/>
                <a:cs typeface="Arial"/>
              </a:rPr>
              <a:t>Module</a:t>
            </a:r>
            <a:r>
              <a:rPr sz="2400" spc="-45" dirty="0">
                <a:solidFill>
                  <a:srgbClr val="0D3F96"/>
                </a:solidFill>
                <a:latin typeface="Montserrat" panose="020B0604020202020204" charset="0"/>
                <a:cs typeface="Arial"/>
              </a:rPr>
              <a:t> </a:t>
            </a:r>
            <a:r>
              <a:rPr sz="2400" b="1" spc="-5" dirty="0">
                <a:solidFill>
                  <a:srgbClr val="0D3F96"/>
                </a:solidFill>
                <a:latin typeface="Montserrat" panose="020B0604020202020204" charset="0"/>
                <a:cs typeface="Arial"/>
              </a:rPr>
              <a:t>contents</a:t>
            </a:r>
            <a:r>
              <a:rPr sz="2400" spc="-5" dirty="0">
                <a:solidFill>
                  <a:srgbClr val="0D3F96"/>
                </a:solidFill>
                <a:latin typeface="Montserrat" panose="020B0604020202020204" charset="0"/>
                <a:cs typeface="Arial MT"/>
              </a:rPr>
              <a:t>:</a:t>
            </a:r>
            <a:endParaRPr lang="es-ES" sz="2400" spc="-5" dirty="0">
              <a:solidFill>
                <a:srgbClr val="0D3F96"/>
              </a:solidFill>
              <a:latin typeface="Montserrat" panose="020B0604020202020204" charset="0"/>
              <a:cs typeface="Arial MT"/>
            </a:endParaRPr>
          </a:p>
          <a:p>
            <a:pPr marL="12700" algn="just">
              <a:lnSpc>
                <a:spcPct val="100000"/>
              </a:lnSpc>
              <a:spcBef>
                <a:spcPts val="1060"/>
              </a:spcBef>
            </a:pPr>
            <a:endParaRPr lang="es-ES" sz="2000" spc="-5" dirty="0">
              <a:latin typeface="Montserrat" panose="020B0604020202020204" charset="0"/>
              <a:cs typeface="Arial MT"/>
            </a:endParaRPr>
          </a:p>
          <a:p>
            <a:pPr marL="144145" indent="-132080" algn="just">
              <a:spcBef>
                <a:spcPts val="200"/>
              </a:spcBef>
              <a:spcAft>
                <a:spcPts val="1200"/>
              </a:spcAft>
              <a:buChar char="-"/>
              <a:tabLst>
                <a:tab pos="144780" algn="l"/>
              </a:tabLst>
            </a:pPr>
            <a:r>
              <a:rPr sz="2000" b="1" spc="-5" dirty="0">
                <a:solidFill>
                  <a:srgbClr val="0D3F96"/>
                </a:solidFill>
                <a:latin typeface="Montserrat" panose="020B0604020202020204" charset="0"/>
                <a:cs typeface="Arial MT"/>
              </a:rPr>
              <a:t>Module</a:t>
            </a:r>
            <a:r>
              <a:rPr sz="2000" b="1" spc="-10" dirty="0">
                <a:solidFill>
                  <a:srgbClr val="0D3F96"/>
                </a:solidFill>
                <a:latin typeface="Montserrat" panose="020B0604020202020204" charset="0"/>
                <a:cs typeface="Arial MT"/>
              </a:rPr>
              <a:t> </a:t>
            </a:r>
            <a:r>
              <a:rPr sz="2000" b="1" spc="-5" dirty="0">
                <a:solidFill>
                  <a:srgbClr val="0D3F96"/>
                </a:solidFill>
                <a:latin typeface="Montserrat" panose="020B0604020202020204" charset="0"/>
                <a:cs typeface="Arial MT"/>
              </a:rPr>
              <a:t>1: </a:t>
            </a:r>
            <a:r>
              <a:rPr sz="2000" spc="-5" dirty="0">
                <a:latin typeface="Montserrat" panose="020B0604020202020204" charset="0"/>
                <a:cs typeface="Arial MT"/>
              </a:rPr>
              <a:t>Basics</a:t>
            </a:r>
            <a:r>
              <a:rPr sz="2000" spc="-10" dirty="0">
                <a:latin typeface="Montserrat" panose="020B0604020202020204" charset="0"/>
                <a:cs typeface="Arial MT"/>
              </a:rPr>
              <a:t> </a:t>
            </a:r>
            <a:r>
              <a:rPr sz="2000" spc="-5" dirty="0">
                <a:latin typeface="Montserrat" panose="020B0604020202020204" charset="0"/>
                <a:cs typeface="Arial MT"/>
              </a:rPr>
              <a:t>of Energy</a:t>
            </a:r>
            <a:r>
              <a:rPr sz="2000" spc="-10" dirty="0">
                <a:latin typeface="Montserrat" panose="020B0604020202020204" charset="0"/>
                <a:cs typeface="Arial MT"/>
              </a:rPr>
              <a:t> </a:t>
            </a:r>
            <a:r>
              <a:rPr sz="2000" spc="-5" dirty="0">
                <a:latin typeface="Montserrat" panose="020B0604020202020204" charset="0"/>
                <a:cs typeface="Arial MT"/>
              </a:rPr>
              <a:t>Efficiency</a:t>
            </a:r>
            <a:r>
              <a:rPr sz="2000" spc="-10" dirty="0">
                <a:latin typeface="Montserrat" panose="020B0604020202020204" charset="0"/>
                <a:cs typeface="Arial MT"/>
              </a:rPr>
              <a:t> </a:t>
            </a:r>
            <a:r>
              <a:rPr sz="2000" spc="-5" dirty="0">
                <a:latin typeface="Montserrat" panose="020B0604020202020204" charset="0"/>
                <a:cs typeface="Arial MT"/>
              </a:rPr>
              <a:t>in</a:t>
            </a:r>
            <a:r>
              <a:rPr sz="2000" spc="-10" dirty="0">
                <a:latin typeface="Montserrat" panose="020B0604020202020204" charset="0"/>
                <a:cs typeface="Arial MT"/>
              </a:rPr>
              <a:t> </a:t>
            </a:r>
            <a:r>
              <a:rPr sz="2000" spc="-5" dirty="0">
                <a:latin typeface="Montserrat" panose="020B0604020202020204" charset="0"/>
                <a:cs typeface="Arial MT"/>
              </a:rPr>
              <a:t>the</a:t>
            </a:r>
            <a:r>
              <a:rPr sz="2000" spc="-10" dirty="0">
                <a:latin typeface="Montserrat" panose="020B0604020202020204" charset="0"/>
                <a:cs typeface="Arial MT"/>
              </a:rPr>
              <a:t> </a:t>
            </a:r>
            <a:r>
              <a:rPr sz="2000" spc="-5" dirty="0">
                <a:latin typeface="Montserrat" panose="020B0604020202020204" charset="0"/>
                <a:cs typeface="Arial MT"/>
              </a:rPr>
              <a:t>HORECA</a:t>
            </a:r>
            <a:r>
              <a:rPr sz="2000" spc="-10" dirty="0">
                <a:latin typeface="Montserrat" panose="020B0604020202020204" charset="0"/>
                <a:cs typeface="Arial MT"/>
              </a:rPr>
              <a:t> </a:t>
            </a:r>
            <a:r>
              <a:rPr sz="2000" spc="-5" dirty="0">
                <a:latin typeface="Montserrat" panose="020B0604020202020204" charset="0"/>
                <a:cs typeface="Arial MT"/>
              </a:rPr>
              <a:t>value</a:t>
            </a:r>
            <a:r>
              <a:rPr sz="2000" spc="-10" dirty="0">
                <a:latin typeface="Montserrat" panose="020B0604020202020204" charset="0"/>
                <a:cs typeface="Arial MT"/>
              </a:rPr>
              <a:t> </a:t>
            </a:r>
            <a:r>
              <a:rPr sz="2000" spc="-5" dirty="0">
                <a:latin typeface="Montserrat" panose="020B0604020202020204" charset="0"/>
                <a:cs typeface="Arial MT"/>
              </a:rPr>
              <a:t>chain.</a:t>
            </a:r>
            <a:endParaRPr sz="2000" dirty="0">
              <a:latin typeface="Montserrat" panose="020B0604020202020204" charset="0"/>
              <a:cs typeface="Arial MT"/>
            </a:endParaRPr>
          </a:p>
          <a:p>
            <a:pPr marL="144145" indent="-132080" algn="just">
              <a:spcBef>
                <a:spcPts val="200"/>
              </a:spcBef>
              <a:spcAft>
                <a:spcPts val="1200"/>
              </a:spcAft>
              <a:buChar char="-"/>
              <a:tabLst>
                <a:tab pos="144780" algn="l"/>
              </a:tabLst>
            </a:pPr>
            <a:r>
              <a:rPr sz="2000" b="1" spc="-5" dirty="0">
                <a:solidFill>
                  <a:srgbClr val="0D3F96"/>
                </a:solidFill>
                <a:latin typeface="Montserrat" panose="020B0604020202020204" charset="0"/>
                <a:cs typeface="Arial MT"/>
              </a:rPr>
              <a:t>Module</a:t>
            </a:r>
            <a:r>
              <a:rPr sz="2000" b="1" spc="-10" dirty="0">
                <a:solidFill>
                  <a:srgbClr val="0D3F96"/>
                </a:solidFill>
                <a:latin typeface="Montserrat" panose="020B0604020202020204" charset="0"/>
                <a:cs typeface="Arial MT"/>
              </a:rPr>
              <a:t> </a:t>
            </a:r>
            <a:r>
              <a:rPr sz="2000" b="1" spc="-5" dirty="0">
                <a:solidFill>
                  <a:srgbClr val="0D3F96"/>
                </a:solidFill>
                <a:latin typeface="Montserrat" panose="020B0604020202020204" charset="0"/>
                <a:cs typeface="Arial MT"/>
              </a:rPr>
              <a:t>2</a:t>
            </a:r>
            <a:r>
              <a:rPr sz="2000" b="1" spc="-5" dirty="0">
                <a:latin typeface="Montserrat" panose="020B0604020202020204" charset="0"/>
                <a:cs typeface="Arial MT"/>
              </a:rPr>
              <a:t>:</a:t>
            </a:r>
            <a:r>
              <a:rPr sz="2000" dirty="0">
                <a:latin typeface="Montserrat" panose="020B0604020202020204" charset="0"/>
                <a:cs typeface="Arial MT"/>
              </a:rPr>
              <a:t> </a:t>
            </a:r>
            <a:r>
              <a:rPr sz="2000" spc="-5" dirty="0">
                <a:latin typeface="Montserrat" panose="020B0604020202020204" charset="0"/>
                <a:cs typeface="Arial MT"/>
              </a:rPr>
              <a:t>Good and</a:t>
            </a:r>
            <a:r>
              <a:rPr sz="2000" spc="-10" dirty="0">
                <a:latin typeface="Montserrat" panose="020B0604020202020204" charset="0"/>
                <a:cs typeface="Arial MT"/>
              </a:rPr>
              <a:t> </a:t>
            </a:r>
            <a:r>
              <a:rPr sz="2000" spc="-5" dirty="0">
                <a:latin typeface="Montserrat" panose="020B0604020202020204" charset="0"/>
                <a:cs typeface="Arial MT"/>
              </a:rPr>
              <a:t>best</a:t>
            </a:r>
            <a:r>
              <a:rPr sz="2000" dirty="0">
                <a:latin typeface="Montserrat" panose="020B0604020202020204" charset="0"/>
                <a:cs typeface="Arial MT"/>
              </a:rPr>
              <a:t> </a:t>
            </a:r>
            <a:r>
              <a:rPr sz="2000" spc="-5" dirty="0">
                <a:latin typeface="Montserrat" panose="020B0604020202020204" charset="0"/>
                <a:cs typeface="Arial MT"/>
              </a:rPr>
              <a:t>practices identified</a:t>
            </a:r>
            <a:r>
              <a:rPr sz="2000" spc="-10" dirty="0">
                <a:latin typeface="Montserrat" panose="020B0604020202020204" charset="0"/>
                <a:cs typeface="Arial MT"/>
              </a:rPr>
              <a:t> </a:t>
            </a:r>
            <a:r>
              <a:rPr sz="2000" spc="-5" dirty="0">
                <a:latin typeface="Montserrat" panose="020B0604020202020204" charset="0"/>
                <a:cs typeface="Arial MT"/>
              </a:rPr>
              <a:t>by WP2 and by</a:t>
            </a:r>
            <a:r>
              <a:rPr sz="2000" spc="-10" dirty="0">
                <a:latin typeface="Montserrat" panose="020B0604020202020204" charset="0"/>
                <a:cs typeface="Arial MT"/>
              </a:rPr>
              <a:t> </a:t>
            </a:r>
            <a:r>
              <a:rPr sz="2000" spc="-5" dirty="0">
                <a:latin typeface="Montserrat" panose="020B0604020202020204" charset="0"/>
                <a:cs typeface="Arial MT"/>
              </a:rPr>
              <a:t>Working groups in</a:t>
            </a:r>
            <a:r>
              <a:rPr sz="2000" spc="-10" dirty="0">
                <a:latin typeface="Montserrat" panose="020B0604020202020204" charset="0"/>
                <a:cs typeface="Arial MT"/>
              </a:rPr>
              <a:t> </a:t>
            </a:r>
            <a:r>
              <a:rPr sz="2000" spc="-5" dirty="0">
                <a:latin typeface="Montserrat" panose="020B0604020202020204" charset="0"/>
                <a:cs typeface="Arial MT"/>
              </a:rPr>
              <a:t>the project</a:t>
            </a:r>
            <a:r>
              <a:rPr sz="2000" dirty="0">
                <a:latin typeface="Montserrat" panose="020B0604020202020204" charset="0"/>
                <a:cs typeface="Arial MT"/>
              </a:rPr>
              <a:t> </a:t>
            </a:r>
            <a:r>
              <a:rPr sz="2000" spc="-5" dirty="0">
                <a:latin typeface="Montserrat" panose="020B0604020202020204" charset="0"/>
                <a:cs typeface="Arial MT"/>
              </a:rPr>
              <a:t>countries</a:t>
            </a:r>
            <a:endParaRPr lang="es-ES" sz="2000" spc="-5" dirty="0">
              <a:latin typeface="Montserrat" panose="020B0604020202020204" charset="0"/>
              <a:cs typeface="Arial MT"/>
            </a:endParaRPr>
          </a:p>
          <a:p>
            <a:pPr marL="144145" indent="-132080" algn="just">
              <a:spcBef>
                <a:spcPts val="200"/>
              </a:spcBef>
              <a:spcAft>
                <a:spcPts val="1200"/>
              </a:spcAft>
              <a:buChar char="-"/>
              <a:tabLst>
                <a:tab pos="144780" algn="l"/>
              </a:tabLst>
            </a:pPr>
            <a:r>
              <a:rPr sz="2000" b="1" spc="-5" dirty="0">
                <a:solidFill>
                  <a:srgbClr val="0D3F96"/>
                </a:solidFill>
                <a:latin typeface="Montserrat" panose="020B0604020202020204" charset="0"/>
                <a:cs typeface="Arial MT"/>
              </a:rPr>
              <a:t>Module</a:t>
            </a:r>
            <a:r>
              <a:rPr sz="2000" b="1" spc="-10" dirty="0">
                <a:solidFill>
                  <a:srgbClr val="0D3F96"/>
                </a:solidFill>
                <a:latin typeface="Montserrat" panose="020B0604020202020204" charset="0"/>
                <a:cs typeface="Arial MT"/>
              </a:rPr>
              <a:t> </a:t>
            </a:r>
            <a:r>
              <a:rPr sz="2000" b="1" spc="-5" dirty="0">
                <a:solidFill>
                  <a:srgbClr val="0D3F96"/>
                </a:solidFill>
                <a:latin typeface="Montserrat" panose="020B0604020202020204" charset="0"/>
                <a:cs typeface="Arial MT"/>
              </a:rPr>
              <a:t>3</a:t>
            </a:r>
            <a:r>
              <a:rPr sz="2000" b="1" spc="-5" dirty="0">
                <a:latin typeface="Montserrat" panose="020B0604020202020204" charset="0"/>
                <a:cs typeface="Arial MT"/>
              </a:rPr>
              <a:t>:</a:t>
            </a:r>
            <a:r>
              <a:rPr sz="2000" spc="-5" dirty="0">
                <a:latin typeface="Montserrat" panose="020B0604020202020204" charset="0"/>
                <a:cs typeface="Arial MT"/>
              </a:rPr>
              <a:t> Business</a:t>
            </a:r>
            <a:r>
              <a:rPr sz="2000" spc="-10" dirty="0">
                <a:latin typeface="Montserrat" panose="020B0604020202020204" charset="0"/>
                <a:cs typeface="Arial MT"/>
              </a:rPr>
              <a:t> </a:t>
            </a:r>
            <a:r>
              <a:rPr sz="2000" spc="-5" dirty="0">
                <a:latin typeface="Montserrat" panose="020B0604020202020204" charset="0"/>
                <a:cs typeface="Arial MT"/>
              </a:rPr>
              <a:t>Models</a:t>
            </a:r>
            <a:r>
              <a:rPr sz="2000" spc="-10" dirty="0">
                <a:latin typeface="Montserrat" panose="020B0604020202020204" charset="0"/>
                <a:cs typeface="Arial MT"/>
              </a:rPr>
              <a:t> </a:t>
            </a:r>
            <a:r>
              <a:rPr sz="2000" spc="-5" dirty="0">
                <a:latin typeface="Montserrat" panose="020B0604020202020204" charset="0"/>
                <a:cs typeface="Arial MT"/>
              </a:rPr>
              <a:t>identified and</a:t>
            </a:r>
            <a:r>
              <a:rPr sz="2000" spc="-10" dirty="0">
                <a:latin typeface="Montserrat" panose="020B0604020202020204" charset="0"/>
                <a:cs typeface="Arial MT"/>
              </a:rPr>
              <a:t> </a:t>
            </a:r>
            <a:r>
              <a:rPr sz="2000" spc="-5" dirty="0">
                <a:latin typeface="Montserrat" panose="020B0604020202020204" charset="0"/>
                <a:cs typeface="Arial MT"/>
              </a:rPr>
              <a:t>designed</a:t>
            </a:r>
            <a:r>
              <a:rPr sz="2000" spc="-10" dirty="0">
                <a:latin typeface="Montserrat" panose="020B0604020202020204" charset="0"/>
                <a:cs typeface="Arial MT"/>
              </a:rPr>
              <a:t> </a:t>
            </a:r>
            <a:r>
              <a:rPr sz="2000" spc="-5" dirty="0">
                <a:latin typeface="Montserrat" panose="020B0604020202020204" charset="0"/>
                <a:cs typeface="Arial MT"/>
              </a:rPr>
              <a:t>in</a:t>
            </a:r>
            <a:r>
              <a:rPr sz="2000" spc="-10" dirty="0">
                <a:latin typeface="Montserrat" panose="020B0604020202020204" charset="0"/>
                <a:cs typeface="Arial MT"/>
              </a:rPr>
              <a:t> </a:t>
            </a:r>
            <a:r>
              <a:rPr sz="2000" spc="-5" dirty="0">
                <a:latin typeface="Montserrat" panose="020B0604020202020204" charset="0"/>
                <a:cs typeface="Arial MT"/>
              </a:rPr>
              <a:t>WP3</a:t>
            </a:r>
            <a:r>
              <a:rPr sz="2000" spc="-10" dirty="0">
                <a:latin typeface="Montserrat" panose="020B0604020202020204" charset="0"/>
                <a:cs typeface="Arial MT"/>
              </a:rPr>
              <a:t> </a:t>
            </a:r>
            <a:r>
              <a:rPr sz="2000" spc="-5" dirty="0">
                <a:latin typeface="Montserrat" panose="020B0604020202020204" charset="0"/>
                <a:cs typeface="Arial MT"/>
              </a:rPr>
              <a:t>of</a:t>
            </a:r>
            <a:r>
              <a:rPr sz="2000" dirty="0">
                <a:latin typeface="Montserrat" panose="020B0604020202020204" charset="0"/>
                <a:cs typeface="Arial MT"/>
              </a:rPr>
              <a:t> </a:t>
            </a:r>
            <a:r>
              <a:rPr sz="2000" spc="-5" dirty="0">
                <a:latin typeface="Montserrat" panose="020B0604020202020204" charset="0"/>
                <a:cs typeface="Arial MT"/>
              </a:rPr>
              <a:t>the</a:t>
            </a:r>
            <a:r>
              <a:rPr sz="2000" spc="-10" dirty="0">
                <a:latin typeface="Montserrat" panose="020B0604020202020204" charset="0"/>
                <a:cs typeface="Arial MT"/>
              </a:rPr>
              <a:t> </a:t>
            </a:r>
            <a:r>
              <a:rPr sz="2000" spc="-5" dirty="0">
                <a:latin typeface="Montserrat" panose="020B0604020202020204" charset="0"/>
                <a:cs typeface="Arial MT"/>
              </a:rPr>
              <a:t>project.</a:t>
            </a:r>
            <a:endParaRPr lang="es-ES" sz="2000" spc="-5" dirty="0">
              <a:latin typeface="Montserrat" panose="020B0604020202020204" charset="0"/>
              <a:cs typeface="Arial MT"/>
            </a:endParaRPr>
          </a:p>
          <a:p>
            <a:pPr marL="12700" marR="5080" algn="just">
              <a:spcBef>
                <a:spcPts val="200"/>
              </a:spcBef>
              <a:spcAft>
                <a:spcPts val="1200"/>
              </a:spcAft>
              <a:buChar char="-"/>
              <a:tabLst>
                <a:tab pos="144780" algn="l"/>
              </a:tabLst>
            </a:pPr>
            <a:r>
              <a:rPr sz="2000" b="1" spc="-5" dirty="0">
                <a:solidFill>
                  <a:srgbClr val="0D3F96"/>
                </a:solidFill>
                <a:latin typeface="Montserrat" panose="020B0604020202020204" charset="0"/>
                <a:cs typeface="Arial MT"/>
              </a:rPr>
              <a:t>Module 4:</a:t>
            </a:r>
            <a:r>
              <a:rPr sz="2000" spc="-5" dirty="0">
                <a:solidFill>
                  <a:srgbClr val="0D3F96"/>
                </a:solidFill>
                <a:latin typeface="Montserrat" panose="020B0604020202020204" charset="0"/>
                <a:cs typeface="Arial MT"/>
              </a:rPr>
              <a:t> </a:t>
            </a:r>
            <a:r>
              <a:rPr sz="2000" spc="-5" dirty="0">
                <a:latin typeface="Montserrat" panose="020B0604020202020204" charset="0"/>
                <a:cs typeface="Arial MT"/>
              </a:rPr>
              <a:t>Monitoring tools available in IMPAWATT platform to gain better efficient energy management </a:t>
            </a:r>
            <a:r>
              <a:rPr sz="2000" spc="-459" dirty="0">
                <a:latin typeface="Montserrat" panose="020B0604020202020204" charset="0"/>
                <a:cs typeface="Arial MT"/>
              </a:rPr>
              <a:t> </a:t>
            </a:r>
            <a:r>
              <a:rPr sz="2000" spc="-5" dirty="0">
                <a:latin typeface="Montserrat" panose="020B0604020202020204" charset="0"/>
                <a:cs typeface="Arial MT"/>
              </a:rPr>
              <a:t>practices.</a:t>
            </a:r>
            <a:endParaRPr sz="2000" dirty="0">
              <a:latin typeface="Montserrat" panose="020B0604020202020204" charset="0"/>
              <a:cs typeface="Arial MT"/>
            </a:endParaRPr>
          </a:p>
          <a:p>
            <a:pPr marL="12700" marR="52069" algn="just">
              <a:spcBef>
                <a:spcPts val="200"/>
              </a:spcBef>
              <a:spcAft>
                <a:spcPts val="1200"/>
              </a:spcAft>
              <a:buChar char="-"/>
              <a:tabLst>
                <a:tab pos="144780" algn="l"/>
              </a:tabLst>
            </a:pPr>
            <a:r>
              <a:rPr sz="2000" b="1" spc="-5" dirty="0">
                <a:solidFill>
                  <a:srgbClr val="0D3F96"/>
                </a:solidFill>
                <a:latin typeface="Montserrat" panose="020B0604020202020204" charset="0"/>
                <a:cs typeface="Arial MT"/>
              </a:rPr>
              <a:t>Module 5</a:t>
            </a:r>
            <a:r>
              <a:rPr sz="2000" b="1" spc="-5" dirty="0">
                <a:latin typeface="Montserrat" panose="020B0604020202020204" charset="0"/>
                <a:cs typeface="Arial MT"/>
              </a:rPr>
              <a:t>:</a:t>
            </a:r>
            <a:r>
              <a:rPr sz="2000" spc="-5" dirty="0">
                <a:latin typeface="Montserrat" panose="020B0604020202020204" charset="0"/>
                <a:cs typeface="Arial MT"/>
              </a:rPr>
              <a:t> Support and Funding to gain energy efficiency in the HORECA value chain companies in the </a:t>
            </a:r>
            <a:r>
              <a:rPr sz="2000" spc="-459" dirty="0">
                <a:latin typeface="Montserrat" panose="020B0604020202020204" charset="0"/>
                <a:cs typeface="Arial MT"/>
              </a:rPr>
              <a:t> </a:t>
            </a:r>
            <a:r>
              <a:rPr sz="2000" spc="-5" dirty="0">
                <a:latin typeface="Montserrat" panose="020B0604020202020204" charset="0"/>
                <a:cs typeface="Arial MT"/>
              </a:rPr>
              <a:t>region.</a:t>
            </a:r>
            <a:endParaRPr sz="2000" dirty="0">
              <a:latin typeface="Montserrat" panose="020B0604020202020204" charset="0"/>
              <a:cs typeface="Arial MT"/>
            </a:endParaRPr>
          </a:p>
        </p:txBody>
      </p:sp>
      <p:sp>
        <p:nvSpPr>
          <p:cNvPr id="9" name="object 9"/>
          <p:cNvSpPr txBox="1">
            <a:spLocks noGrp="1"/>
          </p:cNvSpPr>
          <p:nvPr>
            <p:ph type="title"/>
          </p:nvPr>
        </p:nvSpPr>
        <p:spPr>
          <a:xfrm>
            <a:off x="1286490" y="573488"/>
            <a:ext cx="8771255" cy="382156"/>
          </a:xfrm>
          <a:prstGeom prst="rect">
            <a:avLst/>
          </a:prstGeom>
        </p:spPr>
        <p:txBody>
          <a:bodyPr vert="horz" wrap="square" lIns="0" tIns="12700" rIns="0" bIns="0" rtlCol="0">
            <a:spAutoFit/>
          </a:bodyPr>
          <a:lstStyle/>
          <a:p>
            <a:pPr marL="12700">
              <a:lnSpc>
                <a:spcPct val="100000"/>
              </a:lnSpc>
              <a:spcBef>
                <a:spcPts val="100"/>
              </a:spcBef>
            </a:pPr>
            <a:r>
              <a:rPr sz="2400" b="1" dirty="0">
                <a:solidFill>
                  <a:srgbClr val="000000"/>
                </a:solidFill>
                <a:latin typeface="Montserrat" panose="020B0604020202020204" charset="0"/>
              </a:rPr>
              <a:t>T.5.3.</a:t>
            </a:r>
            <a:r>
              <a:rPr sz="2400" b="1" spc="10" dirty="0">
                <a:solidFill>
                  <a:srgbClr val="000000"/>
                </a:solidFill>
                <a:latin typeface="Montserrat" panose="020B0604020202020204" charset="0"/>
              </a:rPr>
              <a:t> </a:t>
            </a:r>
            <a:r>
              <a:rPr sz="2400" b="1" spc="-5" dirty="0">
                <a:solidFill>
                  <a:srgbClr val="000000"/>
                </a:solidFill>
                <a:latin typeface="Montserrat" panose="020B0604020202020204" charset="0"/>
              </a:rPr>
              <a:t>2nd</a:t>
            </a:r>
            <a:r>
              <a:rPr sz="2400" b="1" spc="15" dirty="0">
                <a:solidFill>
                  <a:srgbClr val="000000"/>
                </a:solidFill>
                <a:latin typeface="Montserrat" panose="020B0604020202020204" charset="0"/>
              </a:rPr>
              <a:t> </a:t>
            </a:r>
            <a:r>
              <a:rPr sz="2400" b="1" spc="-5" dirty="0">
                <a:solidFill>
                  <a:srgbClr val="000000"/>
                </a:solidFill>
                <a:latin typeface="Montserrat" panose="020B0604020202020204" charset="0"/>
              </a:rPr>
              <a:t>Phase:</a:t>
            </a:r>
            <a:r>
              <a:rPr sz="2400" b="1" spc="15" dirty="0">
                <a:solidFill>
                  <a:srgbClr val="000000"/>
                </a:solidFill>
                <a:latin typeface="Montserrat" panose="020B0604020202020204" charset="0"/>
              </a:rPr>
              <a:t> </a:t>
            </a:r>
            <a:r>
              <a:rPr sz="2400" b="1" spc="-5" dirty="0">
                <a:solidFill>
                  <a:srgbClr val="000000"/>
                </a:solidFill>
                <a:latin typeface="Montserrat" panose="020B0604020202020204" charset="0"/>
              </a:rPr>
              <a:t>Organisation</a:t>
            </a:r>
            <a:r>
              <a:rPr sz="2400" b="1" spc="15" dirty="0">
                <a:solidFill>
                  <a:srgbClr val="000000"/>
                </a:solidFill>
                <a:latin typeface="Montserrat" panose="020B0604020202020204" charset="0"/>
              </a:rPr>
              <a:t> </a:t>
            </a:r>
            <a:r>
              <a:rPr sz="2400" b="1" dirty="0">
                <a:solidFill>
                  <a:srgbClr val="000000"/>
                </a:solidFill>
                <a:latin typeface="Montserrat" panose="020B0604020202020204" charset="0"/>
              </a:rPr>
              <a:t>of</a:t>
            </a:r>
            <a:r>
              <a:rPr sz="2400" b="1" spc="15" dirty="0">
                <a:solidFill>
                  <a:srgbClr val="000000"/>
                </a:solidFill>
                <a:latin typeface="Montserrat" panose="020B0604020202020204" charset="0"/>
              </a:rPr>
              <a:t> </a:t>
            </a:r>
            <a:r>
              <a:rPr sz="2400" b="1" spc="-5" dirty="0">
                <a:solidFill>
                  <a:srgbClr val="000000"/>
                </a:solidFill>
                <a:latin typeface="Montserrat" panose="020B0604020202020204" charset="0"/>
              </a:rPr>
              <a:t>Training</a:t>
            </a:r>
            <a:r>
              <a:rPr sz="2400" b="1" spc="15" dirty="0">
                <a:solidFill>
                  <a:srgbClr val="000000"/>
                </a:solidFill>
                <a:latin typeface="Montserrat" panose="020B0604020202020204" charset="0"/>
              </a:rPr>
              <a:t> </a:t>
            </a:r>
            <a:r>
              <a:rPr lang="es-ES" sz="2400" b="1" spc="-5" dirty="0">
                <a:solidFill>
                  <a:srgbClr val="000000"/>
                </a:solidFill>
                <a:latin typeface="Montserrat" panose="020B0604020202020204" charset="0"/>
              </a:rPr>
              <a:t>A</a:t>
            </a:r>
            <a:r>
              <a:rPr sz="2400" b="1" spc="-5" dirty="0" err="1">
                <a:solidFill>
                  <a:srgbClr val="000000"/>
                </a:solidFill>
                <a:latin typeface="Montserrat" panose="020B0604020202020204" charset="0"/>
              </a:rPr>
              <a:t>ctivities</a:t>
            </a:r>
            <a:endParaRPr sz="2400" b="1" dirty="0">
              <a:latin typeface="Montserrat" panose="020B0604020202020204" charset="0"/>
            </a:endParaRPr>
          </a:p>
        </p:txBody>
      </p:sp>
      <p:grpSp>
        <p:nvGrpSpPr>
          <p:cNvPr id="10" name="object 2"/>
          <p:cNvGrpSpPr/>
          <p:nvPr/>
        </p:nvGrpSpPr>
        <p:grpSpPr>
          <a:xfrm>
            <a:off x="297520" y="338555"/>
            <a:ext cx="672465" cy="6943090"/>
            <a:chOff x="297520" y="338555"/>
            <a:chExt cx="672465" cy="6943090"/>
          </a:xfrm>
          <a:solidFill>
            <a:srgbClr val="0D3F96"/>
          </a:solidFill>
        </p:grpSpPr>
        <p:sp>
          <p:nvSpPr>
            <p:cNvPr id="11" name="object 3"/>
            <p:cNvSpPr/>
            <p:nvPr/>
          </p:nvSpPr>
          <p:spPr>
            <a:xfrm>
              <a:off x="303834" y="344936"/>
              <a:ext cx="659765" cy="6930390"/>
            </a:xfrm>
            <a:custGeom>
              <a:avLst/>
              <a:gdLst/>
              <a:ahLst/>
              <a:cxnLst/>
              <a:rect l="l" t="t" r="r" b="b"/>
              <a:pathLst>
                <a:path w="659765" h="6930390">
                  <a:moveTo>
                    <a:pt x="659225" y="6930199"/>
                  </a:moveTo>
                  <a:lnTo>
                    <a:pt x="0" y="6930199"/>
                  </a:lnTo>
                  <a:lnTo>
                    <a:pt x="0" y="0"/>
                  </a:lnTo>
                  <a:lnTo>
                    <a:pt x="659225" y="0"/>
                  </a:lnTo>
                  <a:lnTo>
                    <a:pt x="659225" y="6930199"/>
                  </a:lnTo>
                  <a:close/>
                </a:path>
              </a:pathLst>
            </a:custGeom>
            <a:grpFill/>
          </p:spPr>
          <p:txBody>
            <a:bodyPr wrap="square" lIns="0" tIns="0" rIns="0" bIns="0" rtlCol="0"/>
            <a:lstStyle/>
            <a:p>
              <a:endParaRPr/>
            </a:p>
          </p:txBody>
        </p:sp>
        <p:sp>
          <p:nvSpPr>
            <p:cNvPr id="12" name="object 4"/>
            <p:cNvSpPr/>
            <p:nvPr/>
          </p:nvSpPr>
          <p:spPr>
            <a:xfrm>
              <a:off x="297520" y="338555"/>
              <a:ext cx="672465" cy="6943090"/>
            </a:xfrm>
            <a:custGeom>
              <a:avLst/>
              <a:gdLst/>
              <a:ahLst/>
              <a:cxnLst/>
              <a:rect l="l" t="t" r="r" b="b"/>
              <a:pathLst>
                <a:path w="672465" h="6943090">
                  <a:moveTo>
                    <a:pt x="669137" y="6942888"/>
                  </a:moveTo>
                  <a:lnTo>
                    <a:pt x="2715" y="6942888"/>
                  </a:lnTo>
                  <a:lnTo>
                    <a:pt x="0" y="6940172"/>
                  </a:lnTo>
                  <a:lnTo>
                    <a:pt x="0" y="2789"/>
                  </a:lnTo>
                  <a:lnTo>
                    <a:pt x="2789" y="0"/>
                  </a:lnTo>
                  <a:lnTo>
                    <a:pt x="669063" y="0"/>
                  </a:lnTo>
                  <a:lnTo>
                    <a:pt x="671853" y="2789"/>
                  </a:lnTo>
                  <a:lnTo>
                    <a:pt x="671853" y="6381"/>
                  </a:lnTo>
                  <a:lnTo>
                    <a:pt x="6313" y="6381"/>
                  </a:lnTo>
                  <a:lnTo>
                    <a:pt x="6313" y="12763"/>
                  </a:lnTo>
                  <a:lnTo>
                    <a:pt x="12695" y="12763"/>
                  </a:lnTo>
                  <a:lnTo>
                    <a:pt x="12695" y="6930198"/>
                  </a:lnTo>
                  <a:lnTo>
                    <a:pt x="6313" y="6930198"/>
                  </a:lnTo>
                  <a:lnTo>
                    <a:pt x="6313" y="6936580"/>
                  </a:lnTo>
                  <a:lnTo>
                    <a:pt x="671853" y="6936580"/>
                  </a:lnTo>
                  <a:lnTo>
                    <a:pt x="671853" y="6940172"/>
                  </a:lnTo>
                  <a:lnTo>
                    <a:pt x="669137" y="6942888"/>
                  </a:lnTo>
                  <a:close/>
                </a:path>
                <a:path w="672465" h="6943090">
                  <a:moveTo>
                    <a:pt x="12695" y="12763"/>
                  </a:moveTo>
                  <a:lnTo>
                    <a:pt x="6313" y="12763"/>
                  </a:lnTo>
                  <a:lnTo>
                    <a:pt x="6313" y="6381"/>
                  </a:lnTo>
                  <a:lnTo>
                    <a:pt x="12695" y="6381"/>
                  </a:lnTo>
                  <a:lnTo>
                    <a:pt x="12695" y="12763"/>
                  </a:lnTo>
                  <a:close/>
                </a:path>
                <a:path w="672465" h="6943090">
                  <a:moveTo>
                    <a:pt x="659157" y="12763"/>
                  </a:moveTo>
                  <a:lnTo>
                    <a:pt x="12695" y="12763"/>
                  </a:lnTo>
                  <a:lnTo>
                    <a:pt x="12695" y="6381"/>
                  </a:lnTo>
                  <a:lnTo>
                    <a:pt x="659157" y="6381"/>
                  </a:lnTo>
                  <a:lnTo>
                    <a:pt x="659157" y="12763"/>
                  </a:lnTo>
                  <a:close/>
                </a:path>
                <a:path w="672465" h="6943090">
                  <a:moveTo>
                    <a:pt x="665539" y="6936580"/>
                  </a:moveTo>
                  <a:lnTo>
                    <a:pt x="659157" y="6936580"/>
                  </a:lnTo>
                  <a:lnTo>
                    <a:pt x="659157" y="6381"/>
                  </a:lnTo>
                  <a:lnTo>
                    <a:pt x="665539" y="6381"/>
                  </a:lnTo>
                  <a:lnTo>
                    <a:pt x="665539" y="12763"/>
                  </a:lnTo>
                  <a:lnTo>
                    <a:pt x="671853" y="12763"/>
                  </a:lnTo>
                  <a:lnTo>
                    <a:pt x="671853" y="6930198"/>
                  </a:lnTo>
                  <a:lnTo>
                    <a:pt x="665539" y="6930198"/>
                  </a:lnTo>
                  <a:lnTo>
                    <a:pt x="665539" y="6936580"/>
                  </a:lnTo>
                  <a:close/>
                </a:path>
                <a:path w="672465" h="6943090">
                  <a:moveTo>
                    <a:pt x="671853" y="12763"/>
                  </a:moveTo>
                  <a:lnTo>
                    <a:pt x="665539" y="12763"/>
                  </a:lnTo>
                  <a:lnTo>
                    <a:pt x="665539" y="6381"/>
                  </a:lnTo>
                  <a:lnTo>
                    <a:pt x="671853" y="6381"/>
                  </a:lnTo>
                  <a:lnTo>
                    <a:pt x="671853" y="12763"/>
                  </a:lnTo>
                  <a:close/>
                </a:path>
                <a:path w="672465" h="6943090">
                  <a:moveTo>
                    <a:pt x="12695" y="6936580"/>
                  </a:moveTo>
                  <a:lnTo>
                    <a:pt x="6313" y="6936580"/>
                  </a:lnTo>
                  <a:lnTo>
                    <a:pt x="6313" y="6930198"/>
                  </a:lnTo>
                  <a:lnTo>
                    <a:pt x="12695" y="6930198"/>
                  </a:lnTo>
                  <a:lnTo>
                    <a:pt x="12695" y="6936580"/>
                  </a:lnTo>
                  <a:close/>
                </a:path>
                <a:path w="672465" h="6943090">
                  <a:moveTo>
                    <a:pt x="659157" y="6936580"/>
                  </a:moveTo>
                  <a:lnTo>
                    <a:pt x="12695" y="6936580"/>
                  </a:lnTo>
                  <a:lnTo>
                    <a:pt x="12695" y="6930198"/>
                  </a:lnTo>
                  <a:lnTo>
                    <a:pt x="659157" y="6930198"/>
                  </a:lnTo>
                  <a:lnTo>
                    <a:pt x="659157" y="6936580"/>
                  </a:lnTo>
                  <a:close/>
                </a:path>
                <a:path w="672465" h="6943090">
                  <a:moveTo>
                    <a:pt x="671853" y="6936580"/>
                  </a:moveTo>
                  <a:lnTo>
                    <a:pt x="665539" y="6936580"/>
                  </a:lnTo>
                  <a:lnTo>
                    <a:pt x="665539" y="6930198"/>
                  </a:lnTo>
                  <a:lnTo>
                    <a:pt x="671853" y="6930198"/>
                  </a:lnTo>
                  <a:lnTo>
                    <a:pt x="671853" y="6936580"/>
                  </a:lnTo>
                  <a:close/>
                </a:path>
              </a:pathLst>
            </a:custGeom>
            <a:grpFill/>
          </p:spPr>
          <p:txBody>
            <a:bodyPr wrap="square" lIns="0" tIns="0" rIns="0" bIns="0" rtlCol="0"/>
            <a:lstStyle/>
            <a:p>
              <a:endParaRPr/>
            </a:p>
          </p:txBody>
        </p:sp>
      </p:grpSp>
      <p:grpSp>
        <p:nvGrpSpPr>
          <p:cNvPr id="13" name="object 2"/>
          <p:cNvGrpSpPr/>
          <p:nvPr/>
        </p:nvGrpSpPr>
        <p:grpSpPr>
          <a:xfrm>
            <a:off x="297520" y="0"/>
            <a:ext cx="672465" cy="7619999"/>
            <a:chOff x="297520" y="338555"/>
            <a:chExt cx="672465" cy="6943090"/>
          </a:xfrm>
          <a:solidFill>
            <a:srgbClr val="0D3F96"/>
          </a:solidFill>
        </p:grpSpPr>
        <p:sp>
          <p:nvSpPr>
            <p:cNvPr id="14" name="object 3"/>
            <p:cNvSpPr/>
            <p:nvPr/>
          </p:nvSpPr>
          <p:spPr>
            <a:xfrm>
              <a:off x="303834" y="344936"/>
              <a:ext cx="659765" cy="6930390"/>
            </a:xfrm>
            <a:custGeom>
              <a:avLst/>
              <a:gdLst/>
              <a:ahLst/>
              <a:cxnLst/>
              <a:rect l="l" t="t" r="r" b="b"/>
              <a:pathLst>
                <a:path w="659765" h="6930390">
                  <a:moveTo>
                    <a:pt x="659225" y="6930199"/>
                  </a:moveTo>
                  <a:lnTo>
                    <a:pt x="0" y="6930199"/>
                  </a:lnTo>
                  <a:lnTo>
                    <a:pt x="0" y="0"/>
                  </a:lnTo>
                  <a:lnTo>
                    <a:pt x="659225" y="0"/>
                  </a:lnTo>
                  <a:lnTo>
                    <a:pt x="659225" y="6930199"/>
                  </a:lnTo>
                  <a:close/>
                </a:path>
              </a:pathLst>
            </a:custGeom>
            <a:grpFill/>
          </p:spPr>
          <p:txBody>
            <a:bodyPr wrap="square" lIns="0" tIns="0" rIns="0" bIns="0" rtlCol="0"/>
            <a:lstStyle/>
            <a:p>
              <a:endParaRPr/>
            </a:p>
          </p:txBody>
        </p:sp>
        <p:sp>
          <p:nvSpPr>
            <p:cNvPr id="15" name="object 4"/>
            <p:cNvSpPr/>
            <p:nvPr/>
          </p:nvSpPr>
          <p:spPr>
            <a:xfrm>
              <a:off x="297520" y="338555"/>
              <a:ext cx="672465" cy="6943090"/>
            </a:xfrm>
            <a:custGeom>
              <a:avLst/>
              <a:gdLst/>
              <a:ahLst/>
              <a:cxnLst/>
              <a:rect l="l" t="t" r="r" b="b"/>
              <a:pathLst>
                <a:path w="672465" h="6943090">
                  <a:moveTo>
                    <a:pt x="669137" y="6942888"/>
                  </a:moveTo>
                  <a:lnTo>
                    <a:pt x="2715" y="6942888"/>
                  </a:lnTo>
                  <a:lnTo>
                    <a:pt x="0" y="6940172"/>
                  </a:lnTo>
                  <a:lnTo>
                    <a:pt x="0" y="2789"/>
                  </a:lnTo>
                  <a:lnTo>
                    <a:pt x="2789" y="0"/>
                  </a:lnTo>
                  <a:lnTo>
                    <a:pt x="669063" y="0"/>
                  </a:lnTo>
                  <a:lnTo>
                    <a:pt x="671853" y="2789"/>
                  </a:lnTo>
                  <a:lnTo>
                    <a:pt x="671853" y="6381"/>
                  </a:lnTo>
                  <a:lnTo>
                    <a:pt x="6313" y="6381"/>
                  </a:lnTo>
                  <a:lnTo>
                    <a:pt x="6313" y="12763"/>
                  </a:lnTo>
                  <a:lnTo>
                    <a:pt x="12695" y="12763"/>
                  </a:lnTo>
                  <a:lnTo>
                    <a:pt x="12695" y="6930198"/>
                  </a:lnTo>
                  <a:lnTo>
                    <a:pt x="6313" y="6930198"/>
                  </a:lnTo>
                  <a:lnTo>
                    <a:pt x="6313" y="6936580"/>
                  </a:lnTo>
                  <a:lnTo>
                    <a:pt x="671853" y="6936580"/>
                  </a:lnTo>
                  <a:lnTo>
                    <a:pt x="671853" y="6940172"/>
                  </a:lnTo>
                  <a:lnTo>
                    <a:pt x="669137" y="6942888"/>
                  </a:lnTo>
                  <a:close/>
                </a:path>
                <a:path w="672465" h="6943090">
                  <a:moveTo>
                    <a:pt x="12695" y="12763"/>
                  </a:moveTo>
                  <a:lnTo>
                    <a:pt x="6313" y="12763"/>
                  </a:lnTo>
                  <a:lnTo>
                    <a:pt x="6313" y="6381"/>
                  </a:lnTo>
                  <a:lnTo>
                    <a:pt x="12695" y="6381"/>
                  </a:lnTo>
                  <a:lnTo>
                    <a:pt x="12695" y="12763"/>
                  </a:lnTo>
                  <a:close/>
                </a:path>
                <a:path w="672465" h="6943090">
                  <a:moveTo>
                    <a:pt x="659157" y="12763"/>
                  </a:moveTo>
                  <a:lnTo>
                    <a:pt x="12695" y="12763"/>
                  </a:lnTo>
                  <a:lnTo>
                    <a:pt x="12695" y="6381"/>
                  </a:lnTo>
                  <a:lnTo>
                    <a:pt x="659157" y="6381"/>
                  </a:lnTo>
                  <a:lnTo>
                    <a:pt x="659157" y="12763"/>
                  </a:lnTo>
                  <a:close/>
                </a:path>
                <a:path w="672465" h="6943090">
                  <a:moveTo>
                    <a:pt x="665539" y="6936580"/>
                  </a:moveTo>
                  <a:lnTo>
                    <a:pt x="659157" y="6936580"/>
                  </a:lnTo>
                  <a:lnTo>
                    <a:pt x="659157" y="6381"/>
                  </a:lnTo>
                  <a:lnTo>
                    <a:pt x="665539" y="6381"/>
                  </a:lnTo>
                  <a:lnTo>
                    <a:pt x="665539" y="12763"/>
                  </a:lnTo>
                  <a:lnTo>
                    <a:pt x="671853" y="12763"/>
                  </a:lnTo>
                  <a:lnTo>
                    <a:pt x="671853" y="6930198"/>
                  </a:lnTo>
                  <a:lnTo>
                    <a:pt x="665539" y="6930198"/>
                  </a:lnTo>
                  <a:lnTo>
                    <a:pt x="665539" y="6936580"/>
                  </a:lnTo>
                  <a:close/>
                </a:path>
                <a:path w="672465" h="6943090">
                  <a:moveTo>
                    <a:pt x="671853" y="12763"/>
                  </a:moveTo>
                  <a:lnTo>
                    <a:pt x="665539" y="12763"/>
                  </a:lnTo>
                  <a:lnTo>
                    <a:pt x="665539" y="6381"/>
                  </a:lnTo>
                  <a:lnTo>
                    <a:pt x="671853" y="6381"/>
                  </a:lnTo>
                  <a:lnTo>
                    <a:pt x="671853" y="12763"/>
                  </a:lnTo>
                  <a:close/>
                </a:path>
                <a:path w="672465" h="6943090">
                  <a:moveTo>
                    <a:pt x="12695" y="6936580"/>
                  </a:moveTo>
                  <a:lnTo>
                    <a:pt x="6313" y="6936580"/>
                  </a:lnTo>
                  <a:lnTo>
                    <a:pt x="6313" y="6930198"/>
                  </a:lnTo>
                  <a:lnTo>
                    <a:pt x="12695" y="6930198"/>
                  </a:lnTo>
                  <a:lnTo>
                    <a:pt x="12695" y="6936580"/>
                  </a:lnTo>
                  <a:close/>
                </a:path>
                <a:path w="672465" h="6943090">
                  <a:moveTo>
                    <a:pt x="659157" y="6936580"/>
                  </a:moveTo>
                  <a:lnTo>
                    <a:pt x="12695" y="6936580"/>
                  </a:lnTo>
                  <a:lnTo>
                    <a:pt x="12695" y="6930198"/>
                  </a:lnTo>
                  <a:lnTo>
                    <a:pt x="659157" y="6930198"/>
                  </a:lnTo>
                  <a:lnTo>
                    <a:pt x="659157" y="6936580"/>
                  </a:lnTo>
                  <a:close/>
                </a:path>
                <a:path w="672465" h="6943090">
                  <a:moveTo>
                    <a:pt x="671853" y="6936580"/>
                  </a:moveTo>
                  <a:lnTo>
                    <a:pt x="665539" y="6936580"/>
                  </a:lnTo>
                  <a:lnTo>
                    <a:pt x="665539" y="6930198"/>
                  </a:lnTo>
                  <a:lnTo>
                    <a:pt x="671853" y="6930198"/>
                  </a:lnTo>
                  <a:lnTo>
                    <a:pt x="671853" y="6936580"/>
                  </a:lnTo>
                  <a:close/>
                </a:path>
              </a:pathLst>
            </a:custGeom>
            <a:grpFill/>
          </p:spPr>
          <p:txBody>
            <a:bodyPr wrap="square" lIns="0" tIns="0" rIns="0" bIns="0" rtlCol="0"/>
            <a:lstStyle/>
            <a:p>
              <a:endParaRPr/>
            </a:p>
          </p:txBody>
        </p:sp>
      </p:grpSp>
      <p:pic>
        <p:nvPicPr>
          <p:cNvPr id="16" name="Imatge 1">
            <a:extLst>
              <a:ext uri="{FF2B5EF4-FFF2-40B4-BE49-F238E27FC236}">
                <a16:creationId xmlns:a16="http://schemas.microsoft.com/office/drawing/2014/main" id="{9727B647-CFBD-54EB-8593-B527D1E96C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6749" y="7083768"/>
            <a:ext cx="1546654" cy="383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Imagen 16">
            <a:extLst>
              <a:ext uri="{FF2B5EF4-FFF2-40B4-BE49-F238E27FC236}">
                <a16:creationId xmlns:a16="http://schemas.microsoft.com/office/drawing/2014/main" id="{0B8ECFD8-B16A-020B-440C-A61B838CE0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47085" y="6973611"/>
            <a:ext cx="1667179" cy="493272"/>
          </a:xfrm>
          <a:prstGeom prst="rect">
            <a:avLst/>
          </a:prstGeom>
          <a:noFill/>
          <a:ln>
            <a:noFill/>
          </a:ln>
          <a:effectLst/>
        </p:spPr>
      </p:pic>
      <p:sp>
        <p:nvSpPr>
          <p:cNvPr id="3" name="CuadroTexto 2">
            <a:extLst>
              <a:ext uri="{FF2B5EF4-FFF2-40B4-BE49-F238E27FC236}">
                <a16:creationId xmlns:a16="http://schemas.microsoft.com/office/drawing/2014/main" id="{2DF489B3-71DC-1F5B-B168-ACB21B9A9589}"/>
              </a:ext>
            </a:extLst>
          </p:cNvPr>
          <p:cNvSpPr txBox="1"/>
          <p:nvPr/>
        </p:nvSpPr>
        <p:spPr>
          <a:xfrm>
            <a:off x="1219200" y="1161389"/>
            <a:ext cx="6097656" cy="461665"/>
          </a:xfrm>
          <a:prstGeom prst="rect">
            <a:avLst/>
          </a:prstGeom>
          <a:noFill/>
        </p:spPr>
        <p:txBody>
          <a:bodyPr wrap="square">
            <a:spAutoFit/>
          </a:bodyPr>
          <a:lstStyle/>
          <a:p>
            <a:pPr marL="12700">
              <a:lnSpc>
                <a:spcPct val="100000"/>
              </a:lnSpc>
              <a:spcBef>
                <a:spcPts val="100"/>
              </a:spcBef>
            </a:pPr>
            <a:r>
              <a:rPr lang="es-ES" sz="2400" b="1" spc="-5" dirty="0" err="1">
                <a:solidFill>
                  <a:srgbClr val="0D3F96"/>
                </a:solidFill>
                <a:latin typeface="Montserrat" panose="020B0604020202020204" charset="0"/>
              </a:rPr>
              <a:t>Duration</a:t>
            </a:r>
            <a:r>
              <a:rPr lang="es-ES" sz="1800" b="1" spc="-5" dirty="0">
                <a:latin typeface="Montserrat" panose="020B0604020202020204" charset="0"/>
                <a:cs typeface="Arial MT"/>
              </a:rPr>
              <a:t>:</a:t>
            </a:r>
            <a:r>
              <a:rPr lang="es-ES" sz="1800" b="1" spc="-25" dirty="0">
                <a:latin typeface="Montserrat" panose="020B0604020202020204" charset="0"/>
                <a:cs typeface="Arial MT"/>
              </a:rPr>
              <a:t>  </a:t>
            </a:r>
            <a:r>
              <a:rPr lang="es-ES" sz="1800" spc="-5" dirty="0">
                <a:latin typeface="Montserrat" panose="020B0604020202020204" charset="0"/>
                <a:cs typeface="Arial MT"/>
              </a:rPr>
              <a:t>M14</a:t>
            </a:r>
            <a:r>
              <a:rPr lang="es-ES" sz="1800" spc="-30" dirty="0">
                <a:latin typeface="Montserrat" panose="020B0604020202020204" charset="0"/>
                <a:cs typeface="Arial MT"/>
              </a:rPr>
              <a:t> </a:t>
            </a:r>
            <a:r>
              <a:rPr lang="es-ES" spc="-5" dirty="0">
                <a:latin typeface="Montserrat" panose="020B0604020202020204" charset="0"/>
                <a:cs typeface="Arial MT"/>
              </a:rPr>
              <a:t>--</a:t>
            </a:r>
            <a:r>
              <a:rPr lang="es-ES" sz="1800" spc="-25" dirty="0">
                <a:latin typeface="Montserrat" panose="020B0604020202020204" charset="0"/>
                <a:cs typeface="Arial MT"/>
              </a:rPr>
              <a:t> </a:t>
            </a:r>
            <a:r>
              <a:rPr lang="es-ES" sz="1800" spc="-5" dirty="0">
                <a:latin typeface="Montserrat" panose="020B0604020202020204" charset="0"/>
                <a:cs typeface="Arial MT"/>
              </a:rPr>
              <a:t>M32</a:t>
            </a:r>
            <a:endParaRPr lang="es-ES" sz="1800" dirty="0">
              <a:latin typeface="Montserrat" panose="020B0604020202020204" charset="0"/>
              <a:cs typeface="Arial M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p:nvPr/>
        </p:nvSpPr>
        <p:spPr>
          <a:xfrm>
            <a:off x="1306749" y="1278485"/>
            <a:ext cx="11290295" cy="4535088"/>
          </a:xfrm>
          <a:prstGeom prst="rect">
            <a:avLst/>
          </a:prstGeom>
        </p:spPr>
        <p:txBody>
          <a:bodyPr vert="horz" wrap="square" lIns="0" tIns="134620" rIns="0" bIns="0" rtlCol="0">
            <a:spAutoFit/>
          </a:bodyPr>
          <a:lstStyle/>
          <a:p>
            <a:pPr marL="12700">
              <a:lnSpc>
                <a:spcPct val="100000"/>
              </a:lnSpc>
              <a:spcBef>
                <a:spcPts val="1060"/>
              </a:spcBef>
            </a:pPr>
            <a:r>
              <a:rPr lang="es-ES" sz="2400" b="1" spc="-5" dirty="0" err="1">
                <a:solidFill>
                  <a:srgbClr val="0D3F96"/>
                </a:solidFill>
                <a:latin typeface="Montserrat" panose="020B0604020202020204" charset="0"/>
              </a:rPr>
              <a:t>Organization</a:t>
            </a:r>
            <a:r>
              <a:rPr lang="es-ES" sz="2400" b="1" spc="-5" dirty="0">
                <a:solidFill>
                  <a:srgbClr val="0D3F96"/>
                </a:solidFill>
                <a:latin typeface="Montserrat" panose="020B0604020202020204" charset="0"/>
              </a:rPr>
              <a:t>:</a:t>
            </a:r>
          </a:p>
          <a:p>
            <a:pPr marL="298450" indent="-285750">
              <a:lnSpc>
                <a:spcPct val="100000"/>
              </a:lnSpc>
              <a:spcBef>
                <a:spcPts val="1060"/>
              </a:spcBef>
              <a:spcAft>
                <a:spcPts val="1200"/>
              </a:spcAft>
              <a:buFont typeface="Arial" panose="020B0604020202020204" pitchFamily="34" charset="0"/>
              <a:buChar char="•"/>
            </a:pPr>
            <a:r>
              <a:rPr lang="es-ES" sz="2000" spc="-5" dirty="0" err="1">
                <a:latin typeface="Montserrat" panose="020B0604020202020204" charset="0"/>
                <a:cs typeface="Arial MT"/>
              </a:rPr>
              <a:t>The</a:t>
            </a:r>
            <a:r>
              <a:rPr lang="es-ES" sz="2000" spc="-5" dirty="0">
                <a:latin typeface="Montserrat" panose="020B0604020202020204" charset="0"/>
                <a:cs typeface="Arial MT"/>
              </a:rPr>
              <a:t> </a:t>
            </a:r>
            <a:r>
              <a:rPr sz="2000" spc="-5" dirty="0">
                <a:latin typeface="Montserrat" panose="020B0604020202020204" charset="0"/>
                <a:cs typeface="Arial MT"/>
              </a:rPr>
              <a:t>training</a:t>
            </a:r>
            <a:r>
              <a:rPr sz="2000" spc="-15" dirty="0">
                <a:latin typeface="Montserrat" panose="020B0604020202020204" charset="0"/>
                <a:cs typeface="Arial MT"/>
              </a:rPr>
              <a:t> </a:t>
            </a:r>
            <a:r>
              <a:rPr sz="2000" spc="-5" dirty="0">
                <a:latin typeface="Montserrat" panose="020B0604020202020204" charset="0"/>
                <a:cs typeface="Arial MT"/>
              </a:rPr>
              <a:t>modules</a:t>
            </a:r>
            <a:r>
              <a:rPr sz="2000" spc="-15" dirty="0">
                <a:latin typeface="Montserrat" panose="020B0604020202020204" charset="0"/>
                <a:cs typeface="Arial MT"/>
              </a:rPr>
              <a:t> </a:t>
            </a:r>
            <a:r>
              <a:rPr lang="es-ES" sz="2000" spc="-15" dirty="0" err="1">
                <a:latin typeface="Montserrat" panose="020B0604020202020204" charset="0"/>
                <a:cs typeface="Arial MT"/>
              </a:rPr>
              <a:t>will</a:t>
            </a:r>
            <a:r>
              <a:rPr lang="es-ES" sz="2000" spc="-15" dirty="0">
                <a:latin typeface="Montserrat" panose="020B0604020202020204" charset="0"/>
                <a:cs typeface="Arial MT"/>
              </a:rPr>
              <a:t> be </a:t>
            </a:r>
            <a:r>
              <a:rPr lang="es-ES" sz="2000" spc="-15" dirty="0" err="1">
                <a:latin typeface="Montserrat" panose="020B0604020202020204" charset="0"/>
                <a:cs typeface="Arial MT"/>
              </a:rPr>
              <a:t>organised</a:t>
            </a:r>
            <a:r>
              <a:rPr lang="es-ES" sz="2000" spc="-15" dirty="0">
                <a:latin typeface="Montserrat" panose="020B0604020202020204" charset="0"/>
                <a:cs typeface="Arial MT"/>
              </a:rPr>
              <a:t> </a:t>
            </a:r>
            <a:r>
              <a:rPr sz="2000" spc="-5" dirty="0">
                <a:latin typeface="Montserrat" panose="020B0604020202020204" charset="0"/>
                <a:cs typeface="Arial MT"/>
              </a:rPr>
              <a:t>based</a:t>
            </a:r>
            <a:r>
              <a:rPr sz="2000" spc="-10" dirty="0">
                <a:latin typeface="Montserrat" panose="020B0604020202020204" charset="0"/>
                <a:cs typeface="Arial MT"/>
              </a:rPr>
              <a:t> </a:t>
            </a:r>
            <a:r>
              <a:rPr sz="2000" spc="-5" dirty="0">
                <a:latin typeface="Montserrat" panose="020B0604020202020204" charset="0"/>
                <a:cs typeface="Arial MT"/>
              </a:rPr>
              <a:t>on</a:t>
            </a:r>
            <a:r>
              <a:rPr sz="2000" spc="-10" dirty="0">
                <a:latin typeface="Montserrat" panose="020B0604020202020204" charset="0"/>
                <a:cs typeface="Arial MT"/>
              </a:rPr>
              <a:t> </a:t>
            </a:r>
            <a:r>
              <a:rPr sz="2000" b="1" spc="-5" dirty="0">
                <a:latin typeface="Montserrat" panose="020B0604020202020204" charset="0"/>
                <a:cs typeface="Arial"/>
              </a:rPr>
              <a:t>WP2</a:t>
            </a:r>
            <a:r>
              <a:rPr sz="2000" b="1" spc="-10" dirty="0">
                <a:latin typeface="Montserrat" panose="020B0604020202020204" charset="0"/>
                <a:cs typeface="Arial"/>
              </a:rPr>
              <a:t> </a:t>
            </a:r>
            <a:r>
              <a:rPr sz="2000" spc="-5" dirty="0">
                <a:latin typeface="Montserrat" panose="020B0604020202020204" charset="0"/>
                <a:cs typeface="Arial MT"/>
              </a:rPr>
              <a:t>and</a:t>
            </a:r>
            <a:r>
              <a:rPr sz="2000" spc="-10" dirty="0">
                <a:latin typeface="Montserrat" panose="020B0604020202020204" charset="0"/>
                <a:cs typeface="Arial MT"/>
              </a:rPr>
              <a:t> </a:t>
            </a:r>
            <a:r>
              <a:rPr sz="2000" b="1" spc="-5" dirty="0">
                <a:latin typeface="Montserrat" panose="020B0604020202020204" charset="0"/>
                <a:cs typeface="Arial"/>
              </a:rPr>
              <a:t>WP3</a:t>
            </a:r>
            <a:r>
              <a:rPr lang="es-ES" sz="2000" dirty="0">
                <a:latin typeface="Montserrat" panose="020B0604020202020204" charset="0"/>
                <a:cs typeface="Arial"/>
              </a:rPr>
              <a:t> </a:t>
            </a:r>
            <a:r>
              <a:rPr sz="2000" spc="-5" dirty="0">
                <a:latin typeface="Montserrat" panose="020B0604020202020204" charset="0"/>
                <a:cs typeface="Arial MT"/>
              </a:rPr>
              <a:t>outputs.</a:t>
            </a:r>
            <a:endParaRPr sz="2000" dirty="0">
              <a:latin typeface="Montserrat" panose="020B0604020202020204" charset="0"/>
              <a:cs typeface="Arial MT"/>
            </a:endParaRPr>
          </a:p>
          <a:p>
            <a:pPr marL="298450" indent="-285750">
              <a:lnSpc>
                <a:spcPct val="100000"/>
              </a:lnSpc>
              <a:spcBef>
                <a:spcPts val="960"/>
              </a:spcBef>
              <a:spcAft>
                <a:spcPts val="1200"/>
              </a:spcAft>
              <a:buFont typeface="Arial" panose="020B0604020202020204" pitchFamily="34" charset="0"/>
              <a:buChar char="•"/>
            </a:pPr>
            <a:r>
              <a:rPr sz="2000" b="1" spc="-5" dirty="0">
                <a:latin typeface="Montserrat" panose="020B0604020202020204" charset="0"/>
                <a:cs typeface="Arial MT"/>
              </a:rPr>
              <a:t>Format</a:t>
            </a:r>
            <a:r>
              <a:rPr sz="2000" spc="-5" dirty="0">
                <a:latin typeface="Montserrat" panose="020B0604020202020204" charset="0"/>
                <a:cs typeface="Arial MT"/>
              </a:rPr>
              <a:t>:</a:t>
            </a:r>
            <a:r>
              <a:rPr sz="2000" spc="-15" dirty="0">
                <a:latin typeface="Montserrat" panose="020B0604020202020204" charset="0"/>
                <a:cs typeface="Arial MT"/>
              </a:rPr>
              <a:t> </a:t>
            </a:r>
            <a:r>
              <a:rPr sz="2000" spc="-5" dirty="0">
                <a:latin typeface="Montserrat" panose="020B0604020202020204" charset="0"/>
                <a:cs typeface="Arial MT"/>
              </a:rPr>
              <a:t>online</a:t>
            </a:r>
            <a:r>
              <a:rPr sz="2000" spc="-20" dirty="0">
                <a:latin typeface="Montserrat" panose="020B0604020202020204" charset="0"/>
                <a:cs typeface="Arial MT"/>
              </a:rPr>
              <a:t> </a:t>
            </a:r>
            <a:r>
              <a:rPr sz="2000" spc="-5" dirty="0">
                <a:latin typeface="Montserrat" panose="020B0604020202020204" charset="0"/>
                <a:cs typeface="Arial MT"/>
              </a:rPr>
              <a:t>webinars</a:t>
            </a:r>
            <a:r>
              <a:rPr lang="es-ES" sz="2000" spc="-5" dirty="0">
                <a:latin typeface="Montserrat" panose="020B0604020202020204" charset="0"/>
                <a:cs typeface="Arial MT"/>
              </a:rPr>
              <a:t> (2 </a:t>
            </a:r>
            <a:r>
              <a:rPr lang="es-ES" sz="2000" spc="-5" dirty="0" err="1">
                <a:latin typeface="Montserrat" panose="020B0604020202020204" charset="0"/>
                <a:cs typeface="Arial MT"/>
              </a:rPr>
              <a:t>hours</a:t>
            </a:r>
            <a:r>
              <a:rPr lang="es-ES" sz="2000" spc="-5" dirty="0">
                <a:latin typeface="Montserrat" panose="020B0604020202020204" charset="0"/>
                <a:cs typeface="Arial MT"/>
              </a:rPr>
              <a:t> aprox. </a:t>
            </a:r>
            <a:r>
              <a:rPr lang="es-ES" sz="2000" spc="-5" dirty="0" err="1">
                <a:latin typeface="Montserrat" panose="020B0604020202020204" charset="0"/>
                <a:cs typeface="Arial MT"/>
              </a:rPr>
              <a:t>each</a:t>
            </a:r>
            <a:r>
              <a:rPr lang="es-ES" sz="2000" spc="-5" dirty="0">
                <a:latin typeface="Montserrat" panose="020B0604020202020204" charset="0"/>
                <a:cs typeface="Arial MT"/>
              </a:rPr>
              <a:t> module)</a:t>
            </a:r>
            <a:r>
              <a:rPr sz="2000" spc="-15" dirty="0">
                <a:latin typeface="Montserrat" panose="020B0604020202020204" charset="0"/>
                <a:cs typeface="Arial MT"/>
              </a:rPr>
              <a:t> </a:t>
            </a:r>
            <a:r>
              <a:rPr sz="2000" dirty="0">
                <a:latin typeface="Montserrat" panose="020B0604020202020204" charset="0"/>
                <a:cs typeface="Arial MT"/>
              </a:rPr>
              <a:t>/</a:t>
            </a:r>
            <a:r>
              <a:rPr sz="2000" spc="-15" dirty="0">
                <a:latin typeface="Montserrat" panose="020B0604020202020204" charset="0"/>
                <a:cs typeface="Arial MT"/>
              </a:rPr>
              <a:t> </a:t>
            </a:r>
            <a:r>
              <a:rPr sz="2000" spc="-5" dirty="0">
                <a:latin typeface="Montserrat" panose="020B0604020202020204" charset="0"/>
                <a:cs typeface="Arial MT"/>
              </a:rPr>
              <a:t>on-site</a:t>
            </a:r>
            <a:r>
              <a:rPr sz="2000" spc="-15" dirty="0">
                <a:latin typeface="Montserrat" panose="020B0604020202020204" charset="0"/>
                <a:cs typeface="Arial MT"/>
              </a:rPr>
              <a:t> </a:t>
            </a:r>
            <a:r>
              <a:rPr sz="2000" spc="-5" dirty="0">
                <a:latin typeface="Montserrat" panose="020B0604020202020204" charset="0"/>
                <a:cs typeface="Arial MT"/>
              </a:rPr>
              <a:t>workshops</a:t>
            </a:r>
            <a:r>
              <a:rPr lang="es-ES" sz="2000" spc="-5" dirty="0">
                <a:latin typeface="Montserrat" panose="020B0604020202020204" charset="0"/>
                <a:cs typeface="Arial MT"/>
              </a:rPr>
              <a:t>.</a:t>
            </a:r>
          </a:p>
          <a:p>
            <a:pPr marL="298450" indent="-285750">
              <a:lnSpc>
                <a:spcPct val="100000"/>
              </a:lnSpc>
              <a:spcBef>
                <a:spcPts val="960"/>
              </a:spcBef>
              <a:spcAft>
                <a:spcPts val="1200"/>
              </a:spcAft>
              <a:buFont typeface="Arial" panose="020B0604020202020204" pitchFamily="34" charset="0"/>
              <a:buChar char="•"/>
            </a:pPr>
            <a:r>
              <a:rPr lang="en-US" sz="2000" dirty="0">
                <a:latin typeface="Montserrat" panose="020B0604020202020204" charset="0"/>
                <a:cs typeface="Arial MT"/>
              </a:rPr>
              <a:t>Each </a:t>
            </a:r>
            <a:r>
              <a:rPr lang="en-US" sz="2000" b="1" dirty="0">
                <a:latin typeface="Montserrat" panose="020B0604020202020204" charset="0"/>
                <a:cs typeface="Arial MT"/>
              </a:rPr>
              <a:t>partner</a:t>
            </a:r>
            <a:r>
              <a:rPr lang="en-US" sz="2000" dirty="0">
                <a:latin typeface="Montserrat" panose="020B0604020202020204" charset="0"/>
                <a:cs typeface="Arial MT"/>
              </a:rPr>
              <a:t> will be responsible for the delivery of the seminars in their respective countries.</a:t>
            </a:r>
          </a:p>
          <a:p>
            <a:pPr marL="298450" marR="1012190" indent="-285750">
              <a:lnSpc>
                <a:spcPct val="147100"/>
              </a:lnSpc>
              <a:spcBef>
                <a:spcPts val="100"/>
              </a:spcBef>
              <a:spcAft>
                <a:spcPts val="1200"/>
              </a:spcAft>
              <a:buFont typeface="Arial" panose="020B0604020202020204" pitchFamily="34" charset="0"/>
              <a:buChar char="•"/>
            </a:pPr>
            <a:r>
              <a:rPr lang="en-US" sz="2000" spc="-5" dirty="0">
                <a:latin typeface="Montserrat" panose="020B0604020202020204" charset="0"/>
                <a:cs typeface="Arial MT"/>
              </a:rPr>
              <a:t>Language of presentations: </a:t>
            </a:r>
            <a:r>
              <a:rPr lang="en-US" sz="2000" b="1" spc="-5" dirty="0">
                <a:latin typeface="Montserrat" panose="020B0604020202020204" charset="0"/>
                <a:cs typeface="Arial MT"/>
              </a:rPr>
              <a:t>English</a:t>
            </a:r>
            <a:r>
              <a:rPr lang="en-US" sz="2000" spc="-5" dirty="0">
                <a:latin typeface="Montserrat" panose="020B0604020202020204" charset="0"/>
                <a:cs typeface="Arial MT"/>
              </a:rPr>
              <a:t> (to be translated by partners into their respective languages if necessary).</a:t>
            </a:r>
          </a:p>
          <a:p>
            <a:pPr marL="298450" marR="1012190" indent="-285750">
              <a:lnSpc>
                <a:spcPct val="147100"/>
              </a:lnSpc>
              <a:spcBef>
                <a:spcPts val="100"/>
              </a:spcBef>
              <a:spcAft>
                <a:spcPts val="1200"/>
              </a:spcAft>
              <a:buFont typeface="Arial" panose="020B0604020202020204" pitchFamily="34" charset="0"/>
              <a:buChar char="•"/>
            </a:pPr>
            <a:r>
              <a:rPr lang="en-US" sz="2000" spc="-5" dirty="0">
                <a:latin typeface="Montserrat" panose="020B0604020202020204" charset="0"/>
                <a:cs typeface="Arial MT"/>
              </a:rPr>
              <a:t>Participating </a:t>
            </a:r>
            <a:r>
              <a:rPr lang="en-US" sz="2000" b="1" spc="-5" dirty="0">
                <a:latin typeface="Montserrat" panose="020B0604020202020204" charset="0"/>
                <a:cs typeface="Arial MT"/>
              </a:rPr>
              <a:t>companies </a:t>
            </a:r>
            <a:r>
              <a:rPr lang="en-US" sz="2000" spc="-5" dirty="0">
                <a:latin typeface="Montserrat" panose="020B0604020202020204" charset="0"/>
                <a:cs typeface="Arial MT"/>
              </a:rPr>
              <a:t>may select the modules they are most interested in attending.</a:t>
            </a:r>
            <a:endParaRPr sz="2000" dirty="0">
              <a:latin typeface="Montserrat" panose="020B0604020202020204" charset="0"/>
              <a:cs typeface="Arial MT"/>
            </a:endParaRPr>
          </a:p>
        </p:txBody>
      </p:sp>
      <p:sp>
        <p:nvSpPr>
          <p:cNvPr id="16" name="object 16"/>
          <p:cNvSpPr txBox="1"/>
          <p:nvPr/>
        </p:nvSpPr>
        <p:spPr>
          <a:xfrm>
            <a:off x="1230386" y="5965655"/>
            <a:ext cx="10657780" cy="745717"/>
          </a:xfrm>
          <a:prstGeom prst="rect">
            <a:avLst/>
          </a:prstGeom>
          <a:ln>
            <a:noFill/>
          </a:ln>
        </p:spPr>
        <p:txBody>
          <a:bodyPr vert="horz" wrap="square" lIns="0" tIns="6985" rIns="0" bIns="0" rtlCol="0">
            <a:spAutoFit/>
          </a:bodyPr>
          <a:lstStyle/>
          <a:p>
            <a:pPr marL="675640" algn="ctr">
              <a:lnSpc>
                <a:spcPct val="100000"/>
              </a:lnSpc>
              <a:spcBef>
                <a:spcPts val="55"/>
              </a:spcBef>
            </a:pPr>
            <a:r>
              <a:rPr lang="en-US" sz="2400" b="1" spc="-5" dirty="0">
                <a:solidFill>
                  <a:srgbClr val="0D3F96"/>
                </a:solidFill>
                <a:latin typeface="Montserrat" panose="020B0604020202020204" charset="0"/>
                <a:cs typeface="Arial"/>
              </a:rPr>
              <a:t>All</a:t>
            </a:r>
            <a:r>
              <a:rPr lang="en-US" sz="2400" b="1" dirty="0">
                <a:solidFill>
                  <a:srgbClr val="0D3F96"/>
                </a:solidFill>
                <a:latin typeface="Montserrat" panose="020B0604020202020204" charset="0"/>
                <a:cs typeface="Arial"/>
              </a:rPr>
              <a:t> </a:t>
            </a:r>
            <a:r>
              <a:rPr lang="en-US" sz="2400" b="1" spc="-5" dirty="0">
                <a:solidFill>
                  <a:srgbClr val="0D3F96"/>
                </a:solidFill>
                <a:latin typeface="Montserrat" panose="020B0604020202020204" charset="0"/>
                <a:cs typeface="Arial"/>
              </a:rPr>
              <a:t>training materials will be available on the national </a:t>
            </a:r>
            <a:r>
              <a:rPr lang="en-US" sz="2400" b="1" spc="-5" dirty="0" err="1">
                <a:solidFill>
                  <a:srgbClr val="0D3F96"/>
                </a:solidFill>
                <a:latin typeface="Montserrat" panose="020B0604020202020204" charset="0"/>
                <a:cs typeface="Arial"/>
              </a:rPr>
              <a:t>Impawatt</a:t>
            </a:r>
            <a:r>
              <a:rPr lang="en-US" sz="2400" dirty="0">
                <a:solidFill>
                  <a:srgbClr val="0D3F96"/>
                </a:solidFill>
                <a:latin typeface="Montserrat" panose="020B0604020202020204" charset="0"/>
                <a:cs typeface="Arial"/>
              </a:rPr>
              <a:t>   </a:t>
            </a:r>
            <a:r>
              <a:rPr lang="en-US" sz="2400" b="1" spc="-5" dirty="0">
                <a:solidFill>
                  <a:srgbClr val="0D3F96"/>
                </a:solidFill>
                <a:latin typeface="Montserrat" panose="020B0604020202020204" charset="0"/>
                <a:cs typeface="Arial"/>
              </a:rPr>
              <a:t>platform</a:t>
            </a:r>
            <a:endParaRPr sz="2400" dirty="0">
              <a:solidFill>
                <a:srgbClr val="0D3F96"/>
              </a:solidFill>
              <a:latin typeface="Montserrat" panose="020B0604020202020204" charset="0"/>
              <a:cs typeface="Arial"/>
            </a:endParaRPr>
          </a:p>
        </p:txBody>
      </p:sp>
      <p:grpSp>
        <p:nvGrpSpPr>
          <p:cNvPr id="18" name="object 2"/>
          <p:cNvGrpSpPr/>
          <p:nvPr/>
        </p:nvGrpSpPr>
        <p:grpSpPr>
          <a:xfrm>
            <a:off x="297520" y="338555"/>
            <a:ext cx="672465" cy="6943090"/>
            <a:chOff x="297520" y="338555"/>
            <a:chExt cx="672465" cy="6943090"/>
          </a:xfrm>
          <a:solidFill>
            <a:srgbClr val="0D3F96"/>
          </a:solidFill>
        </p:grpSpPr>
        <p:sp>
          <p:nvSpPr>
            <p:cNvPr id="19" name="object 3"/>
            <p:cNvSpPr/>
            <p:nvPr/>
          </p:nvSpPr>
          <p:spPr>
            <a:xfrm>
              <a:off x="303834" y="344936"/>
              <a:ext cx="659765" cy="6930390"/>
            </a:xfrm>
            <a:custGeom>
              <a:avLst/>
              <a:gdLst/>
              <a:ahLst/>
              <a:cxnLst/>
              <a:rect l="l" t="t" r="r" b="b"/>
              <a:pathLst>
                <a:path w="659765" h="6930390">
                  <a:moveTo>
                    <a:pt x="659225" y="6930199"/>
                  </a:moveTo>
                  <a:lnTo>
                    <a:pt x="0" y="6930199"/>
                  </a:lnTo>
                  <a:lnTo>
                    <a:pt x="0" y="0"/>
                  </a:lnTo>
                  <a:lnTo>
                    <a:pt x="659225" y="0"/>
                  </a:lnTo>
                  <a:lnTo>
                    <a:pt x="659225" y="6930199"/>
                  </a:lnTo>
                  <a:close/>
                </a:path>
              </a:pathLst>
            </a:custGeom>
            <a:grpFill/>
          </p:spPr>
          <p:txBody>
            <a:bodyPr wrap="square" lIns="0" tIns="0" rIns="0" bIns="0" rtlCol="0"/>
            <a:lstStyle/>
            <a:p>
              <a:endParaRPr/>
            </a:p>
          </p:txBody>
        </p:sp>
        <p:sp>
          <p:nvSpPr>
            <p:cNvPr id="20" name="object 4"/>
            <p:cNvSpPr/>
            <p:nvPr/>
          </p:nvSpPr>
          <p:spPr>
            <a:xfrm>
              <a:off x="297520" y="338555"/>
              <a:ext cx="672465" cy="6943090"/>
            </a:xfrm>
            <a:custGeom>
              <a:avLst/>
              <a:gdLst/>
              <a:ahLst/>
              <a:cxnLst/>
              <a:rect l="l" t="t" r="r" b="b"/>
              <a:pathLst>
                <a:path w="672465" h="6943090">
                  <a:moveTo>
                    <a:pt x="669137" y="6942888"/>
                  </a:moveTo>
                  <a:lnTo>
                    <a:pt x="2715" y="6942888"/>
                  </a:lnTo>
                  <a:lnTo>
                    <a:pt x="0" y="6940172"/>
                  </a:lnTo>
                  <a:lnTo>
                    <a:pt x="0" y="2789"/>
                  </a:lnTo>
                  <a:lnTo>
                    <a:pt x="2789" y="0"/>
                  </a:lnTo>
                  <a:lnTo>
                    <a:pt x="669063" y="0"/>
                  </a:lnTo>
                  <a:lnTo>
                    <a:pt x="671853" y="2789"/>
                  </a:lnTo>
                  <a:lnTo>
                    <a:pt x="671853" y="6381"/>
                  </a:lnTo>
                  <a:lnTo>
                    <a:pt x="6313" y="6381"/>
                  </a:lnTo>
                  <a:lnTo>
                    <a:pt x="6313" y="12763"/>
                  </a:lnTo>
                  <a:lnTo>
                    <a:pt x="12695" y="12763"/>
                  </a:lnTo>
                  <a:lnTo>
                    <a:pt x="12695" y="6930198"/>
                  </a:lnTo>
                  <a:lnTo>
                    <a:pt x="6313" y="6930198"/>
                  </a:lnTo>
                  <a:lnTo>
                    <a:pt x="6313" y="6936580"/>
                  </a:lnTo>
                  <a:lnTo>
                    <a:pt x="671853" y="6936580"/>
                  </a:lnTo>
                  <a:lnTo>
                    <a:pt x="671853" y="6940172"/>
                  </a:lnTo>
                  <a:lnTo>
                    <a:pt x="669137" y="6942888"/>
                  </a:lnTo>
                  <a:close/>
                </a:path>
                <a:path w="672465" h="6943090">
                  <a:moveTo>
                    <a:pt x="12695" y="12763"/>
                  </a:moveTo>
                  <a:lnTo>
                    <a:pt x="6313" y="12763"/>
                  </a:lnTo>
                  <a:lnTo>
                    <a:pt x="6313" y="6381"/>
                  </a:lnTo>
                  <a:lnTo>
                    <a:pt x="12695" y="6381"/>
                  </a:lnTo>
                  <a:lnTo>
                    <a:pt x="12695" y="12763"/>
                  </a:lnTo>
                  <a:close/>
                </a:path>
                <a:path w="672465" h="6943090">
                  <a:moveTo>
                    <a:pt x="659157" y="12763"/>
                  </a:moveTo>
                  <a:lnTo>
                    <a:pt x="12695" y="12763"/>
                  </a:lnTo>
                  <a:lnTo>
                    <a:pt x="12695" y="6381"/>
                  </a:lnTo>
                  <a:lnTo>
                    <a:pt x="659157" y="6381"/>
                  </a:lnTo>
                  <a:lnTo>
                    <a:pt x="659157" y="12763"/>
                  </a:lnTo>
                  <a:close/>
                </a:path>
                <a:path w="672465" h="6943090">
                  <a:moveTo>
                    <a:pt x="665539" y="6936580"/>
                  </a:moveTo>
                  <a:lnTo>
                    <a:pt x="659157" y="6936580"/>
                  </a:lnTo>
                  <a:lnTo>
                    <a:pt x="659157" y="6381"/>
                  </a:lnTo>
                  <a:lnTo>
                    <a:pt x="665539" y="6381"/>
                  </a:lnTo>
                  <a:lnTo>
                    <a:pt x="665539" y="12763"/>
                  </a:lnTo>
                  <a:lnTo>
                    <a:pt x="671853" y="12763"/>
                  </a:lnTo>
                  <a:lnTo>
                    <a:pt x="671853" y="6930198"/>
                  </a:lnTo>
                  <a:lnTo>
                    <a:pt x="665539" y="6930198"/>
                  </a:lnTo>
                  <a:lnTo>
                    <a:pt x="665539" y="6936580"/>
                  </a:lnTo>
                  <a:close/>
                </a:path>
                <a:path w="672465" h="6943090">
                  <a:moveTo>
                    <a:pt x="671853" y="12763"/>
                  </a:moveTo>
                  <a:lnTo>
                    <a:pt x="665539" y="12763"/>
                  </a:lnTo>
                  <a:lnTo>
                    <a:pt x="665539" y="6381"/>
                  </a:lnTo>
                  <a:lnTo>
                    <a:pt x="671853" y="6381"/>
                  </a:lnTo>
                  <a:lnTo>
                    <a:pt x="671853" y="12763"/>
                  </a:lnTo>
                  <a:close/>
                </a:path>
                <a:path w="672465" h="6943090">
                  <a:moveTo>
                    <a:pt x="12695" y="6936580"/>
                  </a:moveTo>
                  <a:lnTo>
                    <a:pt x="6313" y="6936580"/>
                  </a:lnTo>
                  <a:lnTo>
                    <a:pt x="6313" y="6930198"/>
                  </a:lnTo>
                  <a:lnTo>
                    <a:pt x="12695" y="6930198"/>
                  </a:lnTo>
                  <a:lnTo>
                    <a:pt x="12695" y="6936580"/>
                  </a:lnTo>
                  <a:close/>
                </a:path>
                <a:path w="672465" h="6943090">
                  <a:moveTo>
                    <a:pt x="659157" y="6936580"/>
                  </a:moveTo>
                  <a:lnTo>
                    <a:pt x="12695" y="6936580"/>
                  </a:lnTo>
                  <a:lnTo>
                    <a:pt x="12695" y="6930198"/>
                  </a:lnTo>
                  <a:lnTo>
                    <a:pt x="659157" y="6930198"/>
                  </a:lnTo>
                  <a:lnTo>
                    <a:pt x="659157" y="6936580"/>
                  </a:lnTo>
                  <a:close/>
                </a:path>
                <a:path w="672465" h="6943090">
                  <a:moveTo>
                    <a:pt x="671853" y="6936580"/>
                  </a:moveTo>
                  <a:lnTo>
                    <a:pt x="665539" y="6936580"/>
                  </a:lnTo>
                  <a:lnTo>
                    <a:pt x="665539" y="6930198"/>
                  </a:lnTo>
                  <a:lnTo>
                    <a:pt x="671853" y="6930198"/>
                  </a:lnTo>
                  <a:lnTo>
                    <a:pt x="671853" y="6936580"/>
                  </a:lnTo>
                  <a:close/>
                </a:path>
              </a:pathLst>
            </a:custGeom>
            <a:grpFill/>
          </p:spPr>
          <p:txBody>
            <a:bodyPr wrap="square" lIns="0" tIns="0" rIns="0" bIns="0" rtlCol="0"/>
            <a:lstStyle/>
            <a:p>
              <a:endParaRPr/>
            </a:p>
          </p:txBody>
        </p:sp>
      </p:grpSp>
      <p:grpSp>
        <p:nvGrpSpPr>
          <p:cNvPr id="21" name="object 2"/>
          <p:cNvGrpSpPr/>
          <p:nvPr/>
        </p:nvGrpSpPr>
        <p:grpSpPr>
          <a:xfrm>
            <a:off x="297520" y="0"/>
            <a:ext cx="672465" cy="7619999"/>
            <a:chOff x="297520" y="338555"/>
            <a:chExt cx="672465" cy="6943090"/>
          </a:xfrm>
          <a:solidFill>
            <a:srgbClr val="0D3F96"/>
          </a:solidFill>
        </p:grpSpPr>
        <p:sp>
          <p:nvSpPr>
            <p:cNvPr id="22" name="object 3"/>
            <p:cNvSpPr/>
            <p:nvPr/>
          </p:nvSpPr>
          <p:spPr>
            <a:xfrm>
              <a:off x="303834" y="344936"/>
              <a:ext cx="659765" cy="6930390"/>
            </a:xfrm>
            <a:custGeom>
              <a:avLst/>
              <a:gdLst/>
              <a:ahLst/>
              <a:cxnLst/>
              <a:rect l="l" t="t" r="r" b="b"/>
              <a:pathLst>
                <a:path w="659765" h="6930390">
                  <a:moveTo>
                    <a:pt x="659225" y="6930199"/>
                  </a:moveTo>
                  <a:lnTo>
                    <a:pt x="0" y="6930199"/>
                  </a:lnTo>
                  <a:lnTo>
                    <a:pt x="0" y="0"/>
                  </a:lnTo>
                  <a:lnTo>
                    <a:pt x="659225" y="0"/>
                  </a:lnTo>
                  <a:lnTo>
                    <a:pt x="659225" y="6930199"/>
                  </a:lnTo>
                  <a:close/>
                </a:path>
              </a:pathLst>
            </a:custGeom>
            <a:grpFill/>
          </p:spPr>
          <p:txBody>
            <a:bodyPr wrap="square" lIns="0" tIns="0" rIns="0" bIns="0" rtlCol="0"/>
            <a:lstStyle/>
            <a:p>
              <a:endParaRPr/>
            </a:p>
          </p:txBody>
        </p:sp>
        <p:sp>
          <p:nvSpPr>
            <p:cNvPr id="23" name="object 4"/>
            <p:cNvSpPr/>
            <p:nvPr/>
          </p:nvSpPr>
          <p:spPr>
            <a:xfrm>
              <a:off x="297520" y="338555"/>
              <a:ext cx="672465" cy="6943090"/>
            </a:xfrm>
            <a:custGeom>
              <a:avLst/>
              <a:gdLst/>
              <a:ahLst/>
              <a:cxnLst/>
              <a:rect l="l" t="t" r="r" b="b"/>
              <a:pathLst>
                <a:path w="672465" h="6943090">
                  <a:moveTo>
                    <a:pt x="669137" y="6942888"/>
                  </a:moveTo>
                  <a:lnTo>
                    <a:pt x="2715" y="6942888"/>
                  </a:lnTo>
                  <a:lnTo>
                    <a:pt x="0" y="6940172"/>
                  </a:lnTo>
                  <a:lnTo>
                    <a:pt x="0" y="2789"/>
                  </a:lnTo>
                  <a:lnTo>
                    <a:pt x="2789" y="0"/>
                  </a:lnTo>
                  <a:lnTo>
                    <a:pt x="669063" y="0"/>
                  </a:lnTo>
                  <a:lnTo>
                    <a:pt x="671853" y="2789"/>
                  </a:lnTo>
                  <a:lnTo>
                    <a:pt x="671853" y="6381"/>
                  </a:lnTo>
                  <a:lnTo>
                    <a:pt x="6313" y="6381"/>
                  </a:lnTo>
                  <a:lnTo>
                    <a:pt x="6313" y="12763"/>
                  </a:lnTo>
                  <a:lnTo>
                    <a:pt x="12695" y="12763"/>
                  </a:lnTo>
                  <a:lnTo>
                    <a:pt x="12695" y="6930198"/>
                  </a:lnTo>
                  <a:lnTo>
                    <a:pt x="6313" y="6930198"/>
                  </a:lnTo>
                  <a:lnTo>
                    <a:pt x="6313" y="6936580"/>
                  </a:lnTo>
                  <a:lnTo>
                    <a:pt x="671853" y="6936580"/>
                  </a:lnTo>
                  <a:lnTo>
                    <a:pt x="671853" y="6940172"/>
                  </a:lnTo>
                  <a:lnTo>
                    <a:pt x="669137" y="6942888"/>
                  </a:lnTo>
                  <a:close/>
                </a:path>
                <a:path w="672465" h="6943090">
                  <a:moveTo>
                    <a:pt x="12695" y="12763"/>
                  </a:moveTo>
                  <a:lnTo>
                    <a:pt x="6313" y="12763"/>
                  </a:lnTo>
                  <a:lnTo>
                    <a:pt x="6313" y="6381"/>
                  </a:lnTo>
                  <a:lnTo>
                    <a:pt x="12695" y="6381"/>
                  </a:lnTo>
                  <a:lnTo>
                    <a:pt x="12695" y="12763"/>
                  </a:lnTo>
                  <a:close/>
                </a:path>
                <a:path w="672465" h="6943090">
                  <a:moveTo>
                    <a:pt x="659157" y="12763"/>
                  </a:moveTo>
                  <a:lnTo>
                    <a:pt x="12695" y="12763"/>
                  </a:lnTo>
                  <a:lnTo>
                    <a:pt x="12695" y="6381"/>
                  </a:lnTo>
                  <a:lnTo>
                    <a:pt x="659157" y="6381"/>
                  </a:lnTo>
                  <a:lnTo>
                    <a:pt x="659157" y="12763"/>
                  </a:lnTo>
                  <a:close/>
                </a:path>
                <a:path w="672465" h="6943090">
                  <a:moveTo>
                    <a:pt x="665539" y="6936580"/>
                  </a:moveTo>
                  <a:lnTo>
                    <a:pt x="659157" y="6936580"/>
                  </a:lnTo>
                  <a:lnTo>
                    <a:pt x="659157" y="6381"/>
                  </a:lnTo>
                  <a:lnTo>
                    <a:pt x="665539" y="6381"/>
                  </a:lnTo>
                  <a:lnTo>
                    <a:pt x="665539" y="12763"/>
                  </a:lnTo>
                  <a:lnTo>
                    <a:pt x="671853" y="12763"/>
                  </a:lnTo>
                  <a:lnTo>
                    <a:pt x="671853" y="6930198"/>
                  </a:lnTo>
                  <a:lnTo>
                    <a:pt x="665539" y="6930198"/>
                  </a:lnTo>
                  <a:lnTo>
                    <a:pt x="665539" y="6936580"/>
                  </a:lnTo>
                  <a:close/>
                </a:path>
                <a:path w="672465" h="6943090">
                  <a:moveTo>
                    <a:pt x="671853" y="12763"/>
                  </a:moveTo>
                  <a:lnTo>
                    <a:pt x="665539" y="12763"/>
                  </a:lnTo>
                  <a:lnTo>
                    <a:pt x="665539" y="6381"/>
                  </a:lnTo>
                  <a:lnTo>
                    <a:pt x="671853" y="6381"/>
                  </a:lnTo>
                  <a:lnTo>
                    <a:pt x="671853" y="12763"/>
                  </a:lnTo>
                  <a:close/>
                </a:path>
                <a:path w="672465" h="6943090">
                  <a:moveTo>
                    <a:pt x="12695" y="6936580"/>
                  </a:moveTo>
                  <a:lnTo>
                    <a:pt x="6313" y="6936580"/>
                  </a:lnTo>
                  <a:lnTo>
                    <a:pt x="6313" y="6930198"/>
                  </a:lnTo>
                  <a:lnTo>
                    <a:pt x="12695" y="6930198"/>
                  </a:lnTo>
                  <a:lnTo>
                    <a:pt x="12695" y="6936580"/>
                  </a:lnTo>
                  <a:close/>
                </a:path>
                <a:path w="672465" h="6943090">
                  <a:moveTo>
                    <a:pt x="659157" y="6936580"/>
                  </a:moveTo>
                  <a:lnTo>
                    <a:pt x="12695" y="6936580"/>
                  </a:lnTo>
                  <a:lnTo>
                    <a:pt x="12695" y="6930198"/>
                  </a:lnTo>
                  <a:lnTo>
                    <a:pt x="659157" y="6930198"/>
                  </a:lnTo>
                  <a:lnTo>
                    <a:pt x="659157" y="6936580"/>
                  </a:lnTo>
                  <a:close/>
                </a:path>
                <a:path w="672465" h="6943090">
                  <a:moveTo>
                    <a:pt x="671853" y="6936580"/>
                  </a:moveTo>
                  <a:lnTo>
                    <a:pt x="665539" y="6936580"/>
                  </a:lnTo>
                  <a:lnTo>
                    <a:pt x="665539" y="6930198"/>
                  </a:lnTo>
                  <a:lnTo>
                    <a:pt x="671853" y="6930198"/>
                  </a:lnTo>
                  <a:lnTo>
                    <a:pt x="671853" y="6936580"/>
                  </a:lnTo>
                  <a:close/>
                </a:path>
              </a:pathLst>
            </a:custGeom>
            <a:grpFill/>
          </p:spPr>
          <p:txBody>
            <a:bodyPr wrap="square" lIns="0" tIns="0" rIns="0" bIns="0" rtlCol="0"/>
            <a:lstStyle/>
            <a:p>
              <a:endParaRPr/>
            </a:p>
          </p:txBody>
        </p:sp>
      </p:grpSp>
      <p:pic>
        <p:nvPicPr>
          <p:cNvPr id="24" name="Imatge 1">
            <a:extLst>
              <a:ext uri="{FF2B5EF4-FFF2-40B4-BE49-F238E27FC236}">
                <a16:creationId xmlns:a16="http://schemas.microsoft.com/office/drawing/2014/main" id="{9727B647-CFBD-54EB-8593-B527D1E96C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6749" y="7083768"/>
            <a:ext cx="1546654" cy="383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Imagen 24">
            <a:extLst>
              <a:ext uri="{FF2B5EF4-FFF2-40B4-BE49-F238E27FC236}">
                <a16:creationId xmlns:a16="http://schemas.microsoft.com/office/drawing/2014/main" id="{0B8ECFD8-B16A-020B-440C-A61B838CE0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47085" y="6973611"/>
            <a:ext cx="1667179" cy="493272"/>
          </a:xfrm>
          <a:prstGeom prst="rect">
            <a:avLst/>
          </a:prstGeom>
          <a:noFill/>
          <a:ln>
            <a:noFill/>
          </a:ln>
          <a:effectLst/>
        </p:spPr>
      </p:pic>
      <p:sp>
        <p:nvSpPr>
          <p:cNvPr id="26" name="object 9"/>
          <p:cNvSpPr txBox="1">
            <a:spLocks/>
          </p:cNvSpPr>
          <p:nvPr/>
        </p:nvSpPr>
        <p:spPr>
          <a:xfrm>
            <a:off x="1286490" y="573488"/>
            <a:ext cx="8771255" cy="382156"/>
          </a:xfrm>
          <a:prstGeom prst="rect">
            <a:avLst/>
          </a:prstGeom>
        </p:spPr>
        <p:txBody>
          <a:bodyPr vert="horz" wrap="square" lIns="0" tIns="12700" rIns="0" bIns="0" rtlCol="0">
            <a:spAutoFit/>
          </a:bodyPr>
          <a:lstStyle>
            <a:lvl1pPr>
              <a:defRPr sz="4800" b="0" i="0">
                <a:solidFill>
                  <a:schemeClr val="bg1"/>
                </a:solidFill>
                <a:latin typeface="Arial MT"/>
                <a:ea typeface="+mj-ea"/>
                <a:cs typeface="Arial MT"/>
              </a:defRPr>
            </a:lvl1pPr>
          </a:lstStyle>
          <a:p>
            <a:pPr marL="12700">
              <a:spcBef>
                <a:spcPts val="100"/>
              </a:spcBef>
            </a:pPr>
            <a:r>
              <a:rPr lang="en-US" sz="2400" b="1" kern="0">
                <a:solidFill>
                  <a:srgbClr val="000000"/>
                </a:solidFill>
                <a:latin typeface="Montserrat" panose="020B0604020202020204" charset="0"/>
              </a:rPr>
              <a:t>T.5.3.</a:t>
            </a:r>
            <a:r>
              <a:rPr lang="en-US" sz="2400" b="1" kern="0" spc="10">
                <a:solidFill>
                  <a:srgbClr val="000000"/>
                </a:solidFill>
                <a:latin typeface="Montserrat" panose="020B0604020202020204" charset="0"/>
              </a:rPr>
              <a:t> </a:t>
            </a:r>
            <a:r>
              <a:rPr lang="en-US" sz="2400" b="1" kern="0" spc="-5">
                <a:solidFill>
                  <a:srgbClr val="000000"/>
                </a:solidFill>
                <a:latin typeface="Montserrat" panose="020B0604020202020204" charset="0"/>
              </a:rPr>
              <a:t>2nd</a:t>
            </a:r>
            <a:r>
              <a:rPr lang="en-US" sz="2400" b="1" kern="0" spc="15">
                <a:solidFill>
                  <a:srgbClr val="000000"/>
                </a:solidFill>
                <a:latin typeface="Montserrat" panose="020B0604020202020204" charset="0"/>
              </a:rPr>
              <a:t> </a:t>
            </a:r>
            <a:r>
              <a:rPr lang="en-US" sz="2400" b="1" kern="0" spc="-5">
                <a:solidFill>
                  <a:srgbClr val="000000"/>
                </a:solidFill>
                <a:latin typeface="Montserrat" panose="020B0604020202020204" charset="0"/>
              </a:rPr>
              <a:t>Phase:</a:t>
            </a:r>
            <a:r>
              <a:rPr lang="en-US" sz="2400" b="1" kern="0" spc="15">
                <a:solidFill>
                  <a:srgbClr val="000000"/>
                </a:solidFill>
                <a:latin typeface="Montserrat" panose="020B0604020202020204" charset="0"/>
              </a:rPr>
              <a:t> </a:t>
            </a:r>
            <a:r>
              <a:rPr lang="en-US" sz="2400" b="1" kern="0" spc="-5">
                <a:solidFill>
                  <a:srgbClr val="000000"/>
                </a:solidFill>
                <a:latin typeface="Montserrat" panose="020B0604020202020204" charset="0"/>
              </a:rPr>
              <a:t>Organisation</a:t>
            </a:r>
            <a:r>
              <a:rPr lang="en-US" sz="2400" b="1" kern="0" spc="15">
                <a:solidFill>
                  <a:srgbClr val="000000"/>
                </a:solidFill>
                <a:latin typeface="Montserrat" panose="020B0604020202020204" charset="0"/>
              </a:rPr>
              <a:t> </a:t>
            </a:r>
            <a:r>
              <a:rPr lang="en-US" sz="2400" b="1" kern="0">
                <a:solidFill>
                  <a:srgbClr val="000000"/>
                </a:solidFill>
                <a:latin typeface="Montserrat" panose="020B0604020202020204" charset="0"/>
              </a:rPr>
              <a:t>of</a:t>
            </a:r>
            <a:r>
              <a:rPr lang="en-US" sz="2400" b="1" kern="0" spc="15">
                <a:solidFill>
                  <a:srgbClr val="000000"/>
                </a:solidFill>
                <a:latin typeface="Montserrat" panose="020B0604020202020204" charset="0"/>
              </a:rPr>
              <a:t> </a:t>
            </a:r>
            <a:r>
              <a:rPr lang="en-US" sz="2400" b="1" kern="0" spc="-5">
                <a:solidFill>
                  <a:srgbClr val="000000"/>
                </a:solidFill>
                <a:latin typeface="Montserrat" panose="020B0604020202020204" charset="0"/>
              </a:rPr>
              <a:t>Training</a:t>
            </a:r>
            <a:r>
              <a:rPr lang="en-US" sz="2400" b="1" kern="0" spc="15">
                <a:solidFill>
                  <a:srgbClr val="000000"/>
                </a:solidFill>
                <a:latin typeface="Montserrat" panose="020B0604020202020204" charset="0"/>
              </a:rPr>
              <a:t> </a:t>
            </a:r>
            <a:r>
              <a:rPr lang="en-US" sz="2400" b="1" kern="0" spc="-5">
                <a:solidFill>
                  <a:srgbClr val="000000"/>
                </a:solidFill>
                <a:latin typeface="Montserrat" panose="020B0604020202020204" charset="0"/>
              </a:rPr>
              <a:t>activities</a:t>
            </a:r>
            <a:endParaRPr lang="en-US" sz="2400" b="1" kern="0" dirty="0">
              <a:latin typeface="Montserrat" panose="020B0604020202020204" charset="0"/>
            </a:endParaRPr>
          </a:p>
        </p:txBody>
      </p:sp>
    </p:spTree>
    <p:extLst>
      <p:ext uri="{BB962C8B-B14F-4D97-AF65-F5344CB8AC3E}">
        <p14:creationId xmlns:p14="http://schemas.microsoft.com/office/powerpoint/2010/main" val="493554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object 2"/>
          <p:cNvGrpSpPr/>
          <p:nvPr/>
        </p:nvGrpSpPr>
        <p:grpSpPr>
          <a:xfrm>
            <a:off x="297520" y="338555"/>
            <a:ext cx="672465" cy="6943090"/>
            <a:chOff x="297520" y="338555"/>
            <a:chExt cx="672465" cy="6943090"/>
          </a:xfrm>
          <a:solidFill>
            <a:srgbClr val="0D3F96"/>
          </a:solidFill>
        </p:grpSpPr>
        <p:sp>
          <p:nvSpPr>
            <p:cNvPr id="19" name="object 3"/>
            <p:cNvSpPr/>
            <p:nvPr/>
          </p:nvSpPr>
          <p:spPr>
            <a:xfrm>
              <a:off x="303834" y="344936"/>
              <a:ext cx="659765" cy="6930390"/>
            </a:xfrm>
            <a:custGeom>
              <a:avLst/>
              <a:gdLst/>
              <a:ahLst/>
              <a:cxnLst/>
              <a:rect l="l" t="t" r="r" b="b"/>
              <a:pathLst>
                <a:path w="659765" h="6930390">
                  <a:moveTo>
                    <a:pt x="659225" y="6930199"/>
                  </a:moveTo>
                  <a:lnTo>
                    <a:pt x="0" y="6930199"/>
                  </a:lnTo>
                  <a:lnTo>
                    <a:pt x="0" y="0"/>
                  </a:lnTo>
                  <a:lnTo>
                    <a:pt x="659225" y="0"/>
                  </a:lnTo>
                  <a:lnTo>
                    <a:pt x="659225" y="6930199"/>
                  </a:lnTo>
                  <a:close/>
                </a:path>
              </a:pathLst>
            </a:custGeom>
            <a:grpFill/>
          </p:spPr>
          <p:txBody>
            <a:bodyPr wrap="square" lIns="0" tIns="0" rIns="0" bIns="0" rtlCol="0"/>
            <a:lstStyle/>
            <a:p>
              <a:endParaRPr/>
            </a:p>
          </p:txBody>
        </p:sp>
        <p:sp>
          <p:nvSpPr>
            <p:cNvPr id="20" name="object 4"/>
            <p:cNvSpPr/>
            <p:nvPr/>
          </p:nvSpPr>
          <p:spPr>
            <a:xfrm>
              <a:off x="297520" y="338555"/>
              <a:ext cx="672465" cy="6943090"/>
            </a:xfrm>
            <a:custGeom>
              <a:avLst/>
              <a:gdLst/>
              <a:ahLst/>
              <a:cxnLst/>
              <a:rect l="l" t="t" r="r" b="b"/>
              <a:pathLst>
                <a:path w="672465" h="6943090">
                  <a:moveTo>
                    <a:pt x="669137" y="6942888"/>
                  </a:moveTo>
                  <a:lnTo>
                    <a:pt x="2715" y="6942888"/>
                  </a:lnTo>
                  <a:lnTo>
                    <a:pt x="0" y="6940172"/>
                  </a:lnTo>
                  <a:lnTo>
                    <a:pt x="0" y="2789"/>
                  </a:lnTo>
                  <a:lnTo>
                    <a:pt x="2789" y="0"/>
                  </a:lnTo>
                  <a:lnTo>
                    <a:pt x="669063" y="0"/>
                  </a:lnTo>
                  <a:lnTo>
                    <a:pt x="671853" y="2789"/>
                  </a:lnTo>
                  <a:lnTo>
                    <a:pt x="671853" y="6381"/>
                  </a:lnTo>
                  <a:lnTo>
                    <a:pt x="6313" y="6381"/>
                  </a:lnTo>
                  <a:lnTo>
                    <a:pt x="6313" y="12763"/>
                  </a:lnTo>
                  <a:lnTo>
                    <a:pt x="12695" y="12763"/>
                  </a:lnTo>
                  <a:lnTo>
                    <a:pt x="12695" y="6930198"/>
                  </a:lnTo>
                  <a:lnTo>
                    <a:pt x="6313" y="6930198"/>
                  </a:lnTo>
                  <a:lnTo>
                    <a:pt x="6313" y="6936580"/>
                  </a:lnTo>
                  <a:lnTo>
                    <a:pt x="671853" y="6936580"/>
                  </a:lnTo>
                  <a:lnTo>
                    <a:pt x="671853" y="6940172"/>
                  </a:lnTo>
                  <a:lnTo>
                    <a:pt x="669137" y="6942888"/>
                  </a:lnTo>
                  <a:close/>
                </a:path>
                <a:path w="672465" h="6943090">
                  <a:moveTo>
                    <a:pt x="12695" y="12763"/>
                  </a:moveTo>
                  <a:lnTo>
                    <a:pt x="6313" y="12763"/>
                  </a:lnTo>
                  <a:lnTo>
                    <a:pt x="6313" y="6381"/>
                  </a:lnTo>
                  <a:lnTo>
                    <a:pt x="12695" y="6381"/>
                  </a:lnTo>
                  <a:lnTo>
                    <a:pt x="12695" y="12763"/>
                  </a:lnTo>
                  <a:close/>
                </a:path>
                <a:path w="672465" h="6943090">
                  <a:moveTo>
                    <a:pt x="659157" y="12763"/>
                  </a:moveTo>
                  <a:lnTo>
                    <a:pt x="12695" y="12763"/>
                  </a:lnTo>
                  <a:lnTo>
                    <a:pt x="12695" y="6381"/>
                  </a:lnTo>
                  <a:lnTo>
                    <a:pt x="659157" y="6381"/>
                  </a:lnTo>
                  <a:lnTo>
                    <a:pt x="659157" y="12763"/>
                  </a:lnTo>
                  <a:close/>
                </a:path>
                <a:path w="672465" h="6943090">
                  <a:moveTo>
                    <a:pt x="665539" y="6936580"/>
                  </a:moveTo>
                  <a:lnTo>
                    <a:pt x="659157" y="6936580"/>
                  </a:lnTo>
                  <a:lnTo>
                    <a:pt x="659157" y="6381"/>
                  </a:lnTo>
                  <a:lnTo>
                    <a:pt x="665539" y="6381"/>
                  </a:lnTo>
                  <a:lnTo>
                    <a:pt x="665539" y="12763"/>
                  </a:lnTo>
                  <a:lnTo>
                    <a:pt x="671853" y="12763"/>
                  </a:lnTo>
                  <a:lnTo>
                    <a:pt x="671853" y="6930198"/>
                  </a:lnTo>
                  <a:lnTo>
                    <a:pt x="665539" y="6930198"/>
                  </a:lnTo>
                  <a:lnTo>
                    <a:pt x="665539" y="6936580"/>
                  </a:lnTo>
                  <a:close/>
                </a:path>
                <a:path w="672465" h="6943090">
                  <a:moveTo>
                    <a:pt x="671853" y="12763"/>
                  </a:moveTo>
                  <a:lnTo>
                    <a:pt x="665539" y="12763"/>
                  </a:lnTo>
                  <a:lnTo>
                    <a:pt x="665539" y="6381"/>
                  </a:lnTo>
                  <a:lnTo>
                    <a:pt x="671853" y="6381"/>
                  </a:lnTo>
                  <a:lnTo>
                    <a:pt x="671853" y="12763"/>
                  </a:lnTo>
                  <a:close/>
                </a:path>
                <a:path w="672465" h="6943090">
                  <a:moveTo>
                    <a:pt x="12695" y="6936580"/>
                  </a:moveTo>
                  <a:lnTo>
                    <a:pt x="6313" y="6936580"/>
                  </a:lnTo>
                  <a:lnTo>
                    <a:pt x="6313" y="6930198"/>
                  </a:lnTo>
                  <a:lnTo>
                    <a:pt x="12695" y="6930198"/>
                  </a:lnTo>
                  <a:lnTo>
                    <a:pt x="12695" y="6936580"/>
                  </a:lnTo>
                  <a:close/>
                </a:path>
                <a:path w="672465" h="6943090">
                  <a:moveTo>
                    <a:pt x="659157" y="6936580"/>
                  </a:moveTo>
                  <a:lnTo>
                    <a:pt x="12695" y="6936580"/>
                  </a:lnTo>
                  <a:lnTo>
                    <a:pt x="12695" y="6930198"/>
                  </a:lnTo>
                  <a:lnTo>
                    <a:pt x="659157" y="6930198"/>
                  </a:lnTo>
                  <a:lnTo>
                    <a:pt x="659157" y="6936580"/>
                  </a:lnTo>
                  <a:close/>
                </a:path>
                <a:path w="672465" h="6943090">
                  <a:moveTo>
                    <a:pt x="671853" y="6936580"/>
                  </a:moveTo>
                  <a:lnTo>
                    <a:pt x="665539" y="6936580"/>
                  </a:lnTo>
                  <a:lnTo>
                    <a:pt x="665539" y="6930198"/>
                  </a:lnTo>
                  <a:lnTo>
                    <a:pt x="671853" y="6930198"/>
                  </a:lnTo>
                  <a:lnTo>
                    <a:pt x="671853" y="6936580"/>
                  </a:lnTo>
                  <a:close/>
                </a:path>
              </a:pathLst>
            </a:custGeom>
            <a:grpFill/>
          </p:spPr>
          <p:txBody>
            <a:bodyPr wrap="square" lIns="0" tIns="0" rIns="0" bIns="0" rtlCol="0"/>
            <a:lstStyle/>
            <a:p>
              <a:endParaRPr/>
            </a:p>
          </p:txBody>
        </p:sp>
      </p:grpSp>
      <p:grpSp>
        <p:nvGrpSpPr>
          <p:cNvPr id="21" name="object 2"/>
          <p:cNvGrpSpPr/>
          <p:nvPr/>
        </p:nvGrpSpPr>
        <p:grpSpPr>
          <a:xfrm>
            <a:off x="297520" y="0"/>
            <a:ext cx="672465" cy="7619999"/>
            <a:chOff x="297520" y="338555"/>
            <a:chExt cx="672465" cy="6943090"/>
          </a:xfrm>
          <a:solidFill>
            <a:srgbClr val="0D3F96"/>
          </a:solidFill>
        </p:grpSpPr>
        <p:sp>
          <p:nvSpPr>
            <p:cNvPr id="22" name="object 3"/>
            <p:cNvSpPr/>
            <p:nvPr/>
          </p:nvSpPr>
          <p:spPr>
            <a:xfrm>
              <a:off x="303834" y="344936"/>
              <a:ext cx="659765" cy="6930390"/>
            </a:xfrm>
            <a:custGeom>
              <a:avLst/>
              <a:gdLst/>
              <a:ahLst/>
              <a:cxnLst/>
              <a:rect l="l" t="t" r="r" b="b"/>
              <a:pathLst>
                <a:path w="659765" h="6930390">
                  <a:moveTo>
                    <a:pt x="659225" y="6930199"/>
                  </a:moveTo>
                  <a:lnTo>
                    <a:pt x="0" y="6930199"/>
                  </a:lnTo>
                  <a:lnTo>
                    <a:pt x="0" y="0"/>
                  </a:lnTo>
                  <a:lnTo>
                    <a:pt x="659225" y="0"/>
                  </a:lnTo>
                  <a:lnTo>
                    <a:pt x="659225" y="6930199"/>
                  </a:lnTo>
                  <a:close/>
                </a:path>
              </a:pathLst>
            </a:custGeom>
            <a:grpFill/>
          </p:spPr>
          <p:txBody>
            <a:bodyPr wrap="square" lIns="0" tIns="0" rIns="0" bIns="0" rtlCol="0"/>
            <a:lstStyle/>
            <a:p>
              <a:endParaRPr/>
            </a:p>
          </p:txBody>
        </p:sp>
        <p:sp>
          <p:nvSpPr>
            <p:cNvPr id="23" name="object 4"/>
            <p:cNvSpPr/>
            <p:nvPr/>
          </p:nvSpPr>
          <p:spPr>
            <a:xfrm>
              <a:off x="297520" y="338555"/>
              <a:ext cx="672465" cy="6943090"/>
            </a:xfrm>
            <a:custGeom>
              <a:avLst/>
              <a:gdLst/>
              <a:ahLst/>
              <a:cxnLst/>
              <a:rect l="l" t="t" r="r" b="b"/>
              <a:pathLst>
                <a:path w="672465" h="6943090">
                  <a:moveTo>
                    <a:pt x="669137" y="6942888"/>
                  </a:moveTo>
                  <a:lnTo>
                    <a:pt x="2715" y="6942888"/>
                  </a:lnTo>
                  <a:lnTo>
                    <a:pt x="0" y="6940172"/>
                  </a:lnTo>
                  <a:lnTo>
                    <a:pt x="0" y="2789"/>
                  </a:lnTo>
                  <a:lnTo>
                    <a:pt x="2789" y="0"/>
                  </a:lnTo>
                  <a:lnTo>
                    <a:pt x="669063" y="0"/>
                  </a:lnTo>
                  <a:lnTo>
                    <a:pt x="671853" y="2789"/>
                  </a:lnTo>
                  <a:lnTo>
                    <a:pt x="671853" y="6381"/>
                  </a:lnTo>
                  <a:lnTo>
                    <a:pt x="6313" y="6381"/>
                  </a:lnTo>
                  <a:lnTo>
                    <a:pt x="6313" y="12763"/>
                  </a:lnTo>
                  <a:lnTo>
                    <a:pt x="12695" y="12763"/>
                  </a:lnTo>
                  <a:lnTo>
                    <a:pt x="12695" y="6930198"/>
                  </a:lnTo>
                  <a:lnTo>
                    <a:pt x="6313" y="6930198"/>
                  </a:lnTo>
                  <a:lnTo>
                    <a:pt x="6313" y="6936580"/>
                  </a:lnTo>
                  <a:lnTo>
                    <a:pt x="671853" y="6936580"/>
                  </a:lnTo>
                  <a:lnTo>
                    <a:pt x="671853" y="6940172"/>
                  </a:lnTo>
                  <a:lnTo>
                    <a:pt x="669137" y="6942888"/>
                  </a:lnTo>
                  <a:close/>
                </a:path>
                <a:path w="672465" h="6943090">
                  <a:moveTo>
                    <a:pt x="12695" y="12763"/>
                  </a:moveTo>
                  <a:lnTo>
                    <a:pt x="6313" y="12763"/>
                  </a:lnTo>
                  <a:lnTo>
                    <a:pt x="6313" y="6381"/>
                  </a:lnTo>
                  <a:lnTo>
                    <a:pt x="12695" y="6381"/>
                  </a:lnTo>
                  <a:lnTo>
                    <a:pt x="12695" y="12763"/>
                  </a:lnTo>
                  <a:close/>
                </a:path>
                <a:path w="672465" h="6943090">
                  <a:moveTo>
                    <a:pt x="659157" y="12763"/>
                  </a:moveTo>
                  <a:lnTo>
                    <a:pt x="12695" y="12763"/>
                  </a:lnTo>
                  <a:lnTo>
                    <a:pt x="12695" y="6381"/>
                  </a:lnTo>
                  <a:lnTo>
                    <a:pt x="659157" y="6381"/>
                  </a:lnTo>
                  <a:lnTo>
                    <a:pt x="659157" y="12763"/>
                  </a:lnTo>
                  <a:close/>
                </a:path>
                <a:path w="672465" h="6943090">
                  <a:moveTo>
                    <a:pt x="665539" y="6936580"/>
                  </a:moveTo>
                  <a:lnTo>
                    <a:pt x="659157" y="6936580"/>
                  </a:lnTo>
                  <a:lnTo>
                    <a:pt x="659157" y="6381"/>
                  </a:lnTo>
                  <a:lnTo>
                    <a:pt x="665539" y="6381"/>
                  </a:lnTo>
                  <a:lnTo>
                    <a:pt x="665539" y="12763"/>
                  </a:lnTo>
                  <a:lnTo>
                    <a:pt x="671853" y="12763"/>
                  </a:lnTo>
                  <a:lnTo>
                    <a:pt x="671853" y="6930198"/>
                  </a:lnTo>
                  <a:lnTo>
                    <a:pt x="665539" y="6930198"/>
                  </a:lnTo>
                  <a:lnTo>
                    <a:pt x="665539" y="6936580"/>
                  </a:lnTo>
                  <a:close/>
                </a:path>
                <a:path w="672465" h="6943090">
                  <a:moveTo>
                    <a:pt x="671853" y="12763"/>
                  </a:moveTo>
                  <a:lnTo>
                    <a:pt x="665539" y="12763"/>
                  </a:lnTo>
                  <a:lnTo>
                    <a:pt x="665539" y="6381"/>
                  </a:lnTo>
                  <a:lnTo>
                    <a:pt x="671853" y="6381"/>
                  </a:lnTo>
                  <a:lnTo>
                    <a:pt x="671853" y="12763"/>
                  </a:lnTo>
                  <a:close/>
                </a:path>
                <a:path w="672465" h="6943090">
                  <a:moveTo>
                    <a:pt x="12695" y="6936580"/>
                  </a:moveTo>
                  <a:lnTo>
                    <a:pt x="6313" y="6936580"/>
                  </a:lnTo>
                  <a:lnTo>
                    <a:pt x="6313" y="6930198"/>
                  </a:lnTo>
                  <a:lnTo>
                    <a:pt x="12695" y="6930198"/>
                  </a:lnTo>
                  <a:lnTo>
                    <a:pt x="12695" y="6936580"/>
                  </a:lnTo>
                  <a:close/>
                </a:path>
                <a:path w="672465" h="6943090">
                  <a:moveTo>
                    <a:pt x="659157" y="6936580"/>
                  </a:moveTo>
                  <a:lnTo>
                    <a:pt x="12695" y="6936580"/>
                  </a:lnTo>
                  <a:lnTo>
                    <a:pt x="12695" y="6930198"/>
                  </a:lnTo>
                  <a:lnTo>
                    <a:pt x="659157" y="6930198"/>
                  </a:lnTo>
                  <a:lnTo>
                    <a:pt x="659157" y="6936580"/>
                  </a:lnTo>
                  <a:close/>
                </a:path>
                <a:path w="672465" h="6943090">
                  <a:moveTo>
                    <a:pt x="671853" y="6936580"/>
                  </a:moveTo>
                  <a:lnTo>
                    <a:pt x="665539" y="6936580"/>
                  </a:lnTo>
                  <a:lnTo>
                    <a:pt x="665539" y="6930198"/>
                  </a:lnTo>
                  <a:lnTo>
                    <a:pt x="671853" y="6930198"/>
                  </a:lnTo>
                  <a:lnTo>
                    <a:pt x="671853" y="6936580"/>
                  </a:lnTo>
                  <a:close/>
                </a:path>
              </a:pathLst>
            </a:custGeom>
            <a:grpFill/>
          </p:spPr>
          <p:txBody>
            <a:bodyPr wrap="square" lIns="0" tIns="0" rIns="0" bIns="0" rtlCol="0"/>
            <a:lstStyle/>
            <a:p>
              <a:endParaRPr/>
            </a:p>
          </p:txBody>
        </p:sp>
      </p:grpSp>
      <p:pic>
        <p:nvPicPr>
          <p:cNvPr id="24" name="Imatge 1">
            <a:extLst>
              <a:ext uri="{FF2B5EF4-FFF2-40B4-BE49-F238E27FC236}">
                <a16:creationId xmlns:a16="http://schemas.microsoft.com/office/drawing/2014/main" id="{9727B647-CFBD-54EB-8593-B527D1E96C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6749" y="7083768"/>
            <a:ext cx="1546654" cy="383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Imagen 24">
            <a:extLst>
              <a:ext uri="{FF2B5EF4-FFF2-40B4-BE49-F238E27FC236}">
                <a16:creationId xmlns:a16="http://schemas.microsoft.com/office/drawing/2014/main" id="{0B8ECFD8-B16A-020B-440C-A61B838CE0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47085" y="6973611"/>
            <a:ext cx="1667179" cy="493272"/>
          </a:xfrm>
          <a:prstGeom prst="rect">
            <a:avLst/>
          </a:prstGeom>
          <a:noFill/>
          <a:ln>
            <a:noFill/>
          </a:ln>
          <a:effectLst/>
        </p:spPr>
      </p:pic>
      <p:sp>
        <p:nvSpPr>
          <p:cNvPr id="2" name="CuadroTexto 10">
            <a:extLst>
              <a:ext uri="{FF2B5EF4-FFF2-40B4-BE49-F238E27FC236}">
                <a16:creationId xmlns:a16="http://schemas.microsoft.com/office/drawing/2014/main" id="{A809E859-7731-1FE2-8D0E-7CD9C2CBE013}"/>
              </a:ext>
            </a:extLst>
          </p:cNvPr>
          <p:cNvSpPr txBox="1"/>
          <p:nvPr/>
        </p:nvSpPr>
        <p:spPr>
          <a:xfrm>
            <a:off x="969985" y="344936"/>
            <a:ext cx="9621078" cy="553998"/>
          </a:xfrm>
          <a:prstGeom prst="rect">
            <a:avLst/>
          </a:prstGeom>
          <a:noFill/>
        </p:spPr>
        <p:txBody>
          <a:bodyPr wrap="square">
            <a:spAutoFit/>
          </a:bodyPr>
          <a:lstStyle/>
          <a:p>
            <a:r>
              <a:rPr lang="en-US" sz="3000" b="1" dirty="0">
                <a:solidFill>
                  <a:srgbClr val="000000"/>
                </a:solidFill>
                <a:latin typeface="Montserrat" panose="020B0604020202020204" charset="0"/>
                <a:ea typeface="+mj-ea"/>
              </a:rPr>
              <a:t>EE4HORECA:  Participation in </a:t>
            </a:r>
            <a:r>
              <a:rPr lang="en-US" sz="3000" b="1" i="1" dirty="0">
                <a:solidFill>
                  <a:srgbClr val="000000"/>
                </a:solidFill>
                <a:latin typeface="Montserrat" panose="020B0604020202020204" charset="0"/>
                <a:ea typeface="+mj-ea"/>
              </a:rPr>
              <a:t>Working Group</a:t>
            </a:r>
          </a:p>
        </p:txBody>
      </p:sp>
      <p:sp>
        <p:nvSpPr>
          <p:cNvPr id="3" name="object 7">
            <a:extLst>
              <a:ext uri="{FF2B5EF4-FFF2-40B4-BE49-F238E27FC236}">
                <a16:creationId xmlns:a16="http://schemas.microsoft.com/office/drawing/2014/main" id="{A2BE4615-F611-25CF-F2D9-0008D6036B54}"/>
              </a:ext>
            </a:extLst>
          </p:cNvPr>
          <p:cNvSpPr txBox="1"/>
          <p:nvPr/>
        </p:nvSpPr>
        <p:spPr>
          <a:xfrm>
            <a:off x="1147563" y="1049473"/>
            <a:ext cx="8956630" cy="1840504"/>
          </a:xfrm>
          <a:prstGeom prst="rect">
            <a:avLst/>
          </a:prstGeom>
        </p:spPr>
        <p:txBody>
          <a:bodyPr vert="horz" wrap="square" lIns="0" tIns="134620" rIns="0" bIns="0" rtlCol="0">
            <a:spAutoFit/>
          </a:bodyPr>
          <a:lstStyle/>
          <a:p>
            <a:pPr marL="298450" indent="-285750" algn="just">
              <a:lnSpc>
                <a:spcPct val="100000"/>
              </a:lnSpc>
              <a:spcBef>
                <a:spcPts val="1060"/>
              </a:spcBef>
              <a:buFont typeface="Arial" panose="020B0604020202020204" pitchFamily="34" charset="0"/>
              <a:buChar char="•"/>
            </a:pPr>
            <a:r>
              <a:rPr lang="es-ES" sz="1600" spc="-5" dirty="0">
                <a:latin typeface="Montserrat" panose="020B0604020202020204" charset="0"/>
                <a:cs typeface="Arial MT"/>
              </a:rPr>
              <a:t>25 </a:t>
            </a:r>
            <a:r>
              <a:rPr lang="es-ES" sz="1600" spc="-5" dirty="0" err="1">
                <a:latin typeface="Montserrat" panose="020B0604020202020204" charset="0"/>
                <a:cs typeface="Arial MT"/>
              </a:rPr>
              <a:t>partipants</a:t>
            </a:r>
            <a:r>
              <a:rPr lang="es-ES" sz="1600" spc="-5" dirty="0">
                <a:latin typeface="Montserrat" panose="020B0604020202020204" charset="0"/>
                <a:cs typeface="Arial MT"/>
              </a:rPr>
              <a:t> </a:t>
            </a:r>
            <a:r>
              <a:rPr lang="es-ES" sz="1600" spc="-5" dirty="0" err="1">
                <a:latin typeface="Montserrat" panose="020B0604020202020204" charset="0"/>
                <a:cs typeface="Arial MT"/>
              </a:rPr>
              <a:t>from</a:t>
            </a:r>
            <a:r>
              <a:rPr lang="es-ES" sz="1600" spc="-5" dirty="0">
                <a:latin typeface="Montserrat" panose="020B0604020202020204" charset="0"/>
                <a:cs typeface="Arial MT"/>
              </a:rPr>
              <a:t> 5 </a:t>
            </a:r>
            <a:r>
              <a:rPr lang="es-ES" sz="1600" spc="-5" dirty="0" err="1">
                <a:latin typeface="Montserrat" panose="020B0604020202020204" charset="0"/>
                <a:cs typeface="Arial MT"/>
              </a:rPr>
              <a:t>Countries</a:t>
            </a:r>
            <a:r>
              <a:rPr lang="es-ES" sz="1600" spc="-5" dirty="0">
                <a:latin typeface="Montserrat" panose="020B0604020202020204" charset="0"/>
                <a:cs typeface="Arial MT"/>
              </a:rPr>
              <a:t>: </a:t>
            </a:r>
            <a:r>
              <a:rPr lang="es-ES" sz="1600" spc="20" dirty="0">
                <a:latin typeface="Montserrat" panose="020B0604020202020204" charset="0"/>
                <a:cs typeface="Microsoft Sans Serif"/>
              </a:rPr>
              <a:t>Austria, France, </a:t>
            </a:r>
            <a:r>
              <a:rPr lang="es-ES" sz="1600" spc="20" dirty="0" err="1">
                <a:latin typeface="Montserrat" panose="020B0604020202020204" charset="0"/>
                <a:cs typeface="Microsoft Sans Serif"/>
              </a:rPr>
              <a:t>Italy</a:t>
            </a:r>
            <a:r>
              <a:rPr lang="es-ES" sz="1600" spc="20" dirty="0">
                <a:latin typeface="Montserrat" panose="020B0604020202020204" charset="0"/>
                <a:cs typeface="Microsoft Sans Serif"/>
              </a:rPr>
              <a:t>, </a:t>
            </a:r>
            <a:r>
              <a:rPr lang="es-ES" sz="1600" spc="20" dirty="0" err="1">
                <a:latin typeface="Montserrat" panose="020B0604020202020204" charset="0"/>
                <a:cs typeface="Microsoft Sans Serif"/>
              </a:rPr>
              <a:t>Latvia</a:t>
            </a:r>
            <a:r>
              <a:rPr lang="es-ES" sz="1600" spc="20" dirty="0">
                <a:latin typeface="Montserrat" panose="020B0604020202020204" charset="0"/>
                <a:cs typeface="Microsoft Sans Serif"/>
              </a:rPr>
              <a:t> and Spain.</a:t>
            </a:r>
            <a:endParaRPr sz="1600" dirty="0">
              <a:latin typeface="Montserrat" panose="020B0604020202020204" charset="0"/>
              <a:cs typeface="Arial MT"/>
            </a:endParaRPr>
          </a:p>
          <a:p>
            <a:pPr marL="298450" indent="-285750" algn="just">
              <a:lnSpc>
                <a:spcPct val="100000"/>
              </a:lnSpc>
              <a:spcBef>
                <a:spcPts val="960"/>
              </a:spcBef>
              <a:buFont typeface="Arial" panose="020B0604020202020204" pitchFamily="34" charset="0"/>
              <a:buChar char="•"/>
            </a:pPr>
            <a:r>
              <a:rPr lang="es-ES" sz="1600" spc="-5" dirty="0">
                <a:latin typeface="Montserrat" panose="020B0604020202020204" charset="0"/>
                <a:cs typeface="Arial MT"/>
              </a:rPr>
              <a:t>4 online meetings </a:t>
            </a:r>
          </a:p>
          <a:p>
            <a:pPr marL="298450" indent="-285750" algn="just">
              <a:lnSpc>
                <a:spcPct val="100000"/>
              </a:lnSpc>
              <a:spcBef>
                <a:spcPts val="960"/>
              </a:spcBef>
              <a:buFont typeface="Arial" panose="020B0604020202020204" pitchFamily="34" charset="0"/>
              <a:buChar char="•"/>
            </a:pPr>
            <a:r>
              <a:rPr lang="en-US" sz="1600" dirty="0">
                <a:latin typeface="Montserrat" panose="020B0604020202020204" charset="0"/>
                <a:cs typeface="Arial MT"/>
              </a:rPr>
              <a:t>Working on: Mapping Study / Business Model </a:t>
            </a:r>
          </a:p>
          <a:p>
            <a:pPr marL="298450" indent="-285750" algn="just">
              <a:lnSpc>
                <a:spcPct val="100000"/>
              </a:lnSpc>
              <a:spcBef>
                <a:spcPts val="960"/>
              </a:spcBef>
              <a:buFont typeface="Arial" panose="020B0604020202020204" pitchFamily="34" charset="0"/>
              <a:buChar char="•"/>
            </a:pPr>
            <a:r>
              <a:rPr lang="en-US" sz="1600" dirty="0">
                <a:latin typeface="Montserrat" panose="020B0604020202020204" charset="0"/>
                <a:cs typeface="Arial MT"/>
              </a:rPr>
              <a:t>Participation on Living Lab </a:t>
            </a:r>
          </a:p>
          <a:p>
            <a:pPr marL="298450" marR="1012190" indent="-285750" algn="just">
              <a:lnSpc>
                <a:spcPct val="147100"/>
              </a:lnSpc>
              <a:spcBef>
                <a:spcPts val="100"/>
              </a:spcBef>
              <a:buFont typeface="Arial" panose="020B0604020202020204" pitchFamily="34" charset="0"/>
              <a:buChar char="•"/>
            </a:pPr>
            <a:r>
              <a:rPr lang="en-US" sz="1600" spc="-5" dirty="0">
                <a:latin typeface="Montserrat" panose="020B0604020202020204" charset="0"/>
                <a:cs typeface="Arial MT"/>
              </a:rPr>
              <a:t>Language of presentations: English – with the collaboration of partners</a:t>
            </a:r>
            <a:endParaRPr sz="1600" dirty="0">
              <a:latin typeface="Montserrat" panose="020B0604020202020204" charset="0"/>
              <a:cs typeface="Arial MT"/>
            </a:endParaRPr>
          </a:p>
        </p:txBody>
      </p:sp>
      <p:sp>
        <p:nvSpPr>
          <p:cNvPr id="4" name="object 7">
            <a:extLst>
              <a:ext uri="{FF2B5EF4-FFF2-40B4-BE49-F238E27FC236}">
                <a16:creationId xmlns:a16="http://schemas.microsoft.com/office/drawing/2014/main" id="{134333D9-1A6C-4EBE-2C72-1B6DDA1ACFB0}"/>
              </a:ext>
            </a:extLst>
          </p:cNvPr>
          <p:cNvSpPr txBox="1"/>
          <p:nvPr/>
        </p:nvSpPr>
        <p:spPr>
          <a:xfrm>
            <a:off x="1147563" y="2973605"/>
            <a:ext cx="10253083" cy="443711"/>
          </a:xfrm>
          <a:prstGeom prst="rect">
            <a:avLst/>
          </a:prstGeom>
        </p:spPr>
        <p:txBody>
          <a:bodyPr vert="horz" wrap="square" lIns="0" tIns="134620" rIns="0" bIns="0" rtlCol="0">
            <a:spAutoFit/>
          </a:bodyPr>
          <a:lstStyle/>
          <a:p>
            <a:pPr marL="12700">
              <a:lnSpc>
                <a:spcPct val="100000"/>
              </a:lnSpc>
              <a:spcBef>
                <a:spcPts val="1060"/>
              </a:spcBef>
              <a:spcAft>
                <a:spcPts val="1200"/>
              </a:spcAft>
            </a:pPr>
            <a:r>
              <a:rPr lang="es-ES" sz="2000" b="1" spc="-5" dirty="0" err="1">
                <a:latin typeface="Montserrat" panose="020B0604020202020204" charset="0"/>
                <a:cs typeface="Arial MT"/>
              </a:rPr>
              <a:t>Spanish</a:t>
            </a:r>
            <a:r>
              <a:rPr lang="es-ES" sz="2000" b="1" spc="-5" dirty="0">
                <a:latin typeface="Montserrat" panose="020B0604020202020204" charset="0"/>
                <a:cs typeface="Arial MT"/>
              </a:rPr>
              <a:t> </a:t>
            </a:r>
            <a:r>
              <a:rPr lang="es-ES" sz="2000" b="1" spc="-5" dirty="0" err="1">
                <a:latin typeface="Montserrat" panose="020B0604020202020204" charset="0"/>
                <a:cs typeface="Arial MT"/>
              </a:rPr>
              <a:t>participants</a:t>
            </a:r>
            <a:r>
              <a:rPr lang="es-ES" sz="2000" spc="-5" dirty="0">
                <a:latin typeface="Montserrat" panose="020B0604020202020204" charset="0"/>
                <a:cs typeface="Arial MT"/>
              </a:rPr>
              <a:t>:</a:t>
            </a:r>
            <a:endParaRPr sz="2000" dirty="0">
              <a:latin typeface="Montserrat" panose="020B0604020202020204" charset="0"/>
              <a:cs typeface="Arial MT"/>
            </a:endParaRPr>
          </a:p>
        </p:txBody>
      </p:sp>
      <p:pic>
        <p:nvPicPr>
          <p:cNvPr id="1026" name="Picture 2" descr="ABADÍA RETUERTA, S.A. | Grupo Gourmets">
            <a:extLst>
              <a:ext uri="{FF2B5EF4-FFF2-40B4-BE49-F238E27FC236}">
                <a16:creationId xmlns:a16="http://schemas.microsoft.com/office/drawing/2014/main" id="{9E590736-2755-DC56-27FB-AEEBF6AB98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5944" y="3638446"/>
            <a:ext cx="1646226" cy="737116"/>
          </a:xfrm>
          <a:prstGeom prst="rect">
            <a:avLst/>
          </a:prstGeom>
          <a:noFill/>
          <a:extLst>
            <a:ext uri="{909E8E84-426E-40DD-AFC4-6F175D3DCCD1}">
              <a14:hiddenFill xmlns:a14="http://schemas.microsoft.com/office/drawing/2010/main">
                <a:solidFill>
                  <a:srgbClr val="FFFFFF"/>
                </a:solidFill>
              </a14:hiddenFill>
            </a:ext>
          </a:extLst>
        </p:spPr>
      </p:pic>
      <p:sp>
        <p:nvSpPr>
          <p:cNvPr id="6" name="QuadreDeText 5">
            <a:extLst>
              <a:ext uri="{FF2B5EF4-FFF2-40B4-BE49-F238E27FC236}">
                <a16:creationId xmlns:a16="http://schemas.microsoft.com/office/drawing/2014/main" id="{722335B1-4297-5184-A458-DA406E65E3CA}"/>
              </a:ext>
            </a:extLst>
          </p:cNvPr>
          <p:cNvSpPr txBox="1"/>
          <p:nvPr/>
        </p:nvSpPr>
        <p:spPr>
          <a:xfrm>
            <a:off x="2875174" y="3636714"/>
            <a:ext cx="3525815" cy="646331"/>
          </a:xfrm>
          <a:prstGeom prst="rect">
            <a:avLst/>
          </a:prstGeom>
          <a:noFill/>
        </p:spPr>
        <p:txBody>
          <a:bodyPr wrap="square">
            <a:spAutoFit/>
          </a:bodyPr>
          <a:lstStyle/>
          <a:p>
            <a:pPr algn="ctr"/>
            <a:r>
              <a:rPr lang="es-ES" dirty="0"/>
              <a:t> Valladolid</a:t>
            </a:r>
          </a:p>
          <a:p>
            <a:pPr algn="ctr"/>
            <a:r>
              <a:rPr lang="es-ES" dirty="0"/>
              <a:t>https://www.abadia-retuerta.com/</a:t>
            </a:r>
          </a:p>
        </p:txBody>
      </p:sp>
      <p:pic>
        <p:nvPicPr>
          <p:cNvPr id="1028" name="Picture 4">
            <a:extLst>
              <a:ext uri="{FF2B5EF4-FFF2-40B4-BE49-F238E27FC236}">
                <a16:creationId xmlns:a16="http://schemas.microsoft.com/office/drawing/2014/main" id="{5E8C2275-DF87-16C5-F12C-95FEDF594AA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86014" y="4255534"/>
            <a:ext cx="1382486" cy="1009268"/>
          </a:xfrm>
          <a:prstGeom prst="rect">
            <a:avLst/>
          </a:prstGeom>
          <a:noFill/>
          <a:extLst>
            <a:ext uri="{909E8E84-426E-40DD-AFC4-6F175D3DCCD1}">
              <a14:hiddenFill xmlns:a14="http://schemas.microsoft.com/office/drawing/2010/main">
                <a:solidFill>
                  <a:srgbClr val="FFFFFF"/>
                </a:solidFill>
              </a14:hiddenFill>
            </a:ext>
          </a:extLst>
        </p:spPr>
      </p:pic>
      <p:sp>
        <p:nvSpPr>
          <p:cNvPr id="8" name="QuadreDeText 7">
            <a:extLst>
              <a:ext uri="{FF2B5EF4-FFF2-40B4-BE49-F238E27FC236}">
                <a16:creationId xmlns:a16="http://schemas.microsoft.com/office/drawing/2014/main" id="{B9B1F13D-01C8-B6F1-EE61-DD3744C018C0}"/>
              </a:ext>
            </a:extLst>
          </p:cNvPr>
          <p:cNvSpPr txBox="1"/>
          <p:nvPr/>
        </p:nvSpPr>
        <p:spPr>
          <a:xfrm>
            <a:off x="8545286" y="4375562"/>
            <a:ext cx="3525815" cy="646331"/>
          </a:xfrm>
          <a:prstGeom prst="rect">
            <a:avLst/>
          </a:prstGeom>
          <a:noFill/>
        </p:spPr>
        <p:txBody>
          <a:bodyPr wrap="square">
            <a:spAutoFit/>
          </a:bodyPr>
          <a:lstStyle/>
          <a:p>
            <a:pPr algn="ctr"/>
            <a:r>
              <a:rPr lang="es-ES" dirty="0"/>
              <a:t> Gran Canaria</a:t>
            </a:r>
          </a:p>
          <a:p>
            <a:pPr algn="ctr"/>
            <a:r>
              <a:rPr lang="es-ES" dirty="0"/>
              <a:t>https://www.lopesan.com/en/</a:t>
            </a:r>
          </a:p>
        </p:txBody>
      </p:sp>
      <p:pic>
        <p:nvPicPr>
          <p:cNvPr id="1030" name="Picture 6" descr="Establiments Viena">
            <a:extLst>
              <a:ext uri="{FF2B5EF4-FFF2-40B4-BE49-F238E27FC236}">
                <a16:creationId xmlns:a16="http://schemas.microsoft.com/office/drawing/2014/main" id="{545704C3-1526-A476-ADDC-299F37549A01}"/>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003026" y="5784550"/>
            <a:ext cx="1601901" cy="318470"/>
          </a:xfrm>
          <a:prstGeom prst="rect">
            <a:avLst/>
          </a:prstGeom>
          <a:noFill/>
          <a:extLst>
            <a:ext uri="{909E8E84-426E-40DD-AFC4-6F175D3DCCD1}">
              <a14:hiddenFill xmlns:a14="http://schemas.microsoft.com/office/drawing/2010/main">
                <a:solidFill>
                  <a:srgbClr val="FFFFFF"/>
                </a:solidFill>
              </a14:hiddenFill>
            </a:ext>
          </a:extLst>
        </p:spPr>
      </p:pic>
      <p:sp>
        <p:nvSpPr>
          <p:cNvPr id="9" name="QuadreDeText 8">
            <a:extLst>
              <a:ext uri="{FF2B5EF4-FFF2-40B4-BE49-F238E27FC236}">
                <a16:creationId xmlns:a16="http://schemas.microsoft.com/office/drawing/2014/main" id="{A448AE5D-91AD-B17C-2862-1185EAE024F1}"/>
              </a:ext>
            </a:extLst>
          </p:cNvPr>
          <p:cNvSpPr txBox="1"/>
          <p:nvPr/>
        </p:nvSpPr>
        <p:spPr>
          <a:xfrm>
            <a:off x="8687956" y="5518235"/>
            <a:ext cx="3525815" cy="646331"/>
          </a:xfrm>
          <a:prstGeom prst="rect">
            <a:avLst/>
          </a:prstGeom>
          <a:noFill/>
        </p:spPr>
        <p:txBody>
          <a:bodyPr wrap="square">
            <a:spAutoFit/>
          </a:bodyPr>
          <a:lstStyle/>
          <a:p>
            <a:pPr algn="ctr"/>
            <a:r>
              <a:rPr lang="es-ES" dirty="0"/>
              <a:t> Catalunya</a:t>
            </a:r>
          </a:p>
          <a:p>
            <a:pPr algn="ctr"/>
            <a:r>
              <a:rPr lang="es-ES" dirty="0"/>
              <a:t>https://www.viena.es/ca/</a:t>
            </a:r>
          </a:p>
        </p:txBody>
      </p:sp>
      <p:pic>
        <p:nvPicPr>
          <p:cNvPr id="1032" name="Picture 8" descr="Masia Can Ametller Restaurant – Sant Cugat del Vallès ...">
            <a:extLst>
              <a:ext uri="{FF2B5EF4-FFF2-40B4-BE49-F238E27FC236}">
                <a16:creationId xmlns:a16="http://schemas.microsoft.com/office/drawing/2014/main" id="{E6D9ACDF-D131-6702-41A0-7683A277E53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87814" y="4628516"/>
            <a:ext cx="1382486" cy="889719"/>
          </a:xfrm>
          <a:prstGeom prst="rect">
            <a:avLst/>
          </a:prstGeom>
          <a:noFill/>
          <a:extLst>
            <a:ext uri="{909E8E84-426E-40DD-AFC4-6F175D3DCCD1}">
              <a14:hiddenFill xmlns:a14="http://schemas.microsoft.com/office/drawing/2010/main">
                <a:solidFill>
                  <a:srgbClr val="FFFFFF"/>
                </a:solidFill>
              </a14:hiddenFill>
            </a:ext>
          </a:extLst>
        </p:spPr>
      </p:pic>
      <p:sp>
        <p:nvSpPr>
          <p:cNvPr id="10" name="QuadreDeText 9">
            <a:extLst>
              <a:ext uri="{FF2B5EF4-FFF2-40B4-BE49-F238E27FC236}">
                <a16:creationId xmlns:a16="http://schemas.microsoft.com/office/drawing/2014/main" id="{DECC069F-7F8D-5481-3A34-2AF645551BD9}"/>
              </a:ext>
            </a:extLst>
          </p:cNvPr>
          <p:cNvSpPr txBox="1"/>
          <p:nvPr/>
        </p:nvSpPr>
        <p:spPr>
          <a:xfrm>
            <a:off x="2703756" y="4760168"/>
            <a:ext cx="3525815" cy="646331"/>
          </a:xfrm>
          <a:prstGeom prst="rect">
            <a:avLst/>
          </a:prstGeom>
          <a:noFill/>
        </p:spPr>
        <p:txBody>
          <a:bodyPr wrap="square">
            <a:spAutoFit/>
          </a:bodyPr>
          <a:lstStyle/>
          <a:p>
            <a:pPr algn="ctr"/>
            <a:r>
              <a:rPr lang="es-ES" dirty="0"/>
              <a:t>Sant Cugat del Vallès</a:t>
            </a:r>
          </a:p>
          <a:p>
            <a:pPr algn="ctr"/>
            <a:r>
              <a:rPr lang="es-ES" dirty="0"/>
              <a:t>https://canametller.com/en/</a:t>
            </a:r>
          </a:p>
        </p:txBody>
      </p:sp>
      <p:pic>
        <p:nvPicPr>
          <p:cNvPr id="1034" name="Picture 10" descr="Hotel Don Cándido – Hotel cerca de Barcelona en Terrassa">
            <a:extLst>
              <a:ext uri="{FF2B5EF4-FFF2-40B4-BE49-F238E27FC236}">
                <a16:creationId xmlns:a16="http://schemas.microsoft.com/office/drawing/2014/main" id="{70CD39CC-7353-0566-597D-A4749DF452C9}"/>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453243" y="5900737"/>
            <a:ext cx="1051628" cy="787706"/>
          </a:xfrm>
          <a:prstGeom prst="rect">
            <a:avLst/>
          </a:prstGeom>
          <a:noFill/>
          <a:extLst>
            <a:ext uri="{909E8E84-426E-40DD-AFC4-6F175D3DCCD1}">
              <a14:hiddenFill xmlns:a14="http://schemas.microsoft.com/office/drawing/2010/main">
                <a:solidFill>
                  <a:srgbClr val="FFFFFF"/>
                </a:solidFill>
              </a14:hiddenFill>
            </a:ext>
          </a:extLst>
        </p:spPr>
      </p:pic>
      <p:sp>
        <p:nvSpPr>
          <p:cNvPr id="11" name="QuadreDeText 10">
            <a:extLst>
              <a:ext uri="{FF2B5EF4-FFF2-40B4-BE49-F238E27FC236}">
                <a16:creationId xmlns:a16="http://schemas.microsoft.com/office/drawing/2014/main" id="{0288A679-650A-EAD1-C52C-984F9D46D1A1}"/>
              </a:ext>
            </a:extLst>
          </p:cNvPr>
          <p:cNvSpPr txBox="1"/>
          <p:nvPr/>
        </p:nvSpPr>
        <p:spPr>
          <a:xfrm>
            <a:off x="2715632" y="5977836"/>
            <a:ext cx="3525815" cy="646331"/>
          </a:xfrm>
          <a:prstGeom prst="rect">
            <a:avLst/>
          </a:prstGeom>
          <a:noFill/>
        </p:spPr>
        <p:txBody>
          <a:bodyPr wrap="square">
            <a:spAutoFit/>
          </a:bodyPr>
          <a:lstStyle/>
          <a:p>
            <a:pPr algn="ctr"/>
            <a:r>
              <a:rPr lang="es-ES" dirty="0"/>
              <a:t>Hotel Don </a:t>
            </a:r>
            <a:r>
              <a:rPr lang="es-ES" dirty="0" err="1"/>
              <a:t>Candido</a:t>
            </a:r>
            <a:endParaRPr lang="es-ES" dirty="0"/>
          </a:p>
          <a:p>
            <a:pPr algn="ctr"/>
            <a:r>
              <a:rPr lang="es-ES" dirty="0"/>
              <a:t>https://canametller.com/en/</a:t>
            </a:r>
          </a:p>
        </p:txBody>
      </p:sp>
      <p:pic>
        <p:nvPicPr>
          <p:cNvPr id="12" name="Imagen 11">
            <a:extLst>
              <a:ext uri="{FF2B5EF4-FFF2-40B4-BE49-F238E27FC236}">
                <a16:creationId xmlns:a16="http://schemas.microsoft.com/office/drawing/2014/main" id="{7712F0BC-4504-9CE6-74F5-ED71AA81D678}"/>
              </a:ext>
            </a:extLst>
          </p:cNvPr>
          <p:cNvPicPr>
            <a:picLocks noChangeAspect="1"/>
          </p:cNvPicPr>
          <p:nvPr/>
        </p:nvPicPr>
        <p:blipFill>
          <a:blip r:embed="rId9"/>
          <a:stretch>
            <a:fillRect/>
          </a:stretch>
        </p:blipFill>
        <p:spPr>
          <a:xfrm>
            <a:off x="6687106" y="3229369"/>
            <a:ext cx="2233740" cy="760703"/>
          </a:xfrm>
          <a:prstGeom prst="rect">
            <a:avLst/>
          </a:prstGeom>
        </p:spPr>
      </p:pic>
      <p:sp>
        <p:nvSpPr>
          <p:cNvPr id="14" name="CuadroTexto 13">
            <a:extLst>
              <a:ext uri="{FF2B5EF4-FFF2-40B4-BE49-F238E27FC236}">
                <a16:creationId xmlns:a16="http://schemas.microsoft.com/office/drawing/2014/main" id="{C3FF0B0F-773B-E423-292A-9959FD3400E0}"/>
              </a:ext>
            </a:extLst>
          </p:cNvPr>
          <p:cNvSpPr txBox="1"/>
          <p:nvPr/>
        </p:nvSpPr>
        <p:spPr>
          <a:xfrm>
            <a:off x="8920846" y="3417316"/>
            <a:ext cx="2967320" cy="646331"/>
          </a:xfrm>
          <a:prstGeom prst="rect">
            <a:avLst/>
          </a:prstGeom>
          <a:noFill/>
        </p:spPr>
        <p:txBody>
          <a:bodyPr wrap="square" rtlCol="0">
            <a:spAutoFit/>
          </a:bodyPr>
          <a:lstStyle/>
          <a:p>
            <a:r>
              <a:rPr lang="es-ES" dirty="0"/>
              <a:t>Asociación Hosteleros Málaga</a:t>
            </a:r>
          </a:p>
          <a:p>
            <a:r>
              <a:rPr lang="es-ES" dirty="0"/>
              <a:t>https://mahos.es/</a:t>
            </a:r>
          </a:p>
        </p:txBody>
      </p:sp>
    </p:spTree>
    <p:extLst>
      <p:ext uri="{BB962C8B-B14F-4D97-AF65-F5344CB8AC3E}">
        <p14:creationId xmlns:p14="http://schemas.microsoft.com/office/powerpoint/2010/main" val="33198203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48376" y="3191076"/>
            <a:ext cx="7785734" cy="756920"/>
          </a:xfrm>
          <a:prstGeom prst="rect">
            <a:avLst/>
          </a:prstGeom>
        </p:spPr>
        <p:txBody>
          <a:bodyPr vert="horz" wrap="square" lIns="0" tIns="12700" rIns="0" bIns="0" rtlCol="0">
            <a:spAutoFit/>
          </a:bodyPr>
          <a:lstStyle/>
          <a:p>
            <a:pPr marL="12700">
              <a:lnSpc>
                <a:spcPct val="100000"/>
              </a:lnSpc>
              <a:spcBef>
                <a:spcPts val="100"/>
              </a:spcBef>
              <a:tabLst>
                <a:tab pos="1875789" algn="l"/>
                <a:tab pos="3028315" algn="l"/>
                <a:tab pos="3909060" algn="l"/>
                <a:tab pos="5264150" algn="l"/>
              </a:tabLst>
            </a:pPr>
            <a:r>
              <a:rPr dirty="0"/>
              <a:t>Thank	you	for	your	attention!</a:t>
            </a:r>
          </a:p>
        </p:txBody>
      </p:sp>
      <p:grpSp>
        <p:nvGrpSpPr>
          <p:cNvPr id="3" name="object 3"/>
          <p:cNvGrpSpPr/>
          <p:nvPr/>
        </p:nvGrpSpPr>
        <p:grpSpPr>
          <a:xfrm>
            <a:off x="7798084" y="188367"/>
            <a:ext cx="4391025" cy="6729730"/>
            <a:chOff x="7798084" y="188367"/>
            <a:chExt cx="4391025" cy="6729730"/>
          </a:xfrm>
        </p:grpSpPr>
        <p:pic>
          <p:nvPicPr>
            <p:cNvPr id="4" name="object 4"/>
            <p:cNvPicPr/>
            <p:nvPr/>
          </p:nvPicPr>
          <p:blipFill>
            <a:blip r:embed="rId2" cstate="print"/>
            <a:stretch>
              <a:fillRect/>
            </a:stretch>
          </p:blipFill>
          <p:spPr>
            <a:xfrm>
              <a:off x="10711232" y="188367"/>
              <a:ext cx="1266824" cy="914399"/>
            </a:xfrm>
            <a:prstGeom prst="rect">
              <a:avLst/>
            </a:prstGeom>
          </p:spPr>
        </p:pic>
        <p:pic>
          <p:nvPicPr>
            <p:cNvPr id="5" name="object 5"/>
            <p:cNvPicPr/>
            <p:nvPr/>
          </p:nvPicPr>
          <p:blipFill>
            <a:blip r:embed="rId3" cstate="print"/>
            <a:stretch>
              <a:fillRect/>
            </a:stretch>
          </p:blipFill>
          <p:spPr>
            <a:xfrm>
              <a:off x="7798084" y="5908355"/>
              <a:ext cx="4391024" cy="1009649"/>
            </a:xfrm>
            <a:prstGeom prst="rect">
              <a:avLst/>
            </a:prstGeom>
          </p:spPr>
        </p:pic>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1162444" y="7086107"/>
            <a:ext cx="113030" cy="208279"/>
          </a:xfrm>
          <a:prstGeom prst="rect">
            <a:avLst/>
          </a:prstGeom>
        </p:spPr>
        <p:txBody>
          <a:bodyPr vert="horz" wrap="square" lIns="0" tIns="12700" rIns="0" bIns="0" rtlCol="0">
            <a:spAutoFit/>
          </a:bodyPr>
          <a:lstStyle/>
          <a:p>
            <a:pPr marL="12700">
              <a:lnSpc>
                <a:spcPct val="100000"/>
              </a:lnSpc>
              <a:spcBef>
                <a:spcPts val="100"/>
              </a:spcBef>
            </a:pPr>
            <a:r>
              <a:rPr sz="1200" spc="15" dirty="0">
                <a:solidFill>
                  <a:srgbClr val="898989"/>
                </a:solidFill>
                <a:latin typeface="Microsoft Sans Serif"/>
                <a:cs typeface="Microsoft Sans Serif"/>
              </a:rPr>
              <a:t>2</a:t>
            </a:r>
            <a:endParaRPr sz="1200" dirty="0">
              <a:latin typeface="Microsoft Sans Serif"/>
              <a:cs typeface="Microsoft Sans Serif"/>
            </a:endParaRPr>
          </a:p>
        </p:txBody>
      </p:sp>
      <p:pic>
        <p:nvPicPr>
          <p:cNvPr id="4" name="Imagen 3">
            <a:extLst>
              <a:ext uri="{FF2B5EF4-FFF2-40B4-BE49-F238E27FC236}">
                <a16:creationId xmlns:a16="http://schemas.microsoft.com/office/drawing/2014/main" id="{FD93213E-7D2E-973C-22C4-0CB7C747AB8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47085" y="6973611"/>
            <a:ext cx="1667179" cy="493272"/>
          </a:xfrm>
          <a:prstGeom prst="rect">
            <a:avLst/>
          </a:prstGeom>
          <a:noFill/>
          <a:ln>
            <a:noFill/>
          </a:ln>
          <a:effectLst/>
        </p:spPr>
      </p:pic>
      <p:sp>
        <p:nvSpPr>
          <p:cNvPr id="6" name="CuadroTexto 5">
            <a:extLst>
              <a:ext uri="{FF2B5EF4-FFF2-40B4-BE49-F238E27FC236}">
                <a16:creationId xmlns:a16="http://schemas.microsoft.com/office/drawing/2014/main" id="{8C9BC9D9-FEF1-3C30-D043-7CCA9105F381}"/>
              </a:ext>
            </a:extLst>
          </p:cNvPr>
          <p:cNvSpPr txBox="1"/>
          <p:nvPr/>
        </p:nvSpPr>
        <p:spPr>
          <a:xfrm>
            <a:off x="1312959" y="994119"/>
            <a:ext cx="9906000" cy="6232668"/>
          </a:xfrm>
          <a:prstGeom prst="rect">
            <a:avLst/>
          </a:prstGeom>
          <a:noFill/>
        </p:spPr>
        <p:txBody>
          <a:bodyPr wrap="square">
            <a:spAutoFit/>
          </a:bodyPr>
          <a:lstStyle/>
          <a:p>
            <a:pPr>
              <a:lnSpc>
                <a:spcPct val="107000"/>
              </a:lnSpc>
              <a:spcAft>
                <a:spcPts val="800"/>
              </a:spcAft>
            </a:pPr>
            <a:r>
              <a:rPr lang="en-GB" sz="1800" b="1" kern="100" dirty="0">
                <a:effectLst/>
                <a:latin typeface="Arial" panose="020B0604020202020204" pitchFamily="34" charset="0"/>
                <a:ea typeface="Calibri" panose="020F0502020204030204" pitchFamily="34" charset="0"/>
                <a:cs typeface="Times New Roman" panose="02020603050405020304" pitchFamily="18" charset="0"/>
              </a:rPr>
              <a:t>Participating Countries: Austria, Belgium, France, Germany, Italy, Latvia and Spain</a:t>
            </a:r>
          </a:p>
          <a:p>
            <a:pPr>
              <a:lnSpc>
                <a:spcPct val="107000"/>
              </a:lnSpc>
              <a:spcAft>
                <a:spcPts val="800"/>
              </a:spcAft>
            </a:pPr>
            <a:r>
              <a:rPr lang="en-GB" sz="1800" b="1" kern="100" dirty="0">
                <a:effectLst/>
                <a:latin typeface="Arial" panose="020B0604020202020204" pitchFamily="34" charset="0"/>
                <a:ea typeface="Calibri" panose="020F0502020204030204" pitchFamily="34" charset="0"/>
                <a:cs typeface="Times New Roman" panose="02020603050405020304" pitchFamily="18" charset="0"/>
              </a:rPr>
              <a:t>Duration: </a:t>
            </a:r>
            <a:r>
              <a:rPr lang="en-GB" sz="1800" kern="100" dirty="0">
                <a:effectLst/>
                <a:latin typeface="Arial" panose="020B0604020202020204" pitchFamily="34" charset="0"/>
                <a:ea typeface="Calibri" panose="020F0502020204030204" pitchFamily="34" charset="0"/>
                <a:cs typeface="Times New Roman" panose="02020603050405020304" pitchFamily="18" charset="0"/>
              </a:rPr>
              <a:t>36 months</a:t>
            </a:r>
            <a:endParaRPr lang="es-E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kern="100" dirty="0">
                <a:effectLst/>
                <a:latin typeface="Arial" panose="020B0604020202020204" pitchFamily="34" charset="0"/>
                <a:ea typeface="Calibri" panose="020F0502020204030204" pitchFamily="34" charset="0"/>
                <a:cs typeface="Times New Roman" panose="02020603050405020304" pitchFamily="18" charset="0"/>
              </a:rPr>
              <a:t>Implementation period: </a:t>
            </a:r>
            <a:r>
              <a:rPr lang="en-GB" sz="1800" kern="100" dirty="0">
                <a:effectLst/>
                <a:latin typeface="Arial" panose="020B0604020202020204" pitchFamily="34" charset="0"/>
                <a:ea typeface="Calibri" panose="020F0502020204030204" pitchFamily="34" charset="0"/>
                <a:cs typeface="Times New Roman" panose="02020603050405020304" pitchFamily="18" charset="0"/>
              </a:rPr>
              <a:t>1</a:t>
            </a:r>
            <a:r>
              <a:rPr lang="en-GB" sz="1800" kern="100" baseline="30000" dirty="0">
                <a:effectLst/>
                <a:latin typeface="Arial" panose="020B0604020202020204" pitchFamily="34" charset="0"/>
                <a:ea typeface="Calibri" panose="020F0502020204030204" pitchFamily="34" charset="0"/>
                <a:cs typeface="Times New Roman" panose="02020603050405020304" pitchFamily="18" charset="0"/>
              </a:rPr>
              <a:t>st</a:t>
            </a:r>
            <a:r>
              <a:rPr lang="en-GB" sz="1800" kern="100" dirty="0">
                <a:effectLst/>
                <a:latin typeface="Arial" panose="020B0604020202020204" pitchFamily="34" charset="0"/>
                <a:ea typeface="Calibri" panose="020F0502020204030204" pitchFamily="34" charset="0"/>
                <a:cs typeface="Times New Roman" panose="02020603050405020304" pitchFamily="18" charset="0"/>
              </a:rPr>
              <a:t> of September 2023- 31 August 2026</a:t>
            </a:r>
            <a:endParaRPr lang="es-E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b="1" kern="0" dirty="0">
                <a:effectLst/>
                <a:latin typeface="Arial" panose="020B0604020202020204" pitchFamily="34" charset="0"/>
                <a:ea typeface="Calibri" panose="020F0502020204030204" pitchFamily="34" charset="0"/>
                <a:cs typeface="Times New Roman" panose="02020603050405020304" pitchFamily="18" charset="0"/>
              </a:rPr>
              <a:t>Objective:</a:t>
            </a:r>
            <a:r>
              <a:rPr lang="en-US" sz="1800" kern="0" dirty="0">
                <a:effectLst/>
                <a:latin typeface="Arial" panose="020B0604020202020204" pitchFamily="34" charset="0"/>
                <a:ea typeface="Calibri" panose="020F0502020204030204" pitchFamily="34" charset="0"/>
                <a:cs typeface="Times New Roman" panose="02020603050405020304" pitchFamily="18" charset="0"/>
              </a:rPr>
              <a:t> Enhance the skills of energy technicians and top management within a company to better understand the multiple benefits achievable from collaborative approaches between large and small companies across the value chain within the </a:t>
            </a:r>
            <a:r>
              <a:rPr lang="en-US" sz="1800" kern="0" dirty="0" err="1">
                <a:effectLst/>
                <a:latin typeface="Arial" panose="020B0604020202020204" pitchFamily="34" charset="0"/>
                <a:ea typeface="Calibri" panose="020F0502020204030204" pitchFamily="34" charset="0"/>
                <a:cs typeface="Times New Roman" panose="02020603050405020304" pitchFamily="18" charset="0"/>
              </a:rPr>
              <a:t>HoReCa</a:t>
            </a:r>
            <a:r>
              <a:rPr lang="en-US" sz="1800" kern="0" dirty="0">
                <a:effectLst/>
                <a:latin typeface="Arial" panose="020B0604020202020204" pitchFamily="34" charset="0"/>
                <a:ea typeface="Calibri" panose="020F0502020204030204" pitchFamily="34" charset="0"/>
                <a:cs typeface="Times New Roman" panose="02020603050405020304" pitchFamily="18" charset="0"/>
              </a:rPr>
              <a:t> sector.</a:t>
            </a:r>
            <a:endParaRPr lang="es-E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b="1" kern="100" dirty="0">
                <a:latin typeface="Arial" panose="020B0604020202020204" pitchFamily="34" charset="0"/>
                <a:ea typeface="Calibri" panose="020F0502020204030204" pitchFamily="34" charset="0"/>
                <a:cs typeface="Times New Roman" panose="02020603050405020304" pitchFamily="18" charset="0"/>
              </a:rPr>
              <a:t>Key Performance Indicators (KPIs) and Impact:</a:t>
            </a:r>
          </a:p>
          <a:p>
            <a:pPr marL="342900" lvl="0" indent="-342900" algn="just">
              <a:lnSpc>
                <a:spcPct val="107000"/>
              </a:lnSpc>
              <a:buFont typeface="SymbolMT"/>
              <a:buChar char="•"/>
            </a:pPr>
            <a:r>
              <a:rPr lang="en-US" sz="1800" kern="0" dirty="0">
                <a:effectLst/>
                <a:latin typeface="Arial" panose="020B0604020202020204" pitchFamily="34" charset="0"/>
                <a:ea typeface="Calibri" panose="020F0502020204030204" pitchFamily="34" charset="0"/>
                <a:cs typeface="SymbolMT"/>
              </a:rPr>
              <a:t>Train </a:t>
            </a:r>
            <a:r>
              <a:rPr lang="en-US" sz="1800" b="1" kern="0" dirty="0">
                <a:effectLst/>
                <a:latin typeface="Arial" panose="020B0604020202020204" pitchFamily="34" charset="0"/>
                <a:ea typeface="Calibri" panose="020F0502020204030204" pitchFamily="34" charset="0"/>
                <a:cs typeface="SymbolMT"/>
              </a:rPr>
              <a:t>520 </a:t>
            </a:r>
            <a:r>
              <a:rPr lang="en-US" sz="1800" kern="0" dirty="0">
                <a:effectLst/>
                <a:latin typeface="Arial" panose="020B0604020202020204" pitchFamily="34" charset="0"/>
                <a:ea typeface="Calibri" panose="020F0502020204030204" pitchFamily="34" charset="0"/>
                <a:cs typeface="SymbolMT"/>
              </a:rPr>
              <a:t>staff, allowing for improved skills/ knowledge/ awareness/ know-how on the role of sustainable value chains in promoting the clean energy transition of the </a:t>
            </a:r>
            <a:r>
              <a:rPr lang="en-US" sz="1800" kern="0" dirty="0" err="1">
                <a:effectLst/>
                <a:latin typeface="Arial" panose="020B0604020202020204" pitchFamily="34" charset="0"/>
                <a:ea typeface="Calibri" panose="020F0502020204030204" pitchFamily="34" charset="0"/>
                <a:cs typeface="SymbolMT"/>
              </a:rPr>
              <a:t>HoReCa</a:t>
            </a:r>
            <a:r>
              <a:rPr lang="en-US" sz="1800" kern="0" dirty="0">
                <a:effectLst/>
                <a:latin typeface="Arial" panose="020B0604020202020204" pitchFamily="34" charset="0"/>
                <a:ea typeface="Calibri" panose="020F0502020204030204" pitchFamily="34" charset="0"/>
                <a:cs typeface="SymbolMT"/>
              </a:rPr>
              <a:t> sector.</a:t>
            </a:r>
            <a:endParaRPr lang="es-ES" sz="1800" kern="100" dirty="0">
              <a:effectLst/>
              <a:latin typeface="Calibri" panose="020F0502020204030204" pitchFamily="34" charset="0"/>
              <a:ea typeface="Calibri" panose="020F0502020204030204" pitchFamily="34" charset="0"/>
              <a:cs typeface="SymbolMT"/>
            </a:endParaRPr>
          </a:p>
          <a:p>
            <a:pPr marL="342900" lvl="0" indent="-342900" algn="just">
              <a:lnSpc>
                <a:spcPct val="107000"/>
              </a:lnSpc>
              <a:buFont typeface="SymbolMT"/>
              <a:buChar char="•"/>
            </a:pPr>
            <a:r>
              <a:rPr lang="en-US" sz="1800" b="1" kern="0" dirty="0">
                <a:effectLst/>
                <a:latin typeface="Arial" panose="020B0604020202020204" pitchFamily="34" charset="0"/>
                <a:ea typeface="Calibri" panose="020F0502020204030204" pitchFamily="34" charset="0"/>
                <a:cs typeface="SymbolMT"/>
              </a:rPr>
              <a:t>420 </a:t>
            </a:r>
            <a:r>
              <a:rPr lang="en-US" sz="1800" kern="0" dirty="0">
                <a:effectLst/>
                <a:latin typeface="Arial" panose="020B0604020202020204" pitchFamily="34" charset="0"/>
                <a:ea typeface="Calibri" panose="020F0502020204030204" pitchFamily="34" charset="0"/>
                <a:cs typeface="SymbolMT"/>
              </a:rPr>
              <a:t>companies will be involved in the exploration of energy collaborations.</a:t>
            </a:r>
            <a:endParaRPr lang="es-ES" sz="1800" kern="100" dirty="0">
              <a:effectLst/>
              <a:latin typeface="Calibri" panose="020F0502020204030204" pitchFamily="34" charset="0"/>
              <a:ea typeface="Calibri" panose="020F0502020204030204" pitchFamily="34" charset="0"/>
              <a:cs typeface="SymbolMT"/>
            </a:endParaRPr>
          </a:p>
          <a:p>
            <a:pPr marL="342900" lvl="0" indent="-342900" algn="just">
              <a:lnSpc>
                <a:spcPct val="107000"/>
              </a:lnSpc>
              <a:spcAft>
                <a:spcPts val="800"/>
              </a:spcAft>
              <a:buFont typeface="SymbolMT"/>
              <a:buChar char="•"/>
            </a:pPr>
            <a:r>
              <a:rPr lang="en-US" sz="1800" b="1" kern="0" dirty="0">
                <a:effectLst/>
                <a:latin typeface="Arial" panose="020B0604020202020204" pitchFamily="34" charset="0"/>
                <a:ea typeface="Calibri" panose="020F0502020204030204" pitchFamily="34" charset="0"/>
                <a:cs typeface="SymbolMT"/>
              </a:rPr>
              <a:t>10.000 </a:t>
            </a:r>
            <a:r>
              <a:rPr lang="en-US" sz="1800" kern="0" dirty="0">
                <a:effectLst/>
                <a:latin typeface="Arial" panose="020B0604020202020204" pitchFamily="34" charset="0"/>
                <a:ea typeface="Calibri" panose="020F0502020204030204" pitchFamily="34" charset="0"/>
                <a:cs typeface="SymbolMT"/>
              </a:rPr>
              <a:t>further stakeholders will be reached and informed about the initiative and tools.</a:t>
            </a:r>
          </a:p>
          <a:p>
            <a:pPr marL="342900" lvl="0" indent="-342900" algn="just">
              <a:lnSpc>
                <a:spcPct val="107000"/>
              </a:lnSpc>
              <a:buFont typeface="SymbolMT"/>
              <a:buChar char="•"/>
            </a:pPr>
            <a:r>
              <a:rPr lang="en-US" sz="1800" kern="0" dirty="0">
                <a:effectLst/>
                <a:latin typeface="Arial" panose="020B0604020202020204" pitchFamily="34" charset="0"/>
                <a:ea typeface="Calibri" panose="020F0502020204030204" pitchFamily="34" charset="0"/>
                <a:cs typeface="SymbolMT"/>
              </a:rPr>
              <a:t>3,9</a:t>
            </a:r>
            <a:r>
              <a:rPr lang="en-US" kern="0" dirty="0">
                <a:latin typeface="Arial" panose="020B0604020202020204" pitchFamily="34" charset="0"/>
                <a:ea typeface="Calibri" panose="020F0502020204030204" pitchFamily="34" charset="0"/>
                <a:cs typeface="SymbolMT"/>
              </a:rPr>
              <a:t> </a:t>
            </a:r>
            <a:r>
              <a:rPr lang="en-US" sz="1800" kern="0" dirty="0">
                <a:effectLst/>
                <a:latin typeface="Arial" panose="020B0604020202020204" pitchFamily="34" charset="0"/>
                <a:ea typeface="Calibri" panose="020F0502020204030204" pitchFamily="34" charset="0"/>
                <a:cs typeface="SymbolMT"/>
              </a:rPr>
              <a:t>GWh/year Primary energy savings triggered by the project during its lifetime.</a:t>
            </a:r>
            <a:endParaRPr lang="es-ES" sz="1800" kern="100" dirty="0">
              <a:effectLst/>
              <a:latin typeface="Calibri" panose="020F0502020204030204" pitchFamily="34" charset="0"/>
              <a:ea typeface="Calibri" panose="020F0502020204030204" pitchFamily="34" charset="0"/>
              <a:cs typeface="SymbolMT"/>
            </a:endParaRPr>
          </a:p>
          <a:p>
            <a:pPr marL="342900" lvl="0" indent="-342900" algn="just">
              <a:lnSpc>
                <a:spcPct val="107000"/>
              </a:lnSpc>
              <a:spcAft>
                <a:spcPts val="800"/>
              </a:spcAft>
              <a:buFont typeface="SymbolMT"/>
              <a:buChar char="•"/>
            </a:pPr>
            <a:r>
              <a:rPr lang="en-US" sz="1800" kern="0" dirty="0">
                <a:effectLst/>
                <a:latin typeface="Arial" panose="020B0604020202020204" pitchFamily="34" charset="0"/>
                <a:ea typeface="Calibri" panose="020F0502020204030204" pitchFamily="34" charset="0"/>
                <a:cs typeface="SymbolMT"/>
              </a:rPr>
              <a:t>2,7 (GWh/year) Final energy savings triggered by the project during its lifetime.</a:t>
            </a:r>
            <a:endParaRPr lang="es-ES" sz="1800" kern="100" dirty="0">
              <a:effectLst/>
              <a:latin typeface="Calibri" panose="020F0502020204030204" pitchFamily="34" charset="0"/>
              <a:ea typeface="Calibri" panose="020F0502020204030204" pitchFamily="34" charset="0"/>
              <a:cs typeface="SymbolMT"/>
            </a:endParaRPr>
          </a:p>
          <a:p>
            <a:pPr marL="342900" lvl="0" indent="-342900" algn="just">
              <a:lnSpc>
                <a:spcPct val="107000"/>
              </a:lnSpc>
              <a:buFont typeface="SymbolMT"/>
              <a:buChar char="•"/>
            </a:pPr>
            <a:r>
              <a:rPr lang="en-US" sz="1800" kern="0" dirty="0">
                <a:effectLst/>
                <a:latin typeface="Arial" panose="020B0604020202020204" pitchFamily="34" charset="0"/>
                <a:ea typeface="Calibri" panose="020F0502020204030204" pitchFamily="34" charset="0"/>
                <a:cs typeface="SymbolMT"/>
              </a:rPr>
              <a:t>2,1 Renewable energy generation triggered by the project (GWh/year) during its lifetime.</a:t>
            </a:r>
            <a:endParaRPr lang="es-ES" sz="1800" kern="100" dirty="0">
              <a:effectLst/>
              <a:latin typeface="Calibri" panose="020F0502020204030204" pitchFamily="34" charset="0"/>
              <a:ea typeface="Calibri" panose="020F0502020204030204" pitchFamily="34" charset="0"/>
              <a:cs typeface="SymbolMT"/>
            </a:endParaRPr>
          </a:p>
          <a:p>
            <a:pPr marL="342900" lvl="0" indent="-342900" algn="just">
              <a:lnSpc>
                <a:spcPct val="107000"/>
              </a:lnSpc>
              <a:spcAft>
                <a:spcPts val="800"/>
              </a:spcAft>
              <a:buFont typeface="SymbolMT"/>
              <a:buChar char="•"/>
            </a:pPr>
            <a:r>
              <a:rPr lang="en-US" sz="1800" kern="0" dirty="0">
                <a:effectLst/>
                <a:latin typeface="Arial" panose="020B0604020202020204" pitchFamily="34" charset="0"/>
                <a:ea typeface="Calibri" panose="020F0502020204030204" pitchFamily="34" charset="0"/>
                <a:cs typeface="SymbolMT"/>
              </a:rPr>
              <a:t>1,92 </a:t>
            </a:r>
            <a:r>
              <a:rPr lang="en-US" sz="1800" kern="0">
                <a:effectLst/>
                <a:latin typeface="Arial" panose="020B0604020202020204" pitchFamily="34" charset="0"/>
                <a:ea typeface="Calibri" panose="020F0502020204030204" pitchFamily="34" charset="0"/>
                <a:cs typeface="SymbolMT"/>
              </a:rPr>
              <a:t>MEuro</a:t>
            </a:r>
            <a:r>
              <a:rPr lang="en-US" sz="1800" kern="0" dirty="0">
                <a:effectLst/>
                <a:latin typeface="Arial" panose="020B0604020202020204" pitchFamily="34" charset="0"/>
                <a:ea typeface="Calibri" panose="020F0502020204030204" pitchFamily="34" charset="0"/>
                <a:cs typeface="SymbolMT"/>
              </a:rPr>
              <a:t> Investments in sustainable energy triggered by the project (cumulative, million Euro) during its lifetime; around additional 3 </a:t>
            </a:r>
            <a:r>
              <a:rPr lang="en-US" kern="0" dirty="0">
                <a:latin typeface="Arial" panose="020B0604020202020204" pitchFamily="34" charset="0"/>
                <a:ea typeface="Calibri" panose="020F0502020204030204" pitchFamily="34" charset="0"/>
                <a:cs typeface="SymbolMT"/>
              </a:rPr>
              <a:t>million </a:t>
            </a:r>
            <a:r>
              <a:rPr lang="en-US" sz="1800" kern="0" dirty="0">
                <a:effectLst/>
                <a:latin typeface="Arial" panose="020B0604020202020204" pitchFamily="34" charset="0"/>
                <a:ea typeface="Calibri" panose="020F0502020204030204" pitchFamily="34" charset="0"/>
                <a:cs typeface="SymbolMT"/>
              </a:rPr>
              <a:t>Euros within 5 years after the end of the project.</a:t>
            </a:r>
          </a:p>
          <a:p>
            <a:pPr marL="342900" lvl="0" indent="-342900" algn="just">
              <a:lnSpc>
                <a:spcPct val="107000"/>
              </a:lnSpc>
              <a:spcAft>
                <a:spcPts val="800"/>
              </a:spcAft>
              <a:buFont typeface="SymbolMT"/>
              <a:buChar char="•"/>
            </a:pPr>
            <a:r>
              <a:rPr lang="en-US" sz="1800" kern="0" dirty="0">
                <a:effectLst/>
                <a:latin typeface="Arial" panose="020B0604020202020204" pitchFamily="34" charset="0"/>
                <a:ea typeface="Calibri" panose="020F0502020204030204" pitchFamily="34" charset="0"/>
              </a:rPr>
              <a:t>1159 tons CO2eq/year saved</a:t>
            </a:r>
            <a:r>
              <a:rPr lang="es-ES" kern="100" dirty="0">
                <a:latin typeface="Calibri" panose="020F0502020204030204" pitchFamily="34" charset="0"/>
                <a:ea typeface="Calibri" panose="020F0502020204030204" pitchFamily="34" charset="0"/>
              </a:rPr>
              <a:t>.</a:t>
            </a:r>
            <a:endParaRPr lang="en-US" sz="1800" kern="0" dirty="0">
              <a:effectLst/>
              <a:latin typeface="Arial" panose="020B0604020202020204" pitchFamily="34" charset="0"/>
              <a:ea typeface="Calibri" panose="020F0502020204030204" pitchFamily="34" charset="0"/>
              <a:cs typeface="SymbolMT"/>
            </a:endParaRPr>
          </a:p>
        </p:txBody>
      </p:sp>
      <p:grpSp>
        <p:nvGrpSpPr>
          <p:cNvPr id="7" name="object 2">
            <a:extLst>
              <a:ext uri="{FF2B5EF4-FFF2-40B4-BE49-F238E27FC236}">
                <a16:creationId xmlns:a16="http://schemas.microsoft.com/office/drawing/2014/main" id="{9ECA90F3-4EB2-BD0C-90DD-CE329A8BD49D}"/>
              </a:ext>
            </a:extLst>
          </p:cNvPr>
          <p:cNvGrpSpPr/>
          <p:nvPr/>
        </p:nvGrpSpPr>
        <p:grpSpPr>
          <a:xfrm>
            <a:off x="297520" y="0"/>
            <a:ext cx="672465" cy="7619999"/>
            <a:chOff x="297520" y="338555"/>
            <a:chExt cx="672465" cy="6943090"/>
          </a:xfrm>
          <a:solidFill>
            <a:srgbClr val="0D3F96"/>
          </a:solidFill>
        </p:grpSpPr>
        <p:sp>
          <p:nvSpPr>
            <p:cNvPr id="8" name="object 3">
              <a:extLst>
                <a:ext uri="{FF2B5EF4-FFF2-40B4-BE49-F238E27FC236}">
                  <a16:creationId xmlns:a16="http://schemas.microsoft.com/office/drawing/2014/main" id="{105C201B-8A7D-779C-519B-6C9E50571B6C}"/>
                </a:ext>
              </a:extLst>
            </p:cNvPr>
            <p:cNvSpPr/>
            <p:nvPr/>
          </p:nvSpPr>
          <p:spPr>
            <a:xfrm>
              <a:off x="303834" y="344936"/>
              <a:ext cx="659765" cy="6930390"/>
            </a:xfrm>
            <a:custGeom>
              <a:avLst/>
              <a:gdLst/>
              <a:ahLst/>
              <a:cxnLst/>
              <a:rect l="l" t="t" r="r" b="b"/>
              <a:pathLst>
                <a:path w="659765" h="6930390">
                  <a:moveTo>
                    <a:pt x="659225" y="6930199"/>
                  </a:moveTo>
                  <a:lnTo>
                    <a:pt x="0" y="6930199"/>
                  </a:lnTo>
                  <a:lnTo>
                    <a:pt x="0" y="0"/>
                  </a:lnTo>
                  <a:lnTo>
                    <a:pt x="659225" y="0"/>
                  </a:lnTo>
                  <a:lnTo>
                    <a:pt x="659225" y="6930199"/>
                  </a:lnTo>
                  <a:close/>
                </a:path>
              </a:pathLst>
            </a:custGeom>
            <a:grpFill/>
          </p:spPr>
          <p:txBody>
            <a:bodyPr wrap="square" lIns="0" tIns="0" rIns="0" bIns="0" rtlCol="0"/>
            <a:lstStyle/>
            <a:p>
              <a:endParaRPr/>
            </a:p>
          </p:txBody>
        </p:sp>
        <p:sp>
          <p:nvSpPr>
            <p:cNvPr id="9" name="object 4">
              <a:extLst>
                <a:ext uri="{FF2B5EF4-FFF2-40B4-BE49-F238E27FC236}">
                  <a16:creationId xmlns:a16="http://schemas.microsoft.com/office/drawing/2014/main" id="{73BD3F1A-B5C0-BE2D-171A-92BB4F1F6C6B}"/>
                </a:ext>
              </a:extLst>
            </p:cNvPr>
            <p:cNvSpPr/>
            <p:nvPr/>
          </p:nvSpPr>
          <p:spPr>
            <a:xfrm>
              <a:off x="297520" y="338555"/>
              <a:ext cx="672465" cy="6943090"/>
            </a:xfrm>
            <a:custGeom>
              <a:avLst/>
              <a:gdLst/>
              <a:ahLst/>
              <a:cxnLst/>
              <a:rect l="l" t="t" r="r" b="b"/>
              <a:pathLst>
                <a:path w="672465" h="6943090">
                  <a:moveTo>
                    <a:pt x="669137" y="6942888"/>
                  </a:moveTo>
                  <a:lnTo>
                    <a:pt x="2715" y="6942888"/>
                  </a:lnTo>
                  <a:lnTo>
                    <a:pt x="0" y="6940172"/>
                  </a:lnTo>
                  <a:lnTo>
                    <a:pt x="0" y="2789"/>
                  </a:lnTo>
                  <a:lnTo>
                    <a:pt x="2789" y="0"/>
                  </a:lnTo>
                  <a:lnTo>
                    <a:pt x="669063" y="0"/>
                  </a:lnTo>
                  <a:lnTo>
                    <a:pt x="671853" y="2789"/>
                  </a:lnTo>
                  <a:lnTo>
                    <a:pt x="671853" y="6381"/>
                  </a:lnTo>
                  <a:lnTo>
                    <a:pt x="6313" y="6381"/>
                  </a:lnTo>
                  <a:lnTo>
                    <a:pt x="6313" y="12763"/>
                  </a:lnTo>
                  <a:lnTo>
                    <a:pt x="12695" y="12763"/>
                  </a:lnTo>
                  <a:lnTo>
                    <a:pt x="12695" y="6930198"/>
                  </a:lnTo>
                  <a:lnTo>
                    <a:pt x="6313" y="6930198"/>
                  </a:lnTo>
                  <a:lnTo>
                    <a:pt x="6313" y="6936580"/>
                  </a:lnTo>
                  <a:lnTo>
                    <a:pt x="671853" y="6936580"/>
                  </a:lnTo>
                  <a:lnTo>
                    <a:pt x="671853" y="6940172"/>
                  </a:lnTo>
                  <a:lnTo>
                    <a:pt x="669137" y="6942888"/>
                  </a:lnTo>
                  <a:close/>
                </a:path>
                <a:path w="672465" h="6943090">
                  <a:moveTo>
                    <a:pt x="12695" y="12763"/>
                  </a:moveTo>
                  <a:lnTo>
                    <a:pt x="6313" y="12763"/>
                  </a:lnTo>
                  <a:lnTo>
                    <a:pt x="6313" y="6381"/>
                  </a:lnTo>
                  <a:lnTo>
                    <a:pt x="12695" y="6381"/>
                  </a:lnTo>
                  <a:lnTo>
                    <a:pt x="12695" y="12763"/>
                  </a:lnTo>
                  <a:close/>
                </a:path>
                <a:path w="672465" h="6943090">
                  <a:moveTo>
                    <a:pt x="659157" y="12763"/>
                  </a:moveTo>
                  <a:lnTo>
                    <a:pt x="12695" y="12763"/>
                  </a:lnTo>
                  <a:lnTo>
                    <a:pt x="12695" y="6381"/>
                  </a:lnTo>
                  <a:lnTo>
                    <a:pt x="659157" y="6381"/>
                  </a:lnTo>
                  <a:lnTo>
                    <a:pt x="659157" y="12763"/>
                  </a:lnTo>
                  <a:close/>
                </a:path>
                <a:path w="672465" h="6943090">
                  <a:moveTo>
                    <a:pt x="665539" y="6936580"/>
                  </a:moveTo>
                  <a:lnTo>
                    <a:pt x="659157" y="6936580"/>
                  </a:lnTo>
                  <a:lnTo>
                    <a:pt x="659157" y="6381"/>
                  </a:lnTo>
                  <a:lnTo>
                    <a:pt x="665539" y="6381"/>
                  </a:lnTo>
                  <a:lnTo>
                    <a:pt x="665539" y="12763"/>
                  </a:lnTo>
                  <a:lnTo>
                    <a:pt x="671853" y="12763"/>
                  </a:lnTo>
                  <a:lnTo>
                    <a:pt x="671853" y="6930198"/>
                  </a:lnTo>
                  <a:lnTo>
                    <a:pt x="665539" y="6930198"/>
                  </a:lnTo>
                  <a:lnTo>
                    <a:pt x="665539" y="6936580"/>
                  </a:lnTo>
                  <a:close/>
                </a:path>
                <a:path w="672465" h="6943090">
                  <a:moveTo>
                    <a:pt x="671853" y="12763"/>
                  </a:moveTo>
                  <a:lnTo>
                    <a:pt x="665539" y="12763"/>
                  </a:lnTo>
                  <a:lnTo>
                    <a:pt x="665539" y="6381"/>
                  </a:lnTo>
                  <a:lnTo>
                    <a:pt x="671853" y="6381"/>
                  </a:lnTo>
                  <a:lnTo>
                    <a:pt x="671853" y="12763"/>
                  </a:lnTo>
                  <a:close/>
                </a:path>
                <a:path w="672465" h="6943090">
                  <a:moveTo>
                    <a:pt x="12695" y="6936580"/>
                  </a:moveTo>
                  <a:lnTo>
                    <a:pt x="6313" y="6936580"/>
                  </a:lnTo>
                  <a:lnTo>
                    <a:pt x="6313" y="6930198"/>
                  </a:lnTo>
                  <a:lnTo>
                    <a:pt x="12695" y="6930198"/>
                  </a:lnTo>
                  <a:lnTo>
                    <a:pt x="12695" y="6936580"/>
                  </a:lnTo>
                  <a:close/>
                </a:path>
                <a:path w="672465" h="6943090">
                  <a:moveTo>
                    <a:pt x="659157" y="6936580"/>
                  </a:moveTo>
                  <a:lnTo>
                    <a:pt x="12695" y="6936580"/>
                  </a:lnTo>
                  <a:lnTo>
                    <a:pt x="12695" y="6930198"/>
                  </a:lnTo>
                  <a:lnTo>
                    <a:pt x="659157" y="6930198"/>
                  </a:lnTo>
                  <a:lnTo>
                    <a:pt x="659157" y="6936580"/>
                  </a:lnTo>
                  <a:close/>
                </a:path>
                <a:path w="672465" h="6943090">
                  <a:moveTo>
                    <a:pt x="671853" y="6936580"/>
                  </a:moveTo>
                  <a:lnTo>
                    <a:pt x="665539" y="6936580"/>
                  </a:lnTo>
                  <a:lnTo>
                    <a:pt x="665539" y="6930198"/>
                  </a:lnTo>
                  <a:lnTo>
                    <a:pt x="671853" y="6930198"/>
                  </a:lnTo>
                  <a:lnTo>
                    <a:pt x="671853" y="6936580"/>
                  </a:lnTo>
                  <a:close/>
                </a:path>
              </a:pathLst>
            </a:custGeom>
            <a:grpFill/>
          </p:spPr>
          <p:txBody>
            <a:bodyPr wrap="square" lIns="0" tIns="0" rIns="0" bIns="0" rtlCol="0"/>
            <a:lstStyle/>
            <a:p>
              <a:endParaRPr/>
            </a:p>
          </p:txBody>
        </p:sp>
      </p:grpSp>
      <p:sp>
        <p:nvSpPr>
          <p:cNvPr id="11" name="CuadroTexto 10">
            <a:extLst>
              <a:ext uri="{FF2B5EF4-FFF2-40B4-BE49-F238E27FC236}">
                <a16:creationId xmlns:a16="http://schemas.microsoft.com/office/drawing/2014/main" id="{7858775B-9124-447C-5F6C-4071C5BE1F50}"/>
              </a:ext>
            </a:extLst>
          </p:cNvPr>
          <p:cNvSpPr txBox="1"/>
          <p:nvPr/>
        </p:nvSpPr>
        <p:spPr>
          <a:xfrm>
            <a:off x="1427922" y="304800"/>
            <a:ext cx="8610600" cy="553998"/>
          </a:xfrm>
          <a:prstGeom prst="rect">
            <a:avLst/>
          </a:prstGeom>
          <a:noFill/>
        </p:spPr>
        <p:txBody>
          <a:bodyPr wrap="square">
            <a:spAutoFit/>
          </a:bodyPr>
          <a:lstStyle/>
          <a:p>
            <a:r>
              <a:rPr lang="en-US" sz="3000" b="1" dirty="0">
                <a:solidFill>
                  <a:srgbClr val="000000"/>
                </a:solidFill>
                <a:latin typeface="Montserrat" panose="020B0604020202020204" charset="0"/>
                <a:ea typeface="+mj-ea"/>
              </a:rPr>
              <a:t>EE4HORECA PROJECT: KEY DATA</a:t>
            </a:r>
            <a:endParaRPr lang="es-ES" sz="3000" b="1" dirty="0">
              <a:solidFill>
                <a:srgbClr val="000000"/>
              </a:solidFill>
              <a:latin typeface="Montserrat" panose="020B0604020202020204" charset="0"/>
              <a:ea typeface="+mj-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1162444" y="7086107"/>
            <a:ext cx="113030" cy="208279"/>
          </a:xfrm>
          <a:prstGeom prst="rect">
            <a:avLst/>
          </a:prstGeom>
        </p:spPr>
        <p:txBody>
          <a:bodyPr vert="horz" wrap="square" lIns="0" tIns="12700" rIns="0" bIns="0" rtlCol="0">
            <a:spAutoFit/>
          </a:bodyPr>
          <a:lstStyle/>
          <a:p>
            <a:pPr marL="12700">
              <a:lnSpc>
                <a:spcPct val="100000"/>
              </a:lnSpc>
              <a:spcBef>
                <a:spcPts val="100"/>
              </a:spcBef>
            </a:pPr>
            <a:r>
              <a:rPr sz="1200" spc="15" dirty="0">
                <a:solidFill>
                  <a:srgbClr val="898989"/>
                </a:solidFill>
                <a:latin typeface="Microsoft Sans Serif"/>
                <a:cs typeface="Microsoft Sans Serif"/>
              </a:rPr>
              <a:t>2</a:t>
            </a:r>
            <a:endParaRPr sz="1200" dirty="0">
              <a:latin typeface="Microsoft Sans Serif"/>
              <a:cs typeface="Microsoft Sans Serif"/>
            </a:endParaRPr>
          </a:p>
        </p:txBody>
      </p:sp>
      <p:pic>
        <p:nvPicPr>
          <p:cNvPr id="4" name="Imagen 3">
            <a:extLst>
              <a:ext uri="{FF2B5EF4-FFF2-40B4-BE49-F238E27FC236}">
                <a16:creationId xmlns:a16="http://schemas.microsoft.com/office/drawing/2014/main" id="{FD93213E-7D2E-973C-22C4-0CB7C747AB8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47085" y="6973611"/>
            <a:ext cx="1667179" cy="493272"/>
          </a:xfrm>
          <a:prstGeom prst="rect">
            <a:avLst/>
          </a:prstGeom>
          <a:noFill/>
          <a:ln>
            <a:noFill/>
          </a:ln>
          <a:effectLst/>
        </p:spPr>
      </p:pic>
      <p:grpSp>
        <p:nvGrpSpPr>
          <p:cNvPr id="7" name="object 2">
            <a:extLst>
              <a:ext uri="{FF2B5EF4-FFF2-40B4-BE49-F238E27FC236}">
                <a16:creationId xmlns:a16="http://schemas.microsoft.com/office/drawing/2014/main" id="{9ECA90F3-4EB2-BD0C-90DD-CE329A8BD49D}"/>
              </a:ext>
            </a:extLst>
          </p:cNvPr>
          <p:cNvGrpSpPr/>
          <p:nvPr/>
        </p:nvGrpSpPr>
        <p:grpSpPr>
          <a:xfrm>
            <a:off x="297520" y="0"/>
            <a:ext cx="672465" cy="7619999"/>
            <a:chOff x="297520" y="338555"/>
            <a:chExt cx="672465" cy="6943090"/>
          </a:xfrm>
          <a:solidFill>
            <a:srgbClr val="0D3F96"/>
          </a:solidFill>
        </p:grpSpPr>
        <p:sp>
          <p:nvSpPr>
            <p:cNvPr id="8" name="object 3">
              <a:extLst>
                <a:ext uri="{FF2B5EF4-FFF2-40B4-BE49-F238E27FC236}">
                  <a16:creationId xmlns:a16="http://schemas.microsoft.com/office/drawing/2014/main" id="{105C201B-8A7D-779C-519B-6C9E50571B6C}"/>
                </a:ext>
              </a:extLst>
            </p:cNvPr>
            <p:cNvSpPr/>
            <p:nvPr/>
          </p:nvSpPr>
          <p:spPr>
            <a:xfrm>
              <a:off x="303834" y="344936"/>
              <a:ext cx="659765" cy="6930390"/>
            </a:xfrm>
            <a:custGeom>
              <a:avLst/>
              <a:gdLst/>
              <a:ahLst/>
              <a:cxnLst/>
              <a:rect l="l" t="t" r="r" b="b"/>
              <a:pathLst>
                <a:path w="659765" h="6930390">
                  <a:moveTo>
                    <a:pt x="659225" y="6930199"/>
                  </a:moveTo>
                  <a:lnTo>
                    <a:pt x="0" y="6930199"/>
                  </a:lnTo>
                  <a:lnTo>
                    <a:pt x="0" y="0"/>
                  </a:lnTo>
                  <a:lnTo>
                    <a:pt x="659225" y="0"/>
                  </a:lnTo>
                  <a:lnTo>
                    <a:pt x="659225" y="6930199"/>
                  </a:lnTo>
                  <a:close/>
                </a:path>
              </a:pathLst>
            </a:custGeom>
            <a:grpFill/>
          </p:spPr>
          <p:txBody>
            <a:bodyPr wrap="square" lIns="0" tIns="0" rIns="0" bIns="0" rtlCol="0"/>
            <a:lstStyle/>
            <a:p>
              <a:endParaRPr/>
            </a:p>
          </p:txBody>
        </p:sp>
        <p:sp>
          <p:nvSpPr>
            <p:cNvPr id="9" name="object 4">
              <a:extLst>
                <a:ext uri="{FF2B5EF4-FFF2-40B4-BE49-F238E27FC236}">
                  <a16:creationId xmlns:a16="http://schemas.microsoft.com/office/drawing/2014/main" id="{73BD3F1A-B5C0-BE2D-171A-92BB4F1F6C6B}"/>
                </a:ext>
              </a:extLst>
            </p:cNvPr>
            <p:cNvSpPr/>
            <p:nvPr/>
          </p:nvSpPr>
          <p:spPr>
            <a:xfrm>
              <a:off x="297520" y="338555"/>
              <a:ext cx="672465" cy="6943090"/>
            </a:xfrm>
            <a:custGeom>
              <a:avLst/>
              <a:gdLst/>
              <a:ahLst/>
              <a:cxnLst/>
              <a:rect l="l" t="t" r="r" b="b"/>
              <a:pathLst>
                <a:path w="672465" h="6943090">
                  <a:moveTo>
                    <a:pt x="669137" y="6942888"/>
                  </a:moveTo>
                  <a:lnTo>
                    <a:pt x="2715" y="6942888"/>
                  </a:lnTo>
                  <a:lnTo>
                    <a:pt x="0" y="6940172"/>
                  </a:lnTo>
                  <a:lnTo>
                    <a:pt x="0" y="2789"/>
                  </a:lnTo>
                  <a:lnTo>
                    <a:pt x="2789" y="0"/>
                  </a:lnTo>
                  <a:lnTo>
                    <a:pt x="669063" y="0"/>
                  </a:lnTo>
                  <a:lnTo>
                    <a:pt x="671853" y="2789"/>
                  </a:lnTo>
                  <a:lnTo>
                    <a:pt x="671853" y="6381"/>
                  </a:lnTo>
                  <a:lnTo>
                    <a:pt x="6313" y="6381"/>
                  </a:lnTo>
                  <a:lnTo>
                    <a:pt x="6313" y="12763"/>
                  </a:lnTo>
                  <a:lnTo>
                    <a:pt x="12695" y="12763"/>
                  </a:lnTo>
                  <a:lnTo>
                    <a:pt x="12695" y="6930198"/>
                  </a:lnTo>
                  <a:lnTo>
                    <a:pt x="6313" y="6930198"/>
                  </a:lnTo>
                  <a:lnTo>
                    <a:pt x="6313" y="6936580"/>
                  </a:lnTo>
                  <a:lnTo>
                    <a:pt x="671853" y="6936580"/>
                  </a:lnTo>
                  <a:lnTo>
                    <a:pt x="671853" y="6940172"/>
                  </a:lnTo>
                  <a:lnTo>
                    <a:pt x="669137" y="6942888"/>
                  </a:lnTo>
                  <a:close/>
                </a:path>
                <a:path w="672465" h="6943090">
                  <a:moveTo>
                    <a:pt x="12695" y="12763"/>
                  </a:moveTo>
                  <a:lnTo>
                    <a:pt x="6313" y="12763"/>
                  </a:lnTo>
                  <a:lnTo>
                    <a:pt x="6313" y="6381"/>
                  </a:lnTo>
                  <a:lnTo>
                    <a:pt x="12695" y="6381"/>
                  </a:lnTo>
                  <a:lnTo>
                    <a:pt x="12695" y="12763"/>
                  </a:lnTo>
                  <a:close/>
                </a:path>
                <a:path w="672465" h="6943090">
                  <a:moveTo>
                    <a:pt x="659157" y="12763"/>
                  </a:moveTo>
                  <a:lnTo>
                    <a:pt x="12695" y="12763"/>
                  </a:lnTo>
                  <a:lnTo>
                    <a:pt x="12695" y="6381"/>
                  </a:lnTo>
                  <a:lnTo>
                    <a:pt x="659157" y="6381"/>
                  </a:lnTo>
                  <a:lnTo>
                    <a:pt x="659157" y="12763"/>
                  </a:lnTo>
                  <a:close/>
                </a:path>
                <a:path w="672465" h="6943090">
                  <a:moveTo>
                    <a:pt x="665539" y="6936580"/>
                  </a:moveTo>
                  <a:lnTo>
                    <a:pt x="659157" y="6936580"/>
                  </a:lnTo>
                  <a:lnTo>
                    <a:pt x="659157" y="6381"/>
                  </a:lnTo>
                  <a:lnTo>
                    <a:pt x="665539" y="6381"/>
                  </a:lnTo>
                  <a:lnTo>
                    <a:pt x="665539" y="12763"/>
                  </a:lnTo>
                  <a:lnTo>
                    <a:pt x="671853" y="12763"/>
                  </a:lnTo>
                  <a:lnTo>
                    <a:pt x="671853" y="6930198"/>
                  </a:lnTo>
                  <a:lnTo>
                    <a:pt x="665539" y="6930198"/>
                  </a:lnTo>
                  <a:lnTo>
                    <a:pt x="665539" y="6936580"/>
                  </a:lnTo>
                  <a:close/>
                </a:path>
                <a:path w="672465" h="6943090">
                  <a:moveTo>
                    <a:pt x="671853" y="12763"/>
                  </a:moveTo>
                  <a:lnTo>
                    <a:pt x="665539" y="12763"/>
                  </a:lnTo>
                  <a:lnTo>
                    <a:pt x="665539" y="6381"/>
                  </a:lnTo>
                  <a:lnTo>
                    <a:pt x="671853" y="6381"/>
                  </a:lnTo>
                  <a:lnTo>
                    <a:pt x="671853" y="12763"/>
                  </a:lnTo>
                  <a:close/>
                </a:path>
                <a:path w="672465" h="6943090">
                  <a:moveTo>
                    <a:pt x="12695" y="6936580"/>
                  </a:moveTo>
                  <a:lnTo>
                    <a:pt x="6313" y="6936580"/>
                  </a:lnTo>
                  <a:lnTo>
                    <a:pt x="6313" y="6930198"/>
                  </a:lnTo>
                  <a:lnTo>
                    <a:pt x="12695" y="6930198"/>
                  </a:lnTo>
                  <a:lnTo>
                    <a:pt x="12695" y="6936580"/>
                  </a:lnTo>
                  <a:close/>
                </a:path>
                <a:path w="672465" h="6943090">
                  <a:moveTo>
                    <a:pt x="659157" y="6936580"/>
                  </a:moveTo>
                  <a:lnTo>
                    <a:pt x="12695" y="6936580"/>
                  </a:lnTo>
                  <a:lnTo>
                    <a:pt x="12695" y="6930198"/>
                  </a:lnTo>
                  <a:lnTo>
                    <a:pt x="659157" y="6930198"/>
                  </a:lnTo>
                  <a:lnTo>
                    <a:pt x="659157" y="6936580"/>
                  </a:lnTo>
                  <a:close/>
                </a:path>
                <a:path w="672465" h="6943090">
                  <a:moveTo>
                    <a:pt x="671853" y="6936580"/>
                  </a:moveTo>
                  <a:lnTo>
                    <a:pt x="665539" y="6936580"/>
                  </a:lnTo>
                  <a:lnTo>
                    <a:pt x="665539" y="6930198"/>
                  </a:lnTo>
                  <a:lnTo>
                    <a:pt x="671853" y="6930198"/>
                  </a:lnTo>
                  <a:lnTo>
                    <a:pt x="671853" y="6936580"/>
                  </a:lnTo>
                  <a:close/>
                </a:path>
              </a:pathLst>
            </a:custGeom>
            <a:grpFill/>
          </p:spPr>
          <p:txBody>
            <a:bodyPr wrap="square" lIns="0" tIns="0" rIns="0" bIns="0" rtlCol="0"/>
            <a:lstStyle/>
            <a:p>
              <a:endParaRPr/>
            </a:p>
          </p:txBody>
        </p:sp>
      </p:grpSp>
      <p:pic>
        <p:nvPicPr>
          <p:cNvPr id="3" name="Picture 4">
            <a:extLst>
              <a:ext uri="{FF2B5EF4-FFF2-40B4-BE49-F238E27FC236}">
                <a16:creationId xmlns:a16="http://schemas.microsoft.com/office/drawing/2014/main" id="{26C3919B-1E79-837C-FD71-E7170F7F82D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611524"/>
            <a:ext cx="4472622" cy="6578722"/>
          </a:xfrm>
          <a:prstGeom prst="rect">
            <a:avLst/>
          </a:prstGeom>
          <a:noFill/>
          <a:ln>
            <a:noFill/>
          </a:ln>
        </p:spPr>
      </p:pic>
      <p:sp>
        <p:nvSpPr>
          <p:cNvPr id="5" name="Title 6">
            <a:extLst>
              <a:ext uri="{FF2B5EF4-FFF2-40B4-BE49-F238E27FC236}">
                <a16:creationId xmlns:a16="http://schemas.microsoft.com/office/drawing/2014/main" id="{5BACE3FE-E9C0-455A-A04E-ADBD0548FA73}"/>
              </a:ext>
            </a:extLst>
          </p:cNvPr>
          <p:cNvSpPr txBox="1">
            <a:spLocks/>
          </p:cNvSpPr>
          <p:nvPr/>
        </p:nvSpPr>
        <p:spPr>
          <a:xfrm>
            <a:off x="1066800" y="457200"/>
            <a:ext cx="2693276" cy="1076264"/>
          </a:xfrm>
          <a:prstGeom prst="rect">
            <a:avLst/>
          </a:prstGeom>
        </p:spPr>
        <p:txBody>
          <a:bodyPr>
            <a:normAutofit/>
          </a:bodyPr>
          <a:lstStyle>
            <a:lvl1pPr>
              <a:defRPr>
                <a:latin typeface="+mj-lt"/>
                <a:ea typeface="+mj-ea"/>
                <a:cs typeface="+mj-cs"/>
              </a:defRPr>
            </a:lvl1pPr>
          </a:lstStyle>
          <a:p>
            <a:r>
              <a:rPr lang="en-US" sz="2400" kern="1000">
                <a:solidFill>
                  <a:schemeClr val="accent1">
                    <a:lumMod val="75000"/>
                  </a:schemeClr>
                </a:solidFill>
                <a:latin typeface="Franklin Gothic Medium" panose="020B0603020102020204" pitchFamily="34" charset="0"/>
                <a:cs typeface="+mn-cs"/>
              </a:rPr>
              <a:t>The consortium</a:t>
            </a:r>
            <a:endParaRPr lang="en-BE" sz="2400" kern="1000" dirty="0">
              <a:solidFill>
                <a:schemeClr val="accent1">
                  <a:lumMod val="75000"/>
                </a:schemeClr>
              </a:solidFill>
              <a:latin typeface="Franklin Gothic Medium" panose="020B0603020102020204" pitchFamily="34" charset="0"/>
              <a:cs typeface="+mn-cs"/>
            </a:endParaRPr>
          </a:p>
        </p:txBody>
      </p:sp>
    </p:spTree>
    <p:extLst>
      <p:ext uri="{BB962C8B-B14F-4D97-AF65-F5344CB8AC3E}">
        <p14:creationId xmlns:p14="http://schemas.microsoft.com/office/powerpoint/2010/main" val="1082055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1162444" y="7086107"/>
            <a:ext cx="113030" cy="208279"/>
          </a:xfrm>
          <a:prstGeom prst="rect">
            <a:avLst/>
          </a:prstGeom>
        </p:spPr>
        <p:txBody>
          <a:bodyPr vert="horz" wrap="square" lIns="0" tIns="12700" rIns="0" bIns="0" rtlCol="0">
            <a:spAutoFit/>
          </a:bodyPr>
          <a:lstStyle/>
          <a:p>
            <a:pPr marL="12700">
              <a:lnSpc>
                <a:spcPct val="100000"/>
              </a:lnSpc>
              <a:spcBef>
                <a:spcPts val="100"/>
              </a:spcBef>
            </a:pPr>
            <a:r>
              <a:rPr sz="1200" spc="15" dirty="0">
                <a:solidFill>
                  <a:srgbClr val="898989"/>
                </a:solidFill>
                <a:latin typeface="Microsoft Sans Serif"/>
                <a:cs typeface="Microsoft Sans Serif"/>
              </a:rPr>
              <a:t>2</a:t>
            </a:r>
            <a:endParaRPr sz="1200" dirty="0">
              <a:latin typeface="Microsoft Sans Serif"/>
              <a:cs typeface="Microsoft Sans Serif"/>
            </a:endParaRPr>
          </a:p>
        </p:txBody>
      </p:sp>
      <p:pic>
        <p:nvPicPr>
          <p:cNvPr id="4" name="Imagen 3">
            <a:extLst>
              <a:ext uri="{FF2B5EF4-FFF2-40B4-BE49-F238E27FC236}">
                <a16:creationId xmlns:a16="http://schemas.microsoft.com/office/drawing/2014/main" id="{FD93213E-7D2E-973C-22C4-0CB7C747AB8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47085" y="6973611"/>
            <a:ext cx="1667179" cy="493272"/>
          </a:xfrm>
          <a:prstGeom prst="rect">
            <a:avLst/>
          </a:prstGeom>
          <a:noFill/>
          <a:ln>
            <a:noFill/>
          </a:ln>
          <a:effectLst/>
        </p:spPr>
      </p:pic>
      <p:grpSp>
        <p:nvGrpSpPr>
          <p:cNvPr id="7" name="object 2">
            <a:extLst>
              <a:ext uri="{FF2B5EF4-FFF2-40B4-BE49-F238E27FC236}">
                <a16:creationId xmlns:a16="http://schemas.microsoft.com/office/drawing/2014/main" id="{9ECA90F3-4EB2-BD0C-90DD-CE329A8BD49D}"/>
              </a:ext>
            </a:extLst>
          </p:cNvPr>
          <p:cNvGrpSpPr/>
          <p:nvPr/>
        </p:nvGrpSpPr>
        <p:grpSpPr>
          <a:xfrm>
            <a:off x="297520" y="0"/>
            <a:ext cx="672465" cy="7619999"/>
            <a:chOff x="297520" y="338555"/>
            <a:chExt cx="672465" cy="6943090"/>
          </a:xfrm>
          <a:solidFill>
            <a:srgbClr val="0D3F96"/>
          </a:solidFill>
        </p:grpSpPr>
        <p:sp>
          <p:nvSpPr>
            <p:cNvPr id="8" name="object 3">
              <a:extLst>
                <a:ext uri="{FF2B5EF4-FFF2-40B4-BE49-F238E27FC236}">
                  <a16:creationId xmlns:a16="http://schemas.microsoft.com/office/drawing/2014/main" id="{105C201B-8A7D-779C-519B-6C9E50571B6C}"/>
                </a:ext>
              </a:extLst>
            </p:cNvPr>
            <p:cNvSpPr/>
            <p:nvPr/>
          </p:nvSpPr>
          <p:spPr>
            <a:xfrm>
              <a:off x="303834" y="344936"/>
              <a:ext cx="659765" cy="6930390"/>
            </a:xfrm>
            <a:custGeom>
              <a:avLst/>
              <a:gdLst/>
              <a:ahLst/>
              <a:cxnLst/>
              <a:rect l="l" t="t" r="r" b="b"/>
              <a:pathLst>
                <a:path w="659765" h="6930390">
                  <a:moveTo>
                    <a:pt x="659225" y="6930199"/>
                  </a:moveTo>
                  <a:lnTo>
                    <a:pt x="0" y="6930199"/>
                  </a:lnTo>
                  <a:lnTo>
                    <a:pt x="0" y="0"/>
                  </a:lnTo>
                  <a:lnTo>
                    <a:pt x="659225" y="0"/>
                  </a:lnTo>
                  <a:lnTo>
                    <a:pt x="659225" y="6930199"/>
                  </a:lnTo>
                  <a:close/>
                </a:path>
              </a:pathLst>
            </a:custGeom>
            <a:grpFill/>
          </p:spPr>
          <p:txBody>
            <a:bodyPr wrap="square" lIns="0" tIns="0" rIns="0" bIns="0" rtlCol="0"/>
            <a:lstStyle/>
            <a:p>
              <a:endParaRPr/>
            </a:p>
          </p:txBody>
        </p:sp>
        <p:sp>
          <p:nvSpPr>
            <p:cNvPr id="9" name="object 4">
              <a:extLst>
                <a:ext uri="{FF2B5EF4-FFF2-40B4-BE49-F238E27FC236}">
                  <a16:creationId xmlns:a16="http://schemas.microsoft.com/office/drawing/2014/main" id="{73BD3F1A-B5C0-BE2D-171A-92BB4F1F6C6B}"/>
                </a:ext>
              </a:extLst>
            </p:cNvPr>
            <p:cNvSpPr/>
            <p:nvPr/>
          </p:nvSpPr>
          <p:spPr>
            <a:xfrm>
              <a:off x="297520" y="338555"/>
              <a:ext cx="672465" cy="6943090"/>
            </a:xfrm>
            <a:custGeom>
              <a:avLst/>
              <a:gdLst/>
              <a:ahLst/>
              <a:cxnLst/>
              <a:rect l="l" t="t" r="r" b="b"/>
              <a:pathLst>
                <a:path w="672465" h="6943090">
                  <a:moveTo>
                    <a:pt x="669137" y="6942888"/>
                  </a:moveTo>
                  <a:lnTo>
                    <a:pt x="2715" y="6942888"/>
                  </a:lnTo>
                  <a:lnTo>
                    <a:pt x="0" y="6940172"/>
                  </a:lnTo>
                  <a:lnTo>
                    <a:pt x="0" y="2789"/>
                  </a:lnTo>
                  <a:lnTo>
                    <a:pt x="2789" y="0"/>
                  </a:lnTo>
                  <a:lnTo>
                    <a:pt x="669063" y="0"/>
                  </a:lnTo>
                  <a:lnTo>
                    <a:pt x="671853" y="2789"/>
                  </a:lnTo>
                  <a:lnTo>
                    <a:pt x="671853" y="6381"/>
                  </a:lnTo>
                  <a:lnTo>
                    <a:pt x="6313" y="6381"/>
                  </a:lnTo>
                  <a:lnTo>
                    <a:pt x="6313" y="12763"/>
                  </a:lnTo>
                  <a:lnTo>
                    <a:pt x="12695" y="12763"/>
                  </a:lnTo>
                  <a:lnTo>
                    <a:pt x="12695" y="6930198"/>
                  </a:lnTo>
                  <a:lnTo>
                    <a:pt x="6313" y="6930198"/>
                  </a:lnTo>
                  <a:lnTo>
                    <a:pt x="6313" y="6936580"/>
                  </a:lnTo>
                  <a:lnTo>
                    <a:pt x="671853" y="6936580"/>
                  </a:lnTo>
                  <a:lnTo>
                    <a:pt x="671853" y="6940172"/>
                  </a:lnTo>
                  <a:lnTo>
                    <a:pt x="669137" y="6942888"/>
                  </a:lnTo>
                  <a:close/>
                </a:path>
                <a:path w="672465" h="6943090">
                  <a:moveTo>
                    <a:pt x="12695" y="12763"/>
                  </a:moveTo>
                  <a:lnTo>
                    <a:pt x="6313" y="12763"/>
                  </a:lnTo>
                  <a:lnTo>
                    <a:pt x="6313" y="6381"/>
                  </a:lnTo>
                  <a:lnTo>
                    <a:pt x="12695" y="6381"/>
                  </a:lnTo>
                  <a:lnTo>
                    <a:pt x="12695" y="12763"/>
                  </a:lnTo>
                  <a:close/>
                </a:path>
                <a:path w="672465" h="6943090">
                  <a:moveTo>
                    <a:pt x="659157" y="12763"/>
                  </a:moveTo>
                  <a:lnTo>
                    <a:pt x="12695" y="12763"/>
                  </a:lnTo>
                  <a:lnTo>
                    <a:pt x="12695" y="6381"/>
                  </a:lnTo>
                  <a:lnTo>
                    <a:pt x="659157" y="6381"/>
                  </a:lnTo>
                  <a:lnTo>
                    <a:pt x="659157" y="12763"/>
                  </a:lnTo>
                  <a:close/>
                </a:path>
                <a:path w="672465" h="6943090">
                  <a:moveTo>
                    <a:pt x="665539" y="6936580"/>
                  </a:moveTo>
                  <a:lnTo>
                    <a:pt x="659157" y="6936580"/>
                  </a:lnTo>
                  <a:lnTo>
                    <a:pt x="659157" y="6381"/>
                  </a:lnTo>
                  <a:lnTo>
                    <a:pt x="665539" y="6381"/>
                  </a:lnTo>
                  <a:lnTo>
                    <a:pt x="665539" y="12763"/>
                  </a:lnTo>
                  <a:lnTo>
                    <a:pt x="671853" y="12763"/>
                  </a:lnTo>
                  <a:lnTo>
                    <a:pt x="671853" y="6930198"/>
                  </a:lnTo>
                  <a:lnTo>
                    <a:pt x="665539" y="6930198"/>
                  </a:lnTo>
                  <a:lnTo>
                    <a:pt x="665539" y="6936580"/>
                  </a:lnTo>
                  <a:close/>
                </a:path>
                <a:path w="672465" h="6943090">
                  <a:moveTo>
                    <a:pt x="671853" y="12763"/>
                  </a:moveTo>
                  <a:lnTo>
                    <a:pt x="665539" y="12763"/>
                  </a:lnTo>
                  <a:lnTo>
                    <a:pt x="665539" y="6381"/>
                  </a:lnTo>
                  <a:lnTo>
                    <a:pt x="671853" y="6381"/>
                  </a:lnTo>
                  <a:lnTo>
                    <a:pt x="671853" y="12763"/>
                  </a:lnTo>
                  <a:close/>
                </a:path>
                <a:path w="672465" h="6943090">
                  <a:moveTo>
                    <a:pt x="12695" y="6936580"/>
                  </a:moveTo>
                  <a:lnTo>
                    <a:pt x="6313" y="6936580"/>
                  </a:lnTo>
                  <a:lnTo>
                    <a:pt x="6313" y="6930198"/>
                  </a:lnTo>
                  <a:lnTo>
                    <a:pt x="12695" y="6930198"/>
                  </a:lnTo>
                  <a:lnTo>
                    <a:pt x="12695" y="6936580"/>
                  </a:lnTo>
                  <a:close/>
                </a:path>
                <a:path w="672465" h="6943090">
                  <a:moveTo>
                    <a:pt x="659157" y="6936580"/>
                  </a:moveTo>
                  <a:lnTo>
                    <a:pt x="12695" y="6936580"/>
                  </a:lnTo>
                  <a:lnTo>
                    <a:pt x="12695" y="6930198"/>
                  </a:lnTo>
                  <a:lnTo>
                    <a:pt x="659157" y="6930198"/>
                  </a:lnTo>
                  <a:lnTo>
                    <a:pt x="659157" y="6936580"/>
                  </a:lnTo>
                  <a:close/>
                </a:path>
                <a:path w="672465" h="6943090">
                  <a:moveTo>
                    <a:pt x="671853" y="6936580"/>
                  </a:moveTo>
                  <a:lnTo>
                    <a:pt x="665539" y="6936580"/>
                  </a:lnTo>
                  <a:lnTo>
                    <a:pt x="665539" y="6930198"/>
                  </a:lnTo>
                  <a:lnTo>
                    <a:pt x="671853" y="6930198"/>
                  </a:lnTo>
                  <a:lnTo>
                    <a:pt x="671853" y="6936580"/>
                  </a:lnTo>
                  <a:close/>
                </a:path>
              </a:pathLst>
            </a:custGeom>
            <a:grpFill/>
          </p:spPr>
          <p:txBody>
            <a:bodyPr wrap="square" lIns="0" tIns="0" rIns="0" bIns="0" rtlCol="0"/>
            <a:lstStyle/>
            <a:p>
              <a:endParaRPr/>
            </a:p>
          </p:txBody>
        </p:sp>
      </p:grpSp>
      <p:pic>
        <p:nvPicPr>
          <p:cNvPr id="6" name="Picture 1">
            <a:extLst>
              <a:ext uri="{FF2B5EF4-FFF2-40B4-BE49-F238E27FC236}">
                <a16:creationId xmlns:a16="http://schemas.microsoft.com/office/drawing/2014/main" id="{E6D4B9FC-EE39-9E0F-271D-501419A19CA8}"/>
              </a:ext>
            </a:extLst>
          </p:cNvPr>
          <p:cNvPicPr>
            <a:picLocks noChangeAspect="1"/>
          </p:cNvPicPr>
          <p:nvPr/>
        </p:nvPicPr>
        <p:blipFill>
          <a:blip r:embed="rId3"/>
          <a:stretch>
            <a:fillRect/>
          </a:stretch>
        </p:blipFill>
        <p:spPr>
          <a:xfrm>
            <a:off x="2133600" y="1193952"/>
            <a:ext cx="7668302" cy="5924812"/>
          </a:xfrm>
          <a:prstGeom prst="rect">
            <a:avLst/>
          </a:prstGeom>
        </p:spPr>
      </p:pic>
      <p:sp>
        <p:nvSpPr>
          <p:cNvPr id="10" name="Title 6">
            <a:extLst>
              <a:ext uri="{FF2B5EF4-FFF2-40B4-BE49-F238E27FC236}">
                <a16:creationId xmlns:a16="http://schemas.microsoft.com/office/drawing/2014/main" id="{2CEA39CB-6B8F-8D47-32F6-A133DFEE2297}"/>
              </a:ext>
            </a:extLst>
          </p:cNvPr>
          <p:cNvSpPr txBox="1">
            <a:spLocks/>
          </p:cNvSpPr>
          <p:nvPr/>
        </p:nvSpPr>
        <p:spPr>
          <a:xfrm>
            <a:off x="1216566" y="290691"/>
            <a:ext cx="4650834" cy="1076264"/>
          </a:xfrm>
          <a:prstGeom prst="rect">
            <a:avLst/>
          </a:prstGeom>
        </p:spPr>
        <p:txBody>
          <a:bodyPr>
            <a:normAutofit fontScale="92500" lnSpcReduction="10000"/>
          </a:bodyPr>
          <a:lstStyle>
            <a:lvl1pPr>
              <a:defRPr>
                <a:latin typeface="+mj-lt"/>
                <a:ea typeface="+mj-ea"/>
                <a:cs typeface="+mj-cs"/>
              </a:defRPr>
            </a:lvl1pPr>
          </a:lstStyle>
          <a:p>
            <a:r>
              <a:rPr lang="en-US" sz="2400" kern="1000" dirty="0">
                <a:solidFill>
                  <a:schemeClr val="accent1">
                    <a:lumMod val="75000"/>
                  </a:schemeClr>
                </a:solidFill>
                <a:latin typeface="Franklin Gothic Medium" panose="020B0603020102020204" pitchFamily="34" charset="0"/>
                <a:cs typeface="+mn-cs"/>
              </a:rPr>
              <a:t>The WPs</a:t>
            </a:r>
          </a:p>
          <a:p>
            <a:endParaRPr lang="en-US" sz="2400" kern="1000" dirty="0">
              <a:solidFill>
                <a:schemeClr val="accent1">
                  <a:lumMod val="75000"/>
                </a:schemeClr>
              </a:solidFill>
              <a:latin typeface="Franklin Gothic Medium" panose="020B0603020102020204" pitchFamily="34" charset="0"/>
              <a:cs typeface="+mn-cs"/>
            </a:endParaRPr>
          </a:p>
          <a:p>
            <a:r>
              <a:rPr lang="en-US" sz="2400" kern="1000" dirty="0">
                <a:solidFill>
                  <a:schemeClr val="accent1">
                    <a:lumMod val="75000"/>
                  </a:schemeClr>
                </a:solidFill>
                <a:latin typeface="Franklin Gothic Medium" panose="020B0603020102020204" pitchFamily="34" charset="0"/>
                <a:cs typeface="+mn-cs"/>
              </a:rPr>
              <a:t>         Working Groups participation</a:t>
            </a:r>
            <a:endParaRPr lang="en-BE" sz="2400" kern="1000" dirty="0">
              <a:solidFill>
                <a:schemeClr val="accent1">
                  <a:lumMod val="75000"/>
                </a:schemeClr>
              </a:solidFill>
              <a:latin typeface="Franklin Gothic Medium" panose="020B0603020102020204" pitchFamily="34" charset="0"/>
              <a:cs typeface="+mn-cs"/>
            </a:endParaRPr>
          </a:p>
        </p:txBody>
      </p:sp>
      <p:pic>
        <p:nvPicPr>
          <p:cNvPr id="14" name="Gràfic 13" descr="Checkmark with solid fill">
            <a:extLst>
              <a:ext uri="{FF2B5EF4-FFF2-40B4-BE49-F238E27FC236}">
                <a16:creationId xmlns:a16="http://schemas.microsoft.com/office/drawing/2014/main" id="{C452B8BB-CA2D-7A0B-4259-9083F1D1534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341011" y="828823"/>
            <a:ext cx="528755" cy="528755"/>
          </a:xfrm>
          <a:prstGeom prst="rect">
            <a:avLst/>
          </a:prstGeom>
        </p:spPr>
      </p:pic>
      <p:pic>
        <p:nvPicPr>
          <p:cNvPr id="15" name="Gràfic 14" descr="Checkmark with solid fill">
            <a:extLst>
              <a:ext uri="{FF2B5EF4-FFF2-40B4-BE49-F238E27FC236}">
                <a16:creationId xmlns:a16="http://schemas.microsoft.com/office/drawing/2014/main" id="{1C5C0317-5AC3-7496-3867-05D1DAF01C3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91600" y="3799113"/>
            <a:ext cx="914400" cy="914400"/>
          </a:xfrm>
          <a:prstGeom prst="rect">
            <a:avLst/>
          </a:prstGeom>
        </p:spPr>
      </p:pic>
      <p:pic>
        <p:nvPicPr>
          <p:cNvPr id="16" name="Gràfic 15" descr="Checkmark with solid fill">
            <a:extLst>
              <a:ext uri="{FF2B5EF4-FFF2-40B4-BE49-F238E27FC236}">
                <a16:creationId xmlns:a16="http://schemas.microsoft.com/office/drawing/2014/main" id="{5F8C2651-8555-9780-EFD1-211B76DA338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995443" y="6447566"/>
            <a:ext cx="914400" cy="914400"/>
          </a:xfrm>
          <a:prstGeom prst="rect">
            <a:avLst/>
          </a:prstGeom>
        </p:spPr>
      </p:pic>
      <p:pic>
        <p:nvPicPr>
          <p:cNvPr id="3" name="Gràfic 2" descr="Checkmark with solid fill">
            <a:extLst>
              <a:ext uri="{FF2B5EF4-FFF2-40B4-BE49-F238E27FC236}">
                <a16:creationId xmlns:a16="http://schemas.microsoft.com/office/drawing/2014/main" id="{B6BC448C-6A8A-B5F1-3055-8EAAA10116B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868794" y="2057400"/>
            <a:ext cx="914400" cy="914400"/>
          </a:xfrm>
          <a:prstGeom prst="rect">
            <a:avLst/>
          </a:prstGeom>
        </p:spPr>
      </p:pic>
    </p:spTree>
    <p:extLst>
      <p:ext uri="{BB962C8B-B14F-4D97-AF65-F5344CB8AC3E}">
        <p14:creationId xmlns:p14="http://schemas.microsoft.com/office/powerpoint/2010/main" val="1247749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14963" y="488019"/>
            <a:ext cx="9353037" cy="474489"/>
          </a:xfrm>
          <a:prstGeom prst="rect">
            <a:avLst/>
          </a:prstGeom>
        </p:spPr>
        <p:txBody>
          <a:bodyPr vert="horz" wrap="square" lIns="0" tIns="12700" rIns="0" bIns="0" rtlCol="0">
            <a:spAutoFit/>
          </a:bodyPr>
          <a:lstStyle/>
          <a:p>
            <a:pPr marL="12700">
              <a:lnSpc>
                <a:spcPct val="100000"/>
              </a:lnSpc>
              <a:spcBef>
                <a:spcPts val="100"/>
              </a:spcBef>
            </a:pPr>
            <a:r>
              <a:rPr sz="3000" b="1" dirty="0">
                <a:solidFill>
                  <a:srgbClr val="000000"/>
                </a:solidFill>
                <a:latin typeface="Montserrat" panose="020B0604020202020204" charset="0"/>
              </a:rPr>
              <a:t>Work</a:t>
            </a:r>
            <a:r>
              <a:rPr sz="3000" b="1" spc="10" dirty="0">
                <a:solidFill>
                  <a:srgbClr val="000000"/>
                </a:solidFill>
                <a:latin typeface="Montserrat" panose="020B0604020202020204" charset="0"/>
              </a:rPr>
              <a:t> </a:t>
            </a:r>
            <a:r>
              <a:rPr sz="3000" b="1" spc="-5" dirty="0">
                <a:solidFill>
                  <a:srgbClr val="000000"/>
                </a:solidFill>
                <a:latin typeface="Montserrat" panose="020B0604020202020204" charset="0"/>
              </a:rPr>
              <a:t>Package</a:t>
            </a:r>
            <a:r>
              <a:rPr lang="es-ES" sz="3000" b="1" spc="-5" dirty="0">
                <a:solidFill>
                  <a:srgbClr val="000000"/>
                </a:solidFill>
                <a:latin typeface="Montserrat" panose="020B0604020202020204" charset="0"/>
              </a:rPr>
              <a:t> 2: </a:t>
            </a:r>
            <a:r>
              <a:rPr lang="es-ES" sz="3000" b="1" spc="-5" dirty="0" err="1">
                <a:solidFill>
                  <a:srgbClr val="000000"/>
                </a:solidFill>
                <a:latin typeface="Montserrat" panose="020B0604020202020204" charset="0"/>
              </a:rPr>
              <a:t>Mapping</a:t>
            </a:r>
            <a:r>
              <a:rPr lang="es-ES" sz="3000" b="1" spc="-5" dirty="0">
                <a:solidFill>
                  <a:srgbClr val="000000"/>
                </a:solidFill>
                <a:latin typeface="Montserrat" panose="020B0604020202020204" charset="0"/>
              </a:rPr>
              <a:t> </a:t>
            </a:r>
            <a:r>
              <a:rPr lang="es-ES" sz="3000" b="1" spc="-5" dirty="0" err="1">
                <a:solidFill>
                  <a:srgbClr val="000000"/>
                </a:solidFill>
                <a:latin typeface="Montserrat" panose="020B0604020202020204" charset="0"/>
              </a:rPr>
              <a:t>Study</a:t>
            </a:r>
            <a:endParaRPr sz="3000" b="1" dirty="0">
              <a:latin typeface="Montserrat" panose="020B0604020202020204" charset="0"/>
            </a:endParaRPr>
          </a:p>
        </p:txBody>
      </p:sp>
      <p:sp>
        <p:nvSpPr>
          <p:cNvPr id="3" name="object 3"/>
          <p:cNvSpPr txBox="1"/>
          <p:nvPr/>
        </p:nvSpPr>
        <p:spPr>
          <a:xfrm>
            <a:off x="1321589" y="1141327"/>
            <a:ext cx="5292437" cy="351378"/>
          </a:xfrm>
          <a:prstGeom prst="rect">
            <a:avLst/>
          </a:prstGeom>
        </p:spPr>
        <p:txBody>
          <a:bodyPr vert="horz" wrap="square" lIns="0" tIns="12700" rIns="0" bIns="0" rtlCol="0">
            <a:spAutoFit/>
          </a:bodyPr>
          <a:lstStyle/>
          <a:p>
            <a:pPr marL="12700">
              <a:lnSpc>
                <a:spcPct val="100000"/>
              </a:lnSpc>
              <a:spcBef>
                <a:spcPts val="100"/>
              </a:spcBef>
            </a:pPr>
            <a:r>
              <a:rPr sz="2200" b="1" spc="-5" dirty="0">
                <a:solidFill>
                  <a:srgbClr val="0D3F96"/>
                </a:solidFill>
                <a:latin typeface="Montserrat" panose="020B0604020202020204" charset="0"/>
                <a:cs typeface="Arial MT"/>
              </a:rPr>
              <a:t>Duration</a:t>
            </a:r>
            <a:r>
              <a:rPr sz="2200" b="1" spc="-5" dirty="0">
                <a:latin typeface="Montserrat" panose="020B0604020202020204" charset="0"/>
                <a:cs typeface="Arial MT"/>
              </a:rPr>
              <a:t>:</a:t>
            </a:r>
            <a:r>
              <a:rPr sz="2200" b="1" spc="-25" dirty="0">
                <a:latin typeface="Montserrat" panose="020B0604020202020204" charset="0"/>
                <a:cs typeface="Arial MT"/>
              </a:rPr>
              <a:t> </a:t>
            </a:r>
            <a:r>
              <a:rPr sz="2200" spc="-5" dirty="0">
                <a:latin typeface="Montserrat" panose="020B0604020202020204" charset="0"/>
                <a:cs typeface="Arial MT"/>
              </a:rPr>
              <a:t>M0</a:t>
            </a:r>
            <a:r>
              <a:rPr lang="es-ES" sz="2200" spc="-5" dirty="0">
                <a:latin typeface="Montserrat" panose="020B0604020202020204" charset="0"/>
                <a:cs typeface="Arial MT"/>
              </a:rPr>
              <a:t>2</a:t>
            </a:r>
            <a:r>
              <a:rPr sz="2200" spc="-30" dirty="0">
                <a:latin typeface="Montserrat" panose="020B0604020202020204" charset="0"/>
                <a:cs typeface="Arial MT"/>
              </a:rPr>
              <a:t> </a:t>
            </a:r>
            <a:r>
              <a:rPr sz="2200" spc="-5" dirty="0">
                <a:latin typeface="Montserrat" panose="020B0604020202020204" charset="0"/>
                <a:cs typeface="Arial MT"/>
              </a:rPr>
              <a:t>to</a:t>
            </a:r>
            <a:r>
              <a:rPr sz="2200" spc="-25" dirty="0">
                <a:latin typeface="Montserrat" panose="020B0604020202020204" charset="0"/>
                <a:cs typeface="Arial MT"/>
              </a:rPr>
              <a:t> </a:t>
            </a:r>
            <a:r>
              <a:rPr sz="2200" spc="-5" dirty="0">
                <a:latin typeface="Montserrat" panose="020B0604020202020204" charset="0"/>
                <a:cs typeface="Arial MT"/>
              </a:rPr>
              <a:t>M</a:t>
            </a:r>
            <a:r>
              <a:rPr lang="es-ES" sz="2200" spc="-5" dirty="0">
                <a:latin typeface="Montserrat" panose="020B0604020202020204" charset="0"/>
                <a:cs typeface="Arial MT"/>
              </a:rPr>
              <a:t>12</a:t>
            </a:r>
            <a:endParaRPr sz="2200" dirty="0">
              <a:latin typeface="Montserrat" panose="020B0604020202020204" charset="0"/>
              <a:cs typeface="Arial MT"/>
            </a:endParaRPr>
          </a:p>
        </p:txBody>
      </p:sp>
      <p:sp>
        <p:nvSpPr>
          <p:cNvPr id="4" name="object 4"/>
          <p:cNvSpPr txBox="1"/>
          <p:nvPr/>
        </p:nvSpPr>
        <p:spPr>
          <a:xfrm>
            <a:off x="1269990" y="1596068"/>
            <a:ext cx="10083810" cy="689932"/>
          </a:xfrm>
          <a:prstGeom prst="rect">
            <a:avLst/>
          </a:prstGeom>
        </p:spPr>
        <p:txBody>
          <a:bodyPr vert="horz" wrap="square" lIns="0" tIns="12700" rIns="0" bIns="0" rtlCol="0">
            <a:spAutoFit/>
          </a:bodyPr>
          <a:lstStyle/>
          <a:p>
            <a:pPr marL="12700">
              <a:lnSpc>
                <a:spcPct val="100000"/>
              </a:lnSpc>
              <a:spcBef>
                <a:spcPts val="100"/>
              </a:spcBef>
            </a:pPr>
            <a:r>
              <a:rPr lang="es-ES" sz="2200" b="1" dirty="0">
                <a:solidFill>
                  <a:srgbClr val="0D3F96"/>
                </a:solidFill>
                <a:latin typeface="Montserrat" panose="020B0604020202020204" charset="0"/>
                <a:cs typeface="Arial MT"/>
              </a:rPr>
              <a:t>WP2 leader:  </a:t>
            </a:r>
            <a:r>
              <a:rPr lang="es-ES" sz="2200" b="1" dirty="0" err="1">
                <a:solidFill>
                  <a:srgbClr val="0D3F96"/>
                </a:solidFill>
                <a:latin typeface="Montserrat" panose="020B0604020202020204" charset="0"/>
                <a:cs typeface="Arial MT"/>
              </a:rPr>
              <a:t>Fondazione</a:t>
            </a:r>
            <a:r>
              <a:rPr lang="es-ES" sz="2200" b="1" dirty="0">
                <a:solidFill>
                  <a:srgbClr val="0D3F96"/>
                </a:solidFill>
                <a:latin typeface="Montserrat" panose="020B0604020202020204" charset="0"/>
                <a:cs typeface="Arial MT"/>
              </a:rPr>
              <a:t> Fenice Green Energy Park</a:t>
            </a:r>
            <a:r>
              <a:rPr lang="es-ES" sz="2200" b="1" dirty="0">
                <a:latin typeface="Montserrat" panose="020B0604020202020204" charset="0"/>
                <a:cs typeface="Arial MT"/>
              </a:rPr>
              <a:t> in </a:t>
            </a:r>
            <a:r>
              <a:rPr lang="es-ES" sz="2200" b="1" dirty="0" err="1">
                <a:latin typeface="Montserrat" panose="020B0604020202020204" charset="0"/>
                <a:cs typeface="Arial MT"/>
              </a:rPr>
              <a:t>collaboration</a:t>
            </a:r>
            <a:r>
              <a:rPr lang="es-ES" sz="2200" b="1" dirty="0">
                <a:latin typeface="Montserrat" panose="020B0604020202020204" charset="0"/>
                <a:cs typeface="Arial MT"/>
              </a:rPr>
              <a:t> </a:t>
            </a:r>
            <a:r>
              <a:rPr lang="es-ES" sz="2200" b="1" dirty="0" err="1">
                <a:latin typeface="Montserrat" panose="020B0604020202020204" charset="0"/>
                <a:cs typeface="Arial MT"/>
              </a:rPr>
              <a:t>with</a:t>
            </a:r>
            <a:endParaRPr sz="2200" dirty="0">
              <a:latin typeface="Montserrat" panose="020B0604020202020204" charset="0"/>
              <a:cs typeface="Arial MT"/>
            </a:endParaRPr>
          </a:p>
        </p:txBody>
      </p:sp>
      <p:sp>
        <p:nvSpPr>
          <p:cNvPr id="6" name="object 6"/>
          <p:cNvSpPr txBox="1"/>
          <p:nvPr/>
        </p:nvSpPr>
        <p:spPr>
          <a:xfrm>
            <a:off x="1269991" y="2514600"/>
            <a:ext cx="10464810" cy="4757713"/>
          </a:xfrm>
          <a:prstGeom prst="rect">
            <a:avLst/>
          </a:prstGeom>
        </p:spPr>
        <p:txBody>
          <a:bodyPr vert="horz" wrap="square" lIns="0" tIns="12700" rIns="0" bIns="0" rtlCol="0">
            <a:spAutoFit/>
          </a:bodyPr>
          <a:lstStyle/>
          <a:p>
            <a:pPr marL="12700" algn="just">
              <a:lnSpc>
                <a:spcPct val="100000"/>
              </a:lnSpc>
              <a:spcBef>
                <a:spcPts val="100"/>
              </a:spcBef>
            </a:pPr>
            <a:r>
              <a:rPr lang="es-ES" sz="2000" b="1" spc="20" dirty="0" err="1">
                <a:solidFill>
                  <a:srgbClr val="0D3F96"/>
                </a:solidFill>
                <a:latin typeface="Montserrat" panose="020B0604020202020204" charset="0"/>
                <a:cs typeface="Microsoft Sans Serif"/>
              </a:rPr>
              <a:t>Participant</a:t>
            </a:r>
            <a:r>
              <a:rPr lang="es-ES" sz="2000" b="1" spc="20" dirty="0" err="1">
                <a:solidFill>
                  <a:srgbClr val="000099"/>
                </a:solidFill>
                <a:latin typeface="Montserrat" panose="020B0604020202020204" charset="0"/>
                <a:cs typeface="Microsoft Sans Serif"/>
              </a:rPr>
              <a:t>s</a:t>
            </a:r>
            <a:r>
              <a:rPr lang="es-ES" sz="2000" b="1" spc="20" dirty="0">
                <a:solidFill>
                  <a:srgbClr val="000099"/>
                </a:solidFill>
                <a:latin typeface="Montserrat" panose="020B0604020202020204" charset="0"/>
                <a:cs typeface="Microsoft Sans Serif"/>
              </a:rPr>
              <a:t>: </a:t>
            </a:r>
            <a:r>
              <a:rPr lang="es-ES" sz="2000" b="1" spc="20" dirty="0">
                <a:latin typeface="Montserrat" panose="020B0604020202020204" charset="0"/>
                <a:cs typeface="Microsoft Sans Serif"/>
              </a:rPr>
              <a:t>5  HORECA </a:t>
            </a:r>
            <a:r>
              <a:rPr lang="es-ES" sz="2000" b="1" spc="20" dirty="0" err="1">
                <a:latin typeface="Montserrat" panose="020B0604020202020204" charset="0"/>
                <a:cs typeface="Microsoft Sans Serif"/>
              </a:rPr>
              <a:t>stakeholders</a:t>
            </a:r>
            <a:r>
              <a:rPr lang="es-ES" sz="2000" b="1" spc="20" dirty="0">
                <a:latin typeface="Montserrat" panose="020B0604020202020204" charset="0"/>
                <a:cs typeface="Microsoft Sans Serif"/>
              </a:rPr>
              <a:t> </a:t>
            </a:r>
            <a:r>
              <a:rPr lang="es-ES" sz="2000" b="1" spc="20" dirty="0" err="1">
                <a:latin typeface="Montserrat" panose="020B0604020202020204" charset="0"/>
                <a:cs typeface="Microsoft Sans Serif"/>
              </a:rPr>
              <a:t>from</a:t>
            </a:r>
            <a:r>
              <a:rPr lang="es-ES" sz="2000" b="1" spc="20" dirty="0">
                <a:latin typeface="Montserrat" panose="020B0604020202020204" charset="0"/>
                <a:cs typeface="Microsoft Sans Serif"/>
              </a:rPr>
              <a:t>  Austria, France, Italy, </a:t>
            </a:r>
            <a:r>
              <a:rPr lang="es-ES" sz="2000" b="1" spc="20" dirty="0" err="1">
                <a:latin typeface="Montserrat" panose="020B0604020202020204" charset="0"/>
                <a:cs typeface="Microsoft Sans Serif"/>
              </a:rPr>
              <a:t>Latvia</a:t>
            </a:r>
            <a:r>
              <a:rPr lang="es-ES" sz="2000" b="1" spc="20" dirty="0">
                <a:latin typeface="Montserrat" panose="020B0604020202020204" charset="0"/>
                <a:cs typeface="Microsoft Sans Serif"/>
              </a:rPr>
              <a:t> and </a:t>
            </a:r>
            <a:r>
              <a:rPr lang="es-ES" sz="2000" b="1" spc="20" dirty="0" err="1">
                <a:latin typeface="Montserrat" panose="020B0604020202020204" charset="0"/>
                <a:cs typeface="Microsoft Sans Serif"/>
              </a:rPr>
              <a:t>Spain</a:t>
            </a:r>
            <a:r>
              <a:rPr lang="es-ES" sz="2000" b="1" spc="20" dirty="0">
                <a:latin typeface="Montserrat" panose="020B0604020202020204" charset="0"/>
                <a:cs typeface="Microsoft Sans Serif"/>
              </a:rPr>
              <a:t>.</a:t>
            </a:r>
          </a:p>
          <a:p>
            <a:pPr marL="12700" algn="just">
              <a:lnSpc>
                <a:spcPct val="100000"/>
              </a:lnSpc>
              <a:spcBef>
                <a:spcPts val="100"/>
              </a:spcBef>
            </a:pPr>
            <a:endParaRPr lang="es-ES" sz="2000" b="1" spc="20" dirty="0">
              <a:latin typeface="Montserrat" panose="020B0604020202020204" charset="0"/>
              <a:cs typeface="Microsoft Sans Serif"/>
            </a:endParaRPr>
          </a:p>
          <a:p>
            <a:pPr marL="12700" algn="just">
              <a:lnSpc>
                <a:spcPct val="100000"/>
              </a:lnSpc>
              <a:spcBef>
                <a:spcPts val="100"/>
              </a:spcBef>
            </a:pPr>
            <a:r>
              <a:rPr lang="es-ES" sz="2000" b="1" spc="20" dirty="0" err="1">
                <a:solidFill>
                  <a:srgbClr val="0D3F96"/>
                </a:solidFill>
                <a:latin typeface="Montserrat" panose="020B0604020202020204" charset="0"/>
                <a:cs typeface="Microsoft Sans Serif"/>
              </a:rPr>
              <a:t>Aim</a:t>
            </a:r>
            <a:r>
              <a:rPr lang="es-ES" sz="2000" b="1" spc="20" dirty="0">
                <a:solidFill>
                  <a:srgbClr val="0D3F96"/>
                </a:solidFill>
                <a:latin typeface="Montserrat" panose="020B0604020202020204" charset="0"/>
                <a:cs typeface="Microsoft Sans Serif"/>
              </a:rPr>
              <a:t>: </a:t>
            </a:r>
          </a:p>
          <a:p>
            <a:pPr marL="355600" indent="-342900" algn="just">
              <a:lnSpc>
                <a:spcPct val="100000"/>
              </a:lnSpc>
              <a:spcBef>
                <a:spcPts val="100"/>
              </a:spcBef>
              <a:buFont typeface="Arial" panose="020B0604020202020204" pitchFamily="34" charset="0"/>
              <a:buChar char="•"/>
            </a:pPr>
            <a:r>
              <a:rPr lang="en-US" sz="2000" b="1" spc="20" dirty="0">
                <a:latin typeface="Montserrat" panose="020B0604020202020204" charset="0"/>
                <a:cs typeface="Microsoft Sans Serif"/>
              </a:rPr>
              <a:t>Measure the energetic consumption of the companies that participate in the project (large and SME companies) </a:t>
            </a:r>
          </a:p>
          <a:p>
            <a:pPr marL="355600" indent="-342900" algn="just">
              <a:lnSpc>
                <a:spcPct val="100000"/>
              </a:lnSpc>
              <a:spcBef>
                <a:spcPts val="100"/>
              </a:spcBef>
              <a:buFont typeface="Arial" panose="020B0604020202020204" pitchFamily="34" charset="0"/>
              <a:buChar char="•"/>
            </a:pPr>
            <a:endParaRPr lang="en-US" sz="2000" b="1" spc="20" dirty="0">
              <a:latin typeface="Montserrat" panose="020B0604020202020204" charset="0"/>
              <a:cs typeface="Microsoft Sans Serif"/>
            </a:endParaRPr>
          </a:p>
          <a:p>
            <a:pPr marL="355600" indent="-342900" algn="just">
              <a:lnSpc>
                <a:spcPct val="100000"/>
              </a:lnSpc>
              <a:spcBef>
                <a:spcPts val="100"/>
              </a:spcBef>
              <a:buFont typeface="Arial" panose="020B0604020202020204" pitchFamily="34" charset="0"/>
              <a:buChar char="•"/>
            </a:pPr>
            <a:r>
              <a:rPr lang="en-US" sz="2000" b="1" spc="20" dirty="0">
                <a:latin typeface="Montserrat" panose="020B0604020202020204" charset="0"/>
                <a:cs typeface="Microsoft Sans Serif"/>
              </a:rPr>
              <a:t>Create a list of effective energetic practices that can be replicate in other companies of the sector for energy efficiency</a:t>
            </a:r>
          </a:p>
          <a:p>
            <a:pPr marL="355600" indent="-342900" algn="just">
              <a:lnSpc>
                <a:spcPct val="100000"/>
              </a:lnSpc>
              <a:spcBef>
                <a:spcPts val="100"/>
              </a:spcBef>
              <a:buFont typeface="Arial" panose="020B0604020202020204" pitchFamily="34" charset="0"/>
              <a:buChar char="•"/>
            </a:pPr>
            <a:endParaRPr lang="en-US" sz="2000" b="1" spc="20" dirty="0">
              <a:latin typeface="Montserrat" panose="020B0604020202020204" charset="0"/>
              <a:cs typeface="Microsoft Sans Serif"/>
            </a:endParaRPr>
          </a:p>
          <a:p>
            <a:pPr marL="355600" indent="-342900" algn="just">
              <a:lnSpc>
                <a:spcPct val="100000"/>
              </a:lnSpc>
              <a:spcBef>
                <a:spcPts val="100"/>
              </a:spcBef>
              <a:buFont typeface="Arial" panose="020B0604020202020204" pitchFamily="34" charset="0"/>
              <a:buChar char="•"/>
            </a:pPr>
            <a:r>
              <a:rPr lang="en-US" sz="2000" b="1" spc="20" dirty="0">
                <a:latin typeface="Montserrat" panose="020B0604020202020204" charset="0"/>
                <a:cs typeface="Microsoft Sans Serif"/>
              </a:rPr>
              <a:t>Recommend adequate good practices to replicate across the business model of the HORECA sector </a:t>
            </a:r>
          </a:p>
          <a:p>
            <a:pPr marL="12700">
              <a:lnSpc>
                <a:spcPct val="100000"/>
              </a:lnSpc>
              <a:spcBef>
                <a:spcPts val="100"/>
              </a:spcBef>
            </a:pPr>
            <a:endParaRPr lang="es-ES" sz="2000" b="1" spc="20" dirty="0">
              <a:solidFill>
                <a:srgbClr val="0D3F96"/>
              </a:solidFill>
              <a:latin typeface="Montserrat" panose="020B0604020202020204" charset="0"/>
              <a:cs typeface="Microsoft Sans Serif"/>
            </a:endParaRPr>
          </a:p>
          <a:p>
            <a:pPr marL="12700">
              <a:lnSpc>
                <a:spcPct val="100000"/>
              </a:lnSpc>
              <a:spcBef>
                <a:spcPts val="100"/>
              </a:spcBef>
            </a:pPr>
            <a:endParaRPr lang="es-ES" sz="2000" b="1" spc="20" dirty="0">
              <a:latin typeface="Montserrat" panose="020B0604020202020204" charset="0"/>
              <a:cs typeface="Microsoft Sans Serif"/>
            </a:endParaRPr>
          </a:p>
          <a:p>
            <a:pPr marL="355600" indent="-342900">
              <a:lnSpc>
                <a:spcPct val="100000"/>
              </a:lnSpc>
              <a:spcBef>
                <a:spcPts val="100"/>
              </a:spcBef>
              <a:buFont typeface="Arial" panose="020B0604020202020204" pitchFamily="34" charset="0"/>
              <a:buChar char="•"/>
            </a:pPr>
            <a:endParaRPr lang="es-ES" sz="2000" dirty="0">
              <a:latin typeface="Montserrat" panose="020B0604020202020204" charset="0"/>
              <a:cs typeface="Microsoft Sans Serif"/>
            </a:endParaRPr>
          </a:p>
        </p:txBody>
      </p:sp>
      <p:grpSp>
        <p:nvGrpSpPr>
          <p:cNvPr id="12" name="object 2"/>
          <p:cNvGrpSpPr/>
          <p:nvPr/>
        </p:nvGrpSpPr>
        <p:grpSpPr>
          <a:xfrm>
            <a:off x="297520" y="-228600"/>
            <a:ext cx="672465" cy="7924800"/>
            <a:chOff x="297520" y="338555"/>
            <a:chExt cx="672465" cy="6943090"/>
          </a:xfrm>
          <a:solidFill>
            <a:srgbClr val="0D3F96"/>
          </a:solidFill>
        </p:grpSpPr>
        <p:sp>
          <p:nvSpPr>
            <p:cNvPr id="13" name="object 3"/>
            <p:cNvSpPr/>
            <p:nvPr/>
          </p:nvSpPr>
          <p:spPr>
            <a:xfrm>
              <a:off x="303834" y="538836"/>
              <a:ext cx="659765" cy="6676048"/>
            </a:xfrm>
            <a:custGeom>
              <a:avLst/>
              <a:gdLst/>
              <a:ahLst/>
              <a:cxnLst/>
              <a:rect l="l" t="t" r="r" b="b"/>
              <a:pathLst>
                <a:path w="659765" h="6930390">
                  <a:moveTo>
                    <a:pt x="659225" y="6930199"/>
                  </a:moveTo>
                  <a:lnTo>
                    <a:pt x="0" y="6930199"/>
                  </a:lnTo>
                  <a:lnTo>
                    <a:pt x="0" y="0"/>
                  </a:lnTo>
                  <a:lnTo>
                    <a:pt x="659225" y="0"/>
                  </a:lnTo>
                  <a:lnTo>
                    <a:pt x="659225" y="6930199"/>
                  </a:lnTo>
                  <a:close/>
                </a:path>
              </a:pathLst>
            </a:custGeom>
            <a:grpFill/>
          </p:spPr>
          <p:txBody>
            <a:bodyPr wrap="square" lIns="0" tIns="0" rIns="0" bIns="0" rtlCol="0"/>
            <a:lstStyle/>
            <a:p>
              <a:endParaRPr/>
            </a:p>
          </p:txBody>
        </p:sp>
        <p:sp>
          <p:nvSpPr>
            <p:cNvPr id="14" name="object 4"/>
            <p:cNvSpPr/>
            <p:nvPr/>
          </p:nvSpPr>
          <p:spPr>
            <a:xfrm>
              <a:off x="297520" y="338555"/>
              <a:ext cx="672465" cy="6943090"/>
            </a:xfrm>
            <a:custGeom>
              <a:avLst/>
              <a:gdLst/>
              <a:ahLst/>
              <a:cxnLst/>
              <a:rect l="l" t="t" r="r" b="b"/>
              <a:pathLst>
                <a:path w="672465" h="6943090">
                  <a:moveTo>
                    <a:pt x="669137" y="6942888"/>
                  </a:moveTo>
                  <a:lnTo>
                    <a:pt x="2715" y="6942888"/>
                  </a:lnTo>
                  <a:lnTo>
                    <a:pt x="0" y="6940172"/>
                  </a:lnTo>
                  <a:lnTo>
                    <a:pt x="0" y="2789"/>
                  </a:lnTo>
                  <a:lnTo>
                    <a:pt x="2789" y="0"/>
                  </a:lnTo>
                  <a:lnTo>
                    <a:pt x="669063" y="0"/>
                  </a:lnTo>
                  <a:lnTo>
                    <a:pt x="671853" y="2789"/>
                  </a:lnTo>
                  <a:lnTo>
                    <a:pt x="671853" y="6381"/>
                  </a:lnTo>
                  <a:lnTo>
                    <a:pt x="6313" y="6381"/>
                  </a:lnTo>
                  <a:lnTo>
                    <a:pt x="6313" y="12763"/>
                  </a:lnTo>
                  <a:lnTo>
                    <a:pt x="12695" y="12763"/>
                  </a:lnTo>
                  <a:lnTo>
                    <a:pt x="12695" y="6930198"/>
                  </a:lnTo>
                  <a:lnTo>
                    <a:pt x="6313" y="6930198"/>
                  </a:lnTo>
                  <a:lnTo>
                    <a:pt x="6313" y="6936580"/>
                  </a:lnTo>
                  <a:lnTo>
                    <a:pt x="671853" y="6936580"/>
                  </a:lnTo>
                  <a:lnTo>
                    <a:pt x="671853" y="6940172"/>
                  </a:lnTo>
                  <a:lnTo>
                    <a:pt x="669137" y="6942888"/>
                  </a:lnTo>
                  <a:close/>
                </a:path>
                <a:path w="672465" h="6943090">
                  <a:moveTo>
                    <a:pt x="12695" y="12763"/>
                  </a:moveTo>
                  <a:lnTo>
                    <a:pt x="6313" y="12763"/>
                  </a:lnTo>
                  <a:lnTo>
                    <a:pt x="6313" y="6381"/>
                  </a:lnTo>
                  <a:lnTo>
                    <a:pt x="12695" y="6381"/>
                  </a:lnTo>
                  <a:lnTo>
                    <a:pt x="12695" y="12763"/>
                  </a:lnTo>
                  <a:close/>
                </a:path>
                <a:path w="672465" h="6943090">
                  <a:moveTo>
                    <a:pt x="659157" y="12763"/>
                  </a:moveTo>
                  <a:lnTo>
                    <a:pt x="12695" y="12763"/>
                  </a:lnTo>
                  <a:lnTo>
                    <a:pt x="12695" y="6381"/>
                  </a:lnTo>
                  <a:lnTo>
                    <a:pt x="659157" y="6381"/>
                  </a:lnTo>
                  <a:lnTo>
                    <a:pt x="659157" y="12763"/>
                  </a:lnTo>
                  <a:close/>
                </a:path>
                <a:path w="672465" h="6943090">
                  <a:moveTo>
                    <a:pt x="665539" y="6936580"/>
                  </a:moveTo>
                  <a:lnTo>
                    <a:pt x="659157" y="6936580"/>
                  </a:lnTo>
                  <a:lnTo>
                    <a:pt x="659157" y="6381"/>
                  </a:lnTo>
                  <a:lnTo>
                    <a:pt x="665539" y="6381"/>
                  </a:lnTo>
                  <a:lnTo>
                    <a:pt x="665539" y="12763"/>
                  </a:lnTo>
                  <a:lnTo>
                    <a:pt x="671853" y="12763"/>
                  </a:lnTo>
                  <a:lnTo>
                    <a:pt x="671853" y="6930198"/>
                  </a:lnTo>
                  <a:lnTo>
                    <a:pt x="665539" y="6930198"/>
                  </a:lnTo>
                  <a:lnTo>
                    <a:pt x="665539" y="6936580"/>
                  </a:lnTo>
                  <a:close/>
                </a:path>
                <a:path w="672465" h="6943090">
                  <a:moveTo>
                    <a:pt x="671853" y="12763"/>
                  </a:moveTo>
                  <a:lnTo>
                    <a:pt x="665539" y="12763"/>
                  </a:lnTo>
                  <a:lnTo>
                    <a:pt x="665539" y="6381"/>
                  </a:lnTo>
                  <a:lnTo>
                    <a:pt x="671853" y="6381"/>
                  </a:lnTo>
                  <a:lnTo>
                    <a:pt x="671853" y="12763"/>
                  </a:lnTo>
                  <a:close/>
                </a:path>
                <a:path w="672465" h="6943090">
                  <a:moveTo>
                    <a:pt x="12695" y="6936580"/>
                  </a:moveTo>
                  <a:lnTo>
                    <a:pt x="6313" y="6936580"/>
                  </a:lnTo>
                  <a:lnTo>
                    <a:pt x="6313" y="6930198"/>
                  </a:lnTo>
                  <a:lnTo>
                    <a:pt x="12695" y="6930198"/>
                  </a:lnTo>
                  <a:lnTo>
                    <a:pt x="12695" y="6936580"/>
                  </a:lnTo>
                  <a:close/>
                </a:path>
                <a:path w="672465" h="6943090">
                  <a:moveTo>
                    <a:pt x="659157" y="6936580"/>
                  </a:moveTo>
                  <a:lnTo>
                    <a:pt x="12695" y="6936580"/>
                  </a:lnTo>
                  <a:lnTo>
                    <a:pt x="12695" y="6930198"/>
                  </a:lnTo>
                  <a:lnTo>
                    <a:pt x="659157" y="6930198"/>
                  </a:lnTo>
                  <a:lnTo>
                    <a:pt x="659157" y="6936580"/>
                  </a:lnTo>
                  <a:close/>
                </a:path>
                <a:path w="672465" h="6943090">
                  <a:moveTo>
                    <a:pt x="671853" y="6936580"/>
                  </a:moveTo>
                  <a:lnTo>
                    <a:pt x="665539" y="6936580"/>
                  </a:lnTo>
                  <a:lnTo>
                    <a:pt x="665539" y="6930198"/>
                  </a:lnTo>
                  <a:lnTo>
                    <a:pt x="671853" y="6930198"/>
                  </a:lnTo>
                  <a:lnTo>
                    <a:pt x="671853" y="6936580"/>
                  </a:lnTo>
                  <a:close/>
                </a:path>
              </a:pathLst>
            </a:custGeom>
            <a:grpFill/>
          </p:spPr>
          <p:txBody>
            <a:bodyPr wrap="square" lIns="0" tIns="0" rIns="0" bIns="0" rtlCol="0"/>
            <a:lstStyle/>
            <a:p>
              <a:endParaRPr/>
            </a:p>
          </p:txBody>
        </p:sp>
      </p:grpSp>
      <p:grpSp>
        <p:nvGrpSpPr>
          <p:cNvPr id="15" name="object 2"/>
          <p:cNvGrpSpPr/>
          <p:nvPr/>
        </p:nvGrpSpPr>
        <p:grpSpPr>
          <a:xfrm>
            <a:off x="297520" y="0"/>
            <a:ext cx="672465" cy="7619999"/>
            <a:chOff x="297520" y="338555"/>
            <a:chExt cx="672465" cy="6943090"/>
          </a:xfrm>
          <a:solidFill>
            <a:srgbClr val="0D3F96"/>
          </a:solidFill>
        </p:grpSpPr>
        <p:sp>
          <p:nvSpPr>
            <p:cNvPr id="16" name="object 3"/>
            <p:cNvSpPr/>
            <p:nvPr/>
          </p:nvSpPr>
          <p:spPr>
            <a:xfrm>
              <a:off x="303834" y="344936"/>
              <a:ext cx="659765" cy="6930390"/>
            </a:xfrm>
            <a:custGeom>
              <a:avLst/>
              <a:gdLst/>
              <a:ahLst/>
              <a:cxnLst/>
              <a:rect l="l" t="t" r="r" b="b"/>
              <a:pathLst>
                <a:path w="659765" h="6930390">
                  <a:moveTo>
                    <a:pt x="659225" y="6930199"/>
                  </a:moveTo>
                  <a:lnTo>
                    <a:pt x="0" y="6930199"/>
                  </a:lnTo>
                  <a:lnTo>
                    <a:pt x="0" y="0"/>
                  </a:lnTo>
                  <a:lnTo>
                    <a:pt x="659225" y="0"/>
                  </a:lnTo>
                  <a:lnTo>
                    <a:pt x="659225" y="6930199"/>
                  </a:lnTo>
                  <a:close/>
                </a:path>
              </a:pathLst>
            </a:custGeom>
            <a:grpFill/>
          </p:spPr>
          <p:txBody>
            <a:bodyPr wrap="square" lIns="0" tIns="0" rIns="0" bIns="0" rtlCol="0"/>
            <a:lstStyle/>
            <a:p>
              <a:endParaRPr/>
            </a:p>
          </p:txBody>
        </p:sp>
        <p:sp>
          <p:nvSpPr>
            <p:cNvPr id="17" name="object 4"/>
            <p:cNvSpPr/>
            <p:nvPr/>
          </p:nvSpPr>
          <p:spPr>
            <a:xfrm>
              <a:off x="297520" y="338555"/>
              <a:ext cx="672465" cy="6943090"/>
            </a:xfrm>
            <a:custGeom>
              <a:avLst/>
              <a:gdLst/>
              <a:ahLst/>
              <a:cxnLst/>
              <a:rect l="l" t="t" r="r" b="b"/>
              <a:pathLst>
                <a:path w="672465" h="6943090">
                  <a:moveTo>
                    <a:pt x="669137" y="6942888"/>
                  </a:moveTo>
                  <a:lnTo>
                    <a:pt x="2715" y="6942888"/>
                  </a:lnTo>
                  <a:lnTo>
                    <a:pt x="0" y="6940172"/>
                  </a:lnTo>
                  <a:lnTo>
                    <a:pt x="0" y="2789"/>
                  </a:lnTo>
                  <a:lnTo>
                    <a:pt x="2789" y="0"/>
                  </a:lnTo>
                  <a:lnTo>
                    <a:pt x="669063" y="0"/>
                  </a:lnTo>
                  <a:lnTo>
                    <a:pt x="671853" y="2789"/>
                  </a:lnTo>
                  <a:lnTo>
                    <a:pt x="671853" y="6381"/>
                  </a:lnTo>
                  <a:lnTo>
                    <a:pt x="6313" y="6381"/>
                  </a:lnTo>
                  <a:lnTo>
                    <a:pt x="6313" y="12763"/>
                  </a:lnTo>
                  <a:lnTo>
                    <a:pt x="12695" y="12763"/>
                  </a:lnTo>
                  <a:lnTo>
                    <a:pt x="12695" y="6930198"/>
                  </a:lnTo>
                  <a:lnTo>
                    <a:pt x="6313" y="6930198"/>
                  </a:lnTo>
                  <a:lnTo>
                    <a:pt x="6313" y="6936580"/>
                  </a:lnTo>
                  <a:lnTo>
                    <a:pt x="671853" y="6936580"/>
                  </a:lnTo>
                  <a:lnTo>
                    <a:pt x="671853" y="6940172"/>
                  </a:lnTo>
                  <a:lnTo>
                    <a:pt x="669137" y="6942888"/>
                  </a:lnTo>
                  <a:close/>
                </a:path>
                <a:path w="672465" h="6943090">
                  <a:moveTo>
                    <a:pt x="12695" y="12763"/>
                  </a:moveTo>
                  <a:lnTo>
                    <a:pt x="6313" y="12763"/>
                  </a:lnTo>
                  <a:lnTo>
                    <a:pt x="6313" y="6381"/>
                  </a:lnTo>
                  <a:lnTo>
                    <a:pt x="12695" y="6381"/>
                  </a:lnTo>
                  <a:lnTo>
                    <a:pt x="12695" y="12763"/>
                  </a:lnTo>
                  <a:close/>
                </a:path>
                <a:path w="672465" h="6943090">
                  <a:moveTo>
                    <a:pt x="659157" y="12763"/>
                  </a:moveTo>
                  <a:lnTo>
                    <a:pt x="12695" y="12763"/>
                  </a:lnTo>
                  <a:lnTo>
                    <a:pt x="12695" y="6381"/>
                  </a:lnTo>
                  <a:lnTo>
                    <a:pt x="659157" y="6381"/>
                  </a:lnTo>
                  <a:lnTo>
                    <a:pt x="659157" y="12763"/>
                  </a:lnTo>
                  <a:close/>
                </a:path>
                <a:path w="672465" h="6943090">
                  <a:moveTo>
                    <a:pt x="665539" y="6936580"/>
                  </a:moveTo>
                  <a:lnTo>
                    <a:pt x="659157" y="6936580"/>
                  </a:lnTo>
                  <a:lnTo>
                    <a:pt x="659157" y="6381"/>
                  </a:lnTo>
                  <a:lnTo>
                    <a:pt x="665539" y="6381"/>
                  </a:lnTo>
                  <a:lnTo>
                    <a:pt x="665539" y="12763"/>
                  </a:lnTo>
                  <a:lnTo>
                    <a:pt x="671853" y="12763"/>
                  </a:lnTo>
                  <a:lnTo>
                    <a:pt x="671853" y="6930198"/>
                  </a:lnTo>
                  <a:lnTo>
                    <a:pt x="665539" y="6930198"/>
                  </a:lnTo>
                  <a:lnTo>
                    <a:pt x="665539" y="6936580"/>
                  </a:lnTo>
                  <a:close/>
                </a:path>
                <a:path w="672465" h="6943090">
                  <a:moveTo>
                    <a:pt x="671853" y="12763"/>
                  </a:moveTo>
                  <a:lnTo>
                    <a:pt x="665539" y="12763"/>
                  </a:lnTo>
                  <a:lnTo>
                    <a:pt x="665539" y="6381"/>
                  </a:lnTo>
                  <a:lnTo>
                    <a:pt x="671853" y="6381"/>
                  </a:lnTo>
                  <a:lnTo>
                    <a:pt x="671853" y="12763"/>
                  </a:lnTo>
                  <a:close/>
                </a:path>
                <a:path w="672465" h="6943090">
                  <a:moveTo>
                    <a:pt x="12695" y="6936580"/>
                  </a:moveTo>
                  <a:lnTo>
                    <a:pt x="6313" y="6936580"/>
                  </a:lnTo>
                  <a:lnTo>
                    <a:pt x="6313" y="6930198"/>
                  </a:lnTo>
                  <a:lnTo>
                    <a:pt x="12695" y="6930198"/>
                  </a:lnTo>
                  <a:lnTo>
                    <a:pt x="12695" y="6936580"/>
                  </a:lnTo>
                  <a:close/>
                </a:path>
                <a:path w="672465" h="6943090">
                  <a:moveTo>
                    <a:pt x="659157" y="6936580"/>
                  </a:moveTo>
                  <a:lnTo>
                    <a:pt x="12695" y="6936580"/>
                  </a:lnTo>
                  <a:lnTo>
                    <a:pt x="12695" y="6930198"/>
                  </a:lnTo>
                  <a:lnTo>
                    <a:pt x="659157" y="6930198"/>
                  </a:lnTo>
                  <a:lnTo>
                    <a:pt x="659157" y="6936580"/>
                  </a:lnTo>
                  <a:close/>
                </a:path>
                <a:path w="672465" h="6943090">
                  <a:moveTo>
                    <a:pt x="671853" y="6936580"/>
                  </a:moveTo>
                  <a:lnTo>
                    <a:pt x="665539" y="6936580"/>
                  </a:lnTo>
                  <a:lnTo>
                    <a:pt x="665539" y="6930198"/>
                  </a:lnTo>
                  <a:lnTo>
                    <a:pt x="671853" y="6930198"/>
                  </a:lnTo>
                  <a:lnTo>
                    <a:pt x="671853" y="6936580"/>
                  </a:lnTo>
                  <a:close/>
                </a:path>
              </a:pathLst>
            </a:custGeom>
            <a:grpFill/>
          </p:spPr>
          <p:txBody>
            <a:bodyPr wrap="square" lIns="0" tIns="0" rIns="0" bIns="0" rtlCol="0"/>
            <a:lstStyle/>
            <a:p>
              <a:endParaRPr/>
            </a:p>
          </p:txBody>
        </p:sp>
      </p:grpSp>
      <p:pic>
        <p:nvPicPr>
          <p:cNvPr id="19" name="Imagen 18">
            <a:extLst>
              <a:ext uri="{FF2B5EF4-FFF2-40B4-BE49-F238E27FC236}">
                <a16:creationId xmlns:a16="http://schemas.microsoft.com/office/drawing/2014/main" id="{0B8ECFD8-B16A-020B-440C-A61B838CE0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47085" y="6973611"/>
            <a:ext cx="1667179" cy="493272"/>
          </a:xfrm>
          <a:prstGeom prst="rect">
            <a:avLst/>
          </a:prstGeom>
          <a:noFill/>
          <a:ln>
            <a:noFill/>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14963" y="488019"/>
            <a:ext cx="9353037" cy="474489"/>
          </a:xfrm>
          <a:prstGeom prst="rect">
            <a:avLst/>
          </a:prstGeom>
        </p:spPr>
        <p:txBody>
          <a:bodyPr vert="horz" wrap="square" lIns="0" tIns="12700" rIns="0" bIns="0" rtlCol="0">
            <a:spAutoFit/>
          </a:bodyPr>
          <a:lstStyle/>
          <a:p>
            <a:pPr marL="12700">
              <a:lnSpc>
                <a:spcPct val="100000"/>
              </a:lnSpc>
              <a:spcBef>
                <a:spcPts val="100"/>
              </a:spcBef>
            </a:pPr>
            <a:r>
              <a:rPr sz="3000" b="1" dirty="0">
                <a:solidFill>
                  <a:srgbClr val="000000"/>
                </a:solidFill>
                <a:latin typeface="Montserrat" panose="020B0604020202020204" charset="0"/>
              </a:rPr>
              <a:t>Work</a:t>
            </a:r>
            <a:r>
              <a:rPr sz="3000" b="1" spc="10" dirty="0">
                <a:solidFill>
                  <a:srgbClr val="000000"/>
                </a:solidFill>
                <a:latin typeface="Montserrat" panose="020B0604020202020204" charset="0"/>
              </a:rPr>
              <a:t> </a:t>
            </a:r>
            <a:r>
              <a:rPr sz="3000" b="1" spc="-5" dirty="0">
                <a:solidFill>
                  <a:srgbClr val="000000"/>
                </a:solidFill>
                <a:latin typeface="Montserrat" panose="020B0604020202020204" charset="0"/>
              </a:rPr>
              <a:t>Package</a:t>
            </a:r>
            <a:r>
              <a:rPr lang="es-ES" sz="3000" b="1" spc="-5" dirty="0">
                <a:solidFill>
                  <a:srgbClr val="000000"/>
                </a:solidFill>
                <a:latin typeface="Montserrat" panose="020B0604020202020204" charset="0"/>
              </a:rPr>
              <a:t> 2: </a:t>
            </a:r>
            <a:r>
              <a:rPr lang="es-ES" sz="3000" b="1" spc="-5" dirty="0" err="1">
                <a:solidFill>
                  <a:srgbClr val="000000"/>
                </a:solidFill>
                <a:latin typeface="Montserrat" panose="020B0604020202020204" charset="0"/>
              </a:rPr>
              <a:t>Mapping</a:t>
            </a:r>
            <a:r>
              <a:rPr lang="es-ES" sz="3000" b="1" spc="-5" dirty="0">
                <a:solidFill>
                  <a:srgbClr val="000000"/>
                </a:solidFill>
                <a:latin typeface="Montserrat" panose="020B0604020202020204" charset="0"/>
              </a:rPr>
              <a:t> </a:t>
            </a:r>
            <a:r>
              <a:rPr lang="es-ES" sz="3000" b="1" spc="-5" dirty="0" err="1">
                <a:solidFill>
                  <a:srgbClr val="000000"/>
                </a:solidFill>
                <a:latin typeface="Montserrat" panose="020B0604020202020204" charset="0"/>
              </a:rPr>
              <a:t>Study</a:t>
            </a:r>
            <a:endParaRPr sz="3000" b="1" dirty="0">
              <a:latin typeface="Montserrat" panose="020B0604020202020204" charset="0"/>
            </a:endParaRPr>
          </a:p>
        </p:txBody>
      </p:sp>
      <p:grpSp>
        <p:nvGrpSpPr>
          <p:cNvPr id="12" name="object 2"/>
          <p:cNvGrpSpPr/>
          <p:nvPr/>
        </p:nvGrpSpPr>
        <p:grpSpPr>
          <a:xfrm>
            <a:off x="297520" y="-228600"/>
            <a:ext cx="672465" cy="7924800"/>
            <a:chOff x="297520" y="338555"/>
            <a:chExt cx="672465" cy="6943090"/>
          </a:xfrm>
          <a:solidFill>
            <a:srgbClr val="0D3F96"/>
          </a:solidFill>
        </p:grpSpPr>
        <p:sp>
          <p:nvSpPr>
            <p:cNvPr id="13" name="object 3"/>
            <p:cNvSpPr/>
            <p:nvPr/>
          </p:nvSpPr>
          <p:spPr>
            <a:xfrm>
              <a:off x="303834" y="538836"/>
              <a:ext cx="659765" cy="6676048"/>
            </a:xfrm>
            <a:custGeom>
              <a:avLst/>
              <a:gdLst/>
              <a:ahLst/>
              <a:cxnLst/>
              <a:rect l="l" t="t" r="r" b="b"/>
              <a:pathLst>
                <a:path w="659765" h="6930390">
                  <a:moveTo>
                    <a:pt x="659225" y="6930199"/>
                  </a:moveTo>
                  <a:lnTo>
                    <a:pt x="0" y="6930199"/>
                  </a:lnTo>
                  <a:lnTo>
                    <a:pt x="0" y="0"/>
                  </a:lnTo>
                  <a:lnTo>
                    <a:pt x="659225" y="0"/>
                  </a:lnTo>
                  <a:lnTo>
                    <a:pt x="659225" y="6930199"/>
                  </a:lnTo>
                  <a:close/>
                </a:path>
              </a:pathLst>
            </a:custGeom>
            <a:grpFill/>
          </p:spPr>
          <p:txBody>
            <a:bodyPr wrap="square" lIns="0" tIns="0" rIns="0" bIns="0" rtlCol="0"/>
            <a:lstStyle/>
            <a:p>
              <a:endParaRPr/>
            </a:p>
          </p:txBody>
        </p:sp>
        <p:sp>
          <p:nvSpPr>
            <p:cNvPr id="14" name="object 4"/>
            <p:cNvSpPr/>
            <p:nvPr/>
          </p:nvSpPr>
          <p:spPr>
            <a:xfrm>
              <a:off x="297520" y="338555"/>
              <a:ext cx="672465" cy="6943090"/>
            </a:xfrm>
            <a:custGeom>
              <a:avLst/>
              <a:gdLst/>
              <a:ahLst/>
              <a:cxnLst/>
              <a:rect l="l" t="t" r="r" b="b"/>
              <a:pathLst>
                <a:path w="672465" h="6943090">
                  <a:moveTo>
                    <a:pt x="669137" y="6942888"/>
                  </a:moveTo>
                  <a:lnTo>
                    <a:pt x="2715" y="6942888"/>
                  </a:lnTo>
                  <a:lnTo>
                    <a:pt x="0" y="6940172"/>
                  </a:lnTo>
                  <a:lnTo>
                    <a:pt x="0" y="2789"/>
                  </a:lnTo>
                  <a:lnTo>
                    <a:pt x="2789" y="0"/>
                  </a:lnTo>
                  <a:lnTo>
                    <a:pt x="669063" y="0"/>
                  </a:lnTo>
                  <a:lnTo>
                    <a:pt x="671853" y="2789"/>
                  </a:lnTo>
                  <a:lnTo>
                    <a:pt x="671853" y="6381"/>
                  </a:lnTo>
                  <a:lnTo>
                    <a:pt x="6313" y="6381"/>
                  </a:lnTo>
                  <a:lnTo>
                    <a:pt x="6313" y="12763"/>
                  </a:lnTo>
                  <a:lnTo>
                    <a:pt x="12695" y="12763"/>
                  </a:lnTo>
                  <a:lnTo>
                    <a:pt x="12695" y="6930198"/>
                  </a:lnTo>
                  <a:lnTo>
                    <a:pt x="6313" y="6930198"/>
                  </a:lnTo>
                  <a:lnTo>
                    <a:pt x="6313" y="6936580"/>
                  </a:lnTo>
                  <a:lnTo>
                    <a:pt x="671853" y="6936580"/>
                  </a:lnTo>
                  <a:lnTo>
                    <a:pt x="671853" y="6940172"/>
                  </a:lnTo>
                  <a:lnTo>
                    <a:pt x="669137" y="6942888"/>
                  </a:lnTo>
                  <a:close/>
                </a:path>
                <a:path w="672465" h="6943090">
                  <a:moveTo>
                    <a:pt x="12695" y="12763"/>
                  </a:moveTo>
                  <a:lnTo>
                    <a:pt x="6313" y="12763"/>
                  </a:lnTo>
                  <a:lnTo>
                    <a:pt x="6313" y="6381"/>
                  </a:lnTo>
                  <a:lnTo>
                    <a:pt x="12695" y="6381"/>
                  </a:lnTo>
                  <a:lnTo>
                    <a:pt x="12695" y="12763"/>
                  </a:lnTo>
                  <a:close/>
                </a:path>
                <a:path w="672465" h="6943090">
                  <a:moveTo>
                    <a:pt x="659157" y="12763"/>
                  </a:moveTo>
                  <a:lnTo>
                    <a:pt x="12695" y="12763"/>
                  </a:lnTo>
                  <a:lnTo>
                    <a:pt x="12695" y="6381"/>
                  </a:lnTo>
                  <a:lnTo>
                    <a:pt x="659157" y="6381"/>
                  </a:lnTo>
                  <a:lnTo>
                    <a:pt x="659157" y="12763"/>
                  </a:lnTo>
                  <a:close/>
                </a:path>
                <a:path w="672465" h="6943090">
                  <a:moveTo>
                    <a:pt x="665539" y="6936580"/>
                  </a:moveTo>
                  <a:lnTo>
                    <a:pt x="659157" y="6936580"/>
                  </a:lnTo>
                  <a:lnTo>
                    <a:pt x="659157" y="6381"/>
                  </a:lnTo>
                  <a:lnTo>
                    <a:pt x="665539" y="6381"/>
                  </a:lnTo>
                  <a:lnTo>
                    <a:pt x="665539" y="12763"/>
                  </a:lnTo>
                  <a:lnTo>
                    <a:pt x="671853" y="12763"/>
                  </a:lnTo>
                  <a:lnTo>
                    <a:pt x="671853" y="6930198"/>
                  </a:lnTo>
                  <a:lnTo>
                    <a:pt x="665539" y="6930198"/>
                  </a:lnTo>
                  <a:lnTo>
                    <a:pt x="665539" y="6936580"/>
                  </a:lnTo>
                  <a:close/>
                </a:path>
                <a:path w="672465" h="6943090">
                  <a:moveTo>
                    <a:pt x="671853" y="12763"/>
                  </a:moveTo>
                  <a:lnTo>
                    <a:pt x="665539" y="12763"/>
                  </a:lnTo>
                  <a:lnTo>
                    <a:pt x="665539" y="6381"/>
                  </a:lnTo>
                  <a:lnTo>
                    <a:pt x="671853" y="6381"/>
                  </a:lnTo>
                  <a:lnTo>
                    <a:pt x="671853" y="12763"/>
                  </a:lnTo>
                  <a:close/>
                </a:path>
                <a:path w="672465" h="6943090">
                  <a:moveTo>
                    <a:pt x="12695" y="6936580"/>
                  </a:moveTo>
                  <a:lnTo>
                    <a:pt x="6313" y="6936580"/>
                  </a:lnTo>
                  <a:lnTo>
                    <a:pt x="6313" y="6930198"/>
                  </a:lnTo>
                  <a:lnTo>
                    <a:pt x="12695" y="6930198"/>
                  </a:lnTo>
                  <a:lnTo>
                    <a:pt x="12695" y="6936580"/>
                  </a:lnTo>
                  <a:close/>
                </a:path>
                <a:path w="672465" h="6943090">
                  <a:moveTo>
                    <a:pt x="659157" y="6936580"/>
                  </a:moveTo>
                  <a:lnTo>
                    <a:pt x="12695" y="6936580"/>
                  </a:lnTo>
                  <a:lnTo>
                    <a:pt x="12695" y="6930198"/>
                  </a:lnTo>
                  <a:lnTo>
                    <a:pt x="659157" y="6930198"/>
                  </a:lnTo>
                  <a:lnTo>
                    <a:pt x="659157" y="6936580"/>
                  </a:lnTo>
                  <a:close/>
                </a:path>
                <a:path w="672465" h="6943090">
                  <a:moveTo>
                    <a:pt x="671853" y="6936580"/>
                  </a:moveTo>
                  <a:lnTo>
                    <a:pt x="665539" y="6936580"/>
                  </a:lnTo>
                  <a:lnTo>
                    <a:pt x="665539" y="6930198"/>
                  </a:lnTo>
                  <a:lnTo>
                    <a:pt x="671853" y="6930198"/>
                  </a:lnTo>
                  <a:lnTo>
                    <a:pt x="671853" y="6936580"/>
                  </a:lnTo>
                  <a:close/>
                </a:path>
              </a:pathLst>
            </a:custGeom>
            <a:grpFill/>
          </p:spPr>
          <p:txBody>
            <a:bodyPr wrap="square" lIns="0" tIns="0" rIns="0" bIns="0" rtlCol="0"/>
            <a:lstStyle/>
            <a:p>
              <a:endParaRPr/>
            </a:p>
          </p:txBody>
        </p:sp>
      </p:grpSp>
      <p:grpSp>
        <p:nvGrpSpPr>
          <p:cNvPr id="15" name="object 2"/>
          <p:cNvGrpSpPr/>
          <p:nvPr/>
        </p:nvGrpSpPr>
        <p:grpSpPr>
          <a:xfrm>
            <a:off x="297520" y="0"/>
            <a:ext cx="672465" cy="7619999"/>
            <a:chOff x="297520" y="338555"/>
            <a:chExt cx="672465" cy="6943090"/>
          </a:xfrm>
          <a:solidFill>
            <a:srgbClr val="0D3F96"/>
          </a:solidFill>
        </p:grpSpPr>
        <p:sp>
          <p:nvSpPr>
            <p:cNvPr id="16" name="object 3"/>
            <p:cNvSpPr/>
            <p:nvPr/>
          </p:nvSpPr>
          <p:spPr>
            <a:xfrm>
              <a:off x="303834" y="344936"/>
              <a:ext cx="659765" cy="6930390"/>
            </a:xfrm>
            <a:custGeom>
              <a:avLst/>
              <a:gdLst/>
              <a:ahLst/>
              <a:cxnLst/>
              <a:rect l="l" t="t" r="r" b="b"/>
              <a:pathLst>
                <a:path w="659765" h="6930390">
                  <a:moveTo>
                    <a:pt x="659225" y="6930199"/>
                  </a:moveTo>
                  <a:lnTo>
                    <a:pt x="0" y="6930199"/>
                  </a:lnTo>
                  <a:lnTo>
                    <a:pt x="0" y="0"/>
                  </a:lnTo>
                  <a:lnTo>
                    <a:pt x="659225" y="0"/>
                  </a:lnTo>
                  <a:lnTo>
                    <a:pt x="659225" y="6930199"/>
                  </a:lnTo>
                  <a:close/>
                </a:path>
              </a:pathLst>
            </a:custGeom>
            <a:grpFill/>
          </p:spPr>
          <p:txBody>
            <a:bodyPr wrap="square" lIns="0" tIns="0" rIns="0" bIns="0" rtlCol="0"/>
            <a:lstStyle/>
            <a:p>
              <a:endParaRPr/>
            </a:p>
          </p:txBody>
        </p:sp>
        <p:sp>
          <p:nvSpPr>
            <p:cNvPr id="17" name="object 4"/>
            <p:cNvSpPr/>
            <p:nvPr/>
          </p:nvSpPr>
          <p:spPr>
            <a:xfrm>
              <a:off x="297520" y="338555"/>
              <a:ext cx="672465" cy="6943090"/>
            </a:xfrm>
            <a:custGeom>
              <a:avLst/>
              <a:gdLst/>
              <a:ahLst/>
              <a:cxnLst/>
              <a:rect l="l" t="t" r="r" b="b"/>
              <a:pathLst>
                <a:path w="672465" h="6943090">
                  <a:moveTo>
                    <a:pt x="669137" y="6942888"/>
                  </a:moveTo>
                  <a:lnTo>
                    <a:pt x="2715" y="6942888"/>
                  </a:lnTo>
                  <a:lnTo>
                    <a:pt x="0" y="6940172"/>
                  </a:lnTo>
                  <a:lnTo>
                    <a:pt x="0" y="2789"/>
                  </a:lnTo>
                  <a:lnTo>
                    <a:pt x="2789" y="0"/>
                  </a:lnTo>
                  <a:lnTo>
                    <a:pt x="669063" y="0"/>
                  </a:lnTo>
                  <a:lnTo>
                    <a:pt x="671853" y="2789"/>
                  </a:lnTo>
                  <a:lnTo>
                    <a:pt x="671853" y="6381"/>
                  </a:lnTo>
                  <a:lnTo>
                    <a:pt x="6313" y="6381"/>
                  </a:lnTo>
                  <a:lnTo>
                    <a:pt x="6313" y="12763"/>
                  </a:lnTo>
                  <a:lnTo>
                    <a:pt x="12695" y="12763"/>
                  </a:lnTo>
                  <a:lnTo>
                    <a:pt x="12695" y="6930198"/>
                  </a:lnTo>
                  <a:lnTo>
                    <a:pt x="6313" y="6930198"/>
                  </a:lnTo>
                  <a:lnTo>
                    <a:pt x="6313" y="6936580"/>
                  </a:lnTo>
                  <a:lnTo>
                    <a:pt x="671853" y="6936580"/>
                  </a:lnTo>
                  <a:lnTo>
                    <a:pt x="671853" y="6940172"/>
                  </a:lnTo>
                  <a:lnTo>
                    <a:pt x="669137" y="6942888"/>
                  </a:lnTo>
                  <a:close/>
                </a:path>
                <a:path w="672465" h="6943090">
                  <a:moveTo>
                    <a:pt x="12695" y="12763"/>
                  </a:moveTo>
                  <a:lnTo>
                    <a:pt x="6313" y="12763"/>
                  </a:lnTo>
                  <a:lnTo>
                    <a:pt x="6313" y="6381"/>
                  </a:lnTo>
                  <a:lnTo>
                    <a:pt x="12695" y="6381"/>
                  </a:lnTo>
                  <a:lnTo>
                    <a:pt x="12695" y="12763"/>
                  </a:lnTo>
                  <a:close/>
                </a:path>
                <a:path w="672465" h="6943090">
                  <a:moveTo>
                    <a:pt x="659157" y="12763"/>
                  </a:moveTo>
                  <a:lnTo>
                    <a:pt x="12695" y="12763"/>
                  </a:lnTo>
                  <a:lnTo>
                    <a:pt x="12695" y="6381"/>
                  </a:lnTo>
                  <a:lnTo>
                    <a:pt x="659157" y="6381"/>
                  </a:lnTo>
                  <a:lnTo>
                    <a:pt x="659157" y="12763"/>
                  </a:lnTo>
                  <a:close/>
                </a:path>
                <a:path w="672465" h="6943090">
                  <a:moveTo>
                    <a:pt x="665539" y="6936580"/>
                  </a:moveTo>
                  <a:lnTo>
                    <a:pt x="659157" y="6936580"/>
                  </a:lnTo>
                  <a:lnTo>
                    <a:pt x="659157" y="6381"/>
                  </a:lnTo>
                  <a:lnTo>
                    <a:pt x="665539" y="6381"/>
                  </a:lnTo>
                  <a:lnTo>
                    <a:pt x="665539" y="12763"/>
                  </a:lnTo>
                  <a:lnTo>
                    <a:pt x="671853" y="12763"/>
                  </a:lnTo>
                  <a:lnTo>
                    <a:pt x="671853" y="6930198"/>
                  </a:lnTo>
                  <a:lnTo>
                    <a:pt x="665539" y="6930198"/>
                  </a:lnTo>
                  <a:lnTo>
                    <a:pt x="665539" y="6936580"/>
                  </a:lnTo>
                  <a:close/>
                </a:path>
                <a:path w="672465" h="6943090">
                  <a:moveTo>
                    <a:pt x="671853" y="12763"/>
                  </a:moveTo>
                  <a:lnTo>
                    <a:pt x="665539" y="12763"/>
                  </a:lnTo>
                  <a:lnTo>
                    <a:pt x="665539" y="6381"/>
                  </a:lnTo>
                  <a:lnTo>
                    <a:pt x="671853" y="6381"/>
                  </a:lnTo>
                  <a:lnTo>
                    <a:pt x="671853" y="12763"/>
                  </a:lnTo>
                  <a:close/>
                </a:path>
                <a:path w="672465" h="6943090">
                  <a:moveTo>
                    <a:pt x="12695" y="6936580"/>
                  </a:moveTo>
                  <a:lnTo>
                    <a:pt x="6313" y="6936580"/>
                  </a:lnTo>
                  <a:lnTo>
                    <a:pt x="6313" y="6930198"/>
                  </a:lnTo>
                  <a:lnTo>
                    <a:pt x="12695" y="6930198"/>
                  </a:lnTo>
                  <a:lnTo>
                    <a:pt x="12695" y="6936580"/>
                  </a:lnTo>
                  <a:close/>
                </a:path>
                <a:path w="672465" h="6943090">
                  <a:moveTo>
                    <a:pt x="659157" y="6936580"/>
                  </a:moveTo>
                  <a:lnTo>
                    <a:pt x="12695" y="6936580"/>
                  </a:lnTo>
                  <a:lnTo>
                    <a:pt x="12695" y="6930198"/>
                  </a:lnTo>
                  <a:lnTo>
                    <a:pt x="659157" y="6930198"/>
                  </a:lnTo>
                  <a:lnTo>
                    <a:pt x="659157" y="6936580"/>
                  </a:lnTo>
                  <a:close/>
                </a:path>
                <a:path w="672465" h="6943090">
                  <a:moveTo>
                    <a:pt x="671853" y="6936580"/>
                  </a:moveTo>
                  <a:lnTo>
                    <a:pt x="665539" y="6936580"/>
                  </a:lnTo>
                  <a:lnTo>
                    <a:pt x="665539" y="6930198"/>
                  </a:lnTo>
                  <a:lnTo>
                    <a:pt x="671853" y="6930198"/>
                  </a:lnTo>
                  <a:lnTo>
                    <a:pt x="671853" y="6936580"/>
                  </a:lnTo>
                  <a:close/>
                </a:path>
              </a:pathLst>
            </a:custGeom>
            <a:grpFill/>
          </p:spPr>
          <p:txBody>
            <a:bodyPr wrap="square" lIns="0" tIns="0" rIns="0" bIns="0" rtlCol="0"/>
            <a:lstStyle/>
            <a:p>
              <a:endParaRPr/>
            </a:p>
          </p:txBody>
        </p:sp>
      </p:grpSp>
      <p:pic>
        <p:nvPicPr>
          <p:cNvPr id="19" name="Imagen 18">
            <a:extLst>
              <a:ext uri="{FF2B5EF4-FFF2-40B4-BE49-F238E27FC236}">
                <a16:creationId xmlns:a16="http://schemas.microsoft.com/office/drawing/2014/main" id="{0B8ECFD8-B16A-020B-440C-A61B838CE0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47085" y="6973611"/>
            <a:ext cx="1667179" cy="493272"/>
          </a:xfrm>
          <a:prstGeom prst="rect">
            <a:avLst/>
          </a:prstGeom>
          <a:noFill/>
          <a:ln>
            <a:noFill/>
          </a:ln>
          <a:effectLst/>
        </p:spPr>
      </p:pic>
      <p:sp>
        <p:nvSpPr>
          <p:cNvPr id="7" name="TextBox 6">
            <a:extLst>
              <a:ext uri="{FF2B5EF4-FFF2-40B4-BE49-F238E27FC236}">
                <a16:creationId xmlns:a16="http://schemas.microsoft.com/office/drawing/2014/main" id="{F08F6039-140A-5523-935F-41F2B2D80186}"/>
              </a:ext>
            </a:extLst>
          </p:cNvPr>
          <p:cNvSpPr txBox="1"/>
          <p:nvPr/>
        </p:nvSpPr>
        <p:spPr>
          <a:xfrm>
            <a:off x="1219200" y="1473922"/>
            <a:ext cx="10419837" cy="5496376"/>
          </a:xfrm>
          <a:prstGeom prst="rect">
            <a:avLst/>
          </a:prstGeom>
          <a:noFill/>
        </p:spPr>
        <p:txBody>
          <a:bodyPr wrap="square">
            <a:spAutoFit/>
          </a:bodyPr>
          <a:lstStyle/>
          <a:p>
            <a:pPr marL="12700">
              <a:lnSpc>
                <a:spcPct val="100000"/>
              </a:lnSpc>
              <a:spcBef>
                <a:spcPts val="100"/>
              </a:spcBef>
            </a:pPr>
            <a:r>
              <a:rPr lang="es-ES" sz="1800" b="1" spc="20" dirty="0" err="1">
                <a:solidFill>
                  <a:srgbClr val="0D3F96"/>
                </a:solidFill>
                <a:latin typeface="Montserrat" panose="020B0604020202020204" charset="0"/>
                <a:cs typeface="Microsoft Sans Serif"/>
              </a:rPr>
              <a:t>Contents</a:t>
            </a:r>
            <a:r>
              <a:rPr lang="es-ES" sz="1800" b="1" spc="20" dirty="0">
                <a:solidFill>
                  <a:srgbClr val="0D3F96"/>
                </a:solidFill>
                <a:latin typeface="Montserrat" panose="020B0604020202020204" charset="0"/>
                <a:cs typeface="Microsoft Sans Serif"/>
              </a:rPr>
              <a:t>:</a:t>
            </a:r>
          </a:p>
          <a:p>
            <a:pPr marL="12700">
              <a:lnSpc>
                <a:spcPct val="100000"/>
              </a:lnSpc>
              <a:spcBef>
                <a:spcPts val="100"/>
              </a:spcBef>
            </a:pPr>
            <a:endParaRPr lang="es-ES" sz="1800" b="1" spc="20" dirty="0">
              <a:solidFill>
                <a:srgbClr val="0D3F96"/>
              </a:solidFill>
              <a:latin typeface="Montserrat" panose="020B0604020202020204" charset="0"/>
              <a:cs typeface="Microsoft Sans Serif"/>
            </a:endParaRPr>
          </a:p>
          <a:p>
            <a:pPr marL="355600" indent="-342900" algn="just">
              <a:lnSpc>
                <a:spcPct val="100000"/>
              </a:lnSpc>
              <a:spcBef>
                <a:spcPts val="100"/>
              </a:spcBef>
              <a:buFont typeface="Arial" panose="020B0604020202020204" pitchFamily="34" charset="0"/>
              <a:buChar char="•"/>
            </a:pPr>
            <a:r>
              <a:rPr lang="en-US" sz="1800" b="1" spc="20" dirty="0">
                <a:latin typeface="Montserrat" panose="020B0604020202020204" charset="0"/>
                <a:cs typeface="Microsoft Sans Serif"/>
              </a:rPr>
              <a:t>Create the cross-border working group of 25 companies across 5 countries that will contribute to mapping the best practices of the HORECA value chain</a:t>
            </a:r>
          </a:p>
          <a:p>
            <a:pPr marL="355600" indent="-342900" algn="just">
              <a:lnSpc>
                <a:spcPct val="100000"/>
              </a:lnSpc>
              <a:spcBef>
                <a:spcPts val="100"/>
              </a:spcBef>
              <a:buFont typeface="Arial" panose="020B0604020202020204" pitchFamily="34" charset="0"/>
              <a:buChar char="•"/>
            </a:pPr>
            <a:endParaRPr lang="en-US" sz="1800" b="1" spc="20" dirty="0">
              <a:latin typeface="Montserrat" panose="020B0604020202020204" charset="0"/>
              <a:cs typeface="Microsoft Sans Serif"/>
            </a:endParaRPr>
          </a:p>
          <a:p>
            <a:pPr marL="355600" indent="-342900" algn="just">
              <a:lnSpc>
                <a:spcPct val="100000"/>
              </a:lnSpc>
              <a:spcBef>
                <a:spcPts val="100"/>
              </a:spcBef>
              <a:buFont typeface="Arial" panose="020B0604020202020204" pitchFamily="34" charset="0"/>
              <a:buChar char="•"/>
            </a:pPr>
            <a:r>
              <a:rPr lang="en-US" sz="1800" b="1" spc="20" dirty="0">
                <a:latin typeface="Montserrat" panose="020B0604020202020204" charset="0"/>
                <a:cs typeface="Microsoft Sans Serif"/>
              </a:rPr>
              <a:t>Identifying energy consumption across the HORECA value chain mapping the direct and indirect energy processes</a:t>
            </a:r>
            <a:r>
              <a:rPr lang="en-US" b="1" spc="20" dirty="0">
                <a:latin typeface="Montserrat" panose="020B0604020202020204" charset="0"/>
                <a:cs typeface="Microsoft Sans Serif"/>
              </a:rPr>
              <a:t> through analysis with a focus on energy consumption for identifying the key points in which major savings of energy may be feasible. </a:t>
            </a:r>
            <a:endParaRPr lang="en-US" sz="1800" b="1" spc="20" dirty="0">
              <a:latin typeface="Montserrat" panose="020B0604020202020204" charset="0"/>
              <a:cs typeface="Microsoft Sans Serif"/>
            </a:endParaRPr>
          </a:p>
          <a:p>
            <a:pPr marL="355600" indent="-342900" algn="just">
              <a:lnSpc>
                <a:spcPct val="100000"/>
              </a:lnSpc>
              <a:spcBef>
                <a:spcPts val="100"/>
              </a:spcBef>
              <a:buFont typeface="Arial" panose="020B0604020202020204" pitchFamily="34" charset="0"/>
              <a:buChar char="•"/>
            </a:pPr>
            <a:endParaRPr lang="en-US" sz="1800" b="1" spc="20" dirty="0">
              <a:latin typeface="Montserrat" panose="020B0604020202020204" charset="0"/>
              <a:cs typeface="Microsoft Sans Serif"/>
            </a:endParaRPr>
          </a:p>
          <a:p>
            <a:pPr marL="355600" indent="-342900" algn="just">
              <a:lnSpc>
                <a:spcPct val="100000"/>
              </a:lnSpc>
              <a:spcBef>
                <a:spcPts val="100"/>
              </a:spcBef>
              <a:buFont typeface="Arial" panose="020B0604020202020204" pitchFamily="34" charset="0"/>
              <a:buChar char="•"/>
            </a:pPr>
            <a:r>
              <a:rPr lang="en-US" sz="1800" b="1" spc="20" dirty="0">
                <a:latin typeface="Montserrat" panose="020B0604020202020204" charset="0"/>
                <a:cs typeface="Microsoft Sans Serif"/>
              </a:rPr>
              <a:t>Identify the best energy efficient transferable practices across the value chain and validate them through </a:t>
            </a:r>
            <a:r>
              <a:rPr lang="en-US" b="1" spc="20" dirty="0">
                <a:latin typeface="Montserrat" panose="020B0604020202020204" charset="0"/>
                <a:cs typeface="Microsoft Sans Serif"/>
              </a:rPr>
              <a:t>i</a:t>
            </a:r>
            <a:r>
              <a:rPr lang="en-US" sz="1800" b="1" spc="20" dirty="0">
                <a:latin typeface="Montserrat" panose="020B0604020202020204" charset="0"/>
                <a:cs typeface="Microsoft Sans Serif"/>
              </a:rPr>
              <a:t>nterviews with different actors of the HORECA sector </a:t>
            </a:r>
          </a:p>
          <a:p>
            <a:pPr marL="355600" indent="-342900" algn="just">
              <a:lnSpc>
                <a:spcPct val="100000"/>
              </a:lnSpc>
              <a:spcBef>
                <a:spcPts val="100"/>
              </a:spcBef>
              <a:buFont typeface="Arial" panose="020B0604020202020204" pitchFamily="34" charset="0"/>
              <a:buChar char="•"/>
            </a:pPr>
            <a:endParaRPr lang="en-US" sz="1800" b="1" spc="20" dirty="0">
              <a:latin typeface="Montserrat" panose="020B0604020202020204" charset="0"/>
              <a:cs typeface="Microsoft Sans Serif"/>
            </a:endParaRPr>
          </a:p>
          <a:p>
            <a:pPr marL="355600" indent="-342900" algn="just">
              <a:lnSpc>
                <a:spcPct val="100000"/>
              </a:lnSpc>
              <a:spcBef>
                <a:spcPts val="100"/>
              </a:spcBef>
              <a:buFont typeface="Arial" panose="020B0604020202020204" pitchFamily="34" charset="0"/>
              <a:buChar char="•"/>
            </a:pPr>
            <a:r>
              <a:rPr lang="en-US" b="1" spc="20" dirty="0">
                <a:latin typeface="Montserrat" panose="020B0604020202020204" charset="0"/>
                <a:cs typeface="Microsoft Sans Serif"/>
              </a:rPr>
              <a:t>Publication of the identified energy efficiency measures though a set of viable recommendations for improving energy performance of  HORECA SMEs.</a:t>
            </a:r>
            <a:endParaRPr lang="en-US" sz="1800" b="1" spc="20" dirty="0">
              <a:latin typeface="Montserrat" panose="020B0604020202020204" charset="0"/>
              <a:cs typeface="Microsoft Sans Serif"/>
            </a:endParaRPr>
          </a:p>
          <a:p>
            <a:pPr marL="12700">
              <a:lnSpc>
                <a:spcPct val="100000"/>
              </a:lnSpc>
              <a:spcBef>
                <a:spcPts val="100"/>
              </a:spcBef>
            </a:pPr>
            <a:endParaRPr lang="es-ES" sz="1800" b="1" spc="20" dirty="0">
              <a:solidFill>
                <a:srgbClr val="0D3F96"/>
              </a:solidFill>
              <a:latin typeface="Montserrat" panose="020B0604020202020204" charset="0"/>
              <a:cs typeface="Microsoft Sans Serif"/>
            </a:endParaRPr>
          </a:p>
          <a:p>
            <a:pPr marL="12700">
              <a:lnSpc>
                <a:spcPct val="100000"/>
              </a:lnSpc>
              <a:spcBef>
                <a:spcPts val="100"/>
              </a:spcBef>
            </a:pPr>
            <a:endParaRPr lang="es-ES" b="1" spc="20" dirty="0">
              <a:solidFill>
                <a:srgbClr val="0D3F96"/>
              </a:solidFill>
              <a:latin typeface="Montserrat" panose="020B0604020202020204" charset="0"/>
              <a:cs typeface="Microsoft Sans Serif"/>
            </a:endParaRPr>
          </a:p>
          <a:p>
            <a:pPr marL="12700">
              <a:lnSpc>
                <a:spcPct val="100000"/>
              </a:lnSpc>
              <a:spcBef>
                <a:spcPts val="100"/>
              </a:spcBef>
            </a:pPr>
            <a:r>
              <a:rPr lang="es-ES" sz="1800" b="1" spc="20" dirty="0">
                <a:solidFill>
                  <a:srgbClr val="0D3F96"/>
                </a:solidFill>
                <a:latin typeface="Montserrat" panose="020B0604020202020204" charset="0"/>
                <a:cs typeface="Microsoft Sans Serif"/>
              </a:rPr>
              <a:t> </a:t>
            </a:r>
          </a:p>
        </p:txBody>
      </p:sp>
    </p:spTree>
    <p:extLst>
      <p:ext uri="{BB962C8B-B14F-4D97-AF65-F5344CB8AC3E}">
        <p14:creationId xmlns:p14="http://schemas.microsoft.com/office/powerpoint/2010/main" val="2672027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14963" y="488019"/>
            <a:ext cx="9353037" cy="936154"/>
          </a:xfrm>
          <a:prstGeom prst="rect">
            <a:avLst/>
          </a:prstGeom>
        </p:spPr>
        <p:txBody>
          <a:bodyPr vert="horz" wrap="square" lIns="0" tIns="12700" rIns="0" bIns="0" rtlCol="0">
            <a:spAutoFit/>
          </a:bodyPr>
          <a:lstStyle/>
          <a:p>
            <a:pPr marL="12700">
              <a:lnSpc>
                <a:spcPct val="100000"/>
              </a:lnSpc>
              <a:spcBef>
                <a:spcPts val="100"/>
              </a:spcBef>
            </a:pPr>
            <a:r>
              <a:rPr sz="3000" b="1" dirty="0">
                <a:solidFill>
                  <a:srgbClr val="000000"/>
                </a:solidFill>
                <a:latin typeface="Montserrat" panose="020B0604020202020204" charset="0"/>
              </a:rPr>
              <a:t>Work</a:t>
            </a:r>
            <a:r>
              <a:rPr sz="3000" b="1" spc="10" dirty="0">
                <a:solidFill>
                  <a:srgbClr val="000000"/>
                </a:solidFill>
                <a:latin typeface="Montserrat" panose="020B0604020202020204" charset="0"/>
              </a:rPr>
              <a:t> </a:t>
            </a:r>
            <a:r>
              <a:rPr sz="3000" b="1" spc="-5" dirty="0">
                <a:solidFill>
                  <a:srgbClr val="000000"/>
                </a:solidFill>
                <a:latin typeface="Montserrat" panose="020B0604020202020204" charset="0"/>
              </a:rPr>
              <a:t>Package</a:t>
            </a:r>
            <a:r>
              <a:rPr lang="es-ES" sz="3000" b="1" spc="-5" dirty="0">
                <a:solidFill>
                  <a:srgbClr val="000000"/>
                </a:solidFill>
                <a:latin typeface="Montserrat" panose="020B0604020202020204" charset="0"/>
              </a:rPr>
              <a:t> 3: Business </a:t>
            </a:r>
            <a:r>
              <a:rPr lang="es-ES" sz="3000" b="1" spc="-5" dirty="0" err="1">
                <a:solidFill>
                  <a:srgbClr val="000000"/>
                </a:solidFill>
                <a:latin typeface="Montserrat" panose="020B0604020202020204" charset="0"/>
              </a:rPr>
              <a:t>Models</a:t>
            </a:r>
            <a:r>
              <a:rPr lang="es-ES" sz="3000" b="1" spc="-5" dirty="0">
                <a:solidFill>
                  <a:srgbClr val="000000"/>
                </a:solidFill>
                <a:latin typeface="Montserrat" panose="020B0604020202020204" charset="0"/>
              </a:rPr>
              <a:t> and </a:t>
            </a:r>
            <a:r>
              <a:rPr lang="es-ES" sz="3000" b="1" spc="-5" dirty="0" err="1">
                <a:solidFill>
                  <a:srgbClr val="000000"/>
                </a:solidFill>
                <a:latin typeface="Montserrat" panose="020B0604020202020204" charset="0"/>
              </a:rPr>
              <a:t>Benchmarks</a:t>
            </a:r>
            <a:endParaRPr sz="3000" b="1" dirty="0">
              <a:latin typeface="Montserrat" panose="020B0604020202020204" charset="0"/>
            </a:endParaRPr>
          </a:p>
        </p:txBody>
      </p:sp>
      <p:sp>
        <p:nvSpPr>
          <p:cNvPr id="3" name="object 3"/>
          <p:cNvSpPr txBox="1"/>
          <p:nvPr/>
        </p:nvSpPr>
        <p:spPr>
          <a:xfrm>
            <a:off x="1321589" y="1546015"/>
            <a:ext cx="5292437" cy="351378"/>
          </a:xfrm>
          <a:prstGeom prst="rect">
            <a:avLst/>
          </a:prstGeom>
        </p:spPr>
        <p:txBody>
          <a:bodyPr vert="horz" wrap="square" lIns="0" tIns="12700" rIns="0" bIns="0" rtlCol="0">
            <a:spAutoFit/>
          </a:bodyPr>
          <a:lstStyle/>
          <a:p>
            <a:pPr marL="12700">
              <a:lnSpc>
                <a:spcPct val="100000"/>
              </a:lnSpc>
              <a:spcBef>
                <a:spcPts val="100"/>
              </a:spcBef>
            </a:pPr>
            <a:r>
              <a:rPr sz="2200" b="1" spc="-5" dirty="0">
                <a:solidFill>
                  <a:srgbClr val="0D3F96"/>
                </a:solidFill>
                <a:latin typeface="Montserrat" panose="020B0604020202020204" charset="0"/>
                <a:cs typeface="Arial MT"/>
              </a:rPr>
              <a:t>Duration</a:t>
            </a:r>
            <a:r>
              <a:rPr sz="2200" b="1" spc="-5" dirty="0">
                <a:latin typeface="Montserrat" panose="020B0604020202020204" charset="0"/>
                <a:cs typeface="Arial MT"/>
              </a:rPr>
              <a:t>:</a:t>
            </a:r>
            <a:r>
              <a:rPr sz="2200" b="1" spc="-25" dirty="0">
                <a:latin typeface="Montserrat" panose="020B0604020202020204" charset="0"/>
                <a:cs typeface="Arial MT"/>
              </a:rPr>
              <a:t> </a:t>
            </a:r>
            <a:r>
              <a:rPr sz="2200" spc="-5" dirty="0">
                <a:latin typeface="Montserrat" panose="020B0604020202020204" charset="0"/>
                <a:cs typeface="Arial MT"/>
              </a:rPr>
              <a:t>M0</a:t>
            </a:r>
            <a:r>
              <a:rPr lang="es-ES" sz="2200" spc="-5" dirty="0">
                <a:latin typeface="Montserrat" panose="020B0604020202020204" charset="0"/>
                <a:cs typeface="Arial MT"/>
              </a:rPr>
              <a:t>1</a:t>
            </a:r>
            <a:r>
              <a:rPr sz="2200" spc="-30" dirty="0">
                <a:latin typeface="Montserrat" panose="020B0604020202020204" charset="0"/>
                <a:cs typeface="Arial MT"/>
              </a:rPr>
              <a:t> </a:t>
            </a:r>
            <a:r>
              <a:rPr sz="2200" spc="-5" dirty="0">
                <a:latin typeface="Montserrat" panose="020B0604020202020204" charset="0"/>
                <a:cs typeface="Arial MT"/>
              </a:rPr>
              <a:t>to</a:t>
            </a:r>
            <a:r>
              <a:rPr sz="2200" spc="-25" dirty="0">
                <a:latin typeface="Montserrat" panose="020B0604020202020204" charset="0"/>
                <a:cs typeface="Arial MT"/>
              </a:rPr>
              <a:t> </a:t>
            </a:r>
            <a:r>
              <a:rPr sz="2200" spc="-5" dirty="0">
                <a:latin typeface="Montserrat" panose="020B0604020202020204" charset="0"/>
                <a:cs typeface="Arial MT"/>
              </a:rPr>
              <a:t>M</a:t>
            </a:r>
            <a:r>
              <a:rPr lang="es-ES" sz="2200" spc="-5" dirty="0">
                <a:latin typeface="Montserrat" panose="020B0604020202020204" charset="0"/>
                <a:cs typeface="Arial MT"/>
              </a:rPr>
              <a:t>12</a:t>
            </a:r>
            <a:endParaRPr sz="2200" dirty="0">
              <a:latin typeface="Montserrat" panose="020B0604020202020204" charset="0"/>
              <a:cs typeface="Arial MT"/>
            </a:endParaRPr>
          </a:p>
        </p:txBody>
      </p:sp>
      <p:sp>
        <p:nvSpPr>
          <p:cNvPr id="4" name="object 4"/>
          <p:cNvSpPr txBox="1"/>
          <p:nvPr/>
        </p:nvSpPr>
        <p:spPr>
          <a:xfrm>
            <a:off x="1321588" y="2039288"/>
            <a:ext cx="10032211" cy="1313180"/>
          </a:xfrm>
          <a:prstGeom prst="rect">
            <a:avLst/>
          </a:prstGeom>
        </p:spPr>
        <p:txBody>
          <a:bodyPr vert="horz" wrap="square" lIns="0" tIns="12700" rIns="0" bIns="0" rtlCol="0">
            <a:spAutoFit/>
          </a:bodyPr>
          <a:lstStyle/>
          <a:p>
            <a:pPr marL="12700">
              <a:lnSpc>
                <a:spcPct val="100000"/>
              </a:lnSpc>
              <a:spcBef>
                <a:spcPts val="100"/>
              </a:spcBef>
            </a:pPr>
            <a:r>
              <a:rPr lang="en-US" sz="2000" b="1" dirty="0">
                <a:solidFill>
                  <a:srgbClr val="0D3F96"/>
                </a:solidFill>
                <a:latin typeface="Montserrat" panose="020B0604020202020204" charset="0"/>
                <a:cs typeface="Arial MT"/>
              </a:rPr>
              <a:t>WP3 leader: </a:t>
            </a:r>
            <a:r>
              <a:rPr lang="en-US" sz="2000" b="1" spc="-5" dirty="0">
                <a:latin typeface="Montserrat" panose="020B0604020202020204" charset="0"/>
                <a:cs typeface="Arial MT"/>
              </a:rPr>
              <a:t>University of Brescia</a:t>
            </a:r>
          </a:p>
          <a:p>
            <a:pPr marL="12700">
              <a:lnSpc>
                <a:spcPct val="100000"/>
              </a:lnSpc>
              <a:spcBef>
                <a:spcPts val="100"/>
              </a:spcBef>
            </a:pPr>
            <a:endParaRPr lang="en-US" sz="2000" b="1" spc="-5" dirty="0">
              <a:latin typeface="Montserrat" panose="020B0604020202020204" charset="0"/>
              <a:cs typeface="Arial MT"/>
            </a:endParaRPr>
          </a:p>
          <a:p>
            <a:pPr marL="12700">
              <a:spcBef>
                <a:spcPts val="100"/>
              </a:spcBef>
            </a:pPr>
            <a:r>
              <a:rPr lang="en-US" sz="2000" b="1" spc="20" dirty="0">
                <a:solidFill>
                  <a:srgbClr val="0D3F96"/>
                </a:solidFill>
                <a:latin typeface="Montserrat" panose="020B0604020202020204" charset="0"/>
                <a:cs typeface="Microsoft Sans Serif"/>
              </a:rPr>
              <a:t>Participant</a:t>
            </a:r>
            <a:r>
              <a:rPr lang="en-US" sz="2000" b="1" spc="20" dirty="0">
                <a:solidFill>
                  <a:srgbClr val="000099"/>
                </a:solidFill>
                <a:latin typeface="Montserrat" panose="020B0604020202020204" charset="0"/>
                <a:cs typeface="Microsoft Sans Serif"/>
              </a:rPr>
              <a:t>s: </a:t>
            </a:r>
            <a:r>
              <a:rPr lang="en-US" sz="2000" b="1" spc="20" dirty="0">
                <a:latin typeface="Montserrat" panose="020B0604020202020204" charset="0"/>
                <a:cs typeface="Microsoft Sans Serif"/>
              </a:rPr>
              <a:t>3  </a:t>
            </a:r>
            <a:r>
              <a:rPr lang="en-US" b="1" spc="20" dirty="0">
                <a:latin typeface="Montserrat" panose="020B0604020202020204" charset="0"/>
                <a:cs typeface="Microsoft Sans Serif"/>
              </a:rPr>
              <a:t>UNIBIS (Italy), ESCLA (Belgium), EIW (Austria) </a:t>
            </a:r>
            <a:endParaRPr lang="en-US" sz="2000" b="1" spc="20" dirty="0">
              <a:latin typeface="Montserrat" panose="020B0604020202020204" charset="0"/>
              <a:cs typeface="Microsoft Sans Serif"/>
            </a:endParaRPr>
          </a:p>
          <a:p>
            <a:pPr marL="12700">
              <a:lnSpc>
                <a:spcPct val="100000"/>
              </a:lnSpc>
              <a:spcBef>
                <a:spcPts val="100"/>
              </a:spcBef>
            </a:pPr>
            <a:endParaRPr sz="2200" dirty="0">
              <a:latin typeface="Montserrat" panose="020B0604020202020204" charset="0"/>
              <a:cs typeface="Arial MT"/>
            </a:endParaRPr>
          </a:p>
        </p:txBody>
      </p:sp>
      <p:sp>
        <p:nvSpPr>
          <p:cNvPr id="6" name="object 6"/>
          <p:cNvSpPr txBox="1"/>
          <p:nvPr/>
        </p:nvSpPr>
        <p:spPr>
          <a:xfrm>
            <a:off x="1346189" y="3182888"/>
            <a:ext cx="10236211" cy="4103688"/>
          </a:xfrm>
          <a:prstGeom prst="rect">
            <a:avLst/>
          </a:prstGeom>
        </p:spPr>
        <p:txBody>
          <a:bodyPr vert="horz" wrap="square" lIns="0" tIns="12700" rIns="0" bIns="0" rtlCol="0">
            <a:spAutoFit/>
          </a:bodyPr>
          <a:lstStyle/>
          <a:p>
            <a:pPr marL="12700">
              <a:lnSpc>
                <a:spcPct val="100000"/>
              </a:lnSpc>
              <a:spcBef>
                <a:spcPts val="100"/>
              </a:spcBef>
            </a:pPr>
            <a:r>
              <a:rPr lang="es-ES" sz="2000" b="1" spc="20" dirty="0" err="1">
                <a:solidFill>
                  <a:srgbClr val="0D3F96"/>
                </a:solidFill>
                <a:latin typeface="Montserrat" panose="020B0604020202020204" charset="0"/>
                <a:cs typeface="Microsoft Sans Serif"/>
              </a:rPr>
              <a:t>Aim</a:t>
            </a:r>
            <a:r>
              <a:rPr lang="es-ES" sz="2000" b="1" spc="20" dirty="0">
                <a:solidFill>
                  <a:srgbClr val="0D3F96"/>
                </a:solidFill>
                <a:latin typeface="Montserrat" panose="020B0604020202020204" charset="0"/>
                <a:cs typeface="Microsoft Sans Serif"/>
              </a:rPr>
              <a:t>: </a:t>
            </a:r>
          </a:p>
          <a:p>
            <a:pPr marL="355600" indent="-342900" algn="just">
              <a:lnSpc>
                <a:spcPct val="100000"/>
              </a:lnSpc>
              <a:spcBef>
                <a:spcPts val="100"/>
              </a:spcBef>
              <a:buFont typeface="Arial" panose="020B0604020202020204" pitchFamily="34" charset="0"/>
              <a:buChar char="•"/>
            </a:pPr>
            <a:r>
              <a:rPr lang="en-GB" sz="2000" b="1" spc="20" dirty="0">
                <a:latin typeface="Montserrat" panose="020B0604020202020204" charset="0"/>
                <a:cs typeface="Microsoft Sans Serif"/>
              </a:rPr>
              <a:t>Evaluate the supply chain of the </a:t>
            </a:r>
            <a:r>
              <a:rPr lang="en-US" sz="2000" b="1" spc="20" dirty="0">
                <a:latin typeface="Montserrat" panose="020B0604020202020204" charset="0"/>
                <a:cs typeface="Microsoft Sans Serif"/>
              </a:rPr>
              <a:t>HORECA</a:t>
            </a:r>
            <a:r>
              <a:rPr lang="en-GB" sz="2000" b="1" spc="20" dirty="0">
                <a:latin typeface="Montserrat" panose="020B0604020202020204" charset="0"/>
                <a:cs typeface="Microsoft Sans Serif"/>
              </a:rPr>
              <a:t> sector and define best practices to improve their sustainability</a:t>
            </a:r>
          </a:p>
          <a:p>
            <a:pPr marL="12700" algn="just">
              <a:lnSpc>
                <a:spcPct val="100000"/>
              </a:lnSpc>
              <a:spcBef>
                <a:spcPts val="100"/>
              </a:spcBef>
            </a:pPr>
            <a:endParaRPr lang="en-GB" sz="2000" b="1" spc="20" dirty="0">
              <a:latin typeface="Montserrat" panose="020B0604020202020204" charset="0"/>
              <a:cs typeface="Microsoft Sans Serif"/>
            </a:endParaRPr>
          </a:p>
          <a:p>
            <a:pPr marL="355600" indent="-342900" algn="just">
              <a:lnSpc>
                <a:spcPct val="100000"/>
              </a:lnSpc>
              <a:spcBef>
                <a:spcPts val="100"/>
              </a:spcBef>
              <a:buFont typeface="Arial" panose="020B0604020202020204" pitchFamily="34" charset="0"/>
              <a:buChar char="•"/>
            </a:pPr>
            <a:r>
              <a:rPr lang="en-US" sz="2000" b="1" spc="20" dirty="0">
                <a:latin typeface="Montserrat" panose="020B0604020202020204" charset="0"/>
                <a:cs typeface="Microsoft Sans Serif"/>
              </a:rPr>
              <a:t>Analyze  the life cycle of the HORECA sector and develop an integrated economic model that take in account considerations on the non energy benefits impacts</a:t>
            </a:r>
          </a:p>
          <a:p>
            <a:pPr marL="12700" algn="just">
              <a:lnSpc>
                <a:spcPct val="100000"/>
              </a:lnSpc>
              <a:spcBef>
                <a:spcPts val="100"/>
              </a:spcBef>
            </a:pPr>
            <a:endParaRPr lang="en-US" sz="2000" b="1" spc="20" dirty="0">
              <a:latin typeface="Montserrat" panose="020B0604020202020204" charset="0"/>
              <a:cs typeface="Microsoft Sans Serif"/>
            </a:endParaRPr>
          </a:p>
          <a:p>
            <a:pPr marL="355600" indent="-342900" algn="just">
              <a:lnSpc>
                <a:spcPct val="100000"/>
              </a:lnSpc>
              <a:spcBef>
                <a:spcPts val="100"/>
              </a:spcBef>
              <a:buFont typeface="Arial" panose="020B0604020202020204" pitchFamily="34" charset="0"/>
              <a:buChar char="•"/>
            </a:pPr>
            <a:r>
              <a:rPr lang="en-US" sz="2000" b="1" spc="20" dirty="0">
                <a:latin typeface="Montserrat" panose="020B0604020202020204" charset="0"/>
                <a:cs typeface="Microsoft Sans Serif"/>
              </a:rPr>
              <a:t>Using the data directly gathered from the supply chain to evaluate the untapped potential of energy efficiency and renewable at each step of the value chain.</a:t>
            </a:r>
            <a:endParaRPr lang="es-ES" sz="2000" b="1" spc="20" dirty="0">
              <a:solidFill>
                <a:srgbClr val="0D3F96"/>
              </a:solidFill>
              <a:latin typeface="Montserrat" panose="020B0604020202020204" charset="0"/>
              <a:cs typeface="Microsoft Sans Serif"/>
            </a:endParaRPr>
          </a:p>
          <a:p>
            <a:pPr marL="12700">
              <a:lnSpc>
                <a:spcPct val="100000"/>
              </a:lnSpc>
              <a:spcBef>
                <a:spcPts val="100"/>
              </a:spcBef>
            </a:pPr>
            <a:endParaRPr lang="es-ES" sz="2000" b="1" spc="20" dirty="0">
              <a:latin typeface="Montserrat" panose="020B0604020202020204" charset="0"/>
              <a:cs typeface="Microsoft Sans Serif"/>
            </a:endParaRPr>
          </a:p>
          <a:p>
            <a:pPr marL="355600" indent="-342900">
              <a:lnSpc>
                <a:spcPct val="100000"/>
              </a:lnSpc>
              <a:spcBef>
                <a:spcPts val="100"/>
              </a:spcBef>
              <a:buFont typeface="Arial" panose="020B0604020202020204" pitchFamily="34" charset="0"/>
              <a:buChar char="•"/>
            </a:pPr>
            <a:endParaRPr lang="es-ES" sz="2000" dirty="0">
              <a:latin typeface="Montserrat" panose="020B0604020202020204" charset="0"/>
              <a:cs typeface="Microsoft Sans Serif"/>
            </a:endParaRPr>
          </a:p>
        </p:txBody>
      </p:sp>
      <p:grpSp>
        <p:nvGrpSpPr>
          <p:cNvPr id="12" name="object 2"/>
          <p:cNvGrpSpPr/>
          <p:nvPr/>
        </p:nvGrpSpPr>
        <p:grpSpPr>
          <a:xfrm>
            <a:off x="297520" y="-228600"/>
            <a:ext cx="672465" cy="7924800"/>
            <a:chOff x="297520" y="338555"/>
            <a:chExt cx="672465" cy="6943090"/>
          </a:xfrm>
          <a:solidFill>
            <a:srgbClr val="0D3F96"/>
          </a:solidFill>
        </p:grpSpPr>
        <p:sp>
          <p:nvSpPr>
            <p:cNvPr id="13" name="object 3"/>
            <p:cNvSpPr/>
            <p:nvPr/>
          </p:nvSpPr>
          <p:spPr>
            <a:xfrm>
              <a:off x="303834" y="538836"/>
              <a:ext cx="659765" cy="6676048"/>
            </a:xfrm>
            <a:custGeom>
              <a:avLst/>
              <a:gdLst/>
              <a:ahLst/>
              <a:cxnLst/>
              <a:rect l="l" t="t" r="r" b="b"/>
              <a:pathLst>
                <a:path w="659765" h="6930390">
                  <a:moveTo>
                    <a:pt x="659225" y="6930199"/>
                  </a:moveTo>
                  <a:lnTo>
                    <a:pt x="0" y="6930199"/>
                  </a:lnTo>
                  <a:lnTo>
                    <a:pt x="0" y="0"/>
                  </a:lnTo>
                  <a:lnTo>
                    <a:pt x="659225" y="0"/>
                  </a:lnTo>
                  <a:lnTo>
                    <a:pt x="659225" y="6930199"/>
                  </a:lnTo>
                  <a:close/>
                </a:path>
              </a:pathLst>
            </a:custGeom>
            <a:grpFill/>
          </p:spPr>
          <p:txBody>
            <a:bodyPr wrap="square" lIns="0" tIns="0" rIns="0" bIns="0" rtlCol="0"/>
            <a:lstStyle/>
            <a:p>
              <a:endParaRPr/>
            </a:p>
          </p:txBody>
        </p:sp>
        <p:sp>
          <p:nvSpPr>
            <p:cNvPr id="14" name="object 4"/>
            <p:cNvSpPr/>
            <p:nvPr/>
          </p:nvSpPr>
          <p:spPr>
            <a:xfrm>
              <a:off x="297520" y="338555"/>
              <a:ext cx="672465" cy="6943090"/>
            </a:xfrm>
            <a:custGeom>
              <a:avLst/>
              <a:gdLst/>
              <a:ahLst/>
              <a:cxnLst/>
              <a:rect l="l" t="t" r="r" b="b"/>
              <a:pathLst>
                <a:path w="672465" h="6943090">
                  <a:moveTo>
                    <a:pt x="669137" y="6942888"/>
                  </a:moveTo>
                  <a:lnTo>
                    <a:pt x="2715" y="6942888"/>
                  </a:lnTo>
                  <a:lnTo>
                    <a:pt x="0" y="6940172"/>
                  </a:lnTo>
                  <a:lnTo>
                    <a:pt x="0" y="2789"/>
                  </a:lnTo>
                  <a:lnTo>
                    <a:pt x="2789" y="0"/>
                  </a:lnTo>
                  <a:lnTo>
                    <a:pt x="669063" y="0"/>
                  </a:lnTo>
                  <a:lnTo>
                    <a:pt x="671853" y="2789"/>
                  </a:lnTo>
                  <a:lnTo>
                    <a:pt x="671853" y="6381"/>
                  </a:lnTo>
                  <a:lnTo>
                    <a:pt x="6313" y="6381"/>
                  </a:lnTo>
                  <a:lnTo>
                    <a:pt x="6313" y="12763"/>
                  </a:lnTo>
                  <a:lnTo>
                    <a:pt x="12695" y="12763"/>
                  </a:lnTo>
                  <a:lnTo>
                    <a:pt x="12695" y="6930198"/>
                  </a:lnTo>
                  <a:lnTo>
                    <a:pt x="6313" y="6930198"/>
                  </a:lnTo>
                  <a:lnTo>
                    <a:pt x="6313" y="6936580"/>
                  </a:lnTo>
                  <a:lnTo>
                    <a:pt x="671853" y="6936580"/>
                  </a:lnTo>
                  <a:lnTo>
                    <a:pt x="671853" y="6940172"/>
                  </a:lnTo>
                  <a:lnTo>
                    <a:pt x="669137" y="6942888"/>
                  </a:lnTo>
                  <a:close/>
                </a:path>
                <a:path w="672465" h="6943090">
                  <a:moveTo>
                    <a:pt x="12695" y="12763"/>
                  </a:moveTo>
                  <a:lnTo>
                    <a:pt x="6313" y="12763"/>
                  </a:lnTo>
                  <a:lnTo>
                    <a:pt x="6313" y="6381"/>
                  </a:lnTo>
                  <a:lnTo>
                    <a:pt x="12695" y="6381"/>
                  </a:lnTo>
                  <a:lnTo>
                    <a:pt x="12695" y="12763"/>
                  </a:lnTo>
                  <a:close/>
                </a:path>
                <a:path w="672465" h="6943090">
                  <a:moveTo>
                    <a:pt x="659157" y="12763"/>
                  </a:moveTo>
                  <a:lnTo>
                    <a:pt x="12695" y="12763"/>
                  </a:lnTo>
                  <a:lnTo>
                    <a:pt x="12695" y="6381"/>
                  </a:lnTo>
                  <a:lnTo>
                    <a:pt x="659157" y="6381"/>
                  </a:lnTo>
                  <a:lnTo>
                    <a:pt x="659157" y="12763"/>
                  </a:lnTo>
                  <a:close/>
                </a:path>
                <a:path w="672465" h="6943090">
                  <a:moveTo>
                    <a:pt x="665539" y="6936580"/>
                  </a:moveTo>
                  <a:lnTo>
                    <a:pt x="659157" y="6936580"/>
                  </a:lnTo>
                  <a:lnTo>
                    <a:pt x="659157" y="6381"/>
                  </a:lnTo>
                  <a:lnTo>
                    <a:pt x="665539" y="6381"/>
                  </a:lnTo>
                  <a:lnTo>
                    <a:pt x="665539" y="12763"/>
                  </a:lnTo>
                  <a:lnTo>
                    <a:pt x="671853" y="12763"/>
                  </a:lnTo>
                  <a:lnTo>
                    <a:pt x="671853" y="6930198"/>
                  </a:lnTo>
                  <a:lnTo>
                    <a:pt x="665539" y="6930198"/>
                  </a:lnTo>
                  <a:lnTo>
                    <a:pt x="665539" y="6936580"/>
                  </a:lnTo>
                  <a:close/>
                </a:path>
                <a:path w="672465" h="6943090">
                  <a:moveTo>
                    <a:pt x="671853" y="12763"/>
                  </a:moveTo>
                  <a:lnTo>
                    <a:pt x="665539" y="12763"/>
                  </a:lnTo>
                  <a:lnTo>
                    <a:pt x="665539" y="6381"/>
                  </a:lnTo>
                  <a:lnTo>
                    <a:pt x="671853" y="6381"/>
                  </a:lnTo>
                  <a:lnTo>
                    <a:pt x="671853" y="12763"/>
                  </a:lnTo>
                  <a:close/>
                </a:path>
                <a:path w="672465" h="6943090">
                  <a:moveTo>
                    <a:pt x="12695" y="6936580"/>
                  </a:moveTo>
                  <a:lnTo>
                    <a:pt x="6313" y="6936580"/>
                  </a:lnTo>
                  <a:lnTo>
                    <a:pt x="6313" y="6930198"/>
                  </a:lnTo>
                  <a:lnTo>
                    <a:pt x="12695" y="6930198"/>
                  </a:lnTo>
                  <a:lnTo>
                    <a:pt x="12695" y="6936580"/>
                  </a:lnTo>
                  <a:close/>
                </a:path>
                <a:path w="672465" h="6943090">
                  <a:moveTo>
                    <a:pt x="659157" y="6936580"/>
                  </a:moveTo>
                  <a:lnTo>
                    <a:pt x="12695" y="6936580"/>
                  </a:lnTo>
                  <a:lnTo>
                    <a:pt x="12695" y="6930198"/>
                  </a:lnTo>
                  <a:lnTo>
                    <a:pt x="659157" y="6930198"/>
                  </a:lnTo>
                  <a:lnTo>
                    <a:pt x="659157" y="6936580"/>
                  </a:lnTo>
                  <a:close/>
                </a:path>
                <a:path w="672465" h="6943090">
                  <a:moveTo>
                    <a:pt x="671853" y="6936580"/>
                  </a:moveTo>
                  <a:lnTo>
                    <a:pt x="665539" y="6936580"/>
                  </a:lnTo>
                  <a:lnTo>
                    <a:pt x="665539" y="6930198"/>
                  </a:lnTo>
                  <a:lnTo>
                    <a:pt x="671853" y="6930198"/>
                  </a:lnTo>
                  <a:lnTo>
                    <a:pt x="671853" y="6936580"/>
                  </a:lnTo>
                  <a:close/>
                </a:path>
              </a:pathLst>
            </a:custGeom>
            <a:grpFill/>
          </p:spPr>
          <p:txBody>
            <a:bodyPr wrap="square" lIns="0" tIns="0" rIns="0" bIns="0" rtlCol="0"/>
            <a:lstStyle/>
            <a:p>
              <a:endParaRPr/>
            </a:p>
          </p:txBody>
        </p:sp>
      </p:grpSp>
      <p:grpSp>
        <p:nvGrpSpPr>
          <p:cNvPr id="15" name="object 2"/>
          <p:cNvGrpSpPr/>
          <p:nvPr/>
        </p:nvGrpSpPr>
        <p:grpSpPr>
          <a:xfrm>
            <a:off x="297520" y="0"/>
            <a:ext cx="672465" cy="7619999"/>
            <a:chOff x="297520" y="338555"/>
            <a:chExt cx="672465" cy="6943090"/>
          </a:xfrm>
          <a:solidFill>
            <a:srgbClr val="0D3F96"/>
          </a:solidFill>
        </p:grpSpPr>
        <p:sp>
          <p:nvSpPr>
            <p:cNvPr id="16" name="object 3"/>
            <p:cNvSpPr/>
            <p:nvPr/>
          </p:nvSpPr>
          <p:spPr>
            <a:xfrm>
              <a:off x="303834" y="344936"/>
              <a:ext cx="659765" cy="6930390"/>
            </a:xfrm>
            <a:custGeom>
              <a:avLst/>
              <a:gdLst/>
              <a:ahLst/>
              <a:cxnLst/>
              <a:rect l="l" t="t" r="r" b="b"/>
              <a:pathLst>
                <a:path w="659765" h="6930390">
                  <a:moveTo>
                    <a:pt x="659225" y="6930199"/>
                  </a:moveTo>
                  <a:lnTo>
                    <a:pt x="0" y="6930199"/>
                  </a:lnTo>
                  <a:lnTo>
                    <a:pt x="0" y="0"/>
                  </a:lnTo>
                  <a:lnTo>
                    <a:pt x="659225" y="0"/>
                  </a:lnTo>
                  <a:lnTo>
                    <a:pt x="659225" y="6930199"/>
                  </a:lnTo>
                  <a:close/>
                </a:path>
              </a:pathLst>
            </a:custGeom>
            <a:grpFill/>
          </p:spPr>
          <p:txBody>
            <a:bodyPr wrap="square" lIns="0" tIns="0" rIns="0" bIns="0" rtlCol="0"/>
            <a:lstStyle/>
            <a:p>
              <a:endParaRPr/>
            </a:p>
          </p:txBody>
        </p:sp>
        <p:sp>
          <p:nvSpPr>
            <p:cNvPr id="17" name="object 4"/>
            <p:cNvSpPr/>
            <p:nvPr/>
          </p:nvSpPr>
          <p:spPr>
            <a:xfrm>
              <a:off x="297520" y="338555"/>
              <a:ext cx="672465" cy="6943090"/>
            </a:xfrm>
            <a:custGeom>
              <a:avLst/>
              <a:gdLst/>
              <a:ahLst/>
              <a:cxnLst/>
              <a:rect l="l" t="t" r="r" b="b"/>
              <a:pathLst>
                <a:path w="672465" h="6943090">
                  <a:moveTo>
                    <a:pt x="669137" y="6942888"/>
                  </a:moveTo>
                  <a:lnTo>
                    <a:pt x="2715" y="6942888"/>
                  </a:lnTo>
                  <a:lnTo>
                    <a:pt x="0" y="6940172"/>
                  </a:lnTo>
                  <a:lnTo>
                    <a:pt x="0" y="2789"/>
                  </a:lnTo>
                  <a:lnTo>
                    <a:pt x="2789" y="0"/>
                  </a:lnTo>
                  <a:lnTo>
                    <a:pt x="669063" y="0"/>
                  </a:lnTo>
                  <a:lnTo>
                    <a:pt x="671853" y="2789"/>
                  </a:lnTo>
                  <a:lnTo>
                    <a:pt x="671853" y="6381"/>
                  </a:lnTo>
                  <a:lnTo>
                    <a:pt x="6313" y="6381"/>
                  </a:lnTo>
                  <a:lnTo>
                    <a:pt x="6313" y="12763"/>
                  </a:lnTo>
                  <a:lnTo>
                    <a:pt x="12695" y="12763"/>
                  </a:lnTo>
                  <a:lnTo>
                    <a:pt x="12695" y="6930198"/>
                  </a:lnTo>
                  <a:lnTo>
                    <a:pt x="6313" y="6930198"/>
                  </a:lnTo>
                  <a:lnTo>
                    <a:pt x="6313" y="6936580"/>
                  </a:lnTo>
                  <a:lnTo>
                    <a:pt x="671853" y="6936580"/>
                  </a:lnTo>
                  <a:lnTo>
                    <a:pt x="671853" y="6940172"/>
                  </a:lnTo>
                  <a:lnTo>
                    <a:pt x="669137" y="6942888"/>
                  </a:lnTo>
                  <a:close/>
                </a:path>
                <a:path w="672465" h="6943090">
                  <a:moveTo>
                    <a:pt x="12695" y="12763"/>
                  </a:moveTo>
                  <a:lnTo>
                    <a:pt x="6313" y="12763"/>
                  </a:lnTo>
                  <a:lnTo>
                    <a:pt x="6313" y="6381"/>
                  </a:lnTo>
                  <a:lnTo>
                    <a:pt x="12695" y="6381"/>
                  </a:lnTo>
                  <a:lnTo>
                    <a:pt x="12695" y="12763"/>
                  </a:lnTo>
                  <a:close/>
                </a:path>
                <a:path w="672465" h="6943090">
                  <a:moveTo>
                    <a:pt x="659157" y="12763"/>
                  </a:moveTo>
                  <a:lnTo>
                    <a:pt x="12695" y="12763"/>
                  </a:lnTo>
                  <a:lnTo>
                    <a:pt x="12695" y="6381"/>
                  </a:lnTo>
                  <a:lnTo>
                    <a:pt x="659157" y="6381"/>
                  </a:lnTo>
                  <a:lnTo>
                    <a:pt x="659157" y="12763"/>
                  </a:lnTo>
                  <a:close/>
                </a:path>
                <a:path w="672465" h="6943090">
                  <a:moveTo>
                    <a:pt x="665539" y="6936580"/>
                  </a:moveTo>
                  <a:lnTo>
                    <a:pt x="659157" y="6936580"/>
                  </a:lnTo>
                  <a:lnTo>
                    <a:pt x="659157" y="6381"/>
                  </a:lnTo>
                  <a:lnTo>
                    <a:pt x="665539" y="6381"/>
                  </a:lnTo>
                  <a:lnTo>
                    <a:pt x="665539" y="12763"/>
                  </a:lnTo>
                  <a:lnTo>
                    <a:pt x="671853" y="12763"/>
                  </a:lnTo>
                  <a:lnTo>
                    <a:pt x="671853" y="6930198"/>
                  </a:lnTo>
                  <a:lnTo>
                    <a:pt x="665539" y="6930198"/>
                  </a:lnTo>
                  <a:lnTo>
                    <a:pt x="665539" y="6936580"/>
                  </a:lnTo>
                  <a:close/>
                </a:path>
                <a:path w="672465" h="6943090">
                  <a:moveTo>
                    <a:pt x="671853" y="12763"/>
                  </a:moveTo>
                  <a:lnTo>
                    <a:pt x="665539" y="12763"/>
                  </a:lnTo>
                  <a:lnTo>
                    <a:pt x="665539" y="6381"/>
                  </a:lnTo>
                  <a:lnTo>
                    <a:pt x="671853" y="6381"/>
                  </a:lnTo>
                  <a:lnTo>
                    <a:pt x="671853" y="12763"/>
                  </a:lnTo>
                  <a:close/>
                </a:path>
                <a:path w="672465" h="6943090">
                  <a:moveTo>
                    <a:pt x="12695" y="6936580"/>
                  </a:moveTo>
                  <a:lnTo>
                    <a:pt x="6313" y="6936580"/>
                  </a:lnTo>
                  <a:lnTo>
                    <a:pt x="6313" y="6930198"/>
                  </a:lnTo>
                  <a:lnTo>
                    <a:pt x="12695" y="6930198"/>
                  </a:lnTo>
                  <a:lnTo>
                    <a:pt x="12695" y="6936580"/>
                  </a:lnTo>
                  <a:close/>
                </a:path>
                <a:path w="672465" h="6943090">
                  <a:moveTo>
                    <a:pt x="659157" y="6936580"/>
                  </a:moveTo>
                  <a:lnTo>
                    <a:pt x="12695" y="6936580"/>
                  </a:lnTo>
                  <a:lnTo>
                    <a:pt x="12695" y="6930198"/>
                  </a:lnTo>
                  <a:lnTo>
                    <a:pt x="659157" y="6930198"/>
                  </a:lnTo>
                  <a:lnTo>
                    <a:pt x="659157" y="6936580"/>
                  </a:lnTo>
                  <a:close/>
                </a:path>
                <a:path w="672465" h="6943090">
                  <a:moveTo>
                    <a:pt x="671853" y="6936580"/>
                  </a:moveTo>
                  <a:lnTo>
                    <a:pt x="665539" y="6936580"/>
                  </a:lnTo>
                  <a:lnTo>
                    <a:pt x="665539" y="6930198"/>
                  </a:lnTo>
                  <a:lnTo>
                    <a:pt x="671853" y="6930198"/>
                  </a:lnTo>
                  <a:lnTo>
                    <a:pt x="671853" y="6936580"/>
                  </a:lnTo>
                  <a:close/>
                </a:path>
              </a:pathLst>
            </a:custGeom>
            <a:grpFill/>
          </p:spPr>
          <p:txBody>
            <a:bodyPr wrap="square" lIns="0" tIns="0" rIns="0" bIns="0" rtlCol="0"/>
            <a:lstStyle/>
            <a:p>
              <a:endParaRPr/>
            </a:p>
          </p:txBody>
        </p:sp>
      </p:grpSp>
      <p:pic>
        <p:nvPicPr>
          <p:cNvPr id="19" name="Imagen 18">
            <a:extLst>
              <a:ext uri="{FF2B5EF4-FFF2-40B4-BE49-F238E27FC236}">
                <a16:creationId xmlns:a16="http://schemas.microsoft.com/office/drawing/2014/main" id="{0B8ECFD8-B16A-020B-440C-A61B838CE0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47085" y="6973611"/>
            <a:ext cx="1667179" cy="493272"/>
          </a:xfrm>
          <a:prstGeom prst="rect">
            <a:avLst/>
          </a:prstGeom>
          <a:noFill/>
          <a:ln>
            <a:noFill/>
          </a:ln>
          <a:effectLst/>
        </p:spPr>
      </p:pic>
    </p:spTree>
    <p:extLst>
      <p:ext uri="{BB962C8B-B14F-4D97-AF65-F5344CB8AC3E}">
        <p14:creationId xmlns:p14="http://schemas.microsoft.com/office/powerpoint/2010/main" val="2921056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14963" y="488019"/>
            <a:ext cx="9353037" cy="936154"/>
          </a:xfrm>
          <a:prstGeom prst="rect">
            <a:avLst/>
          </a:prstGeom>
        </p:spPr>
        <p:txBody>
          <a:bodyPr vert="horz" wrap="square" lIns="0" tIns="12700" rIns="0" bIns="0" rtlCol="0">
            <a:spAutoFit/>
          </a:bodyPr>
          <a:lstStyle/>
          <a:p>
            <a:pPr marL="12700">
              <a:lnSpc>
                <a:spcPct val="100000"/>
              </a:lnSpc>
              <a:spcBef>
                <a:spcPts val="100"/>
              </a:spcBef>
            </a:pPr>
            <a:r>
              <a:rPr sz="3000" b="1" dirty="0">
                <a:solidFill>
                  <a:srgbClr val="000000"/>
                </a:solidFill>
                <a:latin typeface="Montserrat" panose="020B0604020202020204" charset="0"/>
              </a:rPr>
              <a:t>Work</a:t>
            </a:r>
            <a:r>
              <a:rPr sz="3000" b="1" spc="10" dirty="0">
                <a:solidFill>
                  <a:srgbClr val="000000"/>
                </a:solidFill>
                <a:latin typeface="Montserrat" panose="020B0604020202020204" charset="0"/>
              </a:rPr>
              <a:t> </a:t>
            </a:r>
            <a:r>
              <a:rPr sz="3000" b="1" spc="-5" dirty="0">
                <a:solidFill>
                  <a:srgbClr val="000000"/>
                </a:solidFill>
                <a:latin typeface="Montserrat" panose="020B0604020202020204" charset="0"/>
              </a:rPr>
              <a:t>Package</a:t>
            </a:r>
            <a:r>
              <a:rPr lang="es-ES" sz="3000" b="1" spc="-5" dirty="0">
                <a:solidFill>
                  <a:srgbClr val="000000"/>
                </a:solidFill>
                <a:latin typeface="Montserrat" panose="020B0604020202020204" charset="0"/>
              </a:rPr>
              <a:t> 3: Business </a:t>
            </a:r>
            <a:r>
              <a:rPr lang="es-ES" sz="3000" b="1" spc="-5" dirty="0" err="1">
                <a:solidFill>
                  <a:srgbClr val="000000"/>
                </a:solidFill>
                <a:latin typeface="Montserrat" panose="020B0604020202020204" charset="0"/>
              </a:rPr>
              <a:t>Models</a:t>
            </a:r>
            <a:r>
              <a:rPr lang="es-ES" sz="3000" b="1" spc="-5" dirty="0">
                <a:solidFill>
                  <a:srgbClr val="000000"/>
                </a:solidFill>
                <a:latin typeface="Montserrat" panose="020B0604020202020204" charset="0"/>
              </a:rPr>
              <a:t> and </a:t>
            </a:r>
            <a:r>
              <a:rPr lang="es-ES" sz="3000" b="1" spc="-5" dirty="0" err="1">
                <a:solidFill>
                  <a:srgbClr val="000000"/>
                </a:solidFill>
                <a:latin typeface="Montserrat" panose="020B0604020202020204" charset="0"/>
              </a:rPr>
              <a:t>Benchmarks</a:t>
            </a:r>
            <a:endParaRPr sz="3000" b="1" dirty="0">
              <a:latin typeface="Montserrat" panose="020B0604020202020204" charset="0"/>
            </a:endParaRPr>
          </a:p>
        </p:txBody>
      </p:sp>
      <p:sp>
        <p:nvSpPr>
          <p:cNvPr id="6" name="object 6"/>
          <p:cNvSpPr txBox="1"/>
          <p:nvPr/>
        </p:nvSpPr>
        <p:spPr>
          <a:xfrm>
            <a:off x="1314963" y="1754974"/>
            <a:ext cx="10496037" cy="5360442"/>
          </a:xfrm>
          <a:prstGeom prst="rect">
            <a:avLst/>
          </a:prstGeom>
        </p:spPr>
        <p:txBody>
          <a:bodyPr vert="horz" wrap="square" lIns="0" tIns="12700" rIns="0" bIns="0" rtlCol="0">
            <a:spAutoFit/>
          </a:bodyPr>
          <a:lstStyle/>
          <a:p>
            <a:pPr marL="12700">
              <a:lnSpc>
                <a:spcPct val="100000"/>
              </a:lnSpc>
              <a:spcBef>
                <a:spcPts val="100"/>
              </a:spcBef>
            </a:pPr>
            <a:r>
              <a:rPr lang="es-ES" sz="2000" b="1" spc="20" dirty="0" err="1">
                <a:solidFill>
                  <a:srgbClr val="0D3F96"/>
                </a:solidFill>
                <a:latin typeface="Montserrat" panose="020B0604020202020204" charset="0"/>
                <a:cs typeface="Microsoft Sans Serif"/>
              </a:rPr>
              <a:t>Contents</a:t>
            </a:r>
            <a:r>
              <a:rPr lang="es-ES" sz="2000" b="1" spc="20" dirty="0">
                <a:solidFill>
                  <a:srgbClr val="0D3F96"/>
                </a:solidFill>
                <a:latin typeface="Montserrat" panose="020B0604020202020204" charset="0"/>
                <a:cs typeface="Microsoft Sans Serif"/>
              </a:rPr>
              <a:t>: </a:t>
            </a:r>
          </a:p>
          <a:p>
            <a:pPr marL="12700" algn="just">
              <a:lnSpc>
                <a:spcPct val="100000"/>
              </a:lnSpc>
              <a:spcBef>
                <a:spcPts val="100"/>
              </a:spcBef>
            </a:pPr>
            <a:endParaRPr lang="es-ES" sz="2000" b="1" spc="20" dirty="0">
              <a:solidFill>
                <a:srgbClr val="0D3F96"/>
              </a:solidFill>
              <a:latin typeface="Montserrat" panose="020B0604020202020204" charset="0"/>
              <a:cs typeface="Microsoft Sans Serif"/>
            </a:endParaRPr>
          </a:p>
          <a:p>
            <a:pPr marL="355600" indent="-342900" algn="just">
              <a:lnSpc>
                <a:spcPct val="100000"/>
              </a:lnSpc>
              <a:spcBef>
                <a:spcPts val="100"/>
              </a:spcBef>
              <a:buFont typeface="Arial" panose="020B0604020202020204" pitchFamily="34" charset="0"/>
              <a:buChar char="•"/>
            </a:pPr>
            <a:r>
              <a:rPr lang="en-GB" sz="2000" b="1" spc="20" dirty="0">
                <a:latin typeface="Montserrat" panose="020B0604020202020204" charset="0"/>
                <a:cs typeface="Microsoft Sans Serif"/>
              </a:rPr>
              <a:t>The evaluation of  the supply chain of the </a:t>
            </a:r>
            <a:r>
              <a:rPr lang="en-US" sz="2000" b="1" spc="20" dirty="0">
                <a:latin typeface="Montserrat" panose="020B0604020202020204" charset="0"/>
                <a:cs typeface="Microsoft Sans Serif"/>
              </a:rPr>
              <a:t>HORECA</a:t>
            </a:r>
            <a:r>
              <a:rPr lang="en-GB" sz="2000" b="1" spc="20" dirty="0">
                <a:latin typeface="Montserrat" panose="020B0604020202020204" charset="0"/>
                <a:cs typeface="Microsoft Sans Serif"/>
              </a:rPr>
              <a:t> sector can be broken down in several parts, among which the main ones are transportation, processing and handling. Once the resources flows are mapped, the best practices will be identified. </a:t>
            </a:r>
          </a:p>
          <a:p>
            <a:pPr marL="12700" algn="just">
              <a:lnSpc>
                <a:spcPct val="100000"/>
              </a:lnSpc>
              <a:spcBef>
                <a:spcPts val="100"/>
              </a:spcBef>
            </a:pPr>
            <a:endParaRPr lang="en-GB" sz="2000" b="1" spc="20" dirty="0">
              <a:latin typeface="Montserrat" panose="020B0604020202020204" charset="0"/>
              <a:cs typeface="Microsoft Sans Serif"/>
            </a:endParaRPr>
          </a:p>
          <a:p>
            <a:pPr marL="355600" indent="-342900" algn="just">
              <a:lnSpc>
                <a:spcPct val="100000"/>
              </a:lnSpc>
              <a:spcBef>
                <a:spcPts val="100"/>
              </a:spcBef>
              <a:buFont typeface="Arial" panose="020B0604020202020204" pitchFamily="34" charset="0"/>
              <a:buChar char="•"/>
            </a:pPr>
            <a:r>
              <a:rPr lang="en-US" sz="2000" b="1" spc="20" dirty="0">
                <a:latin typeface="Montserrat" panose="020B0604020202020204" charset="0"/>
                <a:cs typeface="Microsoft Sans Serif"/>
              </a:rPr>
              <a:t>Developing an integrated economic model that takes in account all relevant impacts on the economic, environmental and social dimensions and that analyze the whole process from materials production, processing, distribution, use and waste.</a:t>
            </a:r>
          </a:p>
          <a:p>
            <a:pPr marL="12700" algn="just">
              <a:lnSpc>
                <a:spcPct val="100000"/>
              </a:lnSpc>
              <a:spcBef>
                <a:spcPts val="100"/>
              </a:spcBef>
            </a:pPr>
            <a:endParaRPr lang="en-US" sz="2000" b="1" spc="20" dirty="0">
              <a:latin typeface="Montserrat" panose="020B0604020202020204" charset="0"/>
              <a:cs typeface="Microsoft Sans Serif"/>
            </a:endParaRPr>
          </a:p>
          <a:p>
            <a:pPr marL="355600" indent="-342900" algn="just">
              <a:lnSpc>
                <a:spcPct val="100000"/>
              </a:lnSpc>
              <a:spcBef>
                <a:spcPts val="100"/>
              </a:spcBef>
              <a:buFont typeface="Arial" panose="020B0604020202020204" pitchFamily="34" charset="0"/>
              <a:buChar char="•"/>
            </a:pPr>
            <a:r>
              <a:rPr lang="en-US" sz="2000" b="1" spc="20" dirty="0">
                <a:latin typeface="Montserrat" panose="020B0604020202020204" charset="0"/>
                <a:cs typeface="Microsoft Sans Serif"/>
              </a:rPr>
              <a:t>Defining the data collection methodology, creating a database to investigate the energy performance of the supply chain </a:t>
            </a:r>
            <a:endParaRPr lang="en-US" sz="2000" b="1" spc="20" dirty="0">
              <a:solidFill>
                <a:srgbClr val="0D3F96"/>
              </a:solidFill>
              <a:latin typeface="Montserrat" panose="020B0604020202020204" charset="0"/>
              <a:cs typeface="Microsoft Sans Serif"/>
            </a:endParaRPr>
          </a:p>
          <a:p>
            <a:pPr marL="12700">
              <a:lnSpc>
                <a:spcPct val="100000"/>
              </a:lnSpc>
              <a:spcBef>
                <a:spcPts val="100"/>
              </a:spcBef>
            </a:pPr>
            <a:endParaRPr lang="es-ES" sz="2000" b="1" spc="20" dirty="0">
              <a:solidFill>
                <a:srgbClr val="0D3F96"/>
              </a:solidFill>
              <a:latin typeface="Montserrat" panose="020B0604020202020204" charset="0"/>
              <a:cs typeface="Microsoft Sans Serif"/>
            </a:endParaRPr>
          </a:p>
          <a:p>
            <a:pPr marL="12700">
              <a:lnSpc>
                <a:spcPct val="100000"/>
              </a:lnSpc>
              <a:spcBef>
                <a:spcPts val="100"/>
              </a:spcBef>
            </a:pPr>
            <a:endParaRPr lang="es-ES" sz="2000" b="1" spc="20" dirty="0">
              <a:latin typeface="Montserrat" panose="020B0604020202020204" charset="0"/>
              <a:cs typeface="Microsoft Sans Serif"/>
            </a:endParaRPr>
          </a:p>
          <a:p>
            <a:pPr marL="355600" indent="-342900">
              <a:lnSpc>
                <a:spcPct val="100000"/>
              </a:lnSpc>
              <a:spcBef>
                <a:spcPts val="100"/>
              </a:spcBef>
              <a:buFont typeface="Arial" panose="020B0604020202020204" pitchFamily="34" charset="0"/>
              <a:buChar char="•"/>
            </a:pPr>
            <a:endParaRPr lang="es-ES" sz="2000" dirty="0">
              <a:latin typeface="Montserrat" panose="020B0604020202020204" charset="0"/>
              <a:cs typeface="Microsoft Sans Serif"/>
            </a:endParaRPr>
          </a:p>
        </p:txBody>
      </p:sp>
      <p:grpSp>
        <p:nvGrpSpPr>
          <p:cNvPr id="12" name="object 2"/>
          <p:cNvGrpSpPr/>
          <p:nvPr/>
        </p:nvGrpSpPr>
        <p:grpSpPr>
          <a:xfrm>
            <a:off x="297520" y="-228600"/>
            <a:ext cx="672465" cy="7924800"/>
            <a:chOff x="297520" y="338555"/>
            <a:chExt cx="672465" cy="6943090"/>
          </a:xfrm>
          <a:solidFill>
            <a:srgbClr val="0D3F96"/>
          </a:solidFill>
        </p:grpSpPr>
        <p:sp>
          <p:nvSpPr>
            <p:cNvPr id="13" name="object 3"/>
            <p:cNvSpPr/>
            <p:nvPr/>
          </p:nvSpPr>
          <p:spPr>
            <a:xfrm>
              <a:off x="303834" y="538836"/>
              <a:ext cx="659765" cy="6676048"/>
            </a:xfrm>
            <a:custGeom>
              <a:avLst/>
              <a:gdLst/>
              <a:ahLst/>
              <a:cxnLst/>
              <a:rect l="l" t="t" r="r" b="b"/>
              <a:pathLst>
                <a:path w="659765" h="6930390">
                  <a:moveTo>
                    <a:pt x="659225" y="6930199"/>
                  </a:moveTo>
                  <a:lnTo>
                    <a:pt x="0" y="6930199"/>
                  </a:lnTo>
                  <a:lnTo>
                    <a:pt x="0" y="0"/>
                  </a:lnTo>
                  <a:lnTo>
                    <a:pt x="659225" y="0"/>
                  </a:lnTo>
                  <a:lnTo>
                    <a:pt x="659225" y="6930199"/>
                  </a:lnTo>
                  <a:close/>
                </a:path>
              </a:pathLst>
            </a:custGeom>
            <a:grpFill/>
          </p:spPr>
          <p:txBody>
            <a:bodyPr wrap="square" lIns="0" tIns="0" rIns="0" bIns="0" rtlCol="0"/>
            <a:lstStyle/>
            <a:p>
              <a:endParaRPr/>
            </a:p>
          </p:txBody>
        </p:sp>
        <p:sp>
          <p:nvSpPr>
            <p:cNvPr id="14" name="object 4"/>
            <p:cNvSpPr/>
            <p:nvPr/>
          </p:nvSpPr>
          <p:spPr>
            <a:xfrm>
              <a:off x="297520" y="338555"/>
              <a:ext cx="672465" cy="6943090"/>
            </a:xfrm>
            <a:custGeom>
              <a:avLst/>
              <a:gdLst/>
              <a:ahLst/>
              <a:cxnLst/>
              <a:rect l="l" t="t" r="r" b="b"/>
              <a:pathLst>
                <a:path w="672465" h="6943090">
                  <a:moveTo>
                    <a:pt x="669137" y="6942888"/>
                  </a:moveTo>
                  <a:lnTo>
                    <a:pt x="2715" y="6942888"/>
                  </a:lnTo>
                  <a:lnTo>
                    <a:pt x="0" y="6940172"/>
                  </a:lnTo>
                  <a:lnTo>
                    <a:pt x="0" y="2789"/>
                  </a:lnTo>
                  <a:lnTo>
                    <a:pt x="2789" y="0"/>
                  </a:lnTo>
                  <a:lnTo>
                    <a:pt x="669063" y="0"/>
                  </a:lnTo>
                  <a:lnTo>
                    <a:pt x="671853" y="2789"/>
                  </a:lnTo>
                  <a:lnTo>
                    <a:pt x="671853" y="6381"/>
                  </a:lnTo>
                  <a:lnTo>
                    <a:pt x="6313" y="6381"/>
                  </a:lnTo>
                  <a:lnTo>
                    <a:pt x="6313" y="12763"/>
                  </a:lnTo>
                  <a:lnTo>
                    <a:pt x="12695" y="12763"/>
                  </a:lnTo>
                  <a:lnTo>
                    <a:pt x="12695" y="6930198"/>
                  </a:lnTo>
                  <a:lnTo>
                    <a:pt x="6313" y="6930198"/>
                  </a:lnTo>
                  <a:lnTo>
                    <a:pt x="6313" y="6936580"/>
                  </a:lnTo>
                  <a:lnTo>
                    <a:pt x="671853" y="6936580"/>
                  </a:lnTo>
                  <a:lnTo>
                    <a:pt x="671853" y="6940172"/>
                  </a:lnTo>
                  <a:lnTo>
                    <a:pt x="669137" y="6942888"/>
                  </a:lnTo>
                  <a:close/>
                </a:path>
                <a:path w="672465" h="6943090">
                  <a:moveTo>
                    <a:pt x="12695" y="12763"/>
                  </a:moveTo>
                  <a:lnTo>
                    <a:pt x="6313" y="12763"/>
                  </a:lnTo>
                  <a:lnTo>
                    <a:pt x="6313" y="6381"/>
                  </a:lnTo>
                  <a:lnTo>
                    <a:pt x="12695" y="6381"/>
                  </a:lnTo>
                  <a:lnTo>
                    <a:pt x="12695" y="12763"/>
                  </a:lnTo>
                  <a:close/>
                </a:path>
                <a:path w="672465" h="6943090">
                  <a:moveTo>
                    <a:pt x="659157" y="12763"/>
                  </a:moveTo>
                  <a:lnTo>
                    <a:pt x="12695" y="12763"/>
                  </a:lnTo>
                  <a:lnTo>
                    <a:pt x="12695" y="6381"/>
                  </a:lnTo>
                  <a:lnTo>
                    <a:pt x="659157" y="6381"/>
                  </a:lnTo>
                  <a:lnTo>
                    <a:pt x="659157" y="12763"/>
                  </a:lnTo>
                  <a:close/>
                </a:path>
                <a:path w="672465" h="6943090">
                  <a:moveTo>
                    <a:pt x="665539" y="6936580"/>
                  </a:moveTo>
                  <a:lnTo>
                    <a:pt x="659157" y="6936580"/>
                  </a:lnTo>
                  <a:lnTo>
                    <a:pt x="659157" y="6381"/>
                  </a:lnTo>
                  <a:lnTo>
                    <a:pt x="665539" y="6381"/>
                  </a:lnTo>
                  <a:lnTo>
                    <a:pt x="665539" y="12763"/>
                  </a:lnTo>
                  <a:lnTo>
                    <a:pt x="671853" y="12763"/>
                  </a:lnTo>
                  <a:lnTo>
                    <a:pt x="671853" y="6930198"/>
                  </a:lnTo>
                  <a:lnTo>
                    <a:pt x="665539" y="6930198"/>
                  </a:lnTo>
                  <a:lnTo>
                    <a:pt x="665539" y="6936580"/>
                  </a:lnTo>
                  <a:close/>
                </a:path>
                <a:path w="672465" h="6943090">
                  <a:moveTo>
                    <a:pt x="671853" y="12763"/>
                  </a:moveTo>
                  <a:lnTo>
                    <a:pt x="665539" y="12763"/>
                  </a:lnTo>
                  <a:lnTo>
                    <a:pt x="665539" y="6381"/>
                  </a:lnTo>
                  <a:lnTo>
                    <a:pt x="671853" y="6381"/>
                  </a:lnTo>
                  <a:lnTo>
                    <a:pt x="671853" y="12763"/>
                  </a:lnTo>
                  <a:close/>
                </a:path>
                <a:path w="672465" h="6943090">
                  <a:moveTo>
                    <a:pt x="12695" y="6936580"/>
                  </a:moveTo>
                  <a:lnTo>
                    <a:pt x="6313" y="6936580"/>
                  </a:lnTo>
                  <a:lnTo>
                    <a:pt x="6313" y="6930198"/>
                  </a:lnTo>
                  <a:lnTo>
                    <a:pt x="12695" y="6930198"/>
                  </a:lnTo>
                  <a:lnTo>
                    <a:pt x="12695" y="6936580"/>
                  </a:lnTo>
                  <a:close/>
                </a:path>
                <a:path w="672465" h="6943090">
                  <a:moveTo>
                    <a:pt x="659157" y="6936580"/>
                  </a:moveTo>
                  <a:lnTo>
                    <a:pt x="12695" y="6936580"/>
                  </a:lnTo>
                  <a:lnTo>
                    <a:pt x="12695" y="6930198"/>
                  </a:lnTo>
                  <a:lnTo>
                    <a:pt x="659157" y="6930198"/>
                  </a:lnTo>
                  <a:lnTo>
                    <a:pt x="659157" y="6936580"/>
                  </a:lnTo>
                  <a:close/>
                </a:path>
                <a:path w="672465" h="6943090">
                  <a:moveTo>
                    <a:pt x="671853" y="6936580"/>
                  </a:moveTo>
                  <a:lnTo>
                    <a:pt x="665539" y="6936580"/>
                  </a:lnTo>
                  <a:lnTo>
                    <a:pt x="665539" y="6930198"/>
                  </a:lnTo>
                  <a:lnTo>
                    <a:pt x="671853" y="6930198"/>
                  </a:lnTo>
                  <a:lnTo>
                    <a:pt x="671853" y="6936580"/>
                  </a:lnTo>
                  <a:close/>
                </a:path>
              </a:pathLst>
            </a:custGeom>
            <a:grpFill/>
          </p:spPr>
          <p:txBody>
            <a:bodyPr wrap="square" lIns="0" tIns="0" rIns="0" bIns="0" rtlCol="0"/>
            <a:lstStyle/>
            <a:p>
              <a:endParaRPr/>
            </a:p>
          </p:txBody>
        </p:sp>
      </p:grpSp>
      <p:grpSp>
        <p:nvGrpSpPr>
          <p:cNvPr id="15" name="object 2"/>
          <p:cNvGrpSpPr/>
          <p:nvPr/>
        </p:nvGrpSpPr>
        <p:grpSpPr>
          <a:xfrm>
            <a:off x="297520" y="0"/>
            <a:ext cx="672465" cy="7619999"/>
            <a:chOff x="297520" y="338555"/>
            <a:chExt cx="672465" cy="6943090"/>
          </a:xfrm>
          <a:solidFill>
            <a:srgbClr val="0D3F96"/>
          </a:solidFill>
        </p:grpSpPr>
        <p:sp>
          <p:nvSpPr>
            <p:cNvPr id="16" name="object 3"/>
            <p:cNvSpPr/>
            <p:nvPr/>
          </p:nvSpPr>
          <p:spPr>
            <a:xfrm>
              <a:off x="303834" y="344936"/>
              <a:ext cx="659765" cy="6930390"/>
            </a:xfrm>
            <a:custGeom>
              <a:avLst/>
              <a:gdLst/>
              <a:ahLst/>
              <a:cxnLst/>
              <a:rect l="l" t="t" r="r" b="b"/>
              <a:pathLst>
                <a:path w="659765" h="6930390">
                  <a:moveTo>
                    <a:pt x="659225" y="6930199"/>
                  </a:moveTo>
                  <a:lnTo>
                    <a:pt x="0" y="6930199"/>
                  </a:lnTo>
                  <a:lnTo>
                    <a:pt x="0" y="0"/>
                  </a:lnTo>
                  <a:lnTo>
                    <a:pt x="659225" y="0"/>
                  </a:lnTo>
                  <a:lnTo>
                    <a:pt x="659225" y="6930199"/>
                  </a:lnTo>
                  <a:close/>
                </a:path>
              </a:pathLst>
            </a:custGeom>
            <a:grpFill/>
          </p:spPr>
          <p:txBody>
            <a:bodyPr wrap="square" lIns="0" tIns="0" rIns="0" bIns="0" rtlCol="0"/>
            <a:lstStyle/>
            <a:p>
              <a:endParaRPr/>
            </a:p>
          </p:txBody>
        </p:sp>
        <p:sp>
          <p:nvSpPr>
            <p:cNvPr id="17" name="object 4"/>
            <p:cNvSpPr/>
            <p:nvPr/>
          </p:nvSpPr>
          <p:spPr>
            <a:xfrm>
              <a:off x="297520" y="338555"/>
              <a:ext cx="672465" cy="6943090"/>
            </a:xfrm>
            <a:custGeom>
              <a:avLst/>
              <a:gdLst/>
              <a:ahLst/>
              <a:cxnLst/>
              <a:rect l="l" t="t" r="r" b="b"/>
              <a:pathLst>
                <a:path w="672465" h="6943090">
                  <a:moveTo>
                    <a:pt x="669137" y="6942888"/>
                  </a:moveTo>
                  <a:lnTo>
                    <a:pt x="2715" y="6942888"/>
                  </a:lnTo>
                  <a:lnTo>
                    <a:pt x="0" y="6940172"/>
                  </a:lnTo>
                  <a:lnTo>
                    <a:pt x="0" y="2789"/>
                  </a:lnTo>
                  <a:lnTo>
                    <a:pt x="2789" y="0"/>
                  </a:lnTo>
                  <a:lnTo>
                    <a:pt x="669063" y="0"/>
                  </a:lnTo>
                  <a:lnTo>
                    <a:pt x="671853" y="2789"/>
                  </a:lnTo>
                  <a:lnTo>
                    <a:pt x="671853" y="6381"/>
                  </a:lnTo>
                  <a:lnTo>
                    <a:pt x="6313" y="6381"/>
                  </a:lnTo>
                  <a:lnTo>
                    <a:pt x="6313" y="12763"/>
                  </a:lnTo>
                  <a:lnTo>
                    <a:pt x="12695" y="12763"/>
                  </a:lnTo>
                  <a:lnTo>
                    <a:pt x="12695" y="6930198"/>
                  </a:lnTo>
                  <a:lnTo>
                    <a:pt x="6313" y="6930198"/>
                  </a:lnTo>
                  <a:lnTo>
                    <a:pt x="6313" y="6936580"/>
                  </a:lnTo>
                  <a:lnTo>
                    <a:pt x="671853" y="6936580"/>
                  </a:lnTo>
                  <a:lnTo>
                    <a:pt x="671853" y="6940172"/>
                  </a:lnTo>
                  <a:lnTo>
                    <a:pt x="669137" y="6942888"/>
                  </a:lnTo>
                  <a:close/>
                </a:path>
                <a:path w="672465" h="6943090">
                  <a:moveTo>
                    <a:pt x="12695" y="12763"/>
                  </a:moveTo>
                  <a:lnTo>
                    <a:pt x="6313" y="12763"/>
                  </a:lnTo>
                  <a:lnTo>
                    <a:pt x="6313" y="6381"/>
                  </a:lnTo>
                  <a:lnTo>
                    <a:pt x="12695" y="6381"/>
                  </a:lnTo>
                  <a:lnTo>
                    <a:pt x="12695" y="12763"/>
                  </a:lnTo>
                  <a:close/>
                </a:path>
                <a:path w="672465" h="6943090">
                  <a:moveTo>
                    <a:pt x="659157" y="12763"/>
                  </a:moveTo>
                  <a:lnTo>
                    <a:pt x="12695" y="12763"/>
                  </a:lnTo>
                  <a:lnTo>
                    <a:pt x="12695" y="6381"/>
                  </a:lnTo>
                  <a:lnTo>
                    <a:pt x="659157" y="6381"/>
                  </a:lnTo>
                  <a:lnTo>
                    <a:pt x="659157" y="12763"/>
                  </a:lnTo>
                  <a:close/>
                </a:path>
                <a:path w="672465" h="6943090">
                  <a:moveTo>
                    <a:pt x="665539" y="6936580"/>
                  </a:moveTo>
                  <a:lnTo>
                    <a:pt x="659157" y="6936580"/>
                  </a:lnTo>
                  <a:lnTo>
                    <a:pt x="659157" y="6381"/>
                  </a:lnTo>
                  <a:lnTo>
                    <a:pt x="665539" y="6381"/>
                  </a:lnTo>
                  <a:lnTo>
                    <a:pt x="665539" y="12763"/>
                  </a:lnTo>
                  <a:lnTo>
                    <a:pt x="671853" y="12763"/>
                  </a:lnTo>
                  <a:lnTo>
                    <a:pt x="671853" y="6930198"/>
                  </a:lnTo>
                  <a:lnTo>
                    <a:pt x="665539" y="6930198"/>
                  </a:lnTo>
                  <a:lnTo>
                    <a:pt x="665539" y="6936580"/>
                  </a:lnTo>
                  <a:close/>
                </a:path>
                <a:path w="672465" h="6943090">
                  <a:moveTo>
                    <a:pt x="671853" y="12763"/>
                  </a:moveTo>
                  <a:lnTo>
                    <a:pt x="665539" y="12763"/>
                  </a:lnTo>
                  <a:lnTo>
                    <a:pt x="665539" y="6381"/>
                  </a:lnTo>
                  <a:lnTo>
                    <a:pt x="671853" y="6381"/>
                  </a:lnTo>
                  <a:lnTo>
                    <a:pt x="671853" y="12763"/>
                  </a:lnTo>
                  <a:close/>
                </a:path>
                <a:path w="672465" h="6943090">
                  <a:moveTo>
                    <a:pt x="12695" y="6936580"/>
                  </a:moveTo>
                  <a:lnTo>
                    <a:pt x="6313" y="6936580"/>
                  </a:lnTo>
                  <a:lnTo>
                    <a:pt x="6313" y="6930198"/>
                  </a:lnTo>
                  <a:lnTo>
                    <a:pt x="12695" y="6930198"/>
                  </a:lnTo>
                  <a:lnTo>
                    <a:pt x="12695" y="6936580"/>
                  </a:lnTo>
                  <a:close/>
                </a:path>
                <a:path w="672465" h="6943090">
                  <a:moveTo>
                    <a:pt x="659157" y="6936580"/>
                  </a:moveTo>
                  <a:lnTo>
                    <a:pt x="12695" y="6936580"/>
                  </a:lnTo>
                  <a:lnTo>
                    <a:pt x="12695" y="6930198"/>
                  </a:lnTo>
                  <a:lnTo>
                    <a:pt x="659157" y="6930198"/>
                  </a:lnTo>
                  <a:lnTo>
                    <a:pt x="659157" y="6936580"/>
                  </a:lnTo>
                  <a:close/>
                </a:path>
                <a:path w="672465" h="6943090">
                  <a:moveTo>
                    <a:pt x="671853" y="6936580"/>
                  </a:moveTo>
                  <a:lnTo>
                    <a:pt x="665539" y="6936580"/>
                  </a:lnTo>
                  <a:lnTo>
                    <a:pt x="665539" y="6930198"/>
                  </a:lnTo>
                  <a:lnTo>
                    <a:pt x="671853" y="6930198"/>
                  </a:lnTo>
                  <a:lnTo>
                    <a:pt x="671853" y="6936580"/>
                  </a:lnTo>
                  <a:close/>
                </a:path>
              </a:pathLst>
            </a:custGeom>
            <a:grpFill/>
          </p:spPr>
          <p:txBody>
            <a:bodyPr wrap="square" lIns="0" tIns="0" rIns="0" bIns="0" rtlCol="0"/>
            <a:lstStyle/>
            <a:p>
              <a:endParaRPr/>
            </a:p>
          </p:txBody>
        </p:sp>
      </p:grpSp>
      <p:pic>
        <p:nvPicPr>
          <p:cNvPr id="19" name="Imagen 18">
            <a:extLst>
              <a:ext uri="{FF2B5EF4-FFF2-40B4-BE49-F238E27FC236}">
                <a16:creationId xmlns:a16="http://schemas.microsoft.com/office/drawing/2014/main" id="{0B8ECFD8-B16A-020B-440C-A61B838CE0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47085" y="6973611"/>
            <a:ext cx="1667179" cy="493272"/>
          </a:xfrm>
          <a:prstGeom prst="rect">
            <a:avLst/>
          </a:prstGeom>
          <a:noFill/>
          <a:ln>
            <a:noFill/>
          </a:ln>
          <a:effectLst/>
        </p:spPr>
      </p:pic>
    </p:spTree>
    <p:extLst>
      <p:ext uri="{BB962C8B-B14F-4D97-AF65-F5344CB8AC3E}">
        <p14:creationId xmlns:p14="http://schemas.microsoft.com/office/powerpoint/2010/main" val="2674990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Gràfic 14" descr="Lights On outline">
            <a:extLst>
              <a:ext uri="{FF2B5EF4-FFF2-40B4-BE49-F238E27FC236}">
                <a16:creationId xmlns:a16="http://schemas.microsoft.com/office/drawing/2014/main" id="{3BBCE4CB-EEB8-1B27-F421-0FE3A40AE96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323636" y="927071"/>
            <a:ext cx="6695512" cy="6695512"/>
          </a:xfrm>
          <a:prstGeom prst="rect">
            <a:avLst/>
          </a:prstGeom>
        </p:spPr>
      </p:pic>
      <p:sp>
        <p:nvSpPr>
          <p:cNvPr id="8" name="TextBox 5">
            <a:extLst>
              <a:ext uri="{FF2B5EF4-FFF2-40B4-BE49-F238E27FC236}">
                <a16:creationId xmlns:a16="http://schemas.microsoft.com/office/drawing/2014/main" id="{F95E9C1E-AEEC-3175-26FE-9F1ACB52833C}"/>
              </a:ext>
            </a:extLst>
          </p:cNvPr>
          <p:cNvSpPr txBox="1"/>
          <p:nvPr/>
        </p:nvSpPr>
        <p:spPr>
          <a:xfrm>
            <a:off x="1067378" y="344935"/>
            <a:ext cx="9562026" cy="2215991"/>
          </a:xfrm>
          <a:prstGeom prst="rect">
            <a:avLst/>
          </a:prstGeom>
          <a:noFill/>
        </p:spPr>
        <p:txBody>
          <a:bodyPr wrap="square">
            <a:spAutoFit/>
          </a:bodyPr>
          <a:lstStyle/>
          <a:p>
            <a:r>
              <a:rPr lang="en-US" sz="3000" b="1" spc="-5" dirty="0">
                <a:solidFill>
                  <a:srgbClr val="000000"/>
                </a:solidFill>
                <a:latin typeface="Montserrat" panose="020B0604020202020204" charset="0"/>
                <a:ea typeface="+mj-ea"/>
              </a:rPr>
              <a:t>WP5: Awareness Raising and Training Modules.</a:t>
            </a:r>
          </a:p>
          <a:p>
            <a:endParaRPr lang="en-US" sz="3000" b="1" spc="-5" dirty="0">
              <a:solidFill>
                <a:srgbClr val="000000"/>
              </a:solidFill>
              <a:latin typeface="Montserrat" panose="020B0604020202020204" charset="0"/>
              <a:ea typeface="+mj-ea"/>
            </a:endParaRPr>
          </a:p>
          <a:p>
            <a:r>
              <a:rPr lang="en-US" sz="2400" b="1" i="0" u="none" strike="noStrike" baseline="0" dirty="0">
                <a:solidFill>
                  <a:srgbClr val="000000"/>
                </a:solidFill>
                <a:latin typeface="Montserrat" panose="020B0604020202020204" charset="0"/>
                <a:cs typeface="Arial" panose="020B0604020202020204" pitchFamily="34" charset="0"/>
              </a:rPr>
              <a:t>T.5.2. 1st Phase: </a:t>
            </a:r>
            <a:r>
              <a:rPr lang="en-US" sz="2400" b="1" i="0" u="none" strike="noStrike" baseline="0" dirty="0" err="1">
                <a:solidFill>
                  <a:srgbClr val="000000"/>
                </a:solidFill>
                <a:latin typeface="Arial" panose="020B0604020202020204" pitchFamily="34" charset="0"/>
                <a:cs typeface="Arial" panose="020B0604020202020204" pitchFamily="34" charset="0"/>
              </a:rPr>
              <a:t>Organisation</a:t>
            </a:r>
            <a:r>
              <a:rPr lang="en-US" sz="2400" b="1" i="0" u="none" strike="noStrike" baseline="0" dirty="0">
                <a:solidFill>
                  <a:srgbClr val="000000"/>
                </a:solidFill>
                <a:latin typeface="Montserrat" panose="020B0604020202020204" charset="0"/>
                <a:cs typeface="Arial" panose="020B0604020202020204" pitchFamily="34" charset="0"/>
              </a:rPr>
              <a:t> of National Working-groups using the </a:t>
            </a:r>
            <a:r>
              <a:rPr lang="en-US" sz="2400" b="1" i="1" u="none" strike="noStrike" baseline="0" dirty="0">
                <a:solidFill>
                  <a:schemeClr val="accent1">
                    <a:lumMod val="75000"/>
                  </a:schemeClr>
                </a:solidFill>
                <a:latin typeface="Montserrat" panose="020B0604020202020204" charset="0"/>
                <a:cs typeface="Arial" panose="020B0604020202020204" pitchFamily="34" charset="0"/>
              </a:rPr>
              <a:t>living- lab methodology. </a:t>
            </a:r>
            <a:r>
              <a:rPr lang="en-US" sz="2400" i="0" u="none" strike="noStrike" baseline="0" dirty="0">
                <a:solidFill>
                  <a:srgbClr val="000000"/>
                </a:solidFill>
                <a:latin typeface="Montserrat" panose="00000500000000000000" pitchFamily="2" charset="0"/>
              </a:rPr>
              <a:t>	</a:t>
            </a:r>
          </a:p>
        </p:txBody>
      </p:sp>
      <p:graphicFrame>
        <p:nvGraphicFramePr>
          <p:cNvPr id="9" name="Diagrama 8">
            <a:extLst>
              <a:ext uri="{FF2B5EF4-FFF2-40B4-BE49-F238E27FC236}">
                <a16:creationId xmlns:a16="http://schemas.microsoft.com/office/drawing/2014/main" id="{9F9E7D0B-8286-F70C-EC96-6A54BB884EC0}"/>
              </a:ext>
            </a:extLst>
          </p:cNvPr>
          <p:cNvGraphicFramePr/>
          <p:nvPr>
            <p:extLst>
              <p:ext uri="{D42A27DB-BD31-4B8C-83A1-F6EECF244321}">
                <p14:modId xmlns:p14="http://schemas.microsoft.com/office/powerpoint/2010/main" val="4228851203"/>
              </p:ext>
            </p:extLst>
          </p:nvPr>
        </p:nvGraphicFramePr>
        <p:xfrm>
          <a:off x="5486400" y="2286000"/>
          <a:ext cx="6401766" cy="440692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 name="QuadreDeText 5">
            <a:extLst>
              <a:ext uri="{FF2B5EF4-FFF2-40B4-BE49-F238E27FC236}">
                <a16:creationId xmlns:a16="http://schemas.microsoft.com/office/drawing/2014/main" id="{A4BD5FD4-0622-EAF3-90A9-9FE634EDA22E}"/>
              </a:ext>
            </a:extLst>
          </p:cNvPr>
          <p:cNvSpPr txBox="1"/>
          <p:nvPr/>
        </p:nvSpPr>
        <p:spPr>
          <a:xfrm>
            <a:off x="1306749" y="3557661"/>
            <a:ext cx="5127268" cy="584775"/>
          </a:xfrm>
          <a:prstGeom prst="rect">
            <a:avLst/>
          </a:prstGeom>
          <a:noFill/>
        </p:spPr>
        <p:txBody>
          <a:bodyPr wrap="square" rtlCol="0">
            <a:spAutoFit/>
          </a:bodyPr>
          <a:lstStyle/>
          <a:p>
            <a:r>
              <a:rPr lang="es-ES" sz="3200" b="1" dirty="0">
                <a:solidFill>
                  <a:schemeClr val="accent1">
                    <a:lumMod val="75000"/>
                  </a:schemeClr>
                </a:solidFill>
                <a:latin typeface="Arial" panose="020B0604020202020204" pitchFamily="34" charset="0"/>
                <a:cs typeface="Arial" panose="020B0604020202020204" pitchFamily="34" charset="0"/>
              </a:rPr>
              <a:t>Living </a:t>
            </a:r>
            <a:r>
              <a:rPr lang="es-ES" sz="3200" b="1" dirty="0" err="1">
                <a:solidFill>
                  <a:schemeClr val="accent1">
                    <a:lumMod val="75000"/>
                  </a:schemeClr>
                </a:solidFill>
                <a:latin typeface="Arial" panose="020B0604020202020204" pitchFamily="34" charset="0"/>
                <a:cs typeface="Arial" panose="020B0604020202020204" pitchFamily="34" charset="0"/>
              </a:rPr>
              <a:t>lab</a:t>
            </a:r>
            <a:r>
              <a:rPr lang="es-ES" sz="3200" b="1" dirty="0">
                <a:solidFill>
                  <a:schemeClr val="accent1">
                    <a:lumMod val="75000"/>
                  </a:schemeClr>
                </a:solidFill>
                <a:latin typeface="Arial" panose="020B0604020202020204" pitchFamily="34" charset="0"/>
                <a:cs typeface="Arial" panose="020B0604020202020204" pitchFamily="34" charset="0"/>
              </a:rPr>
              <a:t> concept</a:t>
            </a:r>
          </a:p>
        </p:txBody>
      </p:sp>
      <p:sp>
        <p:nvSpPr>
          <p:cNvPr id="11" name="QuadreDeText 7">
            <a:extLst>
              <a:ext uri="{FF2B5EF4-FFF2-40B4-BE49-F238E27FC236}">
                <a16:creationId xmlns:a16="http://schemas.microsoft.com/office/drawing/2014/main" id="{BF180C43-E290-1037-6B61-BCA4C9E0A86E}"/>
              </a:ext>
            </a:extLst>
          </p:cNvPr>
          <p:cNvSpPr txBox="1"/>
          <p:nvPr/>
        </p:nvSpPr>
        <p:spPr>
          <a:xfrm>
            <a:off x="1637651" y="4380812"/>
            <a:ext cx="4064642" cy="523220"/>
          </a:xfrm>
          <a:prstGeom prst="rect">
            <a:avLst/>
          </a:prstGeom>
          <a:noFill/>
        </p:spPr>
        <p:txBody>
          <a:bodyPr wrap="square" rtlCol="0">
            <a:spAutoFit/>
          </a:bodyPr>
          <a:lstStyle/>
          <a:p>
            <a:r>
              <a:rPr lang="es-ES" sz="2800" b="1" dirty="0">
                <a:solidFill>
                  <a:schemeClr val="accent1">
                    <a:lumMod val="75000"/>
                  </a:schemeClr>
                </a:solidFill>
                <a:latin typeface="Arial" panose="020B0604020202020204" pitchFamily="34" charset="0"/>
                <a:cs typeface="Arial" panose="020B0604020202020204" pitchFamily="34" charset="0"/>
              </a:rPr>
              <a:t>STAKEHOLDERS</a:t>
            </a:r>
          </a:p>
        </p:txBody>
      </p:sp>
      <p:sp>
        <p:nvSpPr>
          <p:cNvPr id="12" name="Fletxa: dreta 16">
            <a:extLst>
              <a:ext uri="{FF2B5EF4-FFF2-40B4-BE49-F238E27FC236}">
                <a16:creationId xmlns:a16="http://schemas.microsoft.com/office/drawing/2014/main" id="{02D1A800-FB30-E2DC-681E-E0B999B2A78B}"/>
              </a:ext>
            </a:extLst>
          </p:cNvPr>
          <p:cNvSpPr/>
          <p:nvPr/>
        </p:nvSpPr>
        <p:spPr>
          <a:xfrm>
            <a:off x="1355711" y="4824908"/>
            <a:ext cx="4251491" cy="467833"/>
          </a:xfrm>
          <a:prstGeom prst="rightArrow">
            <a:avLst/>
          </a:prstGeom>
          <a:solidFill>
            <a:schemeClr val="tx2">
              <a:lumMod val="40000"/>
              <a:lumOff val="60000"/>
            </a:schemeClr>
          </a:solidFill>
          <a:ln>
            <a:solidFill>
              <a:schemeClr val="tx2">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ES">
              <a:solidFill>
                <a:schemeClr val="tx2">
                  <a:lumMod val="40000"/>
                  <a:lumOff val="60000"/>
                </a:schemeClr>
              </a:solidFill>
            </a:endParaRPr>
          </a:p>
        </p:txBody>
      </p:sp>
      <p:grpSp>
        <p:nvGrpSpPr>
          <p:cNvPr id="17" name="object 2"/>
          <p:cNvGrpSpPr/>
          <p:nvPr/>
        </p:nvGrpSpPr>
        <p:grpSpPr>
          <a:xfrm>
            <a:off x="297520" y="338555"/>
            <a:ext cx="672465" cy="6943090"/>
            <a:chOff x="297520" y="338555"/>
            <a:chExt cx="672465" cy="6943090"/>
          </a:xfrm>
          <a:solidFill>
            <a:srgbClr val="0D3F96"/>
          </a:solidFill>
        </p:grpSpPr>
        <p:sp>
          <p:nvSpPr>
            <p:cNvPr id="18" name="object 3"/>
            <p:cNvSpPr/>
            <p:nvPr/>
          </p:nvSpPr>
          <p:spPr>
            <a:xfrm>
              <a:off x="303834" y="344936"/>
              <a:ext cx="659765" cy="6930390"/>
            </a:xfrm>
            <a:custGeom>
              <a:avLst/>
              <a:gdLst/>
              <a:ahLst/>
              <a:cxnLst/>
              <a:rect l="l" t="t" r="r" b="b"/>
              <a:pathLst>
                <a:path w="659765" h="6930390">
                  <a:moveTo>
                    <a:pt x="659225" y="6930199"/>
                  </a:moveTo>
                  <a:lnTo>
                    <a:pt x="0" y="6930199"/>
                  </a:lnTo>
                  <a:lnTo>
                    <a:pt x="0" y="0"/>
                  </a:lnTo>
                  <a:lnTo>
                    <a:pt x="659225" y="0"/>
                  </a:lnTo>
                  <a:lnTo>
                    <a:pt x="659225" y="6930199"/>
                  </a:lnTo>
                  <a:close/>
                </a:path>
              </a:pathLst>
            </a:custGeom>
            <a:grpFill/>
          </p:spPr>
          <p:txBody>
            <a:bodyPr wrap="square" lIns="0" tIns="0" rIns="0" bIns="0" rtlCol="0"/>
            <a:lstStyle/>
            <a:p>
              <a:endParaRPr/>
            </a:p>
          </p:txBody>
        </p:sp>
        <p:sp>
          <p:nvSpPr>
            <p:cNvPr id="19" name="object 4"/>
            <p:cNvSpPr/>
            <p:nvPr/>
          </p:nvSpPr>
          <p:spPr>
            <a:xfrm>
              <a:off x="297520" y="338555"/>
              <a:ext cx="672465" cy="6943090"/>
            </a:xfrm>
            <a:custGeom>
              <a:avLst/>
              <a:gdLst/>
              <a:ahLst/>
              <a:cxnLst/>
              <a:rect l="l" t="t" r="r" b="b"/>
              <a:pathLst>
                <a:path w="672465" h="6943090">
                  <a:moveTo>
                    <a:pt x="669137" y="6942888"/>
                  </a:moveTo>
                  <a:lnTo>
                    <a:pt x="2715" y="6942888"/>
                  </a:lnTo>
                  <a:lnTo>
                    <a:pt x="0" y="6940172"/>
                  </a:lnTo>
                  <a:lnTo>
                    <a:pt x="0" y="2789"/>
                  </a:lnTo>
                  <a:lnTo>
                    <a:pt x="2789" y="0"/>
                  </a:lnTo>
                  <a:lnTo>
                    <a:pt x="669063" y="0"/>
                  </a:lnTo>
                  <a:lnTo>
                    <a:pt x="671853" y="2789"/>
                  </a:lnTo>
                  <a:lnTo>
                    <a:pt x="671853" y="6381"/>
                  </a:lnTo>
                  <a:lnTo>
                    <a:pt x="6313" y="6381"/>
                  </a:lnTo>
                  <a:lnTo>
                    <a:pt x="6313" y="12763"/>
                  </a:lnTo>
                  <a:lnTo>
                    <a:pt x="12695" y="12763"/>
                  </a:lnTo>
                  <a:lnTo>
                    <a:pt x="12695" y="6930198"/>
                  </a:lnTo>
                  <a:lnTo>
                    <a:pt x="6313" y="6930198"/>
                  </a:lnTo>
                  <a:lnTo>
                    <a:pt x="6313" y="6936580"/>
                  </a:lnTo>
                  <a:lnTo>
                    <a:pt x="671853" y="6936580"/>
                  </a:lnTo>
                  <a:lnTo>
                    <a:pt x="671853" y="6940172"/>
                  </a:lnTo>
                  <a:lnTo>
                    <a:pt x="669137" y="6942888"/>
                  </a:lnTo>
                  <a:close/>
                </a:path>
                <a:path w="672465" h="6943090">
                  <a:moveTo>
                    <a:pt x="12695" y="12763"/>
                  </a:moveTo>
                  <a:lnTo>
                    <a:pt x="6313" y="12763"/>
                  </a:lnTo>
                  <a:lnTo>
                    <a:pt x="6313" y="6381"/>
                  </a:lnTo>
                  <a:lnTo>
                    <a:pt x="12695" y="6381"/>
                  </a:lnTo>
                  <a:lnTo>
                    <a:pt x="12695" y="12763"/>
                  </a:lnTo>
                  <a:close/>
                </a:path>
                <a:path w="672465" h="6943090">
                  <a:moveTo>
                    <a:pt x="659157" y="12763"/>
                  </a:moveTo>
                  <a:lnTo>
                    <a:pt x="12695" y="12763"/>
                  </a:lnTo>
                  <a:lnTo>
                    <a:pt x="12695" y="6381"/>
                  </a:lnTo>
                  <a:lnTo>
                    <a:pt x="659157" y="6381"/>
                  </a:lnTo>
                  <a:lnTo>
                    <a:pt x="659157" y="12763"/>
                  </a:lnTo>
                  <a:close/>
                </a:path>
                <a:path w="672465" h="6943090">
                  <a:moveTo>
                    <a:pt x="665539" y="6936580"/>
                  </a:moveTo>
                  <a:lnTo>
                    <a:pt x="659157" y="6936580"/>
                  </a:lnTo>
                  <a:lnTo>
                    <a:pt x="659157" y="6381"/>
                  </a:lnTo>
                  <a:lnTo>
                    <a:pt x="665539" y="6381"/>
                  </a:lnTo>
                  <a:lnTo>
                    <a:pt x="665539" y="12763"/>
                  </a:lnTo>
                  <a:lnTo>
                    <a:pt x="671853" y="12763"/>
                  </a:lnTo>
                  <a:lnTo>
                    <a:pt x="671853" y="6930198"/>
                  </a:lnTo>
                  <a:lnTo>
                    <a:pt x="665539" y="6930198"/>
                  </a:lnTo>
                  <a:lnTo>
                    <a:pt x="665539" y="6936580"/>
                  </a:lnTo>
                  <a:close/>
                </a:path>
                <a:path w="672465" h="6943090">
                  <a:moveTo>
                    <a:pt x="671853" y="12763"/>
                  </a:moveTo>
                  <a:lnTo>
                    <a:pt x="665539" y="12763"/>
                  </a:lnTo>
                  <a:lnTo>
                    <a:pt x="665539" y="6381"/>
                  </a:lnTo>
                  <a:lnTo>
                    <a:pt x="671853" y="6381"/>
                  </a:lnTo>
                  <a:lnTo>
                    <a:pt x="671853" y="12763"/>
                  </a:lnTo>
                  <a:close/>
                </a:path>
                <a:path w="672465" h="6943090">
                  <a:moveTo>
                    <a:pt x="12695" y="6936580"/>
                  </a:moveTo>
                  <a:lnTo>
                    <a:pt x="6313" y="6936580"/>
                  </a:lnTo>
                  <a:lnTo>
                    <a:pt x="6313" y="6930198"/>
                  </a:lnTo>
                  <a:lnTo>
                    <a:pt x="12695" y="6930198"/>
                  </a:lnTo>
                  <a:lnTo>
                    <a:pt x="12695" y="6936580"/>
                  </a:lnTo>
                  <a:close/>
                </a:path>
                <a:path w="672465" h="6943090">
                  <a:moveTo>
                    <a:pt x="659157" y="6936580"/>
                  </a:moveTo>
                  <a:lnTo>
                    <a:pt x="12695" y="6936580"/>
                  </a:lnTo>
                  <a:lnTo>
                    <a:pt x="12695" y="6930198"/>
                  </a:lnTo>
                  <a:lnTo>
                    <a:pt x="659157" y="6930198"/>
                  </a:lnTo>
                  <a:lnTo>
                    <a:pt x="659157" y="6936580"/>
                  </a:lnTo>
                  <a:close/>
                </a:path>
                <a:path w="672465" h="6943090">
                  <a:moveTo>
                    <a:pt x="671853" y="6936580"/>
                  </a:moveTo>
                  <a:lnTo>
                    <a:pt x="665539" y="6936580"/>
                  </a:lnTo>
                  <a:lnTo>
                    <a:pt x="665539" y="6930198"/>
                  </a:lnTo>
                  <a:lnTo>
                    <a:pt x="671853" y="6930198"/>
                  </a:lnTo>
                  <a:lnTo>
                    <a:pt x="671853" y="6936580"/>
                  </a:lnTo>
                  <a:close/>
                </a:path>
              </a:pathLst>
            </a:custGeom>
            <a:grpFill/>
          </p:spPr>
          <p:txBody>
            <a:bodyPr wrap="square" lIns="0" tIns="0" rIns="0" bIns="0" rtlCol="0"/>
            <a:lstStyle/>
            <a:p>
              <a:endParaRPr/>
            </a:p>
          </p:txBody>
        </p:sp>
      </p:grpSp>
      <p:grpSp>
        <p:nvGrpSpPr>
          <p:cNvPr id="20" name="object 2"/>
          <p:cNvGrpSpPr/>
          <p:nvPr/>
        </p:nvGrpSpPr>
        <p:grpSpPr>
          <a:xfrm>
            <a:off x="297520" y="0"/>
            <a:ext cx="672465" cy="7619999"/>
            <a:chOff x="297520" y="338555"/>
            <a:chExt cx="672465" cy="6943090"/>
          </a:xfrm>
          <a:solidFill>
            <a:srgbClr val="0D3F96"/>
          </a:solidFill>
        </p:grpSpPr>
        <p:sp>
          <p:nvSpPr>
            <p:cNvPr id="21" name="object 3"/>
            <p:cNvSpPr/>
            <p:nvPr/>
          </p:nvSpPr>
          <p:spPr>
            <a:xfrm>
              <a:off x="303834" y="344936"/>
              <a:ext cx="659765" cy="6930390"/>
            </a:xfrm>
            <a:custGeom>
              <a:avLst/>
              <a:gdLst/>
              <a:ahLst/>
              <a:cxnLst/>
              <a:rect l="l" t="t" r="r" b="b"/>
              <a:pathLst>
                <a:path w="659765" h="6930390">
                  <a:moveTo>
                    <a:pt x="659225" y="6930199"/>
                  </a:moveTo>
                  <a:lnTo>
                    <a:pt x="0" y="6930199"/>
                  </a:lnTo>
                  <a:lnTo>
                    <a:pt x="0" y="0"/>
                  </a:lnTo>
                  <a:lnTo>
                    <a:pt x="659225" y="0"/>
                  </a:lnTo>
                  <a:lnTo>
                    <a:pt x="659225" y="6930199"/>
                  </a:lnTo>
                  <a:close/>
                </a:path>
              </a:pathLst>
            </a:custGeom>
            <a:grpFill/>
          </p:spPr>
          <p:txBody>
            <a:bodyPr wrap="square" lIns="0" tIns="0" rIns="0" bIns="0" rtlCol="0"/>
            <a:lstStyle/>
            <a:p>
              <a:endParaRPr/>
            </a:p>
          </p:txBody>
        </p:sp>
        <p:sp>
          <p:nvSpPr>
            <p:cNvPr id="22" name="object 4"/>
            <p:cNvSpPr/>
            <p:nvPr/>
          </p:nvSpPr>
          <p:spPr>
            <a:xfrm>
              <a:off x="297520" y="338555"/>
              <a:ext cx="672465" cy="6943090"/>
            </a:xfrm>
            <a:custGeom>
              <a:avLst/>
              <a:gdLst/>
              <a:ahLst/>
              <a:cxnLst/>
              <a:rect l="l" t="t" r="r" b="b"/>
              <a:pathLst>
                <a:path w="672465" h="6943090">
                  <a:moveTo>
                    <a:pt x="669137" y="6942888"/>
                  </a:moveTo>
                  <a:lnTo>
                    <a:pt x="2715" y="6942888"/>
                  </a:lnTo>
                  <a:lnTo>
                    <a:pt x="0" y="6940172"/>
                  </a:lnTo>
                  <a:lnTo>
                    <a:pt x="0" y="2789"/>
                  </a:lnTo>
                  <a:lnTo>
                    <a:pt x="2789" y="0"/>
                  </a:lnTo>
                  <a:lnTo>
                    <a:pt x="669063" y="0"/>
                  </a:lnTo>
                  <a:lnTo>
                    <a:pt x="671853" y="2789"/>
                  </a:lnTo>
                  <a:lnTo>
                    <a:pt x="671853" y="6381"/>
                  </a:lnTo>
                  <a:lnTo>
                    <a:pt x="6313" y="6381"/>
                  </a:lnTo>
                  <a:lnTo>
                    <a:pt x="6313" y="12763"/>
                  </a:lnTo>
                  <a:lnTo>
                    <a:pt x="12695" y="12763"/>
                  </a:lnTo>
                  <a:lnTo>
                    <a:pt x="12695" y="6930198"/>
                  </a:lnTo>
                  <a:lnTo>
                    <a:pt x="6313" y="6930198"/>
                  </a:lnTo>
                  <a:lnTo>
                    <a:pt x="6313" y="6936580"/>
                  </a:lnTo>
                  <a:lnTo>
                    <a:pt x="671853" y="6936580"/>
                  </a:lnTo>
                  <a:lnTo>
                    <a:pt x="671853" y="6940172"/>
                  </a:lnTo>
                  <a:lnTo>
                    <a:pt x="669137" y="6942888"/>
                  </a:lnTo>
                  <a:close/>
                </a:path>
                <a:path w="672465" h="6943090">
                  <a:moveTo>
                    <a:pt x="12695" y="12763"/>
                  </a:moveTo>
                  <a:lnTo>
                    <a:pt x="6313" y="12763"/>
                  </a:lnTo>
                  <a:lnTo>
                    <a:pt x="6313" y="6381"/>
                  </a:lnTo>
                  <a:lnTo>
                    <a:pt x="12695" y="6381"/>
                  </a:lnTo>
                  <a:lnTo>
                    <a:pt x="12695" y="12763"/>
                  </a:lnTo>
                  <a:close/>
                </a:path>
                <a:path w="672465" h="6943090">
                  <a:moveTo>
                    <a:pt x="659157" y="12763"/>
                  </a:moveTo>
                  <a:lnTo>
                    <a:pt x="12695" y="12763"/>
                  </a:lnTo>
                  <a:lnTo>
                    <a:pt x="12695" y="6381"/>
                  </a:lnTo>
                  <a:lnTo>
                    <a:pt x="659157" y="6381"/>
                  </a:lnTo>
                  <a:lnTo>
                    <a:pt x="659157" y="12763"/>
                  </a:lnTo>
                  <a:close/>
                </a:path>
                <a:path w="672465" h="6943090">
                  <a:moveTo>
                    <a:pt x="665539" y="6936580"/>
                  </a:moveTo>
                  <a:lnTo>
                    <a:pt x="659157" y="6936580"/>
                  </a:lnTo>
                  <a:lnTo>
                    <a:pt x="659157" y="6381"/>
                  </a:lnTo>
                  <a:lnTo>
                    <a:pt x="665539" y="6381"/>
                  </a:lnTo>
                  <a:lnTo>
                    <a:pt x="665539" y="12763"/>
                  </a:lnTo>
                  <a:lnTo>
                    <a:pt x="671853" y="12763"/>
                  </a:lnTo>
                  <a:lnTo>
                    <a:pt x="671853" y="6930198"/>
                  </a:lnTo>
                  <a:lnTo>
                    <a:pt x="665539" y="6930198"/>
                  </a:lnTo>
                  <a:lnTo>
                    <a:pt x="665539" y="6936580"/>
                  </a:lnTo>
                  <a:close/>
                </a:path>
                <a:path w="672465" h="6943090">
                  <a:moveTo>
                    <a:pt x="671853" y="12763"/>
                  </a:moveTo>
                  <a:lnTo>
                    <a:pt x="665539" y="12763"/>
                  </a:lnTo>
                  <a:lnTo>
                    <a:pt x="665539" y="6381"/>
                  </a:lnTo>
                  <a:lnTo>
                    <a:pt x="671853" y="6381"/>
                  </a:lnTo>
                  <a:lnTo>
                    <a:pt x="671853" y="12763"/>
                  </a:lnTo>
                  <a:close/>
                </a:path>
                <a:path w="672465" h="6943090">
                  <a:moveTo>
                    <a:pt x="12695" y="6936580"/>
                  </a:moveTo>
                  <a:lnTo>
                    <a:pt x="6313" y="6936580"/>
                  </a:lnTo>
                  <a:lnTo>
                    <a:pt x="6313" y="6930198"/>
                  </a:lnTo>
                  <a:lnTo>
                    <a:pt x="12695" y="6930198"/>
                  </a:lnTo>
                  <a:lnTo>
                    <a:pt x="12695" y="6936580"/>
                  </a:lnTo>
                  <a:close/>
                </a:path>
                <a:path w="672465" h="6943090">
                  <a:moveTo>
                    <a:pt x="659157" y="6936580"/>
                  </a:moveTo>
                  <a:lnTo>
                    <a:pt x="12695" y="6936580"/>
                  </a:lnTo>
                  <a:lnTo>
                    <a:pt x="12695" y="6930198"/>
                  </a:lnTo>
                  <a:lnTo>
                    <a:pt x="659157" y="6930198"/>
                  </a:lnTo>
                  <a:lnTo>
                    <a:pt x="659157" y="6936580"/>
                  </a:lnTo>
                  <a:close/>
                </a:path>
                <a:path w="672465" h="6943090">
                  <a:moveTo>
                    <a:pt x="671853" y="6936580"/>
                  </a:moveTo>
                  <a:lnTo>
                    <a:pt x="665539" y="6936580"/>
                  </a:lnTo>
                  <a:lnTo>
                    <a:pt x="665539" y="6930198"/>
                  </a:lnTo>
                  <a:lnTo>
                    <a:pt x="671853" y="6930198"/>
                  </a:lnTo>
                  <a:lnTo>
                    <a:pt x="671853" y="6936580"/>
                  </a:lnTo>
                  <a:close/>
                </a:path>
              </a:pathLst>
            </a:custGeom>
            <a:grpFill/>
          </p:spPr>
          <p:txBody>
            <a:bodyPr wrap="square" lIns="0" tIns="0" rIns="0" bIns="0" rtlCol="0"/>
            <a:lstStyle/>
            <a:p>
              <a:endParaRPr/>
            </a:p>
          </p:txBody>
        </p:sp>
      </p:grpSp>
      <p:pic>
        <p:nvPicPr>
          <p:cNvPr id="23" name="Imatge 1">
            <a:extLst>
              <a:ext uri="{FF2B5EF4-FFF2-40B4-BE49-F238E27FC236}">
                <a16:creationId xmlns:a16="http://schemas.microsoft.com/office/drawing/2014/main" id="{9727B647-CFBD-54EB-8593-B527D1E96C4C}"/>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06749" y="7083768"/>
            <a:ext cx="1546654" cy="383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Imagen 23">
            <a:extLst>
              <a:ext uri="{FF2B5EF4-FFF2-40B4-BE49-F238E27FC236}">
                <a16:creationId xmlns:a16="http://schemas.microsoft.com/office/drawing/2014/main" id="{0B8ECFD8-B16A-020B-440C-A61B838CE0F1}"/>
              </a:ext>
            </a:extLst>
          </p:cNvPr>
          <p:cNvPicPr>
            <a:picLocks noChangeAspect="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0347085" y="6973611"/>
            <a:ext cx="1667179" cy="493272"/>
          </a:xfrm>
          <a:prstGeom prst="rect">
            <a:avLst/>
          </a:prstGeom>
          <a:noFill/>
          <a:ln>
            <a:noFill/>
          </a:ln>
          <a:effectLst/>
        </p:spPr>
      </p:pic>
      <p:sp>
        <p:nvSpPr>
          <p:cNvPr id="2" name="CuadroTexto 1">
            <a:extLst>
              <a:ext uri="{FF2B5EF4-FFF2-40B4-BE49-F238E27FC236}">
                <a16:creationId xmlns:a16="http://schemas.microsoft.com/office/drawing/2014/main" id="{1CD6D151-0A61-B9CA-96DB-E2CF1A99DF19}"/>
              </a:ext>
            </a:extLst>
          </p:cNvPr>
          <p:cNvSpPr txBox="1"/>
          <p:nvPr/>
        </p:nvSpPr>
        <p:spPr>
          <a:xfrm>
            <a:off x="6934200" y="938827"/>
            <a:ext cx="3695204" cy="461665"/>
          </a:xfrm>
          <a:prstGeom prst="rect">
            <a:avLst/>
          </a:prstGeom>
          <a:noFill/>
        </p:spPr>
        <p:txBody>
          <a:bodyPr wrap="square">
            <a:spAutoFit/>
          </a:bodyPr>
          <a:lstStyle/>
          <a:p>
            <a:pPr marL="12700">
              <a:lnSpc>
                <a:spcPct val="100000"/>
              </a:lnSpc>
              <a:spcBef>
                <a:spcPts val="100"/>
              </a:spcBef>
            </a:pPr>
            <a:r>
              <a:rPr lang="es-ES" sz="2400" b="1" spc="-5" dirty="0" err="1">
                <a:solidFill>
                  <a:srgbClr val="0D3F96"/>
                </a:solidFill>
                <a:latin typeface="Montserrat" panose="020B0604020202020204" charset="0"/>
              </a:rPr>
              <a:t>Duration</a:t>
            </a:r>
            <a:r>
              <a:rPr lang="es-ES" sz="1800" b="1" spc="-5" dirty="0">
                <a:latin typeface="Montserrat" panose="020B0604020202020204" charset="0"/>
                <a:cs typeface="Arial MT"/>
              </a:rPr>
              <a:t>:</a:t>
            </a:r>
            <a:r>
              <a:rPr lang="es-ES" sz="1800" b="1" spc="-25" dirty="0">
                <a:latin typeface="Montserrat" panose="020B0604020202020204" charset="0"/>
                <a:cs typeface="Arial MT"/>
              </a:rPr>
              <a:t>  </a:t>
            </a:r>
            <a:r>
              <a:rPr lang="es-ES" sz="1800" spc="-5" dirty="0">
                <a:latin typeface="Montserrat" panose="020B0604020202020204" charset="0"/>
                <a:cs typeface="Arial MT"/>
              </a:rPr>
              <a:t>M</a:t>
            </a:r>
            <a:r>
              <a:rPr lang="es-ES" spc="-5" dirty="0">
                <a:latin typeface="Montserrat" panose="020B0604020202020204" charset="0"/>
                <a:cs typeface="Arial MT"/>
              </a:rPr>
              <a:t>02</a:t>
            </a:r>
            <a:r>
              <a:rPr lang="es-ES" sz="1800" spc="-30" dirty="0">
                <a:latin typeface="Montserrat" panose="020B0604020202020204" charset="0"/>
                <a:cs typeface="Arial MT"/>
              </a:rPr>
              <a:t> </a:t>
            </a:r>
            <a:r>
              <a:rPr lang="es-ES" spc="-5" dirty="0">
                <a:latin typeface="Montserrat" panose="020B0604020202020204" charset="0"/>
                <a:cs typeface="Arial MT"/>
              </a:rPr>
              <a:t>--</a:t>
            </a:r>
            <a:r>
              <a:rPr lang="es-ES" sz="1800" spc="-25" dirty="0">
                <a:latin typeface="Montserrat" panose="020B0604020202020204" charset="0"/>
                <a:cs typeface="Arial MT"/>
              </a:rPr>
              <a:t> </a:t>
            </a:r>
            <a:r>
              <a:rPr lang="es-ES" sz="1800" spc="-5" dirty="0">
                <a:latin typeface="Montserrat" panose="020B0604020202020204" charset="0"/>
                <a:cs typeface="Arial MT"/>
              </a:rPr>
              <a:t>M34</a:t>
            </a:r>
            <a:endParaRPr lang="es-ES" sz="1800" dirty="0">
              <a:latin typeface="Montserrat" panose="020B0604020202020204" charset="0"/>
              <a:cs typeface="Arial M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877</TotalTime>
  <Words>1198</Words>
  <Application>Microsoft Office PowerPoint</Application>
  <PresentationFormat>Custom</PresentationFormat>
  <Paragraphs>143</Paragraphs>
  <Slides>15</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Arial MT</vt:lpstr>
      <vt:lpstr>Calibri</vt:lpstr>
      <vt:lpstr>Franklin Gothic Medium</vt:lpstr>
      <vt:lpstr>Microsoft Sans Serif</vt:lpstr>
      <vt:lpstr>Montserrat</vt:lpstr>
      <vt:lpstr>SymbolMT</vt:lpstr>
      <vt:lpstr>Office Theme</vt:lpstr>
      <vt:lpstr>PowerPoint Presentation</vt:lpstr>
      <vt:lpstr>PowerPoint Presentation</vt:lpstr>
      <vt:lpstr>PowerPoint Presentation</vt:lpstr>
      <vt:lpstr>PowerPoint Presentation</vt:lpstr>
      <vt:lpstr>Work Package 2: Mapping Study</vt:lpstr>
      <vt:lpstr>Work Package 2: Mapping Study</vt:lpstr>
      <vt:lpstr>Work Package 3: Business Models and Benchmarks</vt:lpstr>
      <vt:lpstr>Work Package 3: Business Models and Benchmarks</vt:lpstr>
      <vt:lpstr>PowerPoint Presentation</vt:lpstr>
      <vt:lpstr>PowerPoint Presentation</vt:lpstr>
      <vt:lpstr>PowerPoint Presentation</vt:lpstr>
      <vt:lpstr>T.5.3. 2nd Phase: Organisation of Training Activities</vt:lpstr>
      <vt:lpstr>PowerPoint Presentation</vt:lpstr>
      <vt:lpstr>PowerPoint Presentation</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Kick-off meeting presentation.pptx</dc:title>
  <dc:creator>Irene Corpas</dc:creator>
  <cp:keywords>DAFuf5-ZMOE,BACI1JWWgaE</cp:keywords>
  <cp:lastModifiedBy>Adrián Moreno</cp:lastModifiedBy>
  <cp:revision>43</cp:revision>
  <dcterms:created xsi:type="dcterms:W3CDTF">2023-09-15T11:42:38Z</dcterms:created>
  <dcterms:modified xsi:type="dcterms:W3CDTF">2023-11-16T13:27:41Z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2023-09-15T00:00:00Z</vt:filetime>
  </property>
  <property fmtid="{D5CDD505-2E9C-101B-9397-08002B2CF9AE}" pid="3" name="Creator">
    <vt:lpwstr>Canva</vt:lpwstr>
  </property>
  <property fmtid="{D5CDD505-2E9C-101B-9397-08002B2CF9AE}" pid="4" name="LastSaved">
    <vt:filetime>2023-09-15T00:00:00Z</vt:filetime>
  </property>
</Properties>
</file>