
<file path=[Content_Types].xml><?xml version="1.0" encoding="utf-8"?>
<Types xmlns="http://schemas.openxmlformats.org/package/2006/content-types">
  <Default Extension="emf" ContentType="image/x-emf"/>
  <Default Extension="jpg" ContentType="image/jp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sldIdLst>
    <p:sldId id="256" r:id="rId2"/>
    <p:sldId id="257" r:id="rId3"/>
    <p:sldId id="258" r:id="rId4"/>
    <p:sldId id="259" r:id="rId5"/>
    <p:sldId id="269" r:id="rId6"/>
    <p:sldId id="270" r:id="rId7"/>
    <p:sldId id="271" r:id="rId8"/>
    <p:sldId id="2146846625" r:id="rId9"/>
    <p:sldId id="278" r:id="rId10"/>
    <p:sldId id="282" r:id="rId11"/>
    <p:sldId id="290" r:id="rId12"/>
    <p:sldId id="283" r:id="rId13"/>
    <p:sldId id="284" r:id="rId14"/>
    <p:sldId id="285" r:id="rId15"/>
    <p:sldId id="2146846626" r:id="rId16"/>
    <p:sldId id="286" r:id="rId17"/>
    <p:sldId id="288" r:id="rId18"/>
    <p:sldId id="289" r:id="rId19"/>
    <p:sldId id="287" r:id="rId20"/>
    <p:sldId id="2146846629" r:id="rId21"/>
    <p:sldId id="2146846628" r:id="rId22"/>
    <p:sldId id="2146846630" r:id="rId23"/>
    <p:sldId id="2146846631" r:id="rId24"/>
    <p:sldId id="2146846632" r:id="rId25"/>
    <p:sldId id="268" r:id="rId26"/>
  </p:sldIdLst>
  <p:sldSz cx="12192000" cy="7620000"/>
  <p:notesSz cx="12192000" cy="7620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rene Corpas" initials="IC" lastIdx="3" clrIdx="0">
    <p:extLst>
      <p:ext uri="{19B8F6BF-5375-455C-9EA6-DF929625EA0E}">
        <p15:presenceInfo xmlns:p15="http://schemas.microsoft.com/office/powerpoint/2012/main" userId="S-1-5-21-746137067-1035525444-725345543-91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F96"/>
    <a:srgbClr val="0A0EC2"/>
    <a:srgbClr val="002DBC"/>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033" autoAdjust="0"/>
  </p:normalViewPr>
  <p:slideViewPr>
    <p:cSldViewPr>
      <p:cViewPr varScale="1">
        <p:scale>
          <a:sx n="71" d="100"/>
          <a:sy n="71" d="100"/>
        </p:scale>
        <p:origin x="1032" y="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 Arango" userId="b2604a1d-0e82-4b44-9d2c-b8b974710789" providerId="ADAL" clId="{B9F5FD64-AFF5-4469-AF69-466FE58B54C6}"/>
    <pc:docChg chg="custSel delSld modSld">
      <pc:chgData name="Julia Arango" userId="b2604a1d-0e82-4b44-9d2c-b8b974710789" providerId="ADAL" clId="{B9F5FD64-AFF5-4469-AF69-466FE58B54C6}" dt="2026-06-04T11:28:08.742" v="4" actId="478"/>
      <pc:docMkLst>
        <pc:docMk/>
      </pc:docMkLst>
      <pc:sldChg chg="delSp mod">
        <pc:chgData name="Julia Arango" userId="b2604a1d-0e82-4b44-9d2c-b8b974710789" providerId="ADAL" clId="{B9F5FD64-AFF5-4469-AF69-466FE58B54C6}" dt="2026-06-04T11:28:08.742" v="4" actId="478"/>
        <pc:sldMkLst>
          <pc:docMk/>
          <pc:sldMk cId="0" sldId="256"/>
        </pc:sldMkLst>
        <pc:spChg chg="del">
          <ac:chgData name="Julia Arango" userId="b2604a1d-0e82-4b44-9d2c-b8b974710789" providerId="ADAL" clId="{B9F5FD64-AFF5-4469-AF69-466FE58B54C6}" dt="2026-06-04T11:28:08.742" v="4" actId="478"/>
          <ac:spMkLst>
            <pc:docMk/>
            <pc:sldMk cId="0" sldId="256"/>
            <ac:spMk id="8" creationId="{85799860-BC9E-5272-C512-E57D02E5085A}"/>
          </ac:spMkLst>
        </pc:spChg>
      </pc:sldChg>
      <pc:sldChg chg="modSp mod">
        <pc:chgData name="Julia Arango" userId="b2604a1d-0e82-4b44-9d2c-b8b974710789" providerId="ADAL" clId="{B9F5FD64-AFF5-4469-AF69-466FE58B54C6}" dt="2026-06-04T11:14:54.355" v="0" actId="20577"/>
        <pc:sldMkLst>
          <pc:docMk/>
          <pc:sldMk cId="982431984" sldId="2146846630"/>
        </pc:sldMkLst>
        <pc:spChg chg="mod">
          <ac:chgData name="Julia Arango" userId="b2604a1d-0e82-4b44-9d2c-b8b974710789" providerId="ADAL" clId="{B9F5FD64-AFF5-4469-AF69-466FE58B54C6}" dt="2026-06-04T11:14:54.355" v="0" actId="20577"/>
          <ac:spMkLst>
            <pc:docMk/>
            <pc:sldMk cId="982431984" sldId="2146846630"/>
            <ac:spMk id="2" creationId="{651C3E5E-FB1E-9948-A382-BF708E922770}"/>
          </ac:spMkLst>
        </pc:spChg>
      </pc:sldChg>
      <pc:sldChg chg="modSp mod">
        <pc:chgData name="Julia Arango" userId="b2604a1d-0e82-4b44-9d2c-b8b974710789" providerId="ADAL" clId="{B9F5FD64-AFF5-4469-AF69-466FE58B54C6}" dt="2026-06-04T11:15:01.306" v="1" actId="20577"/>
        <pc:sldMkLst>
          <pc:docMk/>
          <pc:sldMk cId="3373659281" sldId="2146846631"/>
        </pc:sldMkLst>
        <pc:spChg chg="mod">
          <ac:chgData name="Julia Arango" userId="b2604a1d-0e82-4b44-9d2c-b8b974710789" providerId="ADAL" clId="{B9F5FD64-AFF5-4469-AF69-466FE58B54C6}" dt="2026-06-04T11:15:01.306" v="1" actId="20577"/>
          <ac:spMkLst>
            <pc:docMk/>
            <pc:sldMk cId="3373659281" sldId="2146846631"/>
            <ac:spMk id="3" creationId="{B93EC654-42B6-6185-F919-A9DB3CA91BB1}"/>
          </ac:spMkLst>
        </pc:spChg>
      </pc:sldChg>
      <pc:sldChg chg="modSp mod">
        <pc:chgData name="Julia Arango" userId="b2604a1d-0e82-4b44-9d2c-b8b974710789" providerId="ADAL" clId="{B9F5FD64-AFF5-4469-AF69-466FE58B54C6}" dt="2026-06-04T11:15:05.163" v="2" actId="20577"/>
        <pc:sldMkLst>
          <pc:docMk/>
          <pc:sldMk cId="2469105181" sldId="2146846632"/>
        </pc:sldMkLst>
        <pc:spChg chg="mod">
          <ac:chgData name="Julia Arango" userId="b2604a1d-0e82-4b44-9d2c-b8b974710789" providerId="ADAL" clId="{B9F5FD64-AFF5-4469-AF69-466FE58B54C6}" dt="2026-06-04T11:15:05.163" v="2" actId="20577"/>
          <ac:spMkLst>
            <pc:docMk/>
            <pc:sldMk cId="2469105181" sldId="2146846632"/>
            <ac:spMk id="3" creationId="{04D6A138-3224-9D4B-FAAA-E9CF7CA9EF29}"/>
          </ac:spMkLst>
        </pc:spChg>
      </pc:sldChg>
      <pc:sldChg chg="del">
        <pc:chgData name="Julia Arango" userId="b2604a1d-0e82-4b44-9d2c-b8b974710789" providerId="ADAL" clId="{B9F5FD64-AFF5-4469-AF69-466FE58B54C6}" dt="2026-06-04T11:15:07.127" v="3" actId="47"/>
        <pc:sldMkLst>
          <pc:docMk/>
          <pc:sldMk cId="1124332" sldId="2146846633"/>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image" Target="../media/image5.svg"/></Relationships>
</file>

<file path=ppt/diagrams/_rels/data2.xml.rels><?xml version="1.0" encoding="UTF-8" standalone="yes"?>
<Relationships xmlns="http://schemas.openxmlformats.org/package/2006/relationships"><Relationship Id="rId3" Type="http://schemas.openxmlformats.org/officeDocument/2006/relationships/image" Target="../media/image9.png"/><Relationship Id="rId2" Type="http://schemas.microsoft.com/office/2007/relationships/hdphoto" Target="../media/hdphoto1.wdp"/><Relationship Id="rId1" Type="http://schemas.openxmlformats.org/officeDocument/2006/relationships/image" Target="../media/image8.png"/><Relationship Id="rId6" Type="http://schemas.microsoft.com/office/2007/relationships/hdphoto" Target="../media/hdphoto3.wdp"/><Relationship Id="rId5" Type="http://schemas.openxmlformats.org/officeDocument/2006/relationships/image" Target="../media/image10.png"/><Relationship Id="rId4" Type="http://schemas.microsoft.com/office/2007/relationships/hdphoto" Target="../media/hdphoto2.wdp"/></Relationships>
</file>

<file path=ppt/diagrams/_rels/drawing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9.png"/><Relationship Id="rId2" Type="http://schemas.microsoft.com/office/2007/relationships/hdphoto" Target="../media/hdphoto1.wdp"/><Relationship Id="rId1" Type="http://schemas.openxmlformats.org/officeDocument/2006/relationships/image" Target="../media/image8.png"/><Relationship Id="rId6" Type="http://schemas.microsoft.com/office/2007/relationships/hdphoto" Target="../media/hdphoto3.wdp"/><Relationship Id="rId5" Type="http://schemas.openxmlformats.org/officeDocument/2006/relationships/image" Target="../media/image10.png"/><Relationship Id="rId4" Type="http://schemas.microsoft.com/office/2007/relationships/hdphoto" Target="../media/hdphoto2.wdp"/></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7A25DE-4461-4A31-819B-01FCC13AB50A}" type="doc">
      <dgm:prSet loTypeId="urn:microsoft.com/office/officeart/2005/8/layout/hList2" loCatId="list" qsTypeId="urn:microsoft.com/office/officeart/2005/8/quickstyle/simple4" qsCatId="simple" csTypeId="urn:microsoft.com/office/officeart/2005/8/colors/accent0_3" csCatId="mainScheme" phldr="1"/>
      <dgm:spPr/>
      <dgm:t>
        <a:bodyPr/>
        <a:lstStyle/>
        <a:p>
          <a:endParaRPr lang="es-ES"/>
        </a:p>
      </dgm:t>
    </dgm:pt>
    <dgm:pt modelId="{3011FFF9-187F-422A-B784-BE756F2A4473}">
      <dgm:prSet phldrT="[Text]"/>
      <dgm:spPr/>
      <dgm:t>
        <a:bodyPr/>
        <a:lstStyle/>
        <a:p>
          <a:r>
            <a:rPr lang="es-ES" dirty="0">
              <a:latin typeface="Montserrat" panose="00000500000000000000" pitchFamily="2" charset="0"/>
            </a:rPr>
            <a:t>Avances conseguidos</a:t>
          </a:r>
        </a:p>
      </dgm:t>
    </dgm:pt>
    <dgm:pt modelId="{71280846-9C5C-464A-9044-A477ACA60441}" type="parTrans" cxnId="{C05FA9EA-6A3C-4539-B058-05D9B42FB893}">
      <dgm:prSet/>
      <dgm:spPr/>
      <dgm:t>
        <a:bodyPr/>
        <a:lstStyle/>
        <a:p>
          <a:endParaRPr lang="es-ES">
            <a:latin typeface="Montserrat" panose="00000500000000000000" pitchFamily="2" charset="0"/>
          </a:endParaRPr>
        </a:p>
      </dgm:t>
    </dgm:pt>
    <dgm:pt modelId="{E5E3D42E-B5F2-4986-97B6-1EA99501A216}" type="sibTrans" cxnId="{C05FA9EA-6A3C-4539-B058-05D9B42FB893}">
      <dgm:prSet/>
      <dgm:spPr/>
      <dgm:t>
        <a:bodyPr/>
        <a:lstStyle/>
        <a:p>
          <a:endParaRPr lang="es-ES">
            <a:latin typeface="Montserrat" panose="00000500000000000000" pitchFamily="2" charset="0"/>
          </a:endParaRPr>
        </a:p>
      </dgm:t>
    </dgm:pt>
    <dgm:pt modelId="{13E8A2AE-C591-4B59-A243-1BC3A9E0AB88}">
      <dgm:prSet phldrT="[Text]"/>
      <dgm:spPr/>
      <dgm:t>
        <a:bodyPr/>
        <a:lstStyle/>
        <a:p>
          <a:pPr>
            <a:lnSpc>
              <a:spcPct val="150000"/>
            </a:lnSpc>
          </a:pPr>
          <a:r>
            <a:rPr lang="es-ES" dirty="0">
              <a:latin typeface="Montserrat" panose="00000500000000000000" pitchFamily="2" charset="0"/>
            </a:rPr>
            <a:t>Medidas de Eficiencia energética en las instalaciones</a:t>
          </a:r>
        </a:p>
      </dgm:t>
    </dgm:pt>
    <dgm:pt modelId="{C1CC6C5D-644F-4EEC-921C-B7B8057F6822}" type="parTrans" cxnId="{B7BD1CF9-D731-4F68-B90F-545242240831}">
      <dgm:prSet/>
      <dgm:spPr/>
      <dgm:t>
        <a:bodyPr/>
        <a:lstStyle/>
        <a:p>
          <a:endParaRPr lang="es-ES">
            <a:latin typeface="Montserrat" panose="00000500000000000000" pitchFamily="2" charset="0"/>
          </a:endParaRPr>
        </a:p>
      </dgm:t>
    </dgm:pt>
    <dgm:pt modelId="{1BD784D8-D643-4D1C-AF4E-ED3AF18C49D4}" type="sibTrans" cxnId="{B7BD1CF9-D731-4F68-B90F-545242240831}">
      <dgm:prSet/>
      <dgm:spPr/>
      <dgm:t>
        <a:bodyPr/>
        <a:lstStyle/>
        <a:p>
          <a:endParaRPr lang="es-ES">
            <a:latin typeface="Montserrat" panose="00000500000000000000" pitchFamily="2" charset="0"/>
          </a:endParaRPr>
        </a:p>
      </dgm:t>
    </dgm:pt>
    <dgm:pt modelId="{4C0A57E7-470D-471A-9E3F-6B00B0E397CC}">
      <dgm:prSet phldrT="[Text]"/>
      <dgm:spPr/>
      <dgm:t>
        <a:bodyPr/>
        <a:lstStyle/>
        <a:p>
          <a:r>
            <a:rPr lang="es-ES" dirty="0">
              <a:latin typeface="Montserrat" panose="00000500000000000000" pitchFamily="2" charset="0"/>
            </a:rPr>
            <a:t>Barreras</a:t>
          </a:r>
        </a:p>
      </dgm:t>
    </dgm:pt>
    <dgm:pt modelId="{B1A84608-FB41-4BF3-A31C-21DB26440159}" type="parTrans" cxnId="{D05A7834-56D3-46AE-819D-F91A875503B8}">
      <dgm:prSet/>
      <dgm:spPr/>
      <dgm:t>
        <a:bodyPr/>
        <a:lstStyle/>
        <a:p>
          <a:endParaRPr lang="es-ES">
            <a:latin typeface="Montserrat" panose="00000500000000000000" pitchFamily="2" charset="0"/>
          </a:endParaRPr>
        </a:p>
      </dgm:t>
    </dgm:pt>
    <dgm:pt modelId="{19F9E4EF-470B-49E5-A122-526D2BAA8E1B}" type="sibTrans" cxnId="{D05A7834-56D3-46AE-819D-F91A875503B8}">
      <dgm:prSet/>
      <dgm:spPr/>
      <dgm:t>
        <a:bodyPr/>
        <a:lstStyle/>
        <a:p>
          <a:endParaRPr lang="es-ES">
            <a:latin typeface="Montserrat" panose="00000500000000000000" pitchFamily="2" charset="0"/>
          </a:endParaRPr>
        </a:p>
      </dgm:t>
    </dgm:pt>
    <dgm:pt modelId="{B7945C02-FD67-4C1D-86E3-4042876C0D7D}">
      <dgm:prSet phldrT="[Text]"/>
      <dgm:spPr/>
      <dgm:t>
        <a:bodyPr/>
        <a:lstStyle/>
        <a:p>
          <a:pPr>
            <a:lnSpc>
              <a:spcPct val="150000"/>
            </a:lnSpc>
          </a:pPr>
          <a:r>
            <a:rPr lang="es-ES" dirty="0">
              <a:latin typeface="Montserrat" panose="00000500000000000000" pitchFamily="2" charset="0"/>
            </a:rPr>
            <a:t>Costes Iniciales elevados</a:t>
          </a:r>
        </a:p>
      </dgm:t>
    </dgm:pt>
    <dgm:pt modelId="{26E66B8A-342D-49FC-A3CB-6D37888C3E77}" type="parTrans" cxnId="{679DCBA7-6001-4D31-A40E-C22CF41635BE}">
      <dgm:prSet/>
      <dgm:spPr/>
      <dgm:t>
        <a:bodyPr/>
        <a:lstStyle/>
        <a:p>
          <a:endParaRPr lang="es-ES">
            <a:latin typeface="Montserrat" panose="00000500000000000000" pitchFamily="2" charset="0"/>
          </a:endParaRPr>
        </a:p>
      </dgm:t>
    </dgm:pt>
    <dgm:pt modelId="{4A613773-52EA-4BB6-8349-3488722EC891}" type="sibTrans" cxnId="{679DCBA7-6001-4D31-A40E-C22CF41635BE}">
      <dgm:prSet/>
      <dgm:spPr/>
      <dgm:t>
        <a:bodyPr/>
        <a:lstStyle/>
        <a:p>
          <a:endParaRPr lang="es-ES">
            <a:latin typeface="Montserrat" panose="00000500000000000000" pitchFamily="2" charset="0"/>
          </a:endParaRPr>
        </a:p>
      </dgm:t>
    </dgm:pt>
    <dgm:pt modelId="{14C1E575-0D91-4274-A132-37BC1E45D67E}">
      <dgm:prSet phldrT="[Text]"/>
      <dgm:spPr/>
      <dgm:t>
        <a:bodyPr/>
        <a:lstStyle/>
        <a:p>
          <a:r>
            <a:rPr lang="es-ES" dirty="0">
              <a:latin typeface="Montserrat" panose="00000500000000000000" pitchFamily="2" charset="0"/>
            </a:rPr>
            <a:t>Impulsores</a:t>
          </a:r>
        </a:p>
      </dgm:t>
    </dgm:pt>
    <dgm:pt modelId="{668F6465-3AAD-4D8F-926C-52508AF89A19}" type="parTrans" cxnId="{7B09442F-CFCF-4877-9244-48D6EDF768AB}">
      <dgm:prSet/>
      <dgm:spPr/>
      <dgm:t>
        <a:bodyPr/>
        <a:lstStyle/>
        <a:p>
          <a:endParaRPr lang="es-ES">
            <a:latin typeface="Montserrat" panose="00000500000000000000" pitchFamily="2" charset="0"/>
          </a:endParaRPr>
        </a:p>
      </dgm:t>
    </dgm:pt>
    <dgm:pt modelId="{8FF9DD55-650F-4ECA-AA06-5A50179EE916}" type="sibTrans" cxnId="{7B09442F-CFCF-4877-9244-48D6EDF768AB}">
      <dgm:prSet/>
      <dgm:spPr/>
      <dgm:t>
        <a:bodyPr/>
        <a:lstStyle/>
        <a:p>
          <a:endParaRPr lang="es-ES">
            <a:latin typeface="Montserrat" panose="00000500000000000000" pitchFamily="2" charset="0"/>
          </a:endParaRPr>
        </a:p>
      </dgm:t>
    </dgm:pt>
    <dgm:pt modelId="{56859888-1344-4357-98D2-0542B7E85342}">
      <dgm:prSet phldrT="[Text]"/>
      <dgm:spPr/>
      <dgm:t>
        <a:bodyPr/>
        <a:lstStyle/>
        <a:p>
          <a:pPr>
            <a:lnSpc>
              <a:spcPct val="150000"/>
            </a:lnSpc>
          </a:pPr>
          <a:r>
            <a:rPr lang="es-ES" dirty="0">
              <a:latin typeface="Montserrat" panose="00000500000000000000" pitchFamily="2" charset="0"/>
            </a:rPr>
            <a:t>Financieros</a:t>
          </a:r>
        </a:p>
      </dgm:t>
    </dgm:pt>
    <dgm:pt modelId="{D6B51BC4-3E9E-4675-B602-4D51757C8521}" type="parTrans" cxnId="{E165B527-270F-422F-B069-4851C49D7375}">
      <dgm:prSet/>
      <dgm:spPr/>
      <dgm:t>
        <a:bodyPr/>
        <a:lstStyle/>
        <a:p>
          <a:endParaRPr lang="es-ES">
            <a:latin typeface="Montserrat" panose="00000500000000000000" pitchFamily="2" charset="0"/>
          </a:endParaRPr>
        </a:p>
      </dgm:t>
    </dgm:pt>
    <dgm:pt modelId="{26072A93-CA79-4ADA-A4A3-CB74FC29D2BD}" type="sibTrans" cxnId="{E165B527-270F-422F-B069-4851C49D7375}">
      <dgm:prSet/>
      <dgm:spPr/>
      <dgm:t>
        <a:bodyPr/>
        <a:lstStyle/>
        <a:p>
          <a:endParaRPr lang="es-ES">
            <a:latin typeface="Montserrat" panose="00000500000000000000" pitchFamily="2" charset="0"/>
          </a:endParaRPr>
        </a:p>
      </dgm:t>
    </dgm:pt>
    <dgm:pt modelId="{E3BB64FF-53A8-4BC4-93E9-DA5AC3B7DE43}">
      <dgm:prSet phldrT="[Text]"/>
      <dgm:spPr/>
      <dgm:t>
        <a:bodyPr/>
        <a:lstStyle/>
        <a:p>
          <a:pPr>
            <a:lnSpc>
              <a:spcPct val="150000"/>
            </a:lnSpc>
          </a:pPr>
          <a:r>
            <a:rPr lang="es-ES" dirty="0">
              <a:latin typeface="Montserrat" panose="00000500000000000000" pitchFamily="2" charset="0"/>
            </a:rPr>
            <a:t>Marco regulatorio </a:t>
          </a:r>
        </a:p>
      </dgm:t>
    </dgm:pt>
    <dgm:pt modelId="{DB03841F-3D7B-49C8-AD04-71C2F60417CC}" type="parTrans" cxnId="{0493D034-22CB-4C8D-B626-F05D969F3383}">
      <dgm:prSet/>
      <dgm:spPr/>
      <dgm:t>
        <a:bodyPr/>
        <a:lstStyle/>
        <a:p>
          <a:endParaRPr lang="es-ES">
            <a:latin typeface="Montserrat" panose="00000500000000000000" pitchFamily="2" charset="0"/>
          </a:endParaRPr>
        </a:p>
      </dgm:t>
    </dgm:pt>
    <dgm:pt modelId="{675F021F-504B-4747-A2D7-3355CC92DA58}" type="sibTrans" cxnId="{0493D034-22CB-4C8D-B626-F05D969F3383}">
      <dgm:prSet/>
      <dgm:spPr/>
      <dgm:t>
        <a:bodyPr/>
        <a:lstStyle/>
        <a:p>
          <a:endParaRPr lang="es-ES">
            <a:latin typeface="Montserrat" panose="00000500000000000000" pitchFamily="2" charset="0"/>
          </a:endParaRPr>
        </a:p>
      </dgm:t>
    </dgm:pt>
    <dgm:pt modelId="{675C1CE0-1E18-4003-850C-DC5809089779}">
      <dgm:prSet phldrT="[Text]"/>
      <dgm:spPr/>
      <dgm:t>
        <a:bodyPr/>
        <a:lstStyle/>
        <a:p>
          <a:pPr>
            <a:lnSpc>
              <a:spcPct val="150000"/>
            </a:lnSpc>
          </a:pPr>
          <a:r>
            <a:rPr lang="es-ES" dirty="0">
              <a:latin typeface="Montserrat" panose="00000500000000000000" pitchFamily="2" charset="0"/>
            </a:rPr>
            <a:t>Energías Renovables </a:t>
          </a:r>
        </a:p>
      </dgm:t>
    </dgm:pt>
    <dgm:pt modelId="{A47B8F95-8209-4A26-8706-031F09A6001D}" type="parTrans" cxnId="{3CD6C458-27B3-4003-B6E5-501C1C110D1D}">
      <dgm:prSet/>
      <dgm:spPr/>
      <dgm:t>
        <a:bodyPr/>
        <a:lstStyle/>
        <a:p>
          <a:endParaRPr lang="es-ES">
            <a:latin typeface="Montserrat" panose="00000500000000000000" pitchFamily="2" charset="0"/>
          </a:endParaRPr>
        </a:p>
      </dgm:t>
    </dgm:pt>
    <dgm:pt modelId="{9D8DE7C8-6802-4918-ADC8-4A27260FB7E0}" type="sibTrans" cxnId="{3CD6C458-27B3-4003-B6E5-501C1C110D1D}">
      <dgm:prSet/>
      <dgm:spPr/>
      <dgm:t>
        <a:bodyPr/>
        <a:lstStyle/>
        <a:p>
          <a:endParaRPr lang="es-ES">
            <a:latin typeface="Montserrat" panose="00000500000000000000" pitchFamily="2" charset="0"/>
          </a:endParaRPr>
        </a:p>
      </dgm:t>
    </dgm:pt>
    <dgm:pt modelId="{A67F305D-B15A-4D2C-867F-17EF1E0C5E81}">
      <dgm:prSet phldrT="[Text]"/>
      <dgm:spPr/>
      <dgm:t>
        <a:bodyPr/>
        <a:lstStyle/>
        <a:p>
          <a:pPr>
            <a:lnSpc>
              <a:spcPct val="150000"/>
            </a:lnSpc>
          </a:pPr>
          <a:r>
            <a:rPr lang="es-ES" dirty="0">
              <a:latin typeface="Montserrat" panose="00000500000000000000" pitchFamily="2" charset="0"/>
            </a:rPr>
            <a:t>Concienciación</a:t>
          </a:r>
        </a:p>
      </dgm:t>
    </dgm:pt>
    <dgm:pt modelId="{C516FF7C-C30C-4CE3-A053-26D86ACE066D}" type="parTrans" cxnId="{29064E51-2FB5-4AFB-81CE-91D38CE300FB}">
      <dgm:prSet/>
      <dgm:spPr/>
      <dgm:t>
        <a:bodyPr/>
        <a:lstStyle/>
        <a:p>
          <a:endParaRPr lang="es-ES">
            <a:latin typeface="Montserrat" panose="00000500000000000000" pitchFamily="2" charset="0"/>
          </a:endParaRPr>
        </a:p>
      </dgm:t>
    </dgm:pt>
    <dgm:pt modelId="{95D690F6-B288-4F5E-AAB0-8C6710C2A901}" type="sibTrans" cxnId="{29064E51-2FB5-4AFB-81CE-91D38CE300FB}">
      <dgm:prSet/>
      <dgm:spPr/>
      <dgm:t>
        <a:bodyPr/>
        <a:lstStyle/>
        <a:p>
          <a:endParaRPr lang="es-ES">
            <a:latin typeface="Montserrat" panose="00000500000000000000" pitchFamily="2" charset="0"/>
          </a:endParaRPr>
        </a:p>
      </dgm:t>
    </dgm:pt>
    <dgm:pt modelId="{11D945F7-21FF-4A63-A4F9-8CBE5C2D2418}">
      <dgm:prSet phldrT="[Text]"/>
      <dgm:spPr/>
      <dgm:t>
        <a:bodyPr/>
        <a:lstStyle/>
        <a:p>
          <a:pPr>
            <a:lnSpc>
              <a:spcPct val="150000"/>
            </a:lnSpc>
          </a:pPr>
          <a:r>
            <a:rPr lang="es-ES" dirty="0">
              <a:latin typeface="Montserrat" panose="00000500000000000000" pitchFamily="2" charset="0"/>
            </a:rPr>
            <a:t>Falta de conocimiento técnico</a:t>
          </a:r>
        </a:p>
      </dgm:t>
    </dgm:pt>
    <dgm:pt modelId="{0FB0F2B2-F690-420C-8E23-0847DDDB2162}" type="parTrans" cxnId="{062C4F2A-936A-483A-992D-8952A6C06413}">
      <dgm:prSet/>
      <dgm:spPr/>
      <dgm:t>
        <a:bodyPr/>
        <a:lstStyle/>
        <a:p>
          <a:endParaRPr lang="es-ES">
            <a:latin typeface="Montserrat" panose="00000500000000000000" pitchFamily="2" charset="0"/>
          </a:endParaRPr>
        </a:p>
      </dgm:t>
    </dgm:pt>
    <dgm:pt modelId="{B52CEDEC-ECC0-42CE-9407-8809F9925393}" type="sibTrans" cxnId="{062C4F2A-936A-483A-992D-8952A6C06413}">
      <dgm:prSet/>
      <dgm:spPr/>
      <dgm:t>
        <a:bodyPr/>
        <a:lstStyle/>
        <a:p>
          <a:endParaRPr lang="es-ES">
            <a:latin typeface="Montserrat" panose="00000500000000000000" pitchFamily="2" charset="0"/>
          </a:endParaRPr>
        </a:p>
      </dgm:t>
    </dgm:pt>
    <dgm:pt modelId="{57E513AD-2C54-46C5-8879-1E7AB268901A}">
      <dgm:prSet phldrT="[Text]"/>
      <dgm:spPr/>
      <dgm:t>
        <a:bodyPr/>
        <a:lstStyle/>
        <a:p>
          <a:pPr>
            <a:lnSpc>
              <a:spcPct val="150000"/>
            </a:lnSpc>
          </a:pPr>
          <a:r>
            <a:rPr lang="es-ES" dirty="0">
              <a:latin typeface="Montserrat" panose="00000500000000000000" pitchFamily="2" charset="0"/>
            </a:rPr>
            <a:t>Retorno de la inversión.</a:t>
          </a:r>
        </a:p>
      </dgm:t>
    </dgm:pt>
    <dgm:pt modelId="{AF3B8D21-B5F1-4D79-9D04-C52642BC8A8E}" type="parTrans" cxnId="{E029A086-C356-49BF-BB44-1599F4F8A106}">
      <dgm:prSet/>
      <dgm:spPr/>
      <dgm:t>
        <a:bodyPr/>
        <a:lstStyle/>
        <a:p>
          <a:endParaRPr lang="es-ES">
            <a:latin typeface="Montserrat" panose="00000500000000000000" pitchFamily="2" charset="0"/>
          </a:endParaRPr>
        </a:p>
      </dgm:t>
    </dgm:pt>
    <dgm:pt modelId="{2CEF2349-1C46-4B1F-AE54-253B6C7AF5CE}" type="sibTrans" cxnId="{E029A086-C356-49BF-BB44-1599F4F8A106}">
      <dgm:prSet/>
      <dgm:spPr/>
      <dgm:t>
        <a:bodyPr/>
        <a:lstStyle/>
        <a:p>
          <a:endParaRPr lang="es-ES">
            <a:latin typeface="Montserrat" panose="00000500000000000000" pitchFamily="2" charset="0"/>
          </a:endParaRPr>
        </a:p>
      </dgm:t>
    </dgm:pt>
    <dgm:pt modelId="{AD0B7501-7EDD-447C-84DC-E61AFF3A0257}">
      <dgm:prSet phldrT="[Text]"/>
      <dgm:spPr/>
      <dgm:t>
        <a:bodyPr/>
        <a:lstStyle/>
        <a:p>
          <a:pPr>
            <a:lnSpc>
              <a:spcPct val="150000"/>
            </a:lnSpc>
          </a:pPr>
          <a:r>
            <a:rPr lang="es-ES" dirty="0">
              <a:latin typeface="Montserrat" panose="00000500000000000000" pitchFamily="2" charset="0"/>
            </a:rPr>
            <a:t>Mercado</a:t>
          </a:r>
        </a:p>
      </dgm:t>
    </dgm:pt>
    <dgm:pt modelId="{D2414743-EC1E-4DFC-B5F7-2420BB8DDDF9}" type="parTrans" cxnId="{FD97D90B-220A-4E7A-B3BE-1114ECA0FB89}">
      <dgm:prSet/>
      <dgm:spPr/>
      <dgm:t>
        <a:bodyPr/>
        <a:lstStyle/>
        <a:p>
          <a:endParaRPr lang="es-ES">
            <a:latin typeface="Montserrat" panose="00000500000000000000" pitchFamily="2" charset="0"/>
          </a:endParaRPr>
        </a:p>
      </dgm:t>
    </dgm:pt>
    <dgm:pt modelId="{D609E97B-5BC9-46F8-A52D-022B2006F34E}" type="sibTrans" cxnId="{FD97D90B-220A-4E7A-B3BE-1114ECA0FB89}">
      <dgm:prSet/>
      <dgm:spPr/>
      <dgm:t>
        <a:bodyPr/>
        <a:lstStyle/>
        <a:p>
          <a:endParaRPr lang="es-ES">
            <a:latin typeface="Montserrat" panose="00000500000000000000" pitchFamily="2" charset="0"/>
          </a:endParaRPr>
        </a:p>
      </dgm:t>
    </dgm:pt>
    <dgm:pt modelId="{1ECC12BE-2114-4359-BE2E-FA1046694A7B}" type="pres">
      <dgm:prSet presAssocID="{DC7A25DE-4461-4A31-819B-01FCC13AB50A}" presName="linearFlow" presStyleCnt="0">
        <dgm:presLayoutVars>
          <dgm:dir/>
          <dgm:animLvl val="lvl"/>
          <dgm:resizeHandles/>
        </dgm:presLayoutVars>
      </dgm:prSet>
      <dgm:spPr/>
    </dgm:pt>
    <dgm:pt modelId="{0B3CDAA0-0EE4-4884-B9BE-33E8D3B641EE}" type="pres">
      <dgm:prSet presAssocID="{3011FFF9-187F-422A-B784-BE756F2A4473}" presName="compositeNode" presStyleCnt="0">
        <dgm:presLayoutVars>
          <dgm:bulletEnabled val="1"/>
        </dgm:presLayoutVars>
      </dgm:prSet>
      <dgm:spPr/>
    </dgm:pt>
    <dgm:pt modelId="{30EF3045-335C-4EB4-BCDD-C8A33E9280F4}" type="pres">
      <dgm:prSet presAssocID="{3011FFF9-187F-422A-B784-BE756F2A4473}" presName="image" presStyleLbl="fgImgPlace1" presStyleIdx="0" presStyleCnt="3"/>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dgm:spPr>
      <dgm:extLst>
        <a:ext uri="{E40237B7-FDA0-4F09-8148-C483321AD2D9}">
          <dgm14:cNvPr xmlns:dgm14="http://schemas.microsoft.com/office/drawing/2010/diagram" id="0" name="" descr="Clipboard Partially Checked with solid fill"/>
        </a:ext>
      </dgm:extLst>
    </dgm:pt>
    <dgm:pt modelId="{FC4EA42E-1E57-4582-BFD4-763FD7788DD9}" type="pres">
      <dgm:prSet presAssocID="{3011FFF9-187F-422A-B784-BE756F2A4473}" presName="childNode" presStyleLbl="node1" presStyleIdx="0" presStyleCnt="3">
        <dgm:presLayoutVars>
          <dgm:bulletEnabled val="1"/>
        </dgm:presLayoutVars>
      </dgm:prSet>
      <dgm:spPr/>
    </dgm:pt>
    <dgm:pt modelId="{FFBE0D9F-EDF9-4057-BEC6-0F435B0DB414}" type="pres">
      <dgm:prSet presAssocID="{3011FFF9-187F-422A-B784-BE756F2A4473}" presName="parentNode" presStyleLbl="revTx" presStyleIdx="0" presStyleCnt="3">
        <dgm:presLayoutVars>
          <dgm:chMax val="0"/>
          <dgm:bulletEnabled val="1"/>
        </dgm:presLayoutVars>
      </dgm:prSet>
      <dgm:spPr/>
    </dgm:pt>
    <dgm:pt modelId="{7CAFAC5B-043A-457B-AB5C-CB463C744D4D}" type="pres">
      <dgm:prSet presAssocID="{E5E3D42E-B5F2-4986-97B6-1EA99501A216}" presName="sibTrans" presStyleCnt="0"/>
      <dgm:spPr/>
    </dgm:pt>
    <dgm:pt modelId="{C0A91794-720E-413B-8F39-4D9B5000786B}" type="pres">
      <dgm:prSet presAssocID="{4C0A57E7-470D-471A-9E3F-6B00B0E397CC}" presName="compositeNode" presStyleCnt="0">
        <dgm:presLayoutVars>
          <dgm:bulletEnabled val="1"/>
        </dgm:presLayoutVars>
      </dgm:prSet>
      <dgm:spPr/>
    </dgm:pt>
    <dgm:pt modelId="{7DFB6A15-BBB0-4351-8C13-688235B5C4EC}" type="pres">
      <dgm:prSet presAssocID="{4C0A57E7-470D-471A-9E3F-6B00B0E397CC}" presName="image" presStyleLbl="fgImgPlace1" presStyleIdx="1" presStyleCnt="3"/>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Construction Barricade with solid fill"/>
        </a:ext>
      </dgm:extLst>
    </dgm:pt>
    <dgm:pt modelId="{E3914C0C-385E-486C-8BF1-27CE3D8A7B88}" type="pres">
      <dgm:prSet presAssocID="{4C0A57E7-470D-471A-9E3F-6B00B0E397CC}" presName="childNode" presStyleLbl="node1" presStyleIdx="1" presStyleCnt="3">
        <dgm:presLayoutVars>
          <dgm:bulletEnabled val="1"/>
        </dgm:presLayoutVars>
      </dgm:prSet>
      <dgm:spPr/>
    </dgm:pt>
    <dgm:pt modelId="{9F730BAD-AA0F-421D-993F-199F29813FF9}" type="pres">
      <dgm:prSet presAssocID="{4C0A57E7-470D-471A-9E3F-6B00B0E397CC}" presName="parentNode" presStyleLbl="revTx" presStyleIdx="1" presStyleCnt="3">
        <dgm:presLayoutVars>
          <dgm:chMax val="0"/>
          <dgm:bulletEnabled val="1"/>
        </dgm:presLayoutVars>
      </dgm:prSet>
      <dgm:spPr/>
    </dgm:pt>
    <dgm:pt modelId="{28C7D6E2-6962-46E0-9EAF-0EF10FFB6094}" type="pres">
      <dgm:prSet presAssocID="{19F9E4EF-470B-49E5-A122-526D2BAA8E1B}" presName="sibTrans" presStyleCnt="0"/>
      <dgm:spPr/>
    </dgm:pt>
    <dgm:pt modelId="{1D0CBF38-7147-4648-9586-E018728C85CF}" type="pres">
      <dgm:prSet presAssocID="{14C1E575-0D91-4274-A132-37BC1E45D67E}" presName="compositeNode" presStyleCnt="0">
        <dgm:presLayoutVars>
          <dgm:bulletEnabled val="1"/>
        </dgm:presLayoutVars>
      </dgm:prSet>
      <dgm:spPr/>
    </dgm:pt>
    <dgm:pt modelId="{910AB393-1E84-497C-8783-F59A92B86314}" type="pres">
      <dgm:prSet presAssocID="{14C1E575-0D91-4274-A132-37BC1E45D67E}" presName="image" presStyleLbl="fgImgPlac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dgm:spPr>
      <dgm:extLst>
        <a:ext uri="{E40237B7-FDA0-4F09-8148-C483321AD2D9}">
          <dgm14:cNvPr xmlns:dgm14="http://schemas.microsoft.com/office/drawing/2010/diagram" id="0" name="" descr="Upward trend with solid fill"/>
        </a:ext>
      </dgm:extLst>
    </dgm:pt>
    <dgm:pt modelId="{2C18186A-C319-41D4-8EBC-AC20BC786673}" type="pres">
      <dgm:prSet presAssocID="{14C1E575-0D91-4274-A132-37BC1E45D67E}" presName="childNode" presStyleLbl="node1" presStyleIdx="2" presStyleCnt="3">
        <dgm:presLayoutVars>
          <dgm:bulletEnabled val="1"/>
        </dgm:presLayoutVars>
      </dgm:prSet>
      <dgm:spPr/>
    </dgm:pt>
    <dgm:pt modelId="{D131BF7D-C293-4178-8188-9BBED6F7D135}" type="pres">
      <dgm:prSet presAssocID="{14C1E575-0D91-4274-A132-37BC1E45D67E}" presName="parentNode" presStyleLbl="revTx" presStyleIdx="2" presStyleCnt="3">
        <dgm:presLayoutVars>
          <dgm:chMax val="0"/>
          <dgm:bulletEnabled val="1"/>
        </dgm:presLayoutVars>
      </dgm:prSet>
      <dgm:spPr/>
    </dgm:pt>
  </dgm:ptLst>
  <dgm:cxnLst>
    <dgm:cxn modelId="{AAA7BC01-51EB-488F-A2AE-56C25E5A6B26}" type="presOf" srcId="{AD0B7501-7EDD-447C-84DC-E61AFF3A0257}" destId="{2C18186A-C319-41D4-8EBC-AC20BC786673}" srcOrd="0" destOrd="2" presId="urn:microsoft.com/office/officeart/2005/8/layout/hList2"/>
    <dgm:cxn modelId="{96E03409-3217-4A4D-AC67-A634DA777501}" type="presOf" srcId="{A67F305D-B15A-4D2C-867F-17EF1E0C5E81}" destId="{FC4EA42E-1E57-4582-BFD4-763FD7788DD9}" srcOrd="0" destOrd="2" presId="urn:microsoft.com/office/officeart/2005/8/layout/hList2"/>
    <dgm:cxn modelId="{AE25C60B-8D3B-4389-BDBA-7693562080D0}" type="presOf" srcId="{B7945C02-FD67-4C1D-86E3-4042876C0D7D}" destId="{E3914C0C-385E-486C-8BF1-27CE3D8A7B88}" srcOrd="0" destOrd="0" presId="urn:microsoft.com/office/officeart/2005/8/layout/hList2"/>
    <dgm:cxn modelId="{FD97D90B-220A-4E7A-B3BE-1114ECA0FB89}" srcId="{14C1E575-0D91-4274-A132-37BC1E45D67E}" destId="{AD0B7501-7EDD-447C-84DC-E61AFF3A0257}" srcOrd="2" destOrd="0" parTransId="{D2414743-EC1E-4DFC-B5F7-2420BB8DDDF9}" sibTransId="{D609E97B-5BC9-46F8-A52D-022B2006F34E}"/>
    <dgm:cxn modelId="{3060A816-E0E3-443C-A1BB-4C11E7F75EC8}" type="presOf" srcId="{4C0A57E7-470D-471A-9E3F-6B00B0E397CC}" destId="{9F730BAD-AA0F-421D-993F-199F29813FF9}" srcOrd="0" destOrd="0" presId="urn:microsoft.com/office/officeart/2005/8/layout/hList2"/>
    <dgm:cxn modelId="{E165B527-270F-422F-B069-4851C49D7375}" srcId="{14C1E575-0D91-4274-A132-37BC1E45D67E}" destId="{56859888-1344-4357-98D2-0542B7E85342}" srcOrd="0" destOrd="0" parTransId="{D6B51BC4-3E9E-4675-B602-4D51757C8521}" sibTransId="{26072A93-CA79-4ADA-A4A3-CB74FC29D2BD}"/>
    <dgm:cxn modelId="{062C4F2A-936A-483A-992D-8952A6C06413}" srcId="{4C0A57E7-470D-471A-9E3F-6B00B0E397CC}" destId="{11D945F7-21FF-4A63-A4F9-8CBE5C2D2418}" srcOrd="1" destOrd="0" parTransId="{0FB0F2B2-F690-420C-8E23-0847DDDB2162}" sibTransId="{B52CEDEC-ECC0-42CE-9407-8809F9925393}"/>
    <dgm:cxn modelId="{7B09442F-CFCF-4877-9244-48D6EDF768AB}" srcId="{DC7A25DE-4461-4A31-819B-01FCC13AB50A}" destId="{14C1E575-0D91-4274-A132-37BC1E45D67E}" srcOrd="2" destOrd="0" parTransId="{668F6465-3AAD-4D8F-926C-52508AF89A19}" sibTransId="{8FF9DD55-650F-4ECA-AA06-5A50179EE916}"/>
    <dgm:cxn modelId="{D05A7834-56D3-46AE-819D-F91A875503B8}" srcId="{DC7A25DE-4461-4A31-819B-01FCC13AB50A}" destId="{4C0A57E7-470D-471A-9E3F-6B00B0E397CC}" srcOrd="1" destOrd="0" parTransId="{B1A84608-FB41-4BF3-A31C-21DB26440159}" sibTransId="{19F9E4EF-470B-49E5-A122-526D2BAA8E1B}"/>
    <dgm:cxn modelId="{0493D034-22CB-4C8D-B626-F05D969F3383}" srcId="{14C1E575-0D91-4274-A132-37BC1E45D67E}" destId="{E3BB64FF-53A8-4BC4-93E9-DA5AC3B7DE43}" srcOrd="1" destOrd="0" parTransId="{DB03841F-3D7B-49C8-AD04-71C2F60417CC}" sibTransId="{675F021F-504B-4747-A2D7-3355CC92DA58}"/>
    <dgm:cxn modelId="{E123D36D-0E36-4BC0-B0B8-452F8D68303B}" type="presOf" srcId="{E3BB64FF-53A8-4BC4-93E9-DA5AC3B7DE43}" destId="{2C18186A-C319-41D4-8EBC-AC20BC786673}" srcOrd="0" destOrd="1" presId="urn:microsoft.com/office/officeart/2005/8/layout/hList2"/>
    <dgm:cxn modelId="{C3346470-BDA4-4E82-AFA8-A7253DCA9FA8}" type="presOf" srcId="{11D945F7-21FF-4A63-A4F9-8CBE5C2D2418}" destId="{E3914C0C-385E-486C-8BF1-27CE3D8A7B88}" srcOrd="0" destOrd="1" presId="urn:microsoft.com/office/officeart/2005/8/layout/hList2"/>
    <dgm:cxn modelId="{29064E51-2FB5-4AFB-81CE-91D38CE300FB}" srcId="{3011FFF9-187F-422A-B784-BE756F2A4473}" destId="{A67F305D-B15A-4D2C-867F-17EF1E0C5E81}" srcOrd="2" destOrd="0" parTransId="{C516FF7C-C30C-4CE3-A053-26D86ACE066D}" sibTransId="{95D690F6-B288-4F5E-AAB0-8C6710C2A901}"/>
    <dgm:cxn modelId="{3CD6C458-27B3-4003-B6E5-501C1C110D1D}" srcId="{3011FFF9-187F-422A-B784-BE756F2A4473}" destId="{675C1CE0-1E18-4003-850C-DC5809089779}" srcOrd="1" destOrd="0" parTransId="{A47B8F95-8209-4A26-8706-031F09A6001D}" sibTransId="{9D8DE7C8-6802-4918-ADC8-4A27260FB7E0}"/>
    <dgm:cxn modelId="{048A837D-61B2-41E2-B3A1-1AECD1689CBC}" type="presOf" srcId="{3011FFF9-187F-422A-B784-BE756F2A4473}" destId="{FFBE0D9F-EDF9-4057-BEC6-0F435B0DB414}" srcOrd="0" destOrd="0" presId="urn:microsoft.com/office/officeart/2005/8/layout/hList2"/>
    <dgm:cxn modelId="{F866947E-88E3-4097-AE5F-E11162816501}" type="presOf" srcId="{13E8A2AE-C591-4B59-A243-1BC3A9E0AB88}" destId="{FC4EA42E-1E57-4582-BFD4-763FD7788DD9}" srcOrd="0" destOrd="0" presId="urn:microsoft.com/office/officeart/2005/8/layout/hList2"/>
    <dgm:cxn modelId="{E029A086-C356-49BF-BB44-1599F4F8A106}" srcId="{4C0A57E7-470D-471A-9E3F-6B00B0E397CC}" destId="{57E513AD-2C54-46C5-8879-1E7AB268901A}" srcOrd="2" destOrd="0" parTransId="{AF3B8D21-B5F1-4D79-9D04-C52642BC8A8E}" sibTransId="{2CEF2349-1C46-4B1F-AE54-253B6C7AF5CE}"/>
    <dgm:cxn modelId="{679DCBA7-6001-4D31-A40E-C22CF41635BE}" srcId="{4C0A57E7-470D-471A-9E3F-6B00B0E397CC}" destId="{B7945C02-FD67-4C1D-86E3-4042876C0D7D}" srcOrd="0" destOrd="0" parTransId="{26E66B8A-342D-49FC-A3CB-6D37888C3E77}" sibTransId="{4A613773-52EA-4BB6-8349-3488722EC891}"/>
    <dgm:cxn modelId="{7CCDB2A8-3291-42AE-BBC3-8E0852342CCA}" type="presOf" srcId="{56859888-1344-4357-98D2-0542B7E85342}" destId="{2C18186A-C319-41D4-8EBC-AC20BC786673}" srcOrd="0" destOrd="0" presId="urn:microsoft.com/office/officeart/2005/8/layout/hList2"/>
    <dgm:cxn modelId="{23DC65BA-8533-4C19-B9DF-2B9C94F53D2B}" type="presOf" srcId="{14C1E575-0D91-4274-A132-37BC1E45D67E}" destId="{D131BF7D-C293-4178-8188-9BBED6F7D135}" srcOrd="0" destOrd="0" presId="urn:microsoft.com/office/officeart/2005/8/layout/hList2"/>
    <dgm:cxn modelId="{D1B3B3D9-8D5E-4529-94DB-B72234254485}" type="presOf" srcId="{57E513AD-2C54-46C5-8879-1E7AB268901A}" destId="{E3914C0C-385E-486C-8BF1-27CE3D8A7B88}" srcOrd="0" destOrd="2" presId="urn:microsoft.com/office/officeart/2005/8/layout/hList2"/>
    <dgm:cxn modelId="{901ADEE2-EF48-4587-B7B0-BA5EA2DD8FD3}" type="presOf" srcId="{DC7A25DE-4461-4A31-819B-01FCC13AB50A}" destId="{1ECC12BE-2114-4359-BE2E-FA1046694A7B}" srcOrd="0" destOrd="0" presId="urn:microsoft.com/office/officeart/2005/8/layout/hList2"/>
    <dgm:cxn modelId="{9B00EBE6-1BD4-4BB0-8330-30EC9EBAF74B}" type="presOf" srcId="{675C1CE0-1E18-4003-850C-DC5809089779}" destId="{FC4EA42E-1E57-4582-BFD4-763FD7788DD9}" srcOrd="0" destOrd="1" presId="urn:microsoft.com/office/officeart/2005/8/layout/hList2"/>
    <dgm:cxn modelId="{C05FA9EA-6A3C-4539-B058-05D9B42FB893}" srcId="{DC7A25DE-4461-4A31-819B-01FCC13AB50A}" destId="{3011FFF9-187F-422A-B784-BE756F2A4473}" srcOrd="0" destOrd="0" parTransId="{71280846-9C5C-464A-9044-A477ACA60441}" sibTransId="{E5E3D42E-B5F2-4986-97B6-1EA99501A216}"/>
    <dgm:cxn modelId="{B7BD1CF9-D731-4F68-B90F-545242240831}" srcId="{3011FFF9-187F-422A-B784-BE756F2A4473}" destId="{13E8A2AE-C591-4B59-A243-1BC3A9E0AB88}" srcOrd="0" destOrd="0" parTransId="{C1CC6C5D-644F-4EEC-921C-B7B8057F6822}" sibTransId="{1BD784D8-D643-4D1C-AF4E-ED3AF18C49D4}"/>
    <dgm:cxn modelId="{2B431758-4483-463A-B6D7-3B5FEB7C7B41}" type="presParOf" srcId="{1ECC12BE-2114-4359-BE2E-FA1046694A7B}" destId="{0B3CDAA0-0EE4-4884-B9BE-33E8D3B641EE}" srcOrd="0" destOrd="0" presId="urn:microsoft.com/office/officeart/2005/8/layout/hList2"/>
    <dgm:cxn modelId="{1B481657-89B5-4BC9-8AED-7BE7B757E06B}" type="presParOf" srcId="{0B3CDAA0-0EE4-4884-B9BE-33E8D3B641EE}" destId="{30EF3045-335C-4EB4-BCDD-C8A33E9280F4}" srcOrd="0" destOrd="0" presId="urn:microsoft.com/office/officeart/2005/8/layout/hList2"/>
    <dgm:cxn modelId="{266E1BB8-4A29-4DD8-B380-A1909C328E83}" type="presParOf" srcId="{0B3CDAA0-0EE4-4884-B9BE-33E8D3B641EE}" destId="{FC4EA42E-1E57-4582-BFD4-763FD7788DD9}" srcOrd="1" destOrd="0" presId="urn:microsoft.com/office/officeart/2005/8/layout/hList2"/>
    <dgm:cxn modelId="{6B82CC38-17BF-4CB3-BF7F-396CB4FB5484}" type="presParOf" srcId="{0B3CDAA0-0EE4-4884-B9BE-33E8D3B641EE}" destId="{FFBE0D9F-EDF9-4057-BEC6-0F435B0DB414}" srcOrd="2" destOrd="0" presId="urn:microsoft.com/office/officeart/2005/8/layout/hList2"/>
    <dgm:cxn modelId="{3F29932C-41C8-456C-B1F7-F9D0DFEF13AF}" type="presParOf" srcId="{1ECC12BE-2114-4359-BE2E-FA1046694A7B}" destId="{7CAFAC5B-043A-457B-AB5C-CB463C744D4D}" srcOrd="1" destOrd="0" presId="urn:microsoft.com/office/officeart/2005/8/layout/hList2"/>
    <dgm:cxn modelId="{C20AF1C4-2674-47C6-9782-A72B9AF98473}" type="presParOf" srcId="{1ECC12BE-2114-4359-BE2E-FA1046694A7B}" destId="{C0A91794-720E-413B-8F39-4D9B5000786B}" srcOrd="2" destOrd="0" presId="urn:microsoft.com/office/officeart/2005/8/layout/hList2"/>
    <dgm:cxn modelId="{7D13984E-7DC2-4288-AFCA-E94D86F91398}" type="presParOf" srcId="{C0A91794-720E-413B-8F39-4D9B5000786B}" destId="{7DFB6A15-BBB0-4351-8C13-688235B5C4EC}" srcOrd="0" destOrd="0" presId="urn:microsoft.com/office/officeart/2005/8/layout/hList2"/>
    <dgm:cxn modelId="{F01B544B-EA22-41D0-9F56-C69AACE85CC4}" type="presParOf" srcId="{C0A91794-720E-413B-8F39-4D9B5000786B}" destId="{E3914C0C-385E-486C-8BF1-27CE3D8A7B88}" srcOrd="1" destOrd="0" presId="urn:microsoft.com/office/officeart/2005/8/layout/hList2"/>
    <dgm:cxn modelId="{4FD944A1-93E3-4A0F-A114-2ED98C8325BF}" type="presParOf" srcId="{C0A91794-720E-413B-8F39-4D9B5000786B}" destId="{9F730BAD-AA0F-421D-993F-199F29813FF9}" srcOrd="2" destOrd="0" presId="urn:microsoft.com/office/officeart/2005/8/layout/hList2"/>
    <dgm:cxn modelId="{6F40BE6A-C3B6-4E4C-9AFB-0B0D0D130A73}" type="presParOf" srcId="{1ECC12BE-2114-4359-BE2E-FA1046694A7B}" destId="{28C7D6E2-6962-46E0-9EAF-0EF10FFB6094}" srcOrd="3" destOrd="0" presId="urn:microsoft.com/office/officeart/2005/8/layout/hList2"/>
    <dgm:cxn modelId="{0625F512-C681-43A0-955D-11D41CC958AA}" type="presParOf" srcId="{1ECC12BE-2114-4359-BE2E-FA1046694A7B}" destId="{1D0CBF38-7147-4648-9586-E018728C85CF}" srcOrd="4" destOrd="0" presId="urn:microsoft.com/office/officeart/2005/8/layout/hList2"/>
    <dgm:cxn modelId="{7EE2FD1C-961F-4172-8707-0F5ADE169D0E}" type="presParOf" srcId="{1D0CBF38-7147-4648-9586-E018728C85CF}" destId="{910AB393-1E84-497C-8783-F59A92B86314}" srcOrd="0" destOrd="0" presId="urn:microsoft.com/office/officeart/2005/8/layout/hList2"/>
    <dgm:cxn modelId="{F5FAD3D8-FEF0-44E9-8B42-D31BE7F5EC90}" type="presParOf" srcId="{1D0CBF38-7147-4648-9586-E018728C85CF}" destId="{2C18186A-C319-41D4-8EBC-AC20BC786673}" srcOrd="1" destOrd="0" presId="urn:microsoft.com/office/officeart/2005/8/layout/hList2"/>
    <dgm:cxn modelId="{5297D3F8-F28B-4FE6-94E0-FCAB0BB988F6}" type="presParOf" srcId="{1D0CBF38-7147-4648-9586-E018728C85CF}" destId="{D131BF7D-C293-4178-8188-9BBED6F7D135}" srcOrd="2" destOrd="0" presId="urn:microsoft.com/office/officeart/2005/8/layout/h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B6C075-FADB-4F64-8625-5FA0DBD36A1E}" type="doc">
      <dgm:prSet loTypeId="urn:microsoft.com/office/officeart/2005/8/layout/vList4" loCatId="list" qsTypeId="urn:microsoft.com/office/officeart/2005/8/quickstyle/simple1" qsCatId="simple" csTypeId="urn:microsoft.com/office/officeart/2005/8/colors/accent1_1" csCatId="accent1" phldr="1"/>
      <dgm:spPr/>
      <dgm:t>
        <a:bodyPr/>
        <a:lstStyle/>
        <a:p>
          <a:endParaRPr lang="es-ES"/>
        </a:p>
      </dgm:t>
    </dgm:pt>
    <dgm:pt modelId="{E4C9DFF0-D4D7-4CF1-8F19-4588FB394BCC}">
      <dgm:prSet phldrT="[Text]"/>
      <dgm:spPr/>
      <dgm:t>
        <a:bodyPr/>
        <a:lstStyle/>
        <a:p>
          <a:r>
            <a:rPr lang="es-ES" dirty="0">
              <a:latin typeface="Montserrat" panose="00000500000000000000" pitchFamily="2" charset="0"/>
            </a:rPr>
            <a:t>AYUDAS/SUBVENCIONES</a:t>
          </a:r>
        </a:p>
      </dgm:t>
    </dgm:pt>
    <dgm:pt modelId="{E1A7D0D6-8E06-4D4A-AEDB-4908D44FE9D9}" type="parTrans" cxnId="{56D23EBB-89AB-4BED-B0C7-05DD8BD027FC}">
      <dgm:prSet/>
      <dgm:spPr/>
      <dgm:t>
        <a:bodyPr/>
        <a:lstStyle/>
        <a:p>
          <a:endParaRPr lang="es-ES">
            <a:latin typeface="Montserrat" panose="00000500000000000000" pitchFamily="2" charset="0"/>
          </a:endParaRPr>
        </a:p>
      </dgm:t>
    </dgm:pt>
    <dgm:pt modelId="{A3D99250-FAC6-45B5-A00B-F11DAAE570B0}" type="sibTrans" cxnId="{56D23EBB-89AB-4BED-B0C7-05DD8BD027FC}">
      <dgm:prSet/>
      <dgm:spPr/>
      <dgm:t>
        <a:bodyPr/>
        <a:lstStyle/>
        <a:p>
          <a:endParaRPr lang="es-ES">
            <a:latin typeface="Montserrat" panose="00000500000000000000" pitchFamily="2" charset="0"/>
          </a:endParaRPr>
        </a:p>
      </dgm:t>
    </dgm:pt>
    <dgm:pt modelId="{D310E0F1-A0C5-46DA-A30E-CB175DA7DFFB}">
      <dgm:prSet phldrT="[Text]"/>
      <dgm:spPr/>
      <dgm:t>
        <a:bodyPr/>
        <a:lstStyle/>
        <a:p>
          <a:r>
            <a:rPr lang="es-ES" dirty="0">
              <a:latin typeface="Montserrat" panose="00000500000000000000" pitchFamily="2" charset="0"/>
            </a:rPr>
            <a:t>PRESTAMOS BLANDOS</a:t>
          </a:r>
        </a:p>
      </dgm:t>
    </dgm:pt>
    <dgm:pt modelId="{C961BF90-9A5C-4D56-9CF1-F95D8670E58B}" type="parTrans" cxnId="{1F9AF9B5-8FED-4B34-ACDE-1F7D5DBF32FA}">
      <dgm:prSet/>
      <dgm:spPr/>
      <dgm:t>
        <a:bodyPr/>
        <a:lstStyle/>
        <a:p>
          <a:endParaRPr lang="es-ES">
            <a:latin typeface="Montserrat" panose="00000500000000000000" pitchFamily="2" charset="0"/>
          </a:endParaRPr>
        </a:p>
      </dgm:t>
    </dgm:pt>
    <dgm:pt modelId="{6783533F-32E4-45EA-BBA5-E20788C8CAC6}" type="sibTrans" cxnId="{1F9AF9B5-8FED-4B34-ACDE-1F7D5DBF32FA}">
      <dgm:prSet/>
      <dgm:spPr/>
      <dgm:t>
        <a:bodyPr/>
        <a:lstStyle/>
        <a:p>
          <a:endParaRPr lang="es-ES">
            <a:latin typeface="Montserrat" panose="00000500000000000000" pitchFamily="2" charset="0"/>
          </a:endParaRPr>
        </a:p>
      </dgm:t>
    </dgm:pt>
    <dgm:pt modelId="{046153E4-A7C4-4D14-AF53-79EF8922CD8F}">
      <dgm:prSet phldrT="[Text]"/>
      <dgm:spPr/>
      <dgm:t>
        <a:bodyPr/>
        <a:lstStyle/>
        <a:p>
          <a:r>
            <a:rPr lang="es-ES" dirty="0">
              <a:latin typeface="Montserrat" panose="00000500000000000000" pitchFamily="2" charset="0"/>
            </a:rPr>
            <a:t>PRÉSTAMOS Y LINEAS DE CREDITO </a:t>
          </a:r>
        </a:p>
      </dgm:t>
    </dgm:pt>
    <dgm:pt modelId="{D07FA969-BEAB-42DC-A1E5-E8FAF6B39E0A}" type="parTrans" cxnId="{D2CAB684-CC6E-4C3D-9460-6183B0C6EB94}">
      <dgm:prSet/>
      <dgm:spPr/>
      <dgm:t>
        <a:bodyPr/>
        <a:lstStyle/>
        <a:p>
          <a:endParaRPr lang="es-ES">
            <a:latin typeface="Montserrat" panose="00000500000000000000" pitchFamily="2" charset="0"/>
          </a:endParaRPr>
        </a:p>
      </dgm:t>
    </dgm:pt>
    <dgm:pt modelId="{9B958CF1-A1D3-4322-AA59-D6C75FB2367C}" type="sibTrans" cxnId="{D2CAB684-CC6E-4C3D-9460-6183B0C6EB94}">
      <dgm:prSet/>
      <dgm:spPr/>
      <dgm:t>
        <a:bodyPr/>
        <a:lstStyle/>
        <a:p>
          <a:endParaRPr lang="es-ES">
            <a:latin typeface="Montserrat" panose="00000500000000000000" pitchFamily="2" charset="0"/>
          </a:endParaRPr>
        </a:p>
      </dgm:t>
    </dgm:pt>
    <dgm:pt modelId="{7EA87335-C59F-43E5-BE07-20B5D2E99151}" type="pres">
      <dgm:prSet presAssocID="{2DB6C075-FADB-4F64-8625-5FA0DBD36A1E}" presName="linear" presStyleCnt="0">
        <dgm:presLayoutVars>
          <dgm:dir/>
          <dgm:resizeHandles val="exact"/>
        </dgm:presLayoutVars>
      </dgm:prSet>
      <dgm:spPr/>
    </dgm:pt>
    <dgm:pt modelId="{ADAC67EE-349D-452D-8BBC-AB034066065E}" type="pres">
      <dgm:prSet presAssocID="{E4C9DFF0-D4D7-4CF1-8F19-4588FB394BCC}" presName="comp" presStyleCnt="0"/>
      <dgm:spPr/>
    </dgm:pt>
    <dgm:pt modelId="{BA318112-CC90-4076-AFB5-D763679E7E86}" type="pres">
      <dgm:prSet presAssocID="{E4C9DFF0-D4D7-4CF1-8F19-4588FB394BCC}" presName="box" presStyleLbl="node1" presStyleIdx="0" presStyleCnt="3"/>
      <dgm:spPr/>
    </dgm:pt>
    <dgm:pt modelId="{6A0CBFEC-4B85-4B2D-B4B5-3C0BDF0807EB}" type="pres">
      <dgm:prSet presAssocID="{E4C9DFF0-D4D7-4CF1-8F19-4588FB394BCC}" presName="img" presStyleLbl="fgImgPlace1" presStyleIdx="0" presStyleCnt="3"/>
      <dgm:spPr>
        <a:blipFill rotWithShape="1">
          <a:blip xmlns:r="http://schemas.openxmlformats.org/officeDocument/2006/relationships" r:embed="rId1">
            <a:extLst>
              <a:ext uri="{BEBA8EAE-BF5A-486C-A8C5-ECC9F3942E4B}">
                <a14:imgProps xmlns:a14="http://schemas.microsoft.com/office/drawing/2010/main">
                  <a14:imgLayer r:embed="rId2">
                    <a14:imgEffect>
                      <a14:saturation sat="33000"/>
                    </a14:imgEffect>
                  </a14:imgLayer>
                </a14:imgProps>
              </a:ext>
            </a:extLst>
          </a:blip>
          <a:srcRect/>
          <a:stretch>
            <a:fillRect t="-10000" b="-10000"/>
          </a:stretch>
        </a:blipFill>
      </dgm:spPr>
    </dgm:pt>
    <dgm:pt modelId="{F1AC1AE8-3D10-466F-BBE4-1925043CAF89}" type="pres">
      <dgm:prSet presAssocID="{E4C9DFF0-D4D7-4CF1-8F19-4588FB394BCC}" presName="text" presStyleLbl="node1" presStyleIdx="0" presStyleCnt="3">
        <dgm:presLayoutVars>
          <dgm:bulletEnabled val="1"/>
        </dgm:presLayoutVars>
      </dgm:prSet>
      <dgm:spPr/>
    </dgm:pt>
    <dgm:pt modelId="{6F7E2715-1482-4FEB-A4E2-1D10252F2E1A}" type="pres">
      <dgm:prSet presAssocID="{A3D99250-FAC6-45B5-A00B-F11DAAE570B0}" presName="spacer" presStyleCnt="0"/>
      <dgm:spPr/>
    </dgm:pt>
    <dgm:pt modelId="{7D7A55BF-BF39-4B15-8A47-1D3115D7805D}" type="pres">
      <dgm:prSet presAssocID="{D310E0F1-A0C5-46DA-A30E-CB175DA7DFFB}" presName="comp" presStyleCnt="0"/>
      <dgm:spPr/>
    </dgm:pt>
    <dgm:pt modelId="{CF8FB052-7AC9-43AE-9493-C356B46943DB}" type="pres">
      <dgm:prSet presAssocID="{D310E0F1-A0C5-46DA-A30E-CB175DA7DFFB}" presName="box" presStyleLbl="node1" presStyleIdx="1" presStyleCnt="3"/>
      <dgm:spPr/>
    </dgm:pt>
    <dgm:pt modelId="{017147C4-E9C6-47BD-8295-CE9C50893D6E}" type="pres">
      <dgm:prSet presAssocID="{D310E0F1-A0C5-46DA-A30E-CB175DA7DFFB}" presName="img" presStyleLbl="fgImgPlace1" presStyleIdx="1" presStyleCnt="3"/>
      <dgm:spPr>
        <a:blipFill rotWithShape="1">
          <a:blip xmlns:r="http://schemas.openxmlformats.org/officeDocument/2006/relationships" r:embed="rId3">
            <a:duotone>
              <a:schemeClr val="bg2">
                <a:shade val="45000"/>
                <a:satMod val="135000"/>
              </a:schemeClr>
              <a:prstClr val="white"/>
            </a:duotone>
            <a:extLst>
              <a:ext uri="{BEBA8EAE-BF5A-486C-A8C5-ECC9F3942E4B}">
                <a14:imgProps xmlns:a14="http://schemas.microsoft.com/office/drawing/2010/main">
                  <a14:imgLayer r:embed="rId4">
                    <a14:imgEffect>
                      <a14:saturation sat="300000"/>
                    </a14:imgEffect>
                  </a14:imgLayer>
                </a14:imgProps>
              </a:ext>
            </a:extLst>
          </a:blip>
          <a:srcRect/>
          <a:stretch>
            <a:fillRect t="-10000" b="-10000"/>
          </a:stretch>
        </a:blipFill>
      </dgm:spPr>
    </dgm:pt>
    <dgm:pt modelId="{225D23FE-B164-4BB8-A0DA-1C67162D9B4B}" type="pres">
      <dgm:prSet presAssocID="{D310E0F1-A0C5-46DA-A30E-CB175DA7DFFB}" presName="text" presStyleLbl="node1" presStyleIdx="1" presStyleCnt="3">
        <dgm:presLayoutVars>
          <dgm:bulletEnabled val="1"/>
        </dgm:presLayoutVars>
      </dgm:prSet>
      <dgm:spPr/>
    </dgm:pt>
    <dgm:pt modelId="{D8D1DEFF-62CB-4CBD-8DEA-AB3F6F04FCB8}" type="pres">
      <dgm:prSet presAssocID="{6783533F-32E4-45EA-BBA5-E20788C8CAC6}" presName="spacer" presStyleCnt="0"/>
      <dgm:spPr/>
    </dgm:pt>
    <dgm:pt modelId="{9FA818C1-A10B-4C39-8E99-BB1625AA9C8B}" type="pres">
      <dgm:prSet presAssocID="{046153E4-A7C4-4D14-AF53-79EF8922CD8F}" presName="comp" presStyleCnt="0"/>
      <dgm:spPr/>
    </dgm:pt>
    <dgm:pt modelId="{8B863919-A101-476A-85B0-F487E8143852}" type="pres">
      <dgm:prSet presAssocID="{046153E4-A7C4-4D14-AF53-79EF8922CD8F}" presName="box" presStyleLbl="node1" presStyleIdx="2" presStyleCnt="3"/>
      <dgm:spPr/>
    </dgm:pt>
    <dgm:pt modelId="{6AE91ECE-D00D-4C99-8F18-90ED825E437B}" type="pres">
      <dgm:prSet presAssocID="{046153E4-A7C4-4D14-AF53-79EF8922CD8F}" presName="img" presStyleLbl="fgImgPlace1" presStyleIdx="2" presStyleCnt="3"/>
      <dgm:spPr>
        <a:blipFill rotWithShape="1">
          <a:blip xmlns:r="http://schemas.openxmlformats.org/officeDocument/2006/relationships" r:embed="rId5">
            <a:extLst>
              <a:ext uri="{BEBA8EAE-BF5A-486C-A8C5-ECC9F3942E4B}">
                <a14:imgProps xmlns:a14="http://schemas.microsoft.com/office/drawing/2010/main">
                  <a14:imgLayer r:embed="rId6">
                    <a14:imgEffect>
                      <a14:saturation sat="0"/>
                    </a14:imgEffect>
                  </a14:imgLayer>
                </a14:imgProps>
              </a:ext>
            </a:extLst>
          </a:blip>
          <a:srcRect/>
          <a:stretch>
            <a:fillRect t="-10000" b="-10000"/>
          </a:stretch>
        </a:blipFill>
      </dgm:spPr>
    </dgm:pt>
    <dgm:pt modelId="{405B59D3-3E5C-4FC7-AB36-78E6DB0F3B73}" type="pres">
      <dgm:prSet presAssocID="{046153E4-A7C4-4D14-AF53-79EF8922CD8F}" presName="text" presStyleLbl="node1" presStyleIdx="2" presStyleCnt="3">
        <dgm:presLayoutVars>
          <dgm:bulletEnabled val="1"/>
        </dgm:presLayoutVars>
      </dgm:prSet>
      <dgm:spPr/>
    </dgm:pt>
  </dgm:ptLst>
  <dgm:cxnLst>
    <dgm:cxn modelId="{4929DA36-4A2A-444B-AF91-11F2BE050C26}" type="presOf" srcId="{D310E0F1-A0C5-46DA-A30E-CB175DA7DFFB}" destId="{225D23FE-B164-4BB8-A0DA-1C67162D9B4B}" srcOrd="1" destOrd="0" presId="urn:microsoft.com/office/officeart/2005/8/layout/vList4"/>
    <dgm:cxn modelId="{D931936A-145A-4BEE-886E-CA03C760CEDA}" type="presOf" srcId="{D310E0F1-A0C5-46DA-A30E-CB175DA7DFFB}" destId="{CF8FB052-7AC9-43AE-9493-C356B46943DB}" srcOrd="0" destOrd="0" presId="urn:microsoft.com/office/officeart/2005/8/layout/vList4"/>
    <dgm:cxn modelId="{9FAE7279-70C0-4BC4-B8E9-37FD9FF31D51}" type="presOf" srcId="{046153E4-A7C4-4D14-AF53-79EF8922CD8F}" destId="{405B59D3-3E5C-4FC7-AB36-78E6DB0F3B73}" srcOrd="1" destOrd="0" presId="urn:microsoft.com/office/officeart/2005/8/layout/vList4"/>
    <dgm:cxn modelId="{D2CAB684-CC6E-4C3D-9460-6183B0C6EB94}" srcId="{2DB6C075-FADB-4F64-8625-5FA0DBD36A1E}" destId="{046153E4-A7C4-4D14-AF53-79EF8922CD8F}" srcOrd="2" destOrd="0" parTransId="{D07FA969-BEAB-42DC-A1E5-E8FAF6B39E0A}" sibTransId="{9B958CF1-A1D3-4322-AA59-D6C75FB2367C}"/>
    <dgm:cxn modelId="{FA965686-774F-4728-BD8B-BF7CC514D49D}" type="presOf" srcId="{046153E4-A7C4-4D14-AF53-79EF8922CD8F}" destId="{8B863919-A101-476A-85B0-F487E8143852}" srcOrd="0" destOrd="0" presId="urn:microsoft.com/office/officeart/2005/8/layout/vList4"/>
    <dgm:cxn modelId="{1F9AF9B5-8FED-4B34-ACDE-1F7D5DBF32FA}" srcId="{2DB6C075-FADB-4F64-8625-5FA0DBD36A1E}" destId="{D310E0F1-A0C5-46DA-A30E-CB175DA7DFFB}" srcOrd="1" destOrd="0" parTransId="{C961BF90-9A5C-4D56-9CF1-F95D8670E58B}" sibTransId="{6783533F-32E4-45EA-BBA5-E20788C8CAC6}"/>
    <dgm:cxn modelId="{56D23EBB-89AB-4BED-B0C7-05DD8BD027FC}" srcId="{2DB6C075-FADB-4F64-8625-5FA0DBD36A1E}" destId="{E4C9DFF0-D4D7-4CF1-8F19-4588FB394BCC}" srcOrd="0" destOrd="0" parTransId="{E1A7D0D6-8E06-4D4A-AEDB-4908D44FE9D9}" sibTransId="{A3D99250-FAC6-45B5-A00B-F11DAAE570B0}"/>
    <dgm:cxn modelId="{9DBE85BC-2FE6-4B84-B34B-EBCD62A5714B}" type="presOf" srcId="{2DB6C075-FADB-4F64-8625-5FA0DBD36A1E}" destId="{7EA87335-C59F-43E5-BE07-20B5D2E99151}" srcOrd="0" destOrd="0" presId="urn:microsoft.com/office/officeart/2005/8/layout/vList4"/>
    <dgm:cxn modelId="{10D29FC3-940B-4A7A-8BFE-F5DA1DE114D0}" type="presOf" srcId="{E4C9DFF0-D4D7-4CF1-8F19-4588FB394BCC}" destId="{F1AC1AE8-3D10-466F-BBE4-1925043CAF89}" srcOrd="1" destOrd="0" presId="urn:microsoft.com/office/officeart/2005/8/layout/vList4"/>
    <dgm:cxn modelId="{22B9A3E5-F7EF-42DA-AC10-90F04000085E}" type="presOf" srcId="{E4C9DFF0-D4D7-4CF1-8F19-4588FB394BCC}" destId="{BA318112-CC90-4076-AFB5-D763679E7E86}" srcOrd="0" destOrd="0" presId="urn:microsoft.com/office/officeart/2005/8/layout/vList4"/>
    <dgm:cxn modelId="{863A66B9-28E0-4263-BE68-B09D57D40C92}" type="presParOf" srcId="{7EA87335-C59F-43E5-BE07-20B5D2E99151}" destId="{ADAC67EE-349D-452D-8BBC-AB034066065E}" srcOrd="0" destOrd="0" presId="urn:microsoft.com/office/officeart/2005/8/layout/vList4"/>
    <dgm:cxn modelId="{7547D541-530A-48C9-9C52-684F05BF6C39}" type="presParOf" srcId="{ADAC67EE-349D-452D-8BBC-AB034066065E}" destId="{BA318112-CC90-4076-AFB5-D763679E7E86}" srcOrd="0" destOrd="0" presId="urn:microsoft.com/office/officeart/2005/8/layout/vList4"/>
    <dgm:cxn modelId="{0A3B99EB-C59F-4E64-B4C7-BF96C76509E9}" type="presParOf" srcId="{ADAC67EE-349D-452D-8BBC-AB034066065E}" destId="{6A0CBFEC-4B85-4B2D-B4B5-3C0BDF0807EB}" srcOrd="1" destOrd="0" presId="urn:microsoft.com/office/officeart/2005/8/layout/vList4"/>
    <dgm:cxn modelId="{D2594135-04CD-43F0-925E-439DE8866548}" type="presParOf" srcId="{ADAC67EE-349D-452D-8BBC-AB034066065E}" destId="{F1AC1AE8-3D10-466F-BBE4-1925043CAF89}" srcOrd="2" destOrd="0" presId="urn:microsoft.com/office/officeart/2005/8/layout/vList4"/>
    <dgm:cxn modelId="{7367023E-1599-43FE-B98D-057DD199A24F}" type="presParOf" srcId="{7EA87335-C59F-43E5-BE07-20B5D2E99151}" destId="{6F7E2715-1482-4FEB-A4E2-1D10252F2E1A}" srcOrd="1" destOrd="0" presId="urn:microsoft.com/office/officeart/2005/8/layout/vList4"/>
    <dgm:cxn modelId="{E48565A0-2DE4-44FC-ABB0-7F310895A4FC}" type="presParOf" srcId="{7EA87335-C59F-43E5-BE07-20B5D2E99151}" destId="{7D7A55BF-BF39-4B15-8A47-1D3115D7805D}" srcOrd="2" destOrd="0" presId="urn:microsoft.com/office/officeart/2005/8/layout/vList4"/>
    <dgm:cxn modelId="{C3B4172F-68C1-49BA-80B9-52D413272303}" type="presParOf" srcId="{7D7A55BF-BF39-4B15-8A47-1D3115D7805D}" destId="{CF8FB052-7AC9-43AE-9493-C356B46943DB}" srcOrd="0" destOrd="0" presId="urn:microsoft.com/office/officeart/2005/8/layout/vList4"/>
    <dgm:cxn modelId="{1776C472-8714-43A5-AB42-BD603E03FB03}" type="presParOf" srcId="{7D7A55BF-BF39-4B15-8A47-1D3115D7805D}" destId="{017147C4-E9C6-47BD-8295-CE9C50893D6E}" srcOrd="1" destOrd="0" presId="urn:microsoft.com/office/officeart/2005/8/layout/vList4"/>
    <dgm:cxn modelId="{06D37026-957F-4EB0-A4F8-CF28CB2F1D4B}" type="presParOf" srcId="{7D7A55BF-BF39-4B15-8A47-1D3115D7805D}" destId="{225D23FE-B164-4BB8-A0DA-1C67162D9B4B}" srcOrd="2" destOrd="0" presId="urn:microsoft.com/office/officeart/2005/8/layout/vList4"/>
    <dgm:cxn modelId="{55B489E1-8FF9-416C-8127-6AEF31B151FE}" type="presParOf" srcId="{7EA87335-C59F-43E5-BE07-20B5D2E99151}" destId="{D8D1DEFF-62CB-4CBD-8DEA-AB3F6F04FCB8}" srcOrd="3" destOrd="0" presId="urn:microsoft.com/office/officeart/2005/8/layout/vList4"/>
    <dgm:cxn modelId="{E3837871-59B0-4E14-804A-848C1DED5019}" type="presParOf" srcId="{7EA87335-C59F-43E5-BE07-20B5D2E99151}" destId="{9FA818C1-A10B-4C39-8E99-BB1625AA9C8B}" srcOrd="4" destOrd="0" presId="urn:microsoft.com/office/officeart/2005/8/layout/vList4"/>
    <dgm:cxn modelId="{7636E285-3688-49CB-9703-5140D97B8E61}" type="presParOf" srcId="{9FA818C1-A10B-4C39-8E99-BB1625AA9C8B}" destId="{8B863919-A101-476A-85B0-F487E8143852}" srcOrd="0" destOrd="0" presId="urn:microsoft.com/office/officeart/2005/8/layout/vList4"/>
    <dgm:cxn modelId="{00A071B8-55F1-455B-A098-25C712F6DEC2}" type="presParOf" srcId="{9FA818C1-A10B-4C39-8E99-BB1625AA9C8B}" destId="{6AE91ECE-D00D-4C99-8F18-90ED825E437B}" srcOrd="1" destOrd="0" presId="urn:microsoft.com/office/officeart/2005/8/layout/vList4"/>
    <dgm:cxn modelId="{5919F367-0B64-416A-9494-E38028BEA45C}" type="presParOf" srcId="{9FA818C1-A10B-4C39-8E99-BB1625AA9C8B}" destId="{405B59D3-3E5C-4FC7-AB36-78E6DB0F3B73}"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471003-BA43-48F0-8A8C-BA1F0342741A}" type="doc">
      <dgm:prSet loTypeId="urn:microsoft.com/office/officeart/2005/8/layout/process3" loCatId="process" qsTypeId="urn:microsoft.com/office/officeart/2005/8/quickstyle/simple2" qsCatId="simple" csTypeId="urn:microsoft.com/office/officeart/2005/8/colors/accent0_3" csCatId="mainScheme" phldr="1"/>
      <dgm:spPr/>
      <dgm:t>
        <a:bodyPr/>
        <a:lstStyle/>
        <a:p>
          <a:endParaRPr lang="es-ES"/>
        </a:p>
      </dgm:t>
    </dgm:pt>
    <dgm:pt modelId="{D198862F-A357-420B-B48B-13D23EA530D7}">
      <dgm:prSet phldrT="[Text]"/>
      <dgm:spPr/>
      <dgm:t>
        <a:bodyPr/>
        <a:lstStyle/>
        <a:p>
          <a:pPr>
            <a:lnSpc>
              <a:spcPct val="100000"/>
            </a:lnSpc>
          </a:pPr>
          <a:r>
            <a:rPr lang="es-ES" dirty="0">
              <a:latin typeface="Montserrat" panose="00000500000000000000" pitchFamily="2" charset="0"/>
            </a:rPr>
            <a:t>Definir el proyecto</a:t>
          </a:r>
        </a:p>
      </dgm:t>
    </dgm:pt>
    <dgm:pt modelId="{DD3C70C8-D462-44A8-A15B-185B1CCF8F89}" type="parTrans" cxnId="{0C2FEFA1-B981-45DA-ACB0-D7902FCD6CEC}">
      <dgm:prSet/>
      <dgm:spPr/>
      <dgm:t>
        <a:bodyPr/>
        <a:lstStyle/>
        <a:p>
          <a:endParaRPr lang="es-ES">
            <a:latin typeface="Montserrat" panose="00000500000000000000" pitchFamily="2" charset="0"/>
          </a:endParaRPr>
        </a:p>
      </dgm:t>
    </dgm:pt>
    <dgm:pt modelId="{8C2E72EF-2D6B-41FC-BBDA-A3C927E0C267}" type="sibTrans" cxnId="{0C2FEFA1-B981-45DA-ACB0-D7902FCD6CEC}">
      <dgm:prSet/>
      <dgm:spPr/>
      <dgm:t>
        <a:bodyPr/>
        <a:lstStyle/>
        <a:p>
          <a:endParaRPr lang="es-ES">
            <a:latin typeface="Montserrat" panose="00000500000000000000" pitchFamily="2" charset="0"/>
          </a:endParaRPr>
        </a:p>
      </dgm:t>
    </dgm:pt>
    <dgm:pt modelId="{E6049CC5-49C6-4133-ABA6-F53C356A93F2}">
      <dgm:prSet phldrT="[Text]"/>
      <dgm:spPr/>
      <dgm:t>
        <a:bodyPr/>
        <a:lstStyle/>
        <a:p>
          <a:pPr>
            <a:lnSpc>
              <a:spcPct val="100000"/>
            </a:lnSpc>
          </a:pPr>
          <a:r>
            <a:rPr lang="es-ES" dirty="0">
              <a:latin typeface="Montserrat" panose="00000500000000000000" pitchFamily="2" charset="0"/>
            </a:rPr>
            <a:t>Evaluar Necesidades </a:t>
          </a:r>
        </a:p>
      </dgm:t>
    </dgm:pt>
    <dgm:pt modelId="{E91021BC-BE53-42D8-B17E-B53DE9B00175}" type="parTrans" cxnId="{A53F8E8C-1F1E-41E3-A2EF-00738D48E220}">
      <dgm:prSet/>
      <dgm:spPr/>
      <dgm:t>
        <a:bodyPr/>
        <a:lstStyle/>
        <a:p>
          <a:endParaRPr lang="es-ES">
            <a:latin typeface="Montserrat" panose="00000500000000000000" pitchFamily="2" charset="0"/>
          </a:endParaRPr>
        </a:p>
      </dgm:t>
    </dgm:pt>
    <dgm:pt modelId="{6D965D53-208E-4E6D-940F-2AD48739216A}" type="sibTrans" cxnId="{A53F8E8C-1F1E-41E3-A2EF-00738D48E220}">
      <dgm:prSet/>
      <dgm:spPr/>
      <dgm:t>
        <a:bodyPr/>
        <a:lstStyle/>
        <a:p>
          <a:endParaRPr lang="es-ES">
            <a:latin typeface="Montserrat" panose="00000500000000000000" pitchFamily="2" charset="0"/>
          </a:endParaRPr>
        </a:p>
      </dgm:t>
    </dgm:pt>
    <dgm:pt modelId="{D8E61C5D-C12E-4D06-A2FB-5D41FA4EC346}">
      <dgm:prSet phldrT="[Text]"/>
      <dgm:spPr/>
      <dgm:t>
        <a:bodyPr/>
        <a:lstStyle/>
        <a:p>
          <a:pPr>
            <a:lnSpc>
              <a:spcPct val="100000"/>
            </a:lnSpc>
          </a:pPr>
          <a:r>
            <a:rPr lang="es-ES" dirty="0">
              <a:latin typeface="Montserrat" panose="00000500000000000000" pitchFamily="2" charset="0"/>
            </a:rPr>
            <a:t>Identificar mejoras</a:t>
          </a:r>
        </a:p>
      </dgm:t>
    </dgm:pt>
    <dgm:pt modelId="{8996069A-DE3E-4AFE-B4BE-1BA708D425E2}" type="parTrans" cxnId="{46792737-17EC-445F-8AC4-308527D3CC9B}">
      <dgm:prSet/>
      <dgm:spPr/>
      <dgm:t>
        <a:bodyPr/>
        <a:lstStyle/>
        <a:p>
          <a:endParaRPr lang="es-ES">
            <a:latin typeface="Montserrat" panose="00000500000000000000" pitchFamily="2" charset="0"/>
          </a:endParaRPr>
        </a:p>
      </dgm:t>
    </dgm:pt>
    <dgm:pt modelId="{67CB3B23-811C-46ED-AFD4-295DA0E9B03A}" type="sibTrans" cxnId="{46792737-17EC-445F-8AC4-308527D3CC9B}">
      <dgm:prSet/>
      <dgm:spPr/>
      <dgm:t>
        <a:bodyPr/>
        <a:lstStyle/>
        <a:p>
          <a:endParaRPr lang="es-ES">
            <a:latin typeface="Montserrat" panose="00000500000000000000" pitchFamily="2" charset="0"/>
          </a:endParaRPr>
        </a:p>
      </dgm:t>
    </dgm:pt>
    <dgm:pt modelId="{55F31653-3228-4C48-A07C-18F2A38FA4BA}">
      <dgm:prSet phldrT="[Text]"/>
      <dgm:spPr/>
      <dgm:t>
        <a:bodyPr/>
        <a:lstStyle/>
        <a:p>
          <a:pPr>
            <a:lnSpc>
              <a:spcPct val="100000"/>
            </a:lnSpc>
          </a:pPr>
          <a:r>
            <a:rPr lang="es-ES" dirty="0">
              <a:latin typeface="Montserrat" panose="00000500000000000000" pitchFamily="2" charset="0"/>
            </a:rPr>
            <a:t>Buscar Convocatorias</a:t>
          </a:r>
        </a:p>
      </dgm:t>
    </dgm:pt>
    <dgm:pt modelId="{A01C0804-94F3-4F24-95A7-894B69130DF4}" type="parTrans" cxnId="{1B8232D6-12C3-4099-9A02-52F9506772CD}">
      <dgm:prSet/>
      <dgm:spPr/>
      <dgm:t>
        <a:bodyPr/>
        <a:lstStyle/>
        <a:p>
          <a:endParaRPr lang="es-ES">
            <a:latin typeface="Montserrat" panose="00000500000000000000" pitchFamily="2" charset="0"/>
          </a:endParaRPr>
        </a:p>
      </dgm:t>
    </dgm:pt>
    <dgm:pt modelId="{FB9B7776-E42F-42FD-84AB-A73D7206648B}" type="sibTrans" cxnId="{1B8232D6-12C3-4099-9A02-52F9506772CD}">
      <dgm:prSet/>
      <dgm:spPr/>
      <dgm:t>
        <a:bodyPr/>
        <a:lstStyle/>
        <a:p>
          <a:endParaRPr lang="es-ES">
            <a:latin typeface="Montserrat" panose="00000500000000000000" pitchFamily="2" charset="0"/>
          </a:endParaRPr>
        </a:p>
      </dgm:t>
    </dgm:pt>
    <dgm:pt modelId="{63053F16-2AB7-4996-876D-5B8EA0D05FDA}">
      <dgm:prSet phldrT="[Text]"/>
      <dgm:spPr/>
      <dgm:t>
        <a:bodyPr/>
        <a:lstStyle/>
        <a:p>
          <a:pPr>
            <a:lnSpc>
              <a:spcPct val="100000"/>
            </a:lnSpc>
          </a:pPr>
          <a:r>
            <a:rPr lang="es-ES" dirty="0">
              <a:latin typeface="Montserrat" panose="00000500000000000000" pitchFamily="2" charset="0"/>
            </a:rPr>
            <a:t>Fuentes oficiales</a:t>
          </a:r>
        </a:p>
      </dgm:t>
    </dgm:pt>
    <dgm:pt modelId="{E778D40C-4C05-4B15-B1CE-0AB964F7FF76}" type="parTrans" cxnId="{9F0F0482-8261-43B6-B5B0-3A197A538D2E}">
      <dgm:prSet/>
      <dgm:spPr/>
      <dgm:t>
        <a:bodyPr/>
        <a:lstStyle/>
        <a:p>
          <a:endParaRPr lang="es-ES">
            <a:latin typeface="Montserrat" panose="00000500000000000000" pitchFamily="2" charset="0"/>
          </a:endParaRPr>
        </a:p>
      </dgm:t>
    </dgm:pt>
    <dgm:pt modelId="{A863A2E6-CC0F-43F9-B1B8-D7466F5D59B3}" type="sibTrans" cxnId="{9F0F0482-8261-43B6-B5B0-3A197A538D2E}">
      <dgm:prSet/>
      <dgm:spPr/>
      <dgm:t>
        <a:bodyPr/>
        <a:lstStyle/>
        <a:p>
          <a:endParaRPr lang="es-ES">
            <a:latin typeface="Montserrat" panose="00000500000000000000" pitchFamily="2" charset="0"/>
          </a:endParaRPr>
        </a:p>
      </dgm:t>
    </dgm:pt>
    <dgm:pt modelId="{130CDB85-2BF4-41E3-B219-42BA40232E3D}">
      <dgm:prSet phldrT="[Text]"/>
      <dgm:spPr/>
      <dgm:t>
        <a:bodyPr/>
        <a:lstStyle/>
        <a:p>
          <a:pPr>
            <a:lnSpc>
              <a:spcPct val="100000"/>
            </a:lnSpc>
          </a:pPr>
          <a:r>
            <a:rPr lang="es-ES" dirty="0">
              <a:latin typeface="Montserrat" panose="00000500000000000000" pitchFamily="2" charset="0"/>
            </a:rPr>
            <a:t>Programas Fondos Europeos</a:t>
          </a:r>
        </a:p>
      </dgm:t>
    </dgm:pt>
    <dgm:pt modelId="{C20FE2A5-5D53-4BC6-92CC-29908B951334}" type="parTrans" cxnId="{A97062E3-3AF2-49FE-BB86-602CFC4131F4}">
      <dgm:prSet/>
      <dgm:spPr/>
      <dgm:t>
        <a:bodyPr/>
        <a:lstStyle/>
        <a:p>
          <a:endParaRPr lang="es-ES">
            <a:latin typeface="Montserrat" panose="00000500000000000000" pitchFamily="2" charset="0"/>
          </a:endParaRPr>
        </a:p>
      </dgm:t>
    </dgm:pt>
    <dgm:pt modelId="{8B17A1B7-2A4C-430B-A736-B1B84F89DA32}" type="sibTrans" cxnId="{A97062E3-3AF2-49FE-BB86-602CFC4131F4}">
      <dgm:prSet/>
      <dgm:spPr/>
      <dgm:t>
        <a:bodyPr/>
        <a:lstStyle/>
        <a:p>
          <a:endParaRPr lang="es-ES">
            <a:latin typeface="Montserrat" panose="00000500000000000000" pitchFamily="2" charset="0"/>
          </a:endParaRPr>
        </a:p>
      </dgm:t>
    </dgm:pt>
    <dgm:pt modelId="{1CE1E3DB-DB6A-414C-8499-D6D108E27891}">
      <dgm:prSet phldrT="[Text]"/>
      <dgm:spPr/>
      <dgm:t>
        <a:bodyPr/>
        <a:lstStyle/>
        <a:p>
          <a:pPr>
            <a:lnSpc>
              <a:spcPct val="100000"/>
            </a:lnSpc>
          </a:pPr>
          <a:r>
            <a:rPr lang="es-ES" dirty="0">
              <a:latin typeface="Montserrat" panose="00000500000000000000" pitchFamily="2" charset="0"/>
            </a:rPr>
            <a:t>Revisar requisitos</a:t>
          </a:r>
        </a:p>
      </dgm:t>
    </dgm:pt>
    <dgm:pt modelId="{46990D0A-E717-4205-8050-07103121F94E}" type="parTrans" cxnId="{83AE7C5D-5CEF-4C13-A853-176AD6BCE0FA}">
      <dgm:prSet/>
      <dgm:spPr/>
      <dgm:t>
        <a:bodyPr/>
        <a:lstStyle/>
        <a:p>
          <a:endParaRPr lang="es-ES">
            <a:latin typeface="Montserrat" panose="00000500000000000000" pitchFamily="2" charset="0"/>
          </a:endParaRPr>
        </a:p>
      </dgm:t>
    </dgm:pt>
    <dgm:pt modelId="{BEEDF859-79E0-4D52-9CDB-6E56BA1AFF09}" type="sibTrans" cxnId="{83AE7C5D-5CEF-4C13-A853-176AD6BCE0FA}">
      <dgm:prSet/>
      <dgm:spPr/>
      <dgm:t>
        <a:bodyPr/>
        <a:lstStyle/>
        <a:p>
          <a:endParaRPr lang="es-ES">
            <a:latin typeface="Montserrat" panose="00000500000000000000" pitchFamily="2" charset="0"/>
          </a:endParaRPr>
        </a:p>
      </dgm:t>
    </dgm:pt>
    <dgm:pt modelId="{2F52698E-3CB9-4A18-9D0E-680D6F200E50}">
      <dgm:prSet phldrT="[Text]"/>
      <dgm:spPr/>
      <dgm:t>
        <a:bodyPr/>
        <a:lstStyle/>
        <a:p>
          <a:pPr>
            <a:lnSpc>
              <a:spcPct val="100000"/>
            </a:lnSpc>
          </a:pPr>
          <a:r>
            <a:rPr lang="es-ES" dirty="0">
              <a:latin typeface="Montserrat" panose="00000500000000000000" pitchFamily="2" charset="0"/>
            </a:rPr>
            <a:t>Asegurar que el proyecto cumple</a:t>
          </a:r>
        </a:p>
      </dgm:t>
    </dgm:pt>
    <dgm:pt modelId="{3090938F-5B49-47C1-87A5-084A880A9180}" type="parTrans" cxnId="{A5863C9B-32E0-4A28-8183-16C44F97F8EE}">
      <dgm:prSet/>
      <dgm:spPr/>
      <dgm:t>
        <a:bodyPr/>
        <a:lstStyle/>
        <a:p>
          <a:endParaRPr lang="es-ES">
            <a:latin typeface="Montserrat" panose="00000500000000000000" pitchFamily="2" charset="0"/>
          </a:endParaRPr>
        </a:p>
      </dgm:t>
    </dgm:pt>
    <dgm:pt modelId="{93E841AB-8531-4AC8-9250-56860B2FAA35}" type="sibTrans" cxnId="{A5863C9B-32E0-4A28-8183-16C44F97F8EE}">
      <dgm:prSet/>
      <dgm:spPr/>
      <dgm:t>
        <a:bodyPr/>
        <a:lstStyle/>
        <a:p>
          <a:endParaRPr lang="es-ES">
            <a:latin typeface="Montserrat" panose="00000500000000000000" pitchFamily="2" charset="0"/>
          </a:endParaRPr>
        </a:p>
      </dgm:t>
    </dgm:pt>
    <dgm:pt modelId="{6B29F30B-248F-4D15-9804-75E2EC0CF97C}">
      <dgm:prSet phldrT="[Text]"/>
      <dgm:spPr/>
      <dgm:t>
        <a:bodyPr/>
        <a:lstStyle/>
        <a:p>
          <a:pPr>
            <a:lnSpc>
              <a:spcPct val="100000"/>
            </a:lnSpc>
          </a:pPr>
          <a:r>
            <a:rPr lang="es-ES" dirty="0">
              <a:latin typeface="Montserrat" panose="00000500000000000000" pitchFamily="2" charset="0"/>
            </a:rPr>
            <a:t>Analizar disponibilidad</a:t>
          </a:r>
        </a:p>
      </dgm:t>
    </dgm:pt>
    <dgm:pt modelId="{39C8D110-BE4B-4C66-9029-B93E76178EAD}" type="parTrans" cxnId="{7873991B-F725-4292-97E8-35746C3DB722}">
      <dgm:prSet/>
      <dgm:spPr/>
      <dgm:t>
        <a:bodyPr/>
        <a:lstStyle/>
        <a:p>
          <a:endParaRPr lang="es-ES">
            <a:latin typeface="Montserrat" panose="00000500000000000000" pitchFamily="2" charset="0"/>
          </a:endParaRPr>
        </a:p>
      </dgm:t>
    </dgm:pt>
    <dgm:pt modelId="{FD49EF45-573C-4D38-A18F-D6941EADD93F}" type="sibTrans" cxnId="{7873991B-F725-4292-97E8-35746C3DB722}">
      <dgm:prSet/>
      <dgm:spPr/>
      <dgm:t>
        <a:bodyPr/>
        <a:lstStyle/>
        <a:p>
          <a:endParaRPr lang="es-ES">
            <a:latin typeface="Montserrat" panose="00000500000000000000" pitchFamily="2" charset="0"/>
          </a:endParaRPr>
        </a:p>
      </dgm:t>
    </dgm:pt>
    <dgm:pt modelId="{A5897520-6EEF-4774-AB7A-736580F27CED}" type="pres">
      <dgm:prSet presAssocID="{C3471003-BA43-48F0-8A8C-BA1F0342741A}" presName="linearFlow" presStyleCnt="0">
        <dgm:presLayoutVars>
          <dgm:dir/>
          <dgm:animLvl val="lvl"/>
          <dgm:resizeHandles val="exact"/>
        </dgm:presLayoutVars>
      </dgm:prSet>
      <dgm:spPr/>
    </dgm:pt>
    <dgm:pt modelId="{2BBA5C75-5E62-45B3-87FF-303067C00C0F}" type="pres">
      <dgm:prSet presAssocID="{D198862F-A357-420B-B48B-13D23EA530D7}" presName="composite" presStyleCnt="0"/>
      <dgm:spPr/>
    </dgm:pt>
    <dgm:pt modelId="{0665974F-9338-4217-8020-35FCB24562F1}" type="pres">
      <dgm:prSet presAssocID="{D198862F-A357-420B-B48B-13D23EA530D7}" presName="parTx" presStyleLbl="node1" presStyleIdx="0" presStyleCnt="3">
        <dgm:presLayoutVars>
          <dgm:chMax val="0"/>
          <dgm:chPref val="0"/>
          <dgm:bulletEnabled val="1"/>
        </dgm:presLayoutVars>
      </dgm:prSet>
      <dgm:spPr/>
    </dgm:pt>
    <dgm:pt modelId="{84F7E06D-EB83-42A7-A467-4D960D56B96D}" type="pres">
      <dgm:prSet presAssocID="{D198862F-A357-420B-B48B-13D23EA530D7}" presName="parSh" presStyleLbl="node1" presStyleIdx="0" presStyleCnt="3"/>
      <dgm:spPr/>
    </dgm:pt>
    <dgm:pt modelId="{8B1D416D-F042-4E21-890A-5E87D863ED4A}" type="pres">
      <dgm:prSet presAssocID="{D198862F-A357-420B-B48B-13D23EA530D7}" presName="desTx" presStyleLbl="fgAcc1" presStyleIdx="0" presStyleCnt="3">
        <dgm:presLayoutVars>
          <dgm:bulletEnabled val="1"/>
        </dgm:presLayoutVars>
      </dgm:prSet>
      <dgm:spPr/>
    </dgm:pt>
    <dgm:pt modelId="{13143D5F-8D22-4309-9D4A-386F15C41FAC}" type="pres">
      <dgm:prSet presAssocID="{8C2E72EF-2D6B-41FC-BBDA-A3C927E0C267}" presName="sibTrans" presStyleLbl="sibTrans2D1" presStyleIdx="0" presStyleCnt="2"/>
      <dgm:spPr/>
    </dgm:pt>
    <dgm:pt modelId="{2A4B4CD2-9CB5-4652-B0FF-8AD2EBA11CD5}" type="pres">
      <dgm:prSet presAssocID="{8C2E72EF-2D6B-41FC-BBDA-A3C927E0C267}" presName="connTx" presStyleLbl="sibTrans2D1" presStyleIdx="0" presStyleCnt="2"/>
      <dgm:spPr/>
    </dgm:pt>
    <dgm:pt modelId="{E7F2B4F5-FC26-473D-B201-CE3D07091CF2}" type="pres">
      <dgm:prSet presAssocID="{55F31653-3228-4C48-A07C-18F2A38FA4BA}" presName="composite" presStyleCnt="0"/>
      <dgm:spPr/>
    </dgm:pt>
    <dgm:pt modelId="{9939B416-CC71-4341-B0B0-CA4738EFB625}" type="pres">
      <dgm:prSet presAssocID="{55F31653-3228-4C48-A07C-18F2A38FA4BA}" presName="parTx" presStyleLbl="node1" presStyleIdx="0" presStyleCnt="3">
        <dgm:presLayoutVars>
          <dgm:chMax val="0"/>
          <dgm:chPref val="0"/>
          <dgm:bulletEnabled val="1"/>
        </dgm:presLayoutVars>
      </dgm:prSet>
      <dgm:spPr/>
    </dgm:pt>
    <dgm:pt modelId="{0A54B737-9D2B-4D3E-A86F-284EA902AEB4}" type="pres">
      <dgm:prSet presAssocID="{55F31653-3228-4C48-A07C-18F2A38FA4BA}" presName="parSh" presStyleLbl="node1" presStyleIdx="1" presStyleCnt="3"/>
      <dgm:spPr/>
    </dgm:pt>
    <dgm:pt modelId="{33F27CF8-2698-4042-9258-163BA9EC78F6}" type="pres">
      <dgm:prSet presAssocID="{55F31653-3228-4C48-A07C-18F2A38FA4BA}" presName="desTx" presStyleLbl="fgAcc1" presStyleIdx="1" presStyleCnt="3">
        <dgm:presLayoutVars>
          <dgm:bulletEnabled val="1"/>
        </dgm:presLayoutVars>
      </dgm:prSet>
      <dgm:spPr/>
    </dgm:pt>
    <dgm:pt modelId="{BBBB7825-7644-4877-8311-EAB4EA143A2E}" type="pres">
      <dgm:prSet presAssocID="{FB9B7776-E42F-42FD-84AB-A73D7206648B}" presName="sibTrans" presStyleLbl="sibTrans2D1" presStyleIdx="1" presStyleCnt="2"/>
      <dgm:spPr/>
    </dgm:pt>
    <dgm:pt modelId="{322DA4DC-9CCF-4F19-8488-925AA8DE10BB}" type="pres">
      <dgm:prSet presAssocID="{FB9B7776-E42F-42FD-84AB-A73D7206648B}" presName="connTx" presStyleLbl="sibTrans2D1" presStyleIdx="1" presStyleCnt="2"/>
      <dgm:spPr/>
    </dgm:pt>
    <dgm:pt modelId="{DD706470-2659-4D6E-B01D-572589B08917}" type="pres">
      <dgm:prSet presAssocID="{1CE1E3DB-DB6A-414C-8499-D6D108E27891}" presName="composite" presStyleCnt="0"/>
      <dgm:spPr/>
    </dgm:pt>
    <dgm:pt modelId="{11165938-BCA2-4328-A93E-F78722A989E5}" type="pres">
      <dgm:prSet presAssocID="{1CE1E3DB-DB6A-414C-8499-D6D108E27891}" presName="parTx" presStyleLbl="node1" presStyleIdx="1" presStyleCnt="3">
        <dgm:presLayoutVars>
          <dgm:chMax val="0"/>
          <dgm:chPref val="0"/>
          <dgm:bulletEnabled val="1"/>
        </dgm:presLayoutVars>
      </dgm:prSet>
      <dgm:spPr/>
    </dgm:pt>
    <dgm:pt modelId="{B4ECBCA6-DB1E-48FD-9F93-3CD178E7F35E}" type="pres">
      <dgm:prSet presAssocID="{1CE1E3DB-DB6A-414C-8499-D6D108E27891}" presName="parSh" presStyleLbl="node1" presStyleIdx="2" presStyleCnt="3"/>
      <dgm:spPr/>
    </dgm:pt>
    <dgm:pt modelId="{BC2FCD15-A85F-441F-A056-940BBF286B5D}" type="pres">
      <dgm:prSet presAssocID="{1CE1E3DB-DB6A-414C-8499-D6D108E27891}" presName="desTx" presStyleLbl="fgAcc1" presStyleIdx="2" presStyleCnt="3">
        <dgm:presLayoutVars>
          <dgm:bulletEnabled val="1"/>
        </dgm:presLayoutVars>
      </dgm:prSet>
      <dgm:spPr/>
    </dgm:pt>
  </dgm:ptLst>
  <dgm:cxnLst>
    <dgm:cxn modelId="{57816200-A405-4CC4-941A-2AA1374AF2F5}" type="presOf" srcId="{8C2E72EF-2D6B-41FC-BBDA-A3C927E0C267}" destId="{13143D5F-8D22-4309-9D4A-386F15C41FAC}" srcOrd="0" destOrd="0" presId="urn:microsoft.com/office/officeart/2005/8/layout/process3"/>
    <dgm:cxn modelId="{6B27D70C-575E-483A-9F3E-B959C50CA1A3}" type="presOf" srcId="{D198862F-A357-420B-B48B-13D23EA530D7}" destId="{0665974F-9338-4217-8020-35FCB24562F1}" srcOrd="0" destOrd="0" presId="urn:microsoft.com/office/officeart/2005/8/layout/process3"/>
    <dgm:cxn modelId="{5277DB11-60E3-4889-8B12-76A3B72962D4}" type="presOf" srcId="{55F31653-3228-4C48-A07C-18F2A38FA4BA}" destId="{0A54B737-9D2B-4D3E-A86F-284EA902AEB4}" srcOrd="1" destOrd="0" presId="urn:microsoft.com/office/officeart/2005/8/layout/process3"/>
    <dgm:cxn modelId="{7873991B-F725-4292-97E8-35746C3DB722}" srcId="{1CE1E3DB-DB6A-414C-8499-D6D108E27891}" destId="{6B29F30B-248F-4D15-9804-75E2EC0CF97C}" srcOrd="1" destOrd="0" parTransId="{39C8D110-BE4B-4C66-9029-B93E76178EAD}" sibTransId="{FD49EF45-573C-4D38-A18F-D6941EADD93F}"/>
    <dgm:cxn modelId="{46792737-17EC-445F-8AC4-308527D3CC9B}" srcId="{D198862F-A357-420B-B48B-13D23EA530D7}" destId="{D8E61C5D-C12E-4D06-A2FB-5D41FA4EC346}" srcOrd="1" destOrd="0" parTransId="{8996069A-DE3E-4AFE-B4BE-1BA708D425E2}" sibTransId="{67CB3B23-811C-46ED-AFD4-295DA0E9B03A}"/>
    <dgm:cxn modelId="{83AE7C5D-5CEF-4C13-A853-176AD6BCE0FA}" srcId="{C3471003-BA43-48F0-8A8C-BA1F0342741A}" destId="{1CE1E3DB-DB6A-414C-8499-D6D108E27891}" srcOrd="2" destOrd="0" parTransId="{46990D0A-E717-4205-8050-07103121F94E}" sibTransId="{BEEDF859-79E0-4D52-9CDB-6E56BA1AFF09}"/>
    <dgm:cxn modelId="{9AEB8D68-8DBE-4046-B687-E6ADF25F9644}" type="presOf" srcId="{FB9B7776-E42F-42FD-84AB-A73D7206648B}" destId="{322DA4DC-9CCF-4F19-8488-925AA8DE10BB}" srcOrd="1" destOrd="0" presId="urn:microsoft.com/office/officeart/2005/8/layout/process3"/>
    <dgm:cxn modelId="{8FB77D4C-9922-438B-99B2-FE391CE85DF0}" type="presOf" srcId="{8C2E72EF-2D6B-41FC-BBDA-A3C927E0C267}" destId="{2A4B4CD2-9CB5-4652-B0FF-8AD2EBA11CD5}" srcOrd="1" destOrd="0" presId="urn:microsoft.com/office/officeart/2005/8/layout/process3"/>
    <dgm:cxn modelId="{EA610C56-FD7D-471B-990A-44215A5423D1}" type="presOf" srcId="{D8E61C5D-C12E-4D06-A2FB-5D41FA4EC346}" destId="{8B1D416D-F042-4E21-890A-5E87D863ED4A}" srcOrd="0" destOrd="1" presId="urn:microsoft.com/office/officeart/2005/8/layout/process3"/>
    <dgm:cxn modelId="{B5EF3A58-23B5-4789-A029-E28955B2E45C}" type="presOf" srcId="{D198862F-A357-420B-B48B-13D23EA530D7}" destId="{84F7E06D-EB83-42A7-A467-4D960D56B96D}" srcOrd="1" destOrd="0" presId="urn:microsoft.com/office/officeart/2005/8/layout/process3"/>
    <dgm:cxn modelId="{D6E20D5A-D43D-4193-BF2F-B3C5F2BD00FE}" type="presOf" srcId="{6B29F30B-248F-4D15-9804-75E2EC0CF97C}" destId="{BC2FCD15-A85F-441F-A056-940BBF286B5D}" srcOrd="0" destOrd="1" presId="urn:microsoft.com/office/officeart/2005/8/layout/process3"/>
    <dgm:cxn modelId="{9F0F0482-8261-43B6-B5B0-3A197A538D2E}" srcId="{55F31653-3228-4C48-A07C-18F2A38FA4BA}" destId="{63053F16-2AB7-4996-876D-5B8EA0D05FDA}" srcOrd="0" destOrd="0" parTransId="{E778D40C-4C05-4B15-B1CE-0AB964F7FF76}" sibTransId="{A863A2E6-CC0F-43F9-B1B8-D7466F5D59B3}"/>
    <dgm:cxn modelId="{D70DE785-2B18-4E9C-91A8-B63A657B1145}" type="presOf" srcId="{55F31653-3228-4C48-A07C-18F2A38FA4BA}" destId="{9939B416-CC71-4341-B0B0-CA4738EFB625}" srcOrd="0" destOrd="0" presId="urn:microsoft.com/office/officeart/2005/8/layout/process3"/>
    <dgm:cxn modelId="{A53F8E8C-1F1E-41E3-A2EF-00738D48E220}" srcId="{D198862F-A357-420B-B48B-13D23EA530D7}" destId="{E6049CC5-49C6-4133-ABA6-F53C356A93F2}" srcOrd="0" destOrd="0" parTransId="{E91021BC-BE53-42D8-B17E-B53DE9B00175}" sibTransId="{6D965D53-208E-4E6D-940F-2AD48739216A}"/>
    <dgm:cxn modelId="{A5863C9B-32E0-4A28-8183-16C44F97F8EE}" srcId="{1CE1E3DB-DB6A-414C-8499-D6D108E27891}" destId="{2F52698E-3CB9-4A18-9D0E-680D6F200E50}" srcOrd="0" destOrd="0" parTransId="{3090938F-5B49-47C1-87A5-084A880A9180}" sibTransId="{93E841AB-8531-4AC8-9250-56860B2FAA35}"/>
    <dgm:cxn modelId="{0C2FEFA1-B981-45DA-ACB0-D7902FCD6CEC}" srcId="{C3471003-BA43-48F0-8A8C-BA1F0342741A}" destId="{D198862F-A357-420B-B48B-13D23EA530D7}" srcOrd="0" destOrd="0" parTransId="{DD3C70C8-D462-44A8-A15B-185B1CCF8F89}" sibTransId="{8C2E72EF-2D6B-41FC-BBDA-A3C927E0C267}"/>
    <dgm:cxn modelId="{488039B1-DE38-4538-9FDF-B88A3CC8D71C}" type="presOf" srcId="{1CE1E3DB-DB6A-414C-8499-D6D108E27891}" destId="{B4ECBCA6-DB1E-48FD-9F93-3CD178E7F35E}" srcOrd="1" destOrd="0" presId="urn:microsoft.com/office/officeart/2005/8/layout/process3"/>
    <dgm:cxn modelId="{1B8232D6-12C3-4099-9A02-52F9506772CD}" srcId="{C3471003-BA43-48F0-8A8C-BA1F0342741A}" destId="{55F31653-3228-4C48-A07C-18F2A38FA4BA}" srcOrd="1" destOrd="0" parTransId="{A01C0804-94F3-4F24-95A7-894B69130DF4}" sibTransId="{FB9B7776-E42F-42FD-84AB-A73D7206648B}"/>
    <dgm:cxn modelId="{A97062E3-3AF2-49FE-BB86-602CFC4131F4}" srcId="{55F31653-3228-4C48-A07C-18F2A38FA4BA}" destId="{130CDB85-2BF4-41E3-B219-42BA40232E3D}" srcOrd="1" destOrd="0" parTransId="{C20FE2A5-5D53-4BC6-92CC-29908B951334}" sibTransId="{8B17A1B7-2A4C-430B-A736-B1B84F89DA32}"/>
    <dgm:cxn modelId="{16756DE4-5CC7-4143-97A3-F873C31D2A5A}" type="presOf" srcId="{FB9B7776-E42F-42FD-84AB-A73D7206648B}" destId="{BBBB7825-7644-4877-8311-EAB4EA143A2E}" srcOrd="0" destOrd="0" presId="urn:microsoft.com/office/officeart/2005/8/layout/process3"/>
    <dgm:cxn modelId="{ECEA82E8-A0D3-4641-B3A2-D9D23C5788F2}" type="presOf" srcId="{63053F16-2AB7-4996-876D-5B8EA0D05FDA}" destId="{33F27CF8-2698-4042-9258-163BA9EC78F6}" srcOrd="0" destOrd="0" presId="urn:microsoft.com/office/officeart/2005/8/layout/process3"/>
    <dgm:cxn modelId="{590A1CE9-FC4D-47A9-A362-B964877860AF}" type="presOf" srcId="{E6049CC5-49C6-4133-ABA6-F53C356A93F2}" destId="{8B1D416D-F042-4E21-890A-5E87D863ED4A}" srcOrd="0" destOrd="0" presId="urn:microsoft.com/office/officeart/2005/8/layout/process3"/>
    <dgm:cxn modelId="{E6E4AEF3-1121-4E8D-8FBC-B49CAF544AC2}" type="presOf" srcId="{C3471003-BA43-48F0-8A8C-BA1F0342741A}" destId="{A5897520-6EEF-4774-AB7A-736580F27CED}" srcOrd="0" destOrd="0" presId="urn:microsoft.com/office/officeart/2005/8/layout/process3"/>
    <dgm:cxn modelId="{9D3670F4-7A25-47FD-AD80-36FD55FEAA7B}" type="presOf" srcId="{2F52698E-3CB9-4A18-9D0E-680D6F200E50}" destId="{BC2FCD15-A85F-441F-A056-940BBF286B5D}" srcOrd="0" destOrd="0" presId="urn:microsoft.com/office/officeart/2005/8/layout/process3"/>
    <dgm:cxn modelId="{98EB26FA-2D63-4B53-BC8A-13105898A5FE}" type="presOf" srcId="{1CE1E3DB-DB6A-414C-8499-D6D108E27891}" destId="{11165938-BCA2-4328-A93E-F78722A989E5}" srcOrd="0" destOrd="0" presId="urn:microsoft.com/office/officeart/2005/8/layout/process3"/>
    <dgm:cxn modelId="{51BFBFFD-24AE-4EDA-B9EF-AC41B704F750}" type="presOf" srcId="{130CDB85-2BF4-41E3-B219-42BA40232E3D}" destId="{33F27CF8-2698-4042-9258-163BA9EC78F6}" srcOrd="0" destOrd="1" presId="urn:microsoft.com/office/officeart/2005/8/layout/process3"/>
    <dgm:cxn modelId="{18BB83D8-2221-47D3-B218-8FD2C9D10D83}" type="presParOf" srcId="{A5897520-6EEF-4774-AB7A-736580F27CED}" destId="{2BBA5C75-5E62-45B3-87FF-303067C00C0F}" srcOrd="0" destOrd="0" presId="urn:microsoft.com/office/officeart/2005/8/layout/process3"/>
    <dgm:cxn modelId="{8A60D562-D7BC-4FAC-A4F6-CA750DC57961}" type="presParOf" srcId="{2BBA5C75-5E62-45B3-87FF-303067C00C0F}" destId="{0665974F-9338-4217-8020-35FCB24562F1}" srcOrd="0" destOrd="0" presId="urn:microsoft.com/office/officeart/2005/8/layout/process3"/>
    <dgm:cxn modelId="{ECC788CB-7B92-47B1-A1AC-68BA65672F98}" type="presParOf" srcId="{2BBA5C75-5E62-45B3-87FF-303067C00C0F}" destId="{84F7E06D-EB83-42A7-A467-4D960D56B96D}" srcOrd="1" destOrd="0" presId="urn:microsoft.com/office/officeart/2005/8/layout/process3"/>
    <dgm:cxn modelId="{66AC30E0-DAF7-49F6-B4C5-31779F924A31}" type="presParOf" srcId="{2BBA5C75-5E62-45B3-87FF-303067C00C0F}" destId="{8B1D416D-F042-4E21-890A-5E87D863ED4A}" srcOrd="2" destOrd="0" presId="urn:microsoft.com/office/officeart/2005/8/layout/process3"/>
    <dgm:cxn modelId="{990D756A-C9FD-4AC9-AADC-B6FCEE19AD1F}" type="presParOf" srcId="{A5897520-6EEF-4774-AB7A-736580F27CED}" destId="{13143D5F-8D22-4309-9D4A-386F15C41FAC}" srcOrd="1" destOrd="0" presId="urn:microsoft.com/office/officeart/2005/8/layout/process3"/>
    <dgm:cxn modelId="{4E6C0220-9304-4BB1-8CEE-C063E49190A0}" type="presParOf" srcId="{13143D5F-8D22-4309-9D4A-386F15C41FAC}" destId="{2A4B4CD2-9CB5-4652-B0FF-8AD2EBA11CD5}" srcOrd="0" destOrd="0" presId="urn:microsoft.com/office/officeart/2005/8/layout/process3"/>
    <dgm:cxn modelId="{521E92B4-A507-4E81-94B8-D8FC0D45E805}" type="presParOf" srcId="{A5897520-6EEF-4774-AB7A-736580F27CED}" destId="{E7F2B4F5-FC26-473D-B201-CE3D07091CF2}" srcOrd="2" destOrd="0" presId="urn:microsoft.com/office/officeart/2005/8/layout/process3"/>
    <dgm:cxn modelId="{900EF577-C855-4B08-BF98-2CDB2A402AFF}" type="presParOf" srcId="{E7F2B4F5-FC26-473D-B201-CE3D07091CF2}" destId="{9939B416-CC71-4341-B0B0-CA4738EFB625}" srcOrd="0" destOrd="0" presId="urn:microsoft.com/office/officeart/2005/8/layout/process3"/>
    <dgm:cxn modelId="{89290132-383B-437E-B6CD-1EF00A989802}" type="presParOf" srcId="{E7F2B4F5-FC26-473D-B201-CE3D07091CF2}" destId="{0A54B737-9D2B-4D3E-A86F-284EA902AEB4}" srcOrd="1" destOrd="0" presId="urn:microsoft.com/office/officeart/2005/8/layout/process3"/>
    <dgm:cxn modelId="{C73CE5B7-F074-48AC-869C-2913F3F22C86}" type="presParOf" srcId="{E7F2B4F5-FC26-473D-B201-CE3D07091CF2}" destId="{33F27CF8-2698-4042-9258-163BA9EC78F6}" srcOrd="2" destOrd="0" presId="urn:microsoft.com/office/officeart/2005/8/layout/process3"/>
    <dgm:cxn modelId="{0815868F-E922-4DE6-B714-2000822AC042}" type="presParOf" srcId="{A5897520-6EEF-4774-AB7A-736580F27CED}" destId="{BBBB7825-7644-4877-8311-EAB4EA143A2E}" srcOrd="3" destOrd="0" presId="urn:microsoft.com/office/officeart/2005/8/layout/process3"/>
    <dgm:cxn modelId="{4F8AE8A0-1B23-4D91-A541-6A994D94CD30}" type="presParOf" srcId="{BBBB7825-7644-4877-8311-EAB4EA143A2E}" destId="{322DA4DC-9CCF-4F19-8488-925AA8DE10BB}" srcOrd="0" destOrd="0" presId="urn:microsoft.com/office/officeart/2005/8/layout/process3"/>
    <dgm:cxn modelId="{C12044EA-71A3-4AE3-A42C-356E19A530FE}" type="presParOf" srcId="{A5897520-6EEF-4774-AB7A-736580F27CED}" destId="{DD706470-2659-4D6E-B01D-572589B08917}" srcOrd="4" destOrd="0" presId="urn:microsoft.com/office/officeart/2005/8/layout/process3"/>
    <dgm:cxn modelId="{0B5C0CBD-32E6-4E16-9AE4-A95C1CD10DBB}" type="presParOf" srcId="{DD706470-2659-4D6E-B01D-572589B08917}" destId="{11165938-BCA2-4328-A93E-F78722A989E5}" srcOrd="0" destOrd="0" presId="urn:microsoft.com/office/officeart/2005/8/layout/process3"/>
    <dgm:cxn modelId="{304143D9-7CC0-4928-B300-2F0D9D6EE6EF}" type="presParOf" srcId="{DD706470-2659-4D6E-B01D-572589B08917}" destId="{B4ECBCA6-DB1E-48FD-9F93-3CD178E7F35E}" srcOrd="1" destOrd="0" presId="urn:microsoft.com/office/officeart/2005/8/layout/process3"/>
    <dgm:cxn modelId="{72394CFE-FD21-4D47-B9DA-EE0D8897E50F}" type="presParOf" srcId="{DD706470-2659-4D6E-B01D-572589B08917}" destId="{BC2FCD15-A85F-441F-A056-940BBF286B5D}"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3471003-BA43-48F0-8A8C-BA1F0342741A}" type="doc">
      <dgm:prSet loTypeId="urn:microsoft.com/office/officeart/2005/8/layout/process3" loCatId="process" qsTypeId="urn:microsoft.com/office/officeart/2005/8/quickstyle/simple2" qsCatId="simple" csTypeId="urn:microsoft.com/office/officeart/2005/8/colors/accent0_3" csCatId="mainScheme" phldr="1"/>
      <dgm:spPr/>
      <dgm:t>
        <a:bodyPr/>
        <a:lstStyle/>
        <a:p>
          <a:endParaRPr lang="es-ES"/>
        </a:p>
      </dgm:t>
    </dgm:pt>
    <dgm:pt modelId="{D198862F-A357-420B-B48B-13D23EA530D7}">
      <dgm:prSet phldrT="[Text]"/>
      <dgm:spPr/>
      <dgm:t>
        <a:bodyPr/>
        <a:lstStyle/>
        <a:p>
          <a:r>
            <a:rPr lang="es-ES" dirty="0">
              <a:latin typeface="Montserrat" panose="00000500000000000000" pitchFamily="2" charset="0"/>
            </a:rPr>
            <a:t>Informe Técnico y Proyecto</a:t>
          </a:r>
        </a:p>
      </dgm:t>
    </dgm:pt>
    <dgm:pt modelId="{DD3C70C8-D462-44A8-A15B-185B1CCF8F89}" type="parTrans" cxnId="{0C2FEFA1-B981-45DA-ACB0-D7902FCD6CEC}">
      <dgm:prSet/>
      <dgm:spPr/>
      <dgm:t>
        <a:bodyPr/>
        <a:lstStyle/>
        <a:p>
          <a:endParaRPr lang="es-ES">
            <a:latin typeface="Montserrat" panose="00000500000000000000" pitchFamily="2" charset="0"/>
          </a:endParaRPr>
        </a:p>
      </dgm:t>
    </dgm:pt>
    <dgm:pt modelId="{8C2E72EF-2D6B-41FC-BBDA-A3C927E0C267}" type="sibTrans" cxnId="{0C2FEFA1-B981-45DA-ACB0-D7902FCD6CEC}">
      <dgm:prSet/>
      <dgm:spPr/>
      <dgm:t>
        <a:bodyPr/>
        <a:lstStyle/>
        <a:p>
          <a:endParaRPr lang="es-ES">
            <a:latin typeface="Montserrat" panose="00000500000000000000" pitchFamily="2" charset="0"/>
          </a:endParaRPr>
        </a:p>
      </dgm:t>
    </dgm:pt>
    <dgm:pt modelId="{E6049CC5-49C6-4133-ABA6-F53C356A93F2}">
      <dgm:prSet phldrT="[Text]"/>
      <dgm:spPr/>
      <dgm:t>
        <a:bodyPr/>
        <a:lstStyle/>
        <a:p>
          <a:r>
            <a:rPr lang="es-ES" dirty="0">
              <a:latin typeface="Montserrat" panose="00000500000000000000" pitchFamily="2" charset="0"/>
            </a:rPr>
            <a:t>Auditoría energética o informe que respalde la solicitud</a:t>
          </a:r>
        </a:p>
      </dgm:t>
    </dgm:pt>
    <dgm:pt modelId="{E91021BC-BE53-42D8-B17E-B53DE9B00175}" type="parTrans" cxnId="{A53F8E8C-1F1E-41E3-A2EF-00738D48E220}">
      <dgm:prSet/>
      <dgm:spPr/>
      <dgm:t>
        <a:bodyPr/>
        <a:lstStyle/>
        <a:p>
          <a:endParaRPr lang="es-ES">
            <a:latin typeface="Montserrat" panose="00000500000000000000" pitchFamily="2" charset="0"/>
          </a:endParaRPr>
        </a:p>
      </dgm:t>
    </dgm:pt>
    <dgm:pt modelId="{6D965D53-208E-4E6D-940F-2AD48739216A}" type="sibTrans" cxnId="{A53F8E8C-1F1E-41E3-A2EF-00738D48E220}">
      <dgm:prSet/>
      <dgm:spPr/>
      <dgm:t>
        <a:bodyPr/>
        <a:lstStyle/>
        <a:p>
          <a:endParaRPr lang="es-ES">
            <a:latin typeface="Montserrat" panose="00000500000000000000" pitchFamily="2" charset="0"/>
          </a:endParaRPr>
        </a:p>
      </dgm:t>
    </dgm:pt>
    <dgm:pt modelId="{1CE1E3DB-DB6A-414C-8499-D6D108E27891}">
      <dgm:prSet phldrT="[Text]"/>
      <dgm:spPr/>
      <dgm:t>
        <a:bodyPr/>
        <a:lstStyle/>
        <a:p>
          <a:r>
            <a:rPr lang="es-ES" dirty="0">
              <a:latin typeface="Montserrat" panose="00000500000000000000" pitchFamily="2" charset="0"/>
            </a:rPr>
            <a:t>Documentación Legal y Administrativa</a:t>
          </a:r>
        </a:p>
      </dgm:t>
    </dgm:pt>
    <dgm:pt modelId="{46990D0A-E717-4205-8050-07103121F94E}" type="parTrans" cxnId="{83AE7C5D-5CEF-4C13-A853-176AD6BCE0FA}">
      <dgm:prSet/>
      <dgm:spPr/>
      <dgm:t>
        <a:bodyPr/>
        <a:lstStyle/>
        <a:p>
          <a:endParaRPr lang="es-ES">
            <a:latin typeface="Montserrat" panose="00000500000000000000" pitchFamily="2" charset="0"/>
          </a:endParaRPr>
        </a:p>
      </dgm:t>
    </dgm:pt>
    <dgm:pt modelId="{BEEDF859-79E0-4D52-9CDB-6E56BA1AFF09}" type="sibTrans" cxnId="{83AE7C5D-5CEF-4C13-A853-176AD6BCE0FA}">
      <dgm:prSet/>
      <dgm:spPr/>
      <dgm:t>
        <a:bodyPr/>
        <a:lstStyle/>
        <a:p>
          <a:endParaRPr lang="es-ES">
            <a:latin typeface="Montserrat" panose="00000500000000000000" pitchFamily="2" charset="0"/>
          </a:endParaRPr>
        </a:p>
      </dgm:t>
    </dgm:pt>
    <dgm:pt modelId="{2F52698E-3CB9-4A18-9D0E-680D6F200E50}">
      <dgm:prSet phldrT="[Text]"/>
      <dgm:spPr/>
      <dgm:t>
        <a:bodyPr/>
        <a:lstStyle/>
        <a:p>
          <a:r>
            <a:rPr lang="es-ES" dirty="0">
              <a:latin typeface="Montserrat" panose="00000500000000000000" pitchFamily="2" charset="0"/>
            </a:rPr>
            <a:t>Recoger la lista de documentos requeridos.</a:t>
          </a:r>
        </a:p>
      </dgm:t>
    </dgm:pt>
    <dgm:pt modelId="{3090938F-5B49-47C1-87A5-084A880A9180}" type="parTrans" cxnId="{A5863C9B-32E0-4A28-8183-16C44F97F8EE}">
      <dgm:prSet/>
      <dgm:spPr/>
      <dgm:t>
        <a:bodyPr/>
        <a:lstStyle/>
        <a:p>
          <a:endParaRPr lang="es-ES">
            <a:latin typeface="Montserrat" panose="00000500000000000000" pitchFamily="2" charset="0"/>
          </a:endParaRPr>
        </a:p>
      </dgm:t>
    </dgm:pt>
    <dgm:pt modelId="{93E841AB-8531-4AC8-9250-56860B2FAA35}" type="sibTrans" cxnId="{A5863C9B-32E0-4A28-8183-16C44F97F8EE}">
      <dgm:prSet/>
      <dgm:spPr/>
      <dgm:t>
        <a:bodyPr/>
        <a:lstStyle/>
        <a:p>
          <a:endParaRPr lang="es-ES">
            <a:latin typeface="Montserrat" panose="00000500000000000000" pitchFamily="2" charset="0"/>
          </a:endParaRPr>
        </a:p>
      </dgm:t>
    </dgm:pt>
    <dgm:pt modelId="{2822B456-9103-474D-9C96-DDC01160DBFF}">
      <dgm:prSet phldrT="[Text]"/>
      <dgm:spPr/>
      <dgm:t>
        <a:bodyPr/>
        <a:lstStyle/>
        <a:p>
          <a:r>
            <a:rPr lang="es-ES" dirty="0">
              <a:latin typeface="Montserrat" panose="00000500000000000000" pitchFamily="2" charset="0"/>
            </a:rPr>
            <a:t> Solicitud</a:t>
          </a:r>
        </a:p>
      </dgm:t>
    </dgm:pt>
    <dgm:pt modelId="{3672A580-89E4-4298-A672-06B8C3FB07C3}" type="parTrans" cxnId="{86EAB259-30C6-4829-BB7C-76B10BCF9C01}">
      <dgm:prSet/>
      <dgm:spPr/>
      <dgm:t>
        <a:bodyPr/>
        <a:lstStyle/>
        <a:p>
          <a:endParaRPr lang="es-ES"/>
        </a:p>
      </dgm:t>
    </dgm:pt>
    <dgm:pt modelId="{E5BA0B73-733B-47B3-BDE4-4D20B129D09E}" type="sibTrans" cxnId="{86EAB259-30C6-4829-BB7C-76B10BCF9C01}">
      <dgm:prSet/>
      <dgm:spPr/>
      <dgm:t>
        <a:bodyPr/>
        <a:lstStyle/>
        <a:p>
          <a:endParaRPr lang="es-ES"/>
        </a:p>
      </dgm:t>
    </dgm:pt>
    <dgm:pt modelId="{EAB2BB04-C58D-43C3-ACED-807386491212}">
      <dgm:prSet phldrT="[Text]"/>
      <dgm:spPr/>
      <dgm:t>
        <a:bodyPr/>
        <a:lstStyle/>
        <a:p>
          <a:r>
            <a:rPr lang="es-ES" dirty="0">
              <a:latin typeface="Montserrat" panose="00000500000000000000" pitchFamily="2" charset="0"/>
            </a:rPr>
            <a:t>Presentación  </a:t>
          </a:r>
        </a:p>
      </dgm:t>
    </dgm:pt>
    <dgm:pt modelId="{81775A7D-5E0E-4C08-AA02-736826B614F2}" type="parTrans" cxnId="{A39E8DE5-DEDA-4905-8E3E-1BC7E0B7FF8E}">
      <dgm:prSet/>
      <dgm:spPr/>
      <dgm:t>
        <a:bodyPr/>
        <a:lstStyle/>
        <a:p>
          <a:endParaRPr lang="es-ES"/>
        </a:p>
      </dgm:t>
    </dgm:pt>
    <dgm:pt modelId="{B1066129-2B69-424C-AA10-B3E87218B3DF}" type="sibTrans" cxnId="{A39E8DE5-DEDA-4905-8E3E-1BC7E0B7FF8E}">
      <dgm:prSet/>
      <dgm:spPr/>
      <dgm:t>
        <a:bodyPr/>
        <a:lstStyle/>
        <a:p>
          <a:endParaRPr lang="es-ES"/>
        </a:p>
      </dgm:t>
    </dgm:pt>
    <dgm:pt modelId="{234B3D6F-F8BB-459C-80B1-E46A364692AD}">
      <dgm:prSet phldrT="[Text]"/>
      <dgm:spPr/>
      <dgm:t>
        <a:bodyPr/>
        <a:lstStyle/>
        <a:p>
          <a:r>
            <a:rPr lang="es-ES" dirty="0">
              <a:latin typeface="Montserrat" panose="00000500000000000000" pitchFamily="2" charset="0"/>
            </a:rPr>
            <a:t>Descripción proyecto y plan financiero</a:t>
          </a:r>
        </a:p>
      </dgm:t>
    </dgm:pt>
    <dgm:pt modelId="{EC7D8C38-7BFF-45B5-AF70-648BC5FE960E}" type="parTrans" cxnId="{CF79AADF-635B-4C34-9EF3-A72A35D76277}">
      <dgm:prSet/>
      <dgm:spPr/>
      <dgm:t>
        <a:bodyPr/>
        <a:lstStyle/>
        <a:p>
          <a:endParaRPr lang="es-ES"/>
        </a:p>
      </dgm:t>
    </dgm:pt>
    <dgm:pt modelId="{2C3A2AE8-0547-4472-8524-D96C2755B352}" type="sibTrans" cxnId="{CF79AADF-635B-4C34-9EF3-A72A35D76277}">
      <dgm:prSet/>
      <dgm:spPr/>
      <dgm:t>
        <a:bodyPr/>
        <a:lstStyle/>
        <a:p>
          <a:endParaRPr lang="es-ES"/>
        </a:p>
      </dgm:t>
    </dgm:pt>
    <dgm:pt modelId="{C4D23E5C-00FC-45B0-8DC0-1F591F7C1A40}">
      <dgm:prSet phldrT="[Text]"/>
      <dgm:spPr/>
      <dgm:t>
        <a:bodyPr/>
        <a:lstStyle/>
        <a:p>
          <a:r>
            <a:rPr lang="es-ES" dirty="0">
              <a:latin typeface="Montserrat" panose="00000500000000000000" pitchFamily="2" charset="0"/>
            </a:rPr>
            <a:t>Verificar que se cuenta con todos</a:t>
          </a:r>
        </a:p>
      </dgm:t>
    </dgm:pt>
    <dgm:pt modelId="{0C954514-68CF-446F-9B5E-018A896EB1A3}" type="parTrans" cxnId="{424568E3-8709-42BB-A41E-35942DF69C5F}">
      <dgm:prSet/>
      <dgm:spPr/>
      <dgm:t>
        <a:bodyPr/>
        <a:lstStyle/>
        <a:p>
          <a:endParaRPr lang="es-ES"/>
        </a:p>
      </dgm:t>
    </dgm:pt>
    <dgm:pt modelId="{2BE4D4B1-C20B-4857-8F5D-59EBDFD53DF7}" type="sibTrans" cxnId="{424568E3-8709-42BB-A41E-35942DF69C5F}">
      <dgm:prSet/>
      <dgm:spPr/>
      <dgm:t>
        <a:bodyPr/>
        <a:lstStyle/>
        <a:p>
          <a:endParaRPr lang="es-ES"/>
        </a:p>
      </dgm:t>
    </dgm:pt>
    <dgm:pt modelId="{9F1F8685-81C6-473F-86AC-5B314501F78F}">
      <dgm:prSet phldrT="[Text]"/>
      <dgm:spPr/>
      <dgm:t>
        <a:bodyPr/>
        <a:lstStyle/>
        <a:p>
          <a:r>
            <a:rPr lang="es-ES" dirty="0">
              <a:latin typeface="Montserrat" panose="00000500000000000000" pitchFamily="2" charset="0"/>
            </a:rPr>
            <a:t>Seguimiento</a:t>
          </a:r>
        </a:p>
      </dgm:t>
    </dgm:pt>
    <dgm:pt modelId="{3F101163-3337-450F-B30E-19FB40E98964}" type="parTrans" cxnId="{C851C078-5834-4A2A-8675-04A2240C6779}">
      <dgm:prSet/>
      <dgm:spPr/>
      <dgm:t>
        <a:bodyPr/>
        <a:lstStyle/>
        <a:p>
          <a:endParaRPr lang="es-ES"/>
        </a:p>
      </dgm:t>
    </dgm:pt>
    <dgm:pt modelId="{854B61DB-2CA9-4F2E-8534-1C54FF4E65DD}" type="sibTrans" cxnId="{C851C078-5834-4A2A-8675-04A2240C6779}">
      <dgm:prSet/>
      <dgm:spPr/>
      <dgm:t>
        <a:bodyPr/>
        <a:lstStyle/>
        <a:p>
          <a:endParaRPr lang="es-ES"/>
        </a:p>
      </dgm:t>
    </dgm:pt>
    <dgm:pt modelId="{2083A8F6-082D-4DA0-AD07-8E8CFD7830EE}">
      <dgm:prSet phldrT="[Text]"/>
      <dgm:spPr/>
      <dgm:t>
        <a:bodyPr/>
        <a:lstStyle/>
        <a:p>
          <a:r>
            <a:rPr lang="es-ES" dirty="0">
              <a:latin typeface="Montserrat" panose="00000500000000000000" pitchFamily="2" charset="0"/>
            </a:rPr>
            <a:t>Resolución</a:t>
          </a:r>
        </a:p>
      </dgm:t>
    </dgm:pt>
    <dgm:pt modelId="{4C2C4C7D-ED82-409A-8E2D-41779466D506}" type="parTrans" cxnId="{749D6605-3D04-4DEF-A2A2-145D0CFE0248}">
      <dgm:prSet/>
      <dgm:spPr/>
      <dgm:t>
        <a:bodyPr/>
        <a:lstStyle/>
        <a:p>
          <a:endParaRPr lang="es-ES"/>
        </a:p>
      </dgm:t>
    </dgm:pt>
    <dgm:pt modelId="{5DA08625-AE1A-424C-8E51-A1D63B08F9B9}" type="sibTrans" cxnId="{749D6605-3D04-4DEF-A2A2-145D0CFE0248}">
      <dgm:prSet/>
      <dgm:spPr/>
      <dgm:t>
        <a:bodyPr/>
        <a:lstStyle/>
        <a:p>
          <a:endParaRPr lang="es-ES"/>
        </a:p>
      </dgm:t>
    </dgm:pt>
    <dgm:pt modelId="{A5897520-6EEF-4774-AB7A-736580F27CED}" type="pres">
      <dgm:prSet presAssocID="{C3471003-BA43-48F0-8A8C-BA1F0342741A}" presName="linearFlow" presStyleCnt="0">
        <dgm:presLayoutVars>
          <dgm:dir/>
          <dgm:animLvl val="lvl"/>
          <dgm:resizeHandles val="exact"/>
        </dgm:presLayoutVars>
      </dgm:prSet>
      <dgm:spPr/>
    </dgm:pt>
    <dgm:pt modelId="{2BBA5C75-5E62-45B3-87FF-303067C00C0F}" type="pres">
      <dgm:prSet presAssocID="{D198862F-A357-420B-B48B-13D23EA530D7}" presName="composite" presStyleCnt="0"/>
      <dgm:spPr/>
    </dgm:pt>
    <dgm:pt modelId="{0665974F-9338-4217-8020-35FCB24562F1}" type="pres">
      <dgm:prSet presAssocID="{D198862F-A357-420B-B48B-13D23EA530D7}" presName="parTx" presStyleLbl="node1" presStyleIdx="0" presStyleCnt="3">
        <dgm:presLayoutVars>
          <dgm:chMax val="0"/>
          <dgm:chPref val="0"/>
          <dgm:bulletEnabled val="1"/>
        </dgm:presLayoutVars>
      </dgm:prSet>
      <dgm:spPr/>
    </dgm:pt>
    <dgm:pt modelId="{84F7E06D-EB83-42A7-A467-4D960D56B96D}" type="pres">
      <dgm:prSet presAssocID="{D198862F-A357-420B-B48B-13D23EA530D7}" presName="parSh" presStyleLbl="node1" presStyleIdx="0" presStyleCnt="3"/>
      <dgm:spPr/>
    </dgm:pt>
    <dgm:pt modelId="{8B1D416D-F042-4E21-890A-5E87D863ED4A}" type="pres">
      <dgm:prSet presAssocID="{D198862F-A357-420B-B48B-13D23EA530D7}" presName="desTx" presStyleLbl="fgAcc1" presStyleIdx="0" presStyleCnt="3">
        <dgm:presLayoutVars>
          <dgm:bulletEnabled val="1"/>
        </dgm:presLayoutVars>
      </dgm:prSet>
      <dgm:spPr/>
    </dgm:pt>
    <dgm:pt modelId="{13143D5F-8D22-4309-9D4A-386F15C41FAC}" type="pres">
      <dgm:prSet presAssocID="{8C2E72EF-2D6B-41FC-BBDA-A3C927E0C267}" presName="sibTrans" presStyleLbl="sibTrans2D1" presStyleIdx="0" presStyleCnt="2"/>
      <dgm:spPr/>
    </dgm:pt>
    <dgm:pt modelId="{2A4B4CD2-9CB5-4652-B0FF-8AD2EBA11CD5}" type="pres">
      <dgm:prSet presAssocID="{8C2E72EF-2D6B-41FC-BBDA-A3C927E0C267}" presName="connTx" presStyleLbl="sibTrans2D1" presStyleIdx="0" presStyleCnt="2"/>
      <dgm:spPr/>
    </dgm:pt>
    <dgm:pt modelId="{DD706470-2659-4D6E-B01D-572589B08917}" type="pres">
      <dgm:prSet presAssocID="{1CE1E3DB-DB6A-414C-8499-D6D108E27891}" presName="composite" presStyleCnt="0"/>
      <dgm:spPr/>
    </dgm:pt>
    <dgm:pt modelId="{11165938-BCA2-4328-A93E-F78722A989E5}" type="pres">
      <dgm:prSet presAssocID="{1CE1E3DB-DB6A-414C-8499-D6D108E27891}" presName="parTx" presStyleLbl="node1" presStyleIdx="0" presStyleCnt="3">
        <dgm:presLayoutVars>
          <dgm:chMax val="0"/>
          <dgm:chPref val="0"/>
          <dgm:bulletEnabled val="1"/>
        </dgm:presLayoutVars>
      </dgm:prSet>
      <dgm:spPr/>
    </dgm:pt>
    <dgm:pt modelId="{B4ECBCA6-DB1E-48FD-9F93-3CD178E7F35E}" type="pres">
      <dgm:prSet presAssocID="{1CE1E3DB-DB6A-414C-8499-D6D108E27891}" presName="parSh" presStyleLbl="node1" presStyleIdx="1" presStyleCnt="3"/>
      <dgm:spPr/>
    </dgm:pt>
    <dgm:pt modelId="{BC2FCD15-A85F-441F-A056-940BBF286B5D}" type="pres">
      <dgm:prSet presAssocID="{1CE1E3DB-DB6A-414C-8499-D6D108E27891}" presName="desTx" presStyleLbl="fgAcc1" presStyleIdx="1" presStyleCnt="3">
        <dgm:presLayoutVars>
          <dgm:bulletEnabled val="1"/>
        </dgm:presLayoutVars>
      </dgm:prSet>
      <dgm:spPr/>
    </dgm:pt>
    <dgm:pt modelId="{E64784D2-83F9-4861-893F-4C89269B4730}" type="pres">
      <dgm:prSet presAssocID="{BEEDF859-79E0-4D52-9CDB-6E56BA1AFF09}" presName="sibTrans" presStyleLbl="sibTrans2D1" presStyleIdx="1" presStyleCnt="2"/>
      <dgm:spPr/>
    </dgm:pt>
    <dgm:pt modelId="{30C4A3AC-41A6-485C-86CD-2903D75DD78D}" type="pres">
      <dgm:prSet presAssocID="{BEEDF859-79E0-4D52-9CDB-6E56BA1AFF09}" presName="connTx" presStyleLbl="sibTrans2D1" presStyleIdx="1" presStyleCnt="2"/>
      <dgm:spPr/>
    </dgm:pt>
    <dgm:pt modelId="{FE432DCE-9144-4837-92BD-DC140E7B9688}" type="pres">
      <dgm:prSet presAssocID="{2822B456-9103-474D-9C96-DDC01160DBFF}" presName="composite" presStyleCnt="0"/>
      <dgm:spPr/>
    </dgm:pt>
    <dgm:pt modelId="{560DF7DE-3898-4D79-8BDA-1D269C8ECE06}" type="pres">
      <dgm:prSet presAssocID="{2822B456-9103-474D-9C96-DDC01160DBFF}" presName="parTx" presStyleLbl="node1" presStyleIdx="1" presStyleCnt="3">
        <dgm:presLayoutVars>
          <dgm:chMax val="0"/>
          <dgm:chPref val="0"/>
          <dgm:bulletEnabled val="1"/>
        </dgm:presLayoutVars>
      </dgm:prSet>
      <dgm:spPr/>
    </dgm:pt>
    <dgm:pt modelId="{81046ED0-23E6-438F-AA90-1BD0FFB8847B}" type="pres">
      <dgm:prSet presAssocID="{2822B456-9103-474D-9C96-DDC01160DBFF}" presName="parSh" presStyleLbl="node1" presStyleIdx="2" presStyleCnt="3"/>
      <dgm:spPr/>
    </dgm:pt>
    <dgm:pt modelId="{053FF62E-ED15-4805-9788-C7E6FEE15BB9}" type="pres">
      <dgm:prSet presAssocID="{2822B456-9103-474D-9C96-DDC01160DBFF}" presName="desTx" presStyleLbl="fgAcc1" presStyleIdx="2" presStyleCnt="3">
        <dgm:presLayoutVars>
          <dgm:bulletEnabled val="1"/>
        </dgm:presLayoutVars>
      </dgm:prSet>
      <dgm:spPr/>
    </dgm:pt>
  </dgm:ptLst>
  <dgm:cxnLst>
    <dgm:cxn modelId="{749D6605-3D04-4DEF-A2A2-145D0CFE0248}" srcId="{2822B456-9103-474D-9C96-DDC01160DBFF}" destId="{2083A8F6-082D-4DA0-AD07-8E8CFD7830EE}" srcOrd="2" destOrd="0" parTransId="{4C2C4C7D-ED82-409A-8E2D-41779466D506}" sibTransId="{5DA08625-AE1A-424C-8E51-A1D63B08F9B9}"/>
    <dgm:cxn modelId="{2B48690C-ACCF-49FA-B6AB-1E0E421B83C5}" type="presOf" srcId="{BEEDF859-79E0-4D52-9CDB-6E56BA1AFF09}" destId="{E64784D2-83F9-4861-893F-4C89269B4730}" srcOrd="0" destOrd="0" presId="urn:microsoft.com/office/officeart/2005/8/layout/process3"/>
    <dgm:cxn modelId="{2769CC19-6744-475E-ACE6-462461B08E7F}" type="presOf" srcId="{C3471003-BA43-48F0-8A8C-BA1F0342741A}" destId="{A5897520-6EEF-4774-AB7A-736580F27CED}" srcOrd="0" destOrd="0" presId="urn:microsoft.com/office/officeart/2005/8/layout/process3"/>
    <dgm:cxn modelId="{D9FC3429-04E7-4F60-9EEF-F4B35DFEEB29}" type="presOf" srcId="{8C2E72EF-2D6B-41FC-BBDA-A3C927E0C267}" destId="{13143D5F-8D22-4309-9D4A-386F15C41FAC}" srcOrd="0" destOrd="0" presId="urn:microsoft.com/office/officeart/2005/8/layout/process3"/>
    <dgm:cxn modelId="{319E2B36-8AD0-44C9-A2F4-F5F87B026347}" type="presOf" srcId="{C4D23E5C-00FC-45B0-8DC0-1F591F7C1A40}" destId="{BC2FCD15-A85F-441F-A056-940BBF286B5D}" srcOrd="0" destOrd="1" presId="urn:microsoft.com/office/officeart/2005/8/layout/process3"/>
    <dgm:cxn modelId="{C8D67039-B4AC-4394-B900-D89181127787}" type="presOf" srcId="{1CE1E3DB-DB6A-414C-8499-D6D108E27891}" destId="{B4ECBCA6-DB1E-48FD-9F93-3CD178E7F35E}" srcOrd="1" destOrd="0" presId="urn:microsoft.com/office/officeart/2005/8/layout/process3"/>
    <dgm:cxn modelId="{83AE7C5D-5CEF-4C13-A853-176AD6BCE0FA}" srcId="{C3471003-BA43-48F0-8A8C-BA1F0342741A}" destId="{1CE1E3DB-DB6A-414C-8499-D6D108E27891}" srcOrd="1" destOrd="0" parTransId="{46990D0A-E717-4205-8050-07103121F94E}" sibTransId="{BEEDF859-79E0-4D52-9CDB-6E56BA1AFF09}"/>
    <dgm:cxn modelId="{29B17668-C71D-4C71-9999-3C28BF183332}" type="presOf" srcId="{2083A8F6-082D-4DA0-AD07-8E8CFD7830EE}" destId="{053FF62E-ED15-4805-9788-C7E6FEE15BB9}" srcOrd="0" destOrd="2" presId="urn:microsoft.com/office/officeart/2005/8/layout/process3"/>
    <dgm:cxn modelId="{DA758F6D-F7A0-4D26-91C6-E001D8356B26}" type="presOf" srcId="{8C2E72EF-2D6B-41FC-BBDA-A3C927E0C267}" destId="{2A4B4CD2-9CB5-4652-B0FF-8AD2EBA11CD5}" srcOrd="1" destOrd="0" presId="urn:microsoft.com/office/officeart/2005/8/layout/process3"/>
    <dgm:cxn modelId="{C851C078-5834-4A2A-8675-04A2240C6779}" srcId="{2822B456-9103-474D-9C96-DDC01160DBFF}" destId="{9F1F8685-81C6-473F-86AC-5B314501F78F}" srcOrd="1" destOrd="0" parTransId="{3F101163-3337-450F-B30E-19FB40E98964}" sibTransId="{854B61DB-2CA9-4F2E-8534-1C54FF4E65DD}"/>
    <dgm:cxn modelId="{86EAB259-30C6-4829-BB7C-76B10BCF9C01}" srcId="{C3471003-BA43-48F0-8A8C-BA1F0342741A}" destId="{2822B456-9103-474D-9C96-DDC01160DBFF}" srcOrd="2" destOrd="0" parTransId="{3672A580-89E4-4298-A672-06B8C3FB07C3}" sibTransId="{E5BA0B73-733B-47B3-BDE4-4D20B129D09E}"/>
    <dgm:cxn modelId="{BCE1E07F-D1A9-4A0E-9021-C68A5E6B95B2}" type="presOf" srcId="{E6049CC5-49C6-4133-ABA6-F53C356A93F2}" destId="{8B1D416D-F042-4E21-890A-5E87D863ED4A}" srcOrd="0" destOrd="0" presId="urn:microsoft.com/office/officeart/2005/8/layout/process3"/>
    <dgm:cxn modelId="{90C7718C-49F4-4C57-8FE4-BC17A977AA40}" type="presOf" srcId="{2822B456-9103-474D-9C96-DDC01160DBFF}" destId="{81046ED0-23E6-438F-AA90-1BD0FFB8847B}" srcOrd="1" destOrd="0" presId="urn:microsoft.com/office/officeart/2005/8/layout/process3"/>
    <dgm:cxn modelId="{A53F8E8C-1F1E-41E3-A2EF-00738D48E220}" srcId="{D198862F-A357-420B-B48B-13D23EA530D7}" destId="{E6049CC5-49C6-4133-ABA6-F53C356A93F2}" srcOrd="0" destOrd="0" parTransId="{E91021BC-BE53-42D8-B17E-B53DE9B00175}" sibTransId="{6D965D53-208E-4E6D-940F-2AD48739216A}"/>
    <dgm:cxn modelId="{FAC36B95-3049-4F1A-9349-8A29F5B291CD}" type="presOf" srcId="{9F1F8685-81C6-473F-86AC-5B314501F78F}" destId="{053FF62E-ED15-4805-9788-C7E6FEE15BB9}" srcOrd="0" destOrd="1" presId="urn:microsoft.com/office/officeart/2005/8/layout/process3"/>
    <dgm:cxn modelId="{A5863C9B-32E0-4A28-8183-16C44F97F8EE}" srcId="{1CE1E3DB-DB6A-414C-8499-D6D108E27891}" destId="{2F52698E-3CB9-4A18-9D0E-680D6F200E50}" srcOrd="0" destOrd="0" parTransId="{3090938F-5B49-47C1-87A5-084A880A9180}" sibTransId="{93E841AB-8531-4AC8-9250-56860B2FAA35}"/>
    <dgm:cxn modelId="{0C2FEFA1-B981-45DA-ACB0-D7902FCD6CEC}" srcId="{C3471003-BA43-48F0-8A8C-BA1F0342741A}" destId="{D198862F-A357-420B-B48B-13D23EA530D7}" srcOrd="0" destOrd="0" parTransId="{DD3C70C8-D462-44A8-A15B-185B1CCF8F89}" sibTransId="{8C2E72EF-2D6B-41FC-BBDA-A3C927E0C267}"/>
    <dgm:cxn modelId="{91F20EA2-6EA4-4EC0-8B1D-473A748D689F}" type="presOf" srcId="{234B3D6F-F8BB-459C-80B1-E46A364692AD}" destId="{8B1D416D-F042-4E21-890A-5E87D863ED4A}" srcOrd="0" destOrd="1" presId="urn:microsoft.com/office/officeart/2005/8/layout/process3"/>
    <dgm:cxn modelId="{E98D85AD-5A6B-4E57-BD4B-09502D91B3B9}" type="presOf" srcId="{EAB2BB04-C58D-43C3-ACED-807386491212}" destId="{053FF62E-ED15-4805-9788-C7E6FEE15BB9}" srcOrd="0" destOrd="0" presId="urn:microsoft.com/office/officeart/2005/8/layout/process3"/>
    <dgm:cxn modelId="{97A40BD9-7F92-4CD7-9D2A-762A4838DA95}" type="presOf" srcId="{2F52698E-3CB9-4A18-9D0E-680D6F200E50}" destId="{BC2FCD15-A85F-441F-A056-940BBF286B5D}" srcOrd="0" destOrd="0" presId="urn:microsoft.com/office/officeart/2005/8/layout/process3"/>
    <dgm:cxn modelId="{5B491EDB-8B93-437F-887B-437AA7CB9D40}" type="presOf" srcId="{2822B456-9103-474D-9C96-DDC01160DBFF}" destId="{560DF7DE-3898-4D79-8BDA-1D269C8ECE06}" srcOrd="0" destOrd="0" presId="urn:microsoft.com/office/officeart/2005/8/layout/process3"/>
    <dgm:cxn modelId="{CF79AADF-635B-4C34-9EF3-A72A35D76277}" srcId="{D198862F-A357-420B-B48B-13D23EA530D7}" destId="{234B3D6F-F8BB-459C-80B1-E46A364692AD}" srcOrd="1" destOrd="0" parTransId="{EC7D8C38-7BFF-45B5-AF70-648BC5FE960E}" sibTransId="{2C3A2AE8-0547-4472-8524-D96C2755B352}"/>
    <dgm:cxn modelId="{424568E3-8709-42BB-A41E-35942DF69C5F}" srcId="{1CE1E3DB-DB6A-414C-8499-D6D108E27891}" destId="{C4D23E5C-00FC-45B0-8DC0-1F591F7C1A40}" srcOrd="1" destOrd="0" parTransId="{0C954514-68CF-446F-9B5E-018A896EB1A3}" sibTransId="{2BE4D4B1-C20B-4857-8F5D-59EBDFD53DF7}"/>
    <dgm:cxn modelId="{A39E8DE5-DEDA-4905-8E3E-1BC7E0B7FF8E}" srcId="{2822B456-9103-474D-9C96-DDC01160DBFF}" destId="{EAB2BB04-C58D-43C3-ACED-807386491212}" srcOrd="0" destOrd="0" parTransId="{81775A7D-5E0E-4C08-AA02-736826B614F2}" sibTransId="{B1066129-2B69-424C-AA10-B3E87218B3DF}"/>
    <dgm:cxn modelId="{06AF2CE6-04E7-4512-B6F8-2D9648FCF527}" type="presOf" srcId="{D198862F-A357-420B-B48B-13D23EA530D7}" destId="{84F7E06D-EB83-42A7-A467-4D960D56B96D}" srcOrd="1" destOrd="0" presId="urn:microsoft.com/office/officeart/2005/8/layout/process3"/>
    <dgm:cxn modelId="{572F1FE7-5166-4D80-A6B7-074D58BFCE67}" type="presOf" srcId="{1CE1E3DB-DB6A-414C-8499-D6D108E27891}" destId="{11165938-BCA2-4328-A93E-F78722A989E5}" srcOrd="0" destOrd="0" presId="urn:microsoft.com/office/officeart/2005/8/layout/process3"/>
    <dgm:cxn modelId="{A2B8FFF0-BF68-444E-8BF6-26CAE422F733}" type="presOf" srcId="{BEEDF859-79E0-4D52-9CDB-6E56BA1AFF09}" destId="{30C4A3AC-41A6-485C-86CD-2903D75DD78D}" srcOrd="1" destOrd="0" presId="urn:microsoft.com/office/officeart/2005/8/layout/process3"/>
    <dgm:cxn modelId="{95FEC6FF-D002-4B6D-ACCE-A385249ABF97}" type="presOf" srcId="{D198862F-A357-420B-B48B-13D23EA530D7}" destId="{0665974F-9338-4217-8020-35FCB24562F1}" srcOrd="0" destOrd="0" presId="urn:microsoft.com/office/officeart/2005/8/layout/process3"/>
    <dgm:cxn modelId="{356886CE-B37A-4A4C-AFF7-B313C23E91A1}" type="presParOf" srcId="{A5897520-6EEF-4774-AB7A-736580F27CED}" destId="{2BBA5C75-5E62-45B3-87FF-303067C00C0F}" srcOrd="0" destOrd="0" presId="urn:microsoft.com/office/officeart/2005/8/layout/process3"/>
    <dgm:cxn modelId="{DCC60189-5468-46C7-87AF-60416B902BB1}" type="presParOf" srcId="{2BBA5C75-5E62-45B3-87FF-303067C00C0F}" destId="{0665974F-9338-4217-8020-35FCB24562F1}" srcOrd="0" destOrd="0" presId="urn:microsoft.com/office/officeart/2005/8/layout/process3"/>
    <dgm:cxn modelId="{2365C193-CA22-415F-8094-12B7AF0252D8}" type="presParOf" srcId="{2BBA5C75-5E62-45B3-87FF-303067C00C0F}" destId="{84F7E06D-EB83-42A7-A467-4D960D56B96D}" srcOrd="1" destOrd="0" presId="urn:microsoft.com/office/officeart/2005/8/layout/process3"/>
    <dgm:cxn modelId="{602C6091-6764-4C07-BBCE-BE198B2E7306}" type="presParOf" srcId="{2BBA5C75-5E62-45B3-87FF-303067C00C0F}" destId="{8B1D416D-F042-4E21-890A-5E87D863ED4A}" srcOrd="2" destOrd="0" presId="urn:microsoft.com/office/officeart/2005/8/layout/process3"/>
    <dgm:cxn modelId="{B8D49BDF-FDB2-4A18-811B-988FCC2F0B54}" type="presParOf" srcId="{A5897520-6EEF-4774-AB7A-736580F27CED}" destId="{13143D5F-8D22-4309-9D4A-386F15C41FAC}" srcOrd="1" destOrd="0" presId="urn:microsoft.com/office/officeart/2005/8/layout/process3"/>
    <dgm:cxn modelId="{1991FCB2-0588-4968-A17E-5567226E066F}" type="presParOf" srcId="{13143D5F-8D22-4309-9D4A-386F15C41FAC}" destId="{2A4B4CD2-9CB5-4652-B0FF-8AD2EBA11CD5}" srcOrd="0" destOrd="0" presId="urn:microsoft.com/office/officeart/2005/8/layout/process3"/>
    <dgm:cxn modelId="{01369020-D0A3-4F13-9D62-852D00456899}" type="presParOf" srcId="{A5897520-6EEF-4774-AB7A-736580F27CED}" destId="{DD706470-2659-4D6E-B01D-572589B08917}" srcOrd="2" destOrd="0" presId="urn:microsoft.com/office/officeart/2005/8/layout/process3"/>
    <dgm:cxn modelId="{4722DE92-4E0A-42BE-8EBE-734259961FC4}" type="presParOf" srcId="{DD706470-2659-4D6E-B01D-572589B08917}" destId="{11165938-BCA2-4328-A93E-F78722A989E5}" srcOrd="0" destOrd="0" presId="urn:microsoft.com/office/officeart/2005/8/layout/process3"/>
    <dgm:cxn modelId="{D583482C-AB6D-4902-92C5-79E1DE504F04}" type="presParOf" srcId="{DD706470-2659-4D6E-B01D-572589B08917}" destId="{B4ECBCA6-DB1E-48FD-9F93-3CD178E7F35E}" srcOrd="1" destOrd="0" presId="urn:microsoft.com/office/officeart/2005/8/layout/process3"/>
    <dgm:cxn modelId="{9BE0D006-F80B-4DD8-93CE-058FBC0799D1}" type="presParOf" srcId="{DD706470-2659-4D6E-B01D-572589B08917}" destId="{BC2FCD15-A85F-441F-A056-940BBF286B5D}" srcOrd="2" destOrd="0" presId="urn:microsoft.com/office/officeart/2005/8/layout/process3"/>
    <dgm:cxn modelId="{8CE675E2-B410-4C1B-B563-5E0C9144A4A9}" type="presParOf" srcId="{A5897520-6EEF-4774-AB7A-736580F27CED}" destId="{E64784D2-83F9-4861-893F-4C89269B4730}" srcOrd="3" destOrd="0" presId="urn:microsoft.com/office/officeart/2005/8/layout/process3"/>
    <dgm:cxn modelId="{90561F63-AD5D-456E-A556-B96A972B979D}" type="presParOf" srcId="{E64784D2-83F9-4861-893F-4C89269B4730}" destId="{30C4A3AC-41A6-485C-86CD-2903D75DD78D}" srcOrd="0" destOrd="0" presId="urn:microsoft.com/office/officeart/2005/8/layout/process3"/>
    <dgm:cxn modelId="{D8C28AE8-0A03-4F69-B995-9F282E69B3F8}" type="presParOf" srcId="{A5897520-6EEF-4774-AB7A-736580F27CED}" destId="{FE432DCE-9144-4837-92BD-DC140E7B9688}" srcOrd="4" destOrd="0" presId="urn:microsoft.com/office/officeart/2005/8/layout/process3"/>
    <dgm:cxn modelId="{A23E356A-8F83-488D-8682-5FDE69B8C235}" type="presParOf" srcId="{FE432DCE-9144-4837-92BD-DC140E7B9688}" destId="{560DF7DE-3898-4D79-8BDA-1D269C8ECE06}" srcOrd="0" destOrd="0" presId="urn:microsoft.com/office/officeart/2005/8/layout/process3"/>
    <dgm:cxn modelId="{37FF30C0-6D6D-4B5E-90F1-4667E15FC70F}" type="presParOf" srcId="{FE432DCE-9144-4837-92BD-DC140E7B9688}" destId="{81046ED0-23E6-438F-AA90-1BD0FFB8847B}" srcOrd="1" destOrd="0" presId="urn:microsoft.com/office/officeart/2005/8/layout/process3"/>
    <dgm:cxn modelId="{0BFECEF3-5D90-4DE3-971E-0417FECEC8B4}" type="presParOf" srcId="{FE432DCE-9144-4837-92BD-DC140E7B9688}" destId="{053FF62E-ED15-4805-9788-C7E6FEE15BB9}"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3471003-BA43-48F0-8A8C-BA1F0342741A}" type="doc">
      <dgm:prSet loTypeId="urn:microsoft.com/office/officeart/2005/8/layout/process3" loCatId="process" qsTypeId="urn:microsoft.com/office/officeart/2005/8/quickstyle/simple2" qsCatId="simple" csTypeId="urn:microsoft.com/office/officeart/2005/8/colors/accent0_3" csCatId="mainScheme" phldr="1"/>
      <dgm:spPr/>
      <dgm:t>
        <a:bodyPr/>
        <a:lstStyle/>
        <a:p>
          <a:endParaRPr lang="es-ES"/>
        </a:p>
      </dgm:t>
    </dgm:pt>
    <dgm:pt modelId="{55F31653-3228-4C48-A07C-18F2A38FA4BA}">
      <dgm:prSet phldrT="[Text]"/>
      <dgm:spPr/>
      <dgm:t>
        <a:bodyPr/>
        <a:lstStyle/>
        <a:p>
          <a:pPr>
            <a:lnSpc>
              <a:spcPct val="100000"/>
            </a:lnSpc>
          </a:pPr>
          <a:r>
            <a:rPr lang="es-ES" dirty="0">
              <a:latin typeface="Montserrat" panose="00000500000000000000" pitchFamily="2" charset="0"/>
            </a:rPr>
            <a:t>Ejecución</a:t>
          </a:r>
        </a:p>
      </dgm:t>
    </dgm:pt>
    <dgm:pt modelId="{A01C0804-94F3-4F24-95A7-894B69130DF4}" type="parTrans" cxnId="{1B8232D6-12C3-4099-9A02-52F9506772CD}">
      <dgm:prSet/>
      <dgm:spPr/>
      <dgm:t>
        <a:bodyPr/>
        <a:lstStyle/>
        <a:p>
          <a:endParaRPr lang="es-ES">
            <a:latin typeface="Montserrat" panose="00000500000000000000" pitchFamily="2" charset="0"/>
          </a:endParaRPr>
        </a:p>
      </dgm:t>
    </dgm:pt>
    <dgm:pt modelId="{FB9B7776-E42F-42FD-84AB-A73D7206648B}" type="sibTrans" cxnId="{1B8232D6-12C3-4099-9A02-52F9506772CD}">
      <dgm:prSet/>
      <dgm:spPr/>
      <dgm:t>
        <a:bodyPr/>
        <a:lstStyle/>
        <a:p>
          <a:endParaRPr lang="es-ES">
            <a:latin typeface="Montserrat" panose="00000500000000000000" pitchFamily="2" charset="0"/>
          </a:endParaRPr>
        </a:p>
      </dgm:t>
    </dgm:pt>
    <dgm:pt modelId="{63053F16-2AB7-4996-876D-5B8EA0D05FDA}">
      <dgm:prSet phldrT="[Text]"/>
      <dgm:spPr/>
      <dgm:t>
        <a:bodyPr/>
        <a:lstStyle/>
        <a:p>
          <a:pPr>
            <a:lnSpc>
              <a:spcPct val="100000"/>
            </a:lnSpc>
          </a:pPr>
          <a:r>
            <a:rPr lang="es-ES" dirty="0">
              <a:latin typeface="Montserrat" panose="00000500000000000000" pitchFamily="2" charset="0"/>
            </a:rPr>
            <a:t>Cronograma</a:t>
          </a:r>
        </a:p>
      </dgm:t>
    </dgm:pt>
    <dgm:pt modelId="{E778D40C-4C05-4B15-B1CE-0AB964F7FF76}" type="parTrans" cxnId="{9F0F0482-8261-43B6-B5B0-3A197A538D2E}">
      <dgm:prSet/>
      <dgm:spPr/>
      <dgm:t>
        <a:bodyPr/>
        <a:lstStyle/>
        <a:p>
          <a:endParaRPr lang="es-ES">
            <a:latin typeface="Montserrat" panose="00000500000000000000" pitchFamily="2" charset="0"/>
          </a:endParaRPr>
        </a:p>
      </dgm:t>
    </dgm:pt>
    <dgm:pt modelId="{A863A2E6-CC0F-43F9-B1B8-D7466F5D59B3}" type="sibTrans" cxnId="{9F0F0482-8261-43B6-B5B0-3A197A538D2E}">
      <dgm:prSet/>
      <dgm:spPr/>
      <dgm:t>
        <a:bodyPr/>
        <a:lstStyle/>
        <a:p>
          <a:endParaRPr lang="es-ES">
            <a:latin typeface="Montserrat" panose="00000500000000000000" pitchFamily="2" charset="0"/>
          </a:endParaRPr>
        </a:p>
      </dgm:t>
    </dgm:pt>
    <dgm:pt modelId="{1CE1E3DB-DB6A-414C-8499-D6D108E27891}">
      <dgm:prSet phldrT="[Text]"/>
      <dgm:spPr/>
      <dgm:t>
        <a:bodyPr/>
        <a:lstStyle/>
        <a:p>
          <a:pPr>
            <a:lnSpc>
              <a:spcPct val="100000"/>
            </a:lnSpc>
          </a:pPr>
          <a:r>
            <a:rPr lang="es-ES" dirty="0">
              <a:latin typeface="Montserrat" panose="00000500000000000000" pitchFamily="2" charset="0"/>
            </a:rPr>
            <a:t>Justificación </a:t>
          </a:r>
        </a:p>
      </dgm:t>
    </dgm:pt>
    <dgm:pt modelId="{46990D0A-E717-4205-8050-07103121F94E}" type="parTrans" cxnId="{83AE7C5D-5CEF-4C13-A853-176AD6BCE0FA}">
      <dgm:prSet/>
      <dgm:spPr/>
      <dgm:t>
        <a:bodyPr/>
        <a:lstStyle/>
        <a:p>
          <a:endParaRPr lang="es-ES">
            <a:latin typeface="Montserrat" panose="00000500000000000000" pitchFamily="2" charset="0"/>
          </a:endParaRPr>
        </a:p>
      </dgm:t>
    </dgm:pt>
    <dgm:pt modelId="{BEEDF859-79E0-4D52-9CDB-6E56BA1AFF09}" type="sibTrans" cxnId="{83AE7C5D-5CEF-4C13-A853-176AD6BCE0FA}">
      <dgm:prSet/>
      <dgm:spPr/>
      <dgm:t>
        <a:bodyPr/>
        <a:lstStyle/>
        <a:p>
          <a:endParaRPr lang="es-ES">
            <a:latin typeface="Montserrat" panose="00000500000000000000" pitchFamily="2" charset="0"/>
          </a:endParaRPr>
        </a:p>
      </dgm:t>
    </dgm:pt>
    <dgm:pt modelId="{2F52698E-3CB9-4A18-9D0E-680D6F200E50}">
      <dgm:prSet phldrT="[Text]"/>
      <dgm:spPr/>
      <dgm:t>
        <a:bodyPr/>
        <a:lstStyle/>
        <a:p>
          <a:pPr>
            <a:lnSpc>
              <a:spcPct val="100000"/>
            </a:lnSpc>
          </a:pPr>
          <a:r>
            <a:rPr lang="es-ES" dirty="0">
              <a:latin typeface="Montserrat" panose="00000500000000000000" pitchFamily="2" charset="0"/>
            </a:rPr>
            <a:t>Económica</a:t>
          </a:r>
        </a:p>
      </dgm:t>
    </dgm:pt>
    <dgm:pt modelId="{3090938F-5B49-47C1-87A5-084A880A9180}" type="parTrans" cxnId="{A5863C9B-32E0-4A28-8183-16C44F97F8EE}">
      <dgm:prSet/>
      <dgm:spPr/>
      <dgm:t>
        <a:bodyPr/>
        <a:lstStyle/>
        <a:p>
          <a:endParaRPr lang="es-ES">
            <a:latin typeface="Montserrat" panose="00000500000000000000" pitchFamily="2" charset="0"/>
          </a:endParaRPr>
        </a:p>
      </dgm:t>
    </dgm:pt>
    <dgm:pt modelId="{93E841AB-8531-4AC8-9250-56860B2FAA35}" type="sibTrans" cxnId="{A5863C9B-32E0-4A28-8183-16C44F97F8EE}">
      <dgm:prSet/>
      <dgm:spPr/>
      <dgm:t>
        <a:bodyPr/>
        <a:lstStyle/>
        <a:p>
          <a:endParaRPr lang="es-ES">
            <a:latin typeface="Montserrat" panose="00000500000000000000" pitchFamily="2" charset="0"/>
          </a:endParaRPr>
        </a:p>
      </dgm:t>
    </dgm:pt>
    <dgm:pt modelId="{2822B456-9103-474D-9C96-DDC01160DBFF}">
      <dgm:prSet phldrT="[Text]"/>
      <dgm:spPr/>
      <dgm:t>
        <a:bodyPr/>
        <a:lstStyle/>
        <a:p>
          <a:pPr>
            <a:lnSpc>
              <a:spcPct val="100000"/>
            </a:lnSpc>
          </a:pPr>
          <a:r>
            <a:rPr lang="es-ES" dirty="0">
              <a:latin typeface="Montserrat" panose="00000500000000000000" pitchFamily="2" charset="0"/>
            </a:rPr>
            <a:t>Auditoría</a:t>
          </a:r>
        </a:p>
      </dgm:t>
    </dgm:pt>
    <dgm:pt modelId="{3672A580-89E4-4298-A672-06B8C3FB07C3}" type="parTrans" cxnId="{86EAB259-30C6-4829-BB7C-76B10BCF9C01}">
      <dgm:prSet/>
      <dgm:spPr/>
      <dgm:t>
        <a:bodyPr/>
        <a:lstStyle/>
        <a:p>
          <a:endParaRPr lang="es-ES"/>
        </a:p>
      </dgm:t>
    </dgm:pt>
    <dgm:pt modelId="{E5BA0B73-733B-47B3-BDE4-4D20B129D09E}" type="sibTrans" cxnId="{86EAB259-30C6-4829-BB7C-76B10BCF9C01}">
      <dgm:prSet/>
      <dgm:spPr/>
      <dgm:t>
        <a:bodyPr/>
        <a:lstStyle/>
        <a:p>
          <a:endParaRPr lang="es-ES"/>
        </a:p>
      </dgm:t>
    </dgm:pt>
    <dgm:pt modelId="{EAB2BB04-C58D-43C3-ACED-807386491212}">
      <dgm:prSet phldrT="[Text]"/>
      <dgm:spPr/>
      <dgm:t>
        <a:bodyPr/>
        <a:lstStyle/>
        <a:p>
          <a:pPr>
            <a:lnSpc>
              <a:spcPct val="100000"/>
            </a:lnSpc>
          </a:pPr>
          <a:r>
            <a:rPr lang="es-ES" dirty="0">
              <a:latin typeface="Montserrat" panose="00000500000000000000" pitchFamily="2" charset="0"/>
            </a:rPr>
            <a:t>Algunas ayudas</a:t>
          </a:r>
        </a:p>
      </dgm:t>
    </dgm:pt>
    <dgm:pt modelId="{81775A7D-5E0E-4C08-AA02-736826B614F2}" type="parTrans" cxnId="{A39E8DE5-DEDA-4905-8E3E-1BC7E0B7FF8E}">
      <dgm:prSet/>
      <dgm:spPr/>
      <dgm:t>
        <a:bodyPr/>
        <a:lstStyle/>
        <a:p>
          <a:endParaRPr lang="es-ES"/>
        </a:p>
      </dgm:t>
    </dgm:pt>
    <dgm:pt modelId="{B1066129-2B69-424C-AA10-B3E87218B3DF}" type="sibTrans" cxnId="{A39E8DE5-DEDA-4905-8E3E-1BC7E0B7FF8E}">
      <dgm:prSet/>
      <dgm:spPr/>
      <dgm:t>
        <a:bodyPr/>
        <a:lstStyle/>
        <a:p>
          <a:endParaRPr lang="es-ES"/>
        </a:p>
      </dgm:t>
    </dgm:pt>
    <dgm:pt modelId="{65BAA241-A71B-4633-887E-EC1A15CED258}">
      <dgm:prSet phldrT="[Text]"/>
      <dgm:spPr/>
      <dgm:t>
        <a:bodyPr/>
        <a:lstStyle/>
        <a:p>
          <a:pPr>
            <a:lnSpc>
              <a:spcPct val="100000"/>
            </a:lnSpc>
          </a:pPr>
          <a:r>
            <a:rPr lang="es-ES" dirty="0">
              <a:latin typeface="Montserrat" panose="00000500000000000000" pitchFamily="2" charset="0"/>
            </a:rPr>
            <a:t>Justificantes de pagos</a:t>
          </a:r>
        </a:p>
      </dgm:t>
    </dgm:pt>
    <dgm:pt modelId="{E2180EA0-D09E-4483-8E2C-46594BCA45FF}" type="parTrans" cxnId="{6B7A170E-34C0-472A-B5DD-151A60D453CB}">
      <dgm:prSet/>
      <dgm:spPr/>
    </dgm:pt>
    <dgm:pt modelId="{9BC479C4-07FA-4954-A1E8-792366022A56}" type="sibTrans" cxnId="{6B7A170E-34C0-472A-B5DD-151A60D453CB}">
      <dgm:prSet/>
      <dgm:spPr/>
      <dgm:t>
        <a:bodyPr/>
        <a:lstStyle/>
        <a:p>
          <a:endParaRPr lang="es-ES"/>
        </a:p>
      </dgm:t>
    </dgm:pt>
    <dgm:pt modelId="{2F3E3B4A-6823-4DEC-B53D-7D698860A50B}">
      <dgm:prSet phldrT="[Text]"/>
      <dgm:spPr/>
      <dgm:t>
        <a:bodyPr/>
        <a:lstStyle/>
        <a:p>
          <a:pPr>
            <a:lnSpc>
              <a:spcPct val="100000"/>
            </a:lnSpc>
          </a:pPr>
          <a:r>
            <a:rPr lang="es-ES" dirty="0">
              <a:latin typeface="Montserrat" panose="00000500000000000000" pitchFamily="2" charset="0"/>
            </a:rPr>
            <a:t>Técnica</a:t>
          </a:r>
        </a:p>
      </dgm:t>
    </dgm:pt>
    <dgm:pt modelId="{AD65DE03-3487-4152-97D8-A7D7C28AF64D}" type="parTrans" cxnId="{7103EFE8-8AA3-4CA1-9072-A4391DFAE7EC}">
      <dgm:prSet/>
      <dgm:spPr/>
    </dgm:pt>
    <dgm:pt modelId="{26FE2446-F54C-4BB9-B32D-976B562A203F}" type="sibTrans" cxnId="{7103EFE8-8AA3-4CA1-9072-A4391DFAE7EC}">
      <dgm:prSet/>
      <dgm:spPr/>
      <dgm:t>
        <a:bodyPr/>
        <a:lstStyle/>
        <a:p>
          <a:endParaRPr lang="es-ES"/>
        </a:p>
      </dgm:t>
    </dgm:pt>
    <dgm:pt modelId="{A5897520-6EEF-4774-AB7A-736580F27CED}" type="pres">
      <dgm:prSet presAssocID="{C3471003-BA43-48F0-8A8C-BA1F0342741A}" presName="linearFlow" presStyleCnt="0">
        <dgm:presLayoutVars>
          <dgm:dir/>
          <dgm:animLvl val="lvl"/>
          <dgm:resizeHandles val="exact"/>
        </dgm:presLayoutVars>
      </dgm:prSet>
      <dgm:spPr/>
    </dgm:pt>
    <dgm:pt modelId="{E7F2B4F5-FC26-473D-B201-CE3D07091CF2}" type="pres">
      <dgm:prSet presAssocID="{55F31653-3228-4C48-A07C-18F2A38FA4BA}" presName="composite" presStyleCnt="0"/>
      <dgm:spPr/>
    </dgm:pt>
    <dgm:pt modelId="{9939B416-CC71-4341-B0B0-CA4738EFB625}" type="pres">
      <dgm:prSet presAssocID="{55F31653-3228-4C48-A07C-18F2A38FA4BA}" presName="parTx" presStyleLbl="node1" presStyleIdx="0" presStyleCnt="3">
        <dgm:presLayoutVars>
          <dgm:chMax val="0"/>
          <dgm:chPref val="0"/>
          <dgm:bulletEnabled val="1"/>
        </dgm:presLayoutVars>
      </dgm:prSet>
      <dgm:spPr/>
    </dgm:pt>
    <dgm:pt modelId="{0A54B737-9D2B-4D3E-A86F-284EA902AEB4}" type="pres">
      <dgm:prSet presAssocID="{55F31653-3228-4C48-A07C-18F2A38FA4BA}" presName="parSh" presStyleLbl="node1" presStyleIdx="0" presStyleCnt="3"/>
      <dgm:spPr/>
    </dgm:pt>
    <dgm:pt modelId="{33F27CF8-2698-4042-9258-163BA9EC78F6}" type="pres">
      <dgm:prSet presAssocID="{55F31653-3228-4C48-A07C-18F2A38FA4BA}" presName="desTx" presStyleLbl="fgAcc1" presStyleIdx="0" presStyleCnt="3">
        <dgm:presLayoutVars>
          <dgm:bulletEnabled val="1"/>
        </dgm:presLayoutVars>
      </dgm:prSet>
      <dgm:spPr/>
    </dgm:pt>
    <dgm:pt modelId="{BBBB7825-7644-4877-8311-EAB4EA143A2E}" type="pres">
      <dgm:prSet presAssocID="{FB9B7776-E42F-42FD-84AB-A73D7206648B}" presName="sibTrans" presStyleLbl="sibTrans2D1" presStyleIdx="0" presStyleCnt="2"/>
      <dgm:spPr/>
    </dgm:pt>
    <dgm:pt modelId="{322DA4DC-9CCF-4F19-8488-925AA8DE10BB}" type="pres">
      <dgm:prSet presAssocID="{FB9B7776-E42F-42FD-84AB-A73D7206648B}" presName="connTx" presStyleLbl="sibTrans2D1" presStyleIdx="0" presStyleCnt="2"/>
      <dgm:spPr/>
    </dgm:pt>
    <dgm:pt modelId="{DD706470-2659-4D6E-B01D-572589B08917}" type="pres">
      <dgm:prSet presAssocID="{1CE1E3DB-DB6A-414C-8499-D6D108E27891}" presName="composite" presStyleCnt="0"/>
      <dgm:spPr/>
    </dgm:pt>
    <dgm:pt modelId="{11165938-BCA2-4328-A93E-F78722A989E5}" type="pres">
      <dgm:prSet presAssocID="{1CE1E3DB-DB6A-414C-8499-D6D108E27891}" presName="parTx" presStyleLbl="node1" presStyleIdx="0" presStyleCnt="3">
        <dgm:presLayoutVars>
          <dgm:chMax val="0"/>
          <dgm:chPref val="0"/>
          <dgm:bulletEnabled val="1"/>
        </dgm:presLayoutVars>
      </dgm:prSet>
      <dgm:spPr/>
    </dgm:pt>
    <dgm:pt modelId="{B4ECBCA6-DB1E-48FD-9F93-3CD178E7F35E}" type="pres">
      <dgm:prSet presAssocID="{1CE1E3DB-DB6A-414C-8499-D6D108E27891}" presName="parSh" presStyleLbl="node1" presStyleIdx="1" presStyleCnt="3"/>
      <dgm:spPr/>
    </dgm:pt>
    <dgm:pt modelId="{BC2FCD15-A85F-441F-A056-940BBF286B5D}" type="pres">
      <dgm:prSet presAssocID="{1CE1E3DB-DB6A-414C-8499-D6D108E27891}" presName="desTx" presStyleLbl="fgAcc1" presStyleIdx="1" presStyleCnt="3">
        <dgm:presLayoutVars>
          <dgm:bulletEnabled val="1"/>
        </dgm:presLayoutVars>
      </dgm:prSet>
      <dgm:spPr/>
    </dgm:pt>
    <dgm:pt modelId="{E64784D2-83F9-4861-893F-4C89269B4730}" type="pres">
      <dgm:prSet presAssocID="{BEEDF859-79E0-4D52-9CDB-6E56BA1AFF09}" presName="sibTrans" presStyleLbl="sibTrans2D1" presStyleIdx="1" presStyleCnt="2"/>
      <dgm:spPr/>
    </dgm:pt>
    <dgm:pt modelId="{30C4A3AC-41A6-485C-86CD-2903D75DD78D}" type="pres">
      <dgm:prSet presAssocID="{BEEDF859-79E0-4D52-9CDB-6E56BA1AFF09}" presName="connTx" presStyleLbl="sibTrans2D1" presStyleIdx="1" presStyleCnt="2"/>
      <dgm:spPr/>
    </dgm:pt>
    <dgm:pt modelId="{FE432DCE-9144-4837-92BD-DC140E7B9688}" type="pres">
      <dgm:prSet presAssocID="{2822B456-9103-474D-9C96-DDC01160DBFF}" presName="composite" presStyleCnt="0"/>
      <dgm:spPr/>
    </dgm:pt>
    <dgm:pt modelId="{560DF7DE-3898-4D79-8BDA-1D269C8ECE06}" type="pres">
      <dgm:prSet presAssocID="{2822B456-9103-474D-9C96-DDC01160DBFF}" presName="parTx" presStyleLbl="node1" presStyleIdx="1" presStyleCnt="3">
        <dgm:presLayoutVars>
          <dgm:chMax val="0"/>
          <dgm:chPref val="0"/>
          <dgm:bulletEnabled val="1"/>
        </dgm:presLayoutVars>
      </dgm:prSet>
      <dgm:spPr/>
    </dgm:pt>
    <dgm:pt modelId="{81046ED0-23E6-438F-AA90-1BD0FFB8847B}" type="pres">
      <dgm:prSet presAssocID="{2822B456-9103-474D-9C96-DDC01160DBFF}" presName="parSh" presStyleLbl="node1" presStyleIdx="2" presStyleCnt="3"/>
      <dgm:spPr/>
    </dgm:pt>
    <dgm:pt modelId="{053FF62E-ED15-4805-9788-C7E6FEE15BB9}" type="pres">
      <dgm:prSet presAssocID="{2822B456-9103-474D-9C96-DDC01160DBFF}" presName="desTx" presStyleLbl="fgAcc1" presStyleIdx="2" presStyleCnt="3">
        <dgm:presLayoutVars>
          <dgm:bulletEnabled val="1"/>
        </dgm:presLayoutVars>
      </dgm:prSet>
      <dgm:spPr/>
    </dgm:pt>
  </dgm:ptLst>
  <dgm:cxnLst>
    <dgm:cxn modelId="{530D1400-C8AE-41E3-B4CB-DC36E2BDE976}" type="presOf" srcId="{65BAA241-A71B-4633-887E-EC1A15CED258}" destId="{33F27CF8-2698-4042-9258-163BA9EC78F6}" srcOrd="0" destOrd="1" presId="urn:microsoft.com/office/officeart/2005/8/layout/process3"/>
    <dgm:cxn modelId="{C8432C00-82B0-4BD7-AFF6-95865DAC1C7D}" type="presOf" srcId="{2F3E3B4A-6823-4DEC-B53D-7D698860A50B}" destId="{BC2FCD15-A85F-441F-A056-940BBF286B5D}" srcOrd="0" destOrd="1" presId="urn:microsoft.com/office/officeart/2005/8/layout/process3"/>
    <dgm:cxn modelId="{16AE920C-560B-48D0-B0C4-D1B37A707536}" type="presOf" srcId="{55F31653-3228-4C48-A07C-18F2A38FA4BA}" destId="{9939B416-CC71-4341-B0B0-CA4738EFB625}" srcOrd="0" destOrd="0" presId="urn:microsoft.com/office/officeart/2005/8/layout/process3"/>
    <dgm:cxn modelId="{992BC50D-D6DC-4C87-B92A-069821602ABC}" type="presOf" srcId="{BEEDF859-79E0-4D52-9CDB-6E56BA1AFF09}" destId="{30C4A3AC-41A6-485C-86CD-2903D75DD78D}" srcOrd="1" destOrd="0" presId="urn:microsoft.com/office/officeart/2005/8/layout/process3"/>
    <dgm:cxn modelId="{6B7A170E-34C0-472A-B5DD-151A60D453CB}" srcId="{55F31653-3228-4C48-A07C-18F2A38FA4BA}" destId="{65BAA241-A71B-4633-887E-EC1A15CED258}" srcOrd="1" destOrd="0" parTransId="{E2180EA0-D09E-4483-8E2C-46594BCA45FF}" sibTransId="{9BC479C4-07FA-4954-A1E8-792366022A56}"/>
    <dgm:cxn modelId="{CE2C0E13-E909-4D38-93D0-3BEF5A47D742}" type="presOf" srcId="{1CE1E3DB-DB6A-414C-8499-D6D108E27891}" destId="{11165938-BCA2-4328-A93E-F78722A989E5}" srcOrd="0" destOrd="0" presId="urn:microsoft.com/office/officeart/2005/8/layout/process3"/>
    <dgm:cxn modelId="{FD363724-20EB-488C-8532-FE0259A8A1EB}" type="presOf" srcId="{C3471003-BA43-48F0-8A8C-BA1F0342741A}" destId="{A5897520-6EEF-4774-AB7A-736580F27CED}" srcOrd="0" destOrd="0" presId="urn:microsoft.com/office/officeart/2005/8/layout/process3"/>
    <dgm:cxn modelId="{83AE7C5D-5CEF-4C13-A853-176AD6BCE0FA}" srcId="{C3471003-BA43-48F0-8A8C-BA1F0342741A}" destId="{1CE1E3DB-DB6A-414C-8499-D6D108E27891}" srcOrd="1" destOrd="0" parTransId="{46990D0A-E717-4205-8050-07103121F94E}" sibTransId="{BEEDF859-79E0-4D52-9CDB-6E56BA1AFF09}"/>
    <dgm:cxn modelId="{B6351065-4110-4CC5-ACCA-BF3744101954}" type="presOf" srcId="{1CE1E3DB-DB6A-414C-8499-D6D108E27891}" destId="{B4ECBCA6-DB1E-48FD-9F93-3CD178E7F35E}" srcOrd="1" destOrd="0" presId="urn:microsoft.com/office/officeart/2005/8/layout/process3"/>
    <dgm:cxn modelId="{4A1B7474-C423-4DF0-977A-EA226C880B62}" type="presOf" srcId="{FB9B7776-E42F-42FD-84AB-A73D7206648B}" destId="{BBBB7825-7644-4877-8311-EAB4EA143A2E}" srcOrd="0" destOrd="0" presId="urn:microsoft.com/office/officeart/2005/8/layout/process3"/>
    <dgm:cxn modelId="{7D2F2675-352A-4985-9AD0-F446C547FAD3}" type="presOf" srcId="{2822B456-9103-474D-9C96-DDC01160DBFF}" destId="{560DF7DE-3898-4D79-8BDA-1D269C8ECE06}" srcOrd="0" destOrd="0" presId="urn:microsoft.com/office/officeart/2005/8/layout/process3"/>
    <dgm:cxn modelId="{86EAB259-30C6-4829-BB7C-76B10BCF9C01}" srcId="{C3471003-BA43-48F0-8A8C-BA1F0342741A}" destId="{2822B456-9103-474D-9C96-DDC01160DBFF}" srcOrd="2" destOrd="0" parTransId="{3672A580-89E4-4298-A672-06B8C3FB07C3}" sibTransId="{E5BA0B73-733B-47B3-BDE4-4D20B129D09E}"/>
    <dgm:cxn modelId="{28BA747B-DBEF-463A-A617-DAECDC66B325}" type="presOf" srcId="{EAB2BB04-C58D-43C3-ACED-807386491212}" destId="{053FF62E-ED15-4805-9788-C7E6FEE15BB9}" srcOrd="0" destOrd="0" presId="urn:microsoft.com/office/officeart/2005/8/layout/process3"/>
    <dgm:cxn modelId="{9F0F0482-8261-43B6-B5B0-3A197A538D2E}" srcId="{55F31653-3228-4C48-A07C-18F2A38FA4BA}" destId="{63053F16-2AB7-4996-876D-5B8EA0D05FDA}" srcOrd="0" destOrd="0" parTransId="{E778D40C-4C05-4B15-B1CE-0AB964F7FF76}" sibTransId="{A863A2E6-CC0F-43F9-B1B8-D7466F5D59B3}"/>
    <dgm:cxn modelId="{A5863C9B-32E0-4A28-8183-16C44F97F8EE}" srcId="{1CE1E3DB-DB6A-414C-8499-D6D108E27891}" destId="{2F52698E-3CB9-4A18-9D0E-680D6F200E50}" srcOrd="0" destOrd="0" parTransId="{3090938F-5B49-47C1-87A5-084A880A9180}" sibTransId="{93E841AB-8531-4AC8-9250-56860B2FAA35}"/>
    <dgm:cxn modelId="{6C3605A0-DB35-417A-B913-7044EB694820}" type="presOf" srcId="{FB9B7776-E42F-42FD-84AB-A73D7206648B}" destId="{322DA4DC-9CCF-4F19-8488-925AA8DE10BB}" srcOrd="1" destOrd="0" presId="urn:microsoft.com/office/officeart/2005/8/layout/process3"/>
    <dgm:cxn modelId="{B5F91EA8-8D5A-4181-8F2A-49FA6809DD72}" type="presOf" srcId="{63053F16-2AB7-4996-876D-5B8EA0D05FDA}" destId="{33F27CF8-2698-4042-9258-163BA9EC78F6}" srcOrd="0" destOrd="0" presId="urn:microsoft.com/office/officeart/2005/8/layout/process3"/>
    <dgm:cxn modelId="{A02DDBA9-84FF-4696-BBFB-652A60D828ED}" type="presOf" srcId="{55F31653-3228-4C48-A07C-18F2A38FA4BA}" destId="{0A54B737-9D2B-4D3E-A86F-284EA902AEB4}" srcOrd="1" destOrd="0" presId="urn:microsoft.com/office/officeart/2005/8/layout/process3"/>
    <dgm:cxn modelId="{1BC6F7BD-AD47-43D1-97CA-12E99529F41B}" type="presOf" srcId="{2F52698E-3CB9-4A18-9D0E-680D6F200E50}" destId="{BC2FCD15-A85F-441F-A056-940BBF286B5D}" srcOrd="0" destOrd="0" presId="urn:microsoft.com/office/officeart/2005/8/layout/process3"/>
    <dgm:cxn modelId="{1B8232D6-12C3-4099-9A02-52F9506772CD}" srcId="{C3471003-BA43-48F0-8A8C-BA1F0342741A}" destId="{55F31653-3228-4C48-A07C-18F2A38FA4BA}" srcOrd="0" destOrd="0" parTransId="{A01C0804-94F3-4F24-95A7-894B69130DF4}" sibTransId="{FB9B7776-E42F-42FD-84AB-A73D7206648B}"/>
    <dgm:cxn modelId="{2D5113E3-3ACC-4416-AE9C-7C58F5C507E4}" type="presOf" srcId="{BEEDF859-79E0-4D52-9CDB-6E56BA1AFF09}" destId="{E64784D2-83F9-4861-893F-4C89269B4730}" srcOrd="0" destOrd="0" presId="urn:microsoft.com/office/officeart/2005/8/layout/process3"/>
    <dgm:cxn modelId="{A39E8DE5-DEDA-4905-8E3E-1BC7E0B7FF8E}" srcId="{2822B456-9103-474D-9C96-DDC01160DBFF}" destId="{EAB2BB04-C58D-43C3-ACED-807386491212}" srcOrd="0" destOrd="0" parTransId="{81775A7D-5E0E-4C08-AA02-736826B614F2}" sibTransId="{B1066129-2B69-424C-AA10-B3E87218B3DF}"/>
    <dgm:cxn modelId="{2F020BE7-3263-4756-8CE3-BB9C1FDF990A}" type="presOf" srcId="{2822B456-9103-474D-9C96-DDC01160DBFF}" destId="{81046ED0-23E6-438F-AA90-1BD0FFB8847B}" srcOrd="1" destOrd="0" presId="urn:microsoft.com/office/officeart/2005/8/layout/process3"/>
    <dgm:cxn modelId="{7103EFE8-8AA3-4CA1-9072-A4391DFAE7EC}" srcId="{1CE1E3DB-DB6A-414C-8499-D6D108E27891}" destId="{2F3E3B4A-6823-4DEC-B53D-7D698860A50B}" srcOrd="1" destOrd="0" parTransId="{AD65DE03-3487-4152-97D8-A7D7C28AF64D}" sibTransId="{26FE2446-F54C-4BB9-B32D-976B562A203F}"/>
    <dgm:cxn modelId="{DDAD1486-1879-4244-A950-4D69F4A65962}" type="presParOf" srcId="{A5897520-6EEF-4774-AB7A-736580F27CED}" destId="{E7F2B4F5-FC26-473D-B201-CE3D07091CF2}" srcOrd="0" destOrd="0" presId="urn:microsoft.com/office/officeart/2005/8/layout/process3"/>
    <dgm:cxn modelId="{04A78615-A7CC-466B-96F6-E9549B1DFDFA}" type="presParOf" srcId="{E7F2B4F5-FC26-473D-B201-CE3D07091CF2}" destId="{9939B416-CC71-4341-B0B0-CA4738EFB625}" srcOrd="0" destOrd="0" presId="urn:microsoft.com/office/officeart/2005/8/layout/process3"/>
    <dgm:cxn modelId="{16718176-FF06-4609-A741-DFECC7421342}" type="presParOf" srcId="{E7F2B4F5-FC26-473D-B201-CE3D07091CF2}" destId="{0A54B737-9D2B-4D3E-A86F-284EA902AEB4}" srcOrd="1" destOrd="0" presId="urn:microsoft.com/office/officeart/2005/8/layout/process3"/>
    <dgm:cxn modelId="{CD3F4C01-F800-4B9F-9B3C-CE5DF5B06758}" type="presParOf" srcId="{E7F2B4F5-FC26-473D-B201-CE3D07091CF2}" destId="{33F27CF8-2698-4042-9258-163BA9EC78F6}" srcOrd="2" destOrd="0" presId="urn:microsoft.com/office/officeart/2005/8/layout/process3"/>
    <dgm:cxn modelId="{F851A8BD-2F53-4C4B-BC61-6982B4668DD1}" type="presParOf" srcId="{A5897520-6EEF-4774-AB7A-736580F27CED}" destId="{BBBB7825-7644-4877-8311-EAB4EA143A2E}" srcOrd="1" destOrd="0" presId="urn:microsoft.com/office/officeart/2005/8/layout/process3"/>
    <dgm:cxn modelId="{E5650073-C84E-4679-9F76-AFCA189F9210}" type="presParOf" srcId="{BBBB7825-7644-4877-8311-EAB4EA143A2E}" destId="{322DA4DC-9CCF-4F19-8488-925AA8DE10BB}" srcOrd="0" destOrd="0" presId="urn:microsoft.com/office/officeart/2005/8/layout/process3"/>
    <dgm:cxn modelId="{939E784C-22E7-4FED-8749-226EAD6B1B1F}" type="presParOf" srcId="{A5897520-6EEF-4774-AB7A-736580F27CED}" destId="{DD706470-2659-4D6E-B01D-572589B08917}" srcOrd="2" destOrd="0" presId="urn:microsoft.com/office/officeart/2005/8/layout/process3"/>
    <dgm:cxn modelId="{FBF301F4-390D-4CDC-B9AC-42A026772484}" type="presParOf" srcId="{DD706470-2659-4D6E-B01D-572589B08917}" destId="{11165938-BCA2-4328-A93E-F78722A989E5}" srcOrd="0" destOrd="0" presId="urn:microsoft.com/office/officeart/2005/8/layout/process3"/>
    <dgm:cxn modelId="{552EED6B-9E1A-4928-9B43-D0DF51D17BD4}" type="presParOf" srcId="{DD706470-2659-4D6E-B01D-572589B08917}" destId="{B4ECBCA6-DB1E-48FD-9F93-3CD178E7F35E}" srcOrd="1" destOrd="0" presId="urn:microsoft.com/office/officeart/2005/8/layout/process3"/>
    <dgm:cxn modelId="{38A0BAA4-0F73-47EF-86E6-A48DDAECA1CE}" type="presParOf" srcId="{DD706470-2659-4D6E-B01D-572589B08917}" destId="{BC2FCD15-A85F-441F-A056-940BBF286B5D}" srcOrd="2" destOrd="0" presId="urn:microsoft.com/office/officeart/2005/8/layout/process3"/>
    <dgm:cxn modelId="{D98F4312-5EE8-4265-9F50-C52F9459056E}" type="presParOf" srcId="{A5897520-6EEF-4774-AB7A-736580F27CED}" destId="{E64784D2-83F9-4861-893F-4C89269B4730}" srcOrd="3" destOrd="0" presId="urn:microsoft.com/office/officeart/2005/8/layout/process3"/>
    <dgm:cxn modelId="{7CAB5EFE-194F-4782-835E-C98B93847D43}" type="presParOf" srcId="{E64784D2-83F9-4861-893F-4C89269B4730}" destId="{30C4A3AC-41A6-485C-86CD-2903D75DD78D}" srcOrd="0" destOrd="0" presId="urn:microsoft.com/office/officeart/2005/8/layout/process3"/>
    <dgm:cxn modelId="{EFCE0109-4834-449F-82B0-06935A92C74F}" type="presParOf" srcId="{A5897520-6EEF-4774-AB7A-736580F27CED}" destId="{FE432DCE-9144-4837-92BD-DC140E7B9688}" srcOrd="4" destOrd="0" presId="urn:microsoft.com/office/officeart/2005/8/layout/process3"/>
    <dgm:cxn modelId="{C176AC51-6822-41C3-9BAF-930D57626233}" type="presParOf" srcId="{FE432DCE-9144-4837-92BD-DC140E7B9688}" destId="{560DF7DE-3898-4D79-8BDA-1D269C8ECE06}" srcOrd="0" destOrd="0" presId="urn:microsoft.com/office/officeart/2005/8/layout/process3"/>
    <dgm:cxn modelId="{9879F542-558A-47E8-9490-E7C02889D820}" type="presParOf" srcId="{FE432DCE-9144-4837-92BD-DC140E7B9688}" destId="{81046ED0-23E6-438F-AA90-1BD0FFB8847B}" srcOrd="1" destOrd="0" presId="urn:microsoft.com/office/officeart/2005/8/layout/process3"/>
    <dgm:cxn modelId="{F8F825E1-5D0B-4880-9E24-6006AB6D3CED}" type="presParOf" srcId="{FE432DCE-9144-4837-92BD-DC140E7B9688}" destId="{053FF62E-ED15-4805-9788-C7E6FEE15BB9}"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3471003-BA43-48F0-8A8C-BA1F0342741A}" type="doc">
      <dgm:prSet loTypeId="urn:microsoft.com/office/officeart/2005/8/layout/process3" loCatId="process" qsTypeId="urn:microsoft.com/office/officeart/2005/8/quickstyle/simple1" qsCatId="simple" csTypeId="urn:microsoft.com/office/officeart/2005/8/colors/accent0_3" csCatId="mainScheme" phldr="1"/>
      <dgm:spPr/>
      <dgm:t>
        <a:bodyPr/>
        <a:lstStyle/>
        <a:p>
          <a:endParaRPr lang="es-ES"/>
        </a:p>
      </dgm:t>
    </dgm:pt>
    <dgm:pt modelId="{55F31653-3228-4C48-A07C-18F2A38FA4BA}">
      <dgm:prSet phldrT="[Text]"/>
      <dgm:spPr/>
      <dgm:t>
        <a:bodyPr/>
        <a:lstStyle/>
        <a:p>
          <a:r>
            <a:rPr lang="es-ES" dirty="0">
              <a:latin typeface="Montserrat" panose="00000500000000000000" pitchFamily="2" charset="0"/>
            </a:rPr>
            <a:t>Buscar Convocatorias</a:t>
          </a:r>
        </a:p>
      </dgm:t>
    </dgm:pt>
    <dgm:pt modelId="{A01C0804-94F3-4F24-95A7-894B69130DF4}" type="parTrans" cxnId="{1B8232D6-12C3-4099-9A02-52F9506772CD}">
      <dgm:prSet/>
      <dgm:spPr/>
      <dgm:t>
        <a:bodyPr/>
        <a:lstStyle/>
        <a:p>
          <a:endParaRPr lang="es-ES">
            <a:latin typeface="Montserrat" panose="00000500000000000000" pitchFamily="2" charset="0"/>
          </a:endParaRPr>
        </a:p>
      </dgm:t>
    </dgm:pt>
    <dgm:pt modelId="{FB9B7776-E42F-42FD-84AB-A73D7206648B}" type="sibTrans" cxnId="{1B8232D6-12C3-4099-9A02-52F9506772CD}">
      <dgm:prSet/>
      <dgm:spPr/>
      <dgm:t>
        <a:bodyPr/>
        <a:lstStyle/>
        <a:p>
          <a:endParaRPr lang="es-ES">
            <a:latin typeface="Montserrat" panose="00000500000000000000" pitchFamily="2" charset="0"/>
          </a:endParaRPr>
        </a:p>
      </dgm:t>
    </dgm:pt>
    <dgm:pt modelId="{63053F16-2AB7-4996-876D-5B8EA0D05FDA}">
      <dgm:prSet phldrT="[Text]"/>
      <dgm:spPr/>
      <dgm:t>
        <a:bodyPr/>
        <a:lstStyle/>
        <a:p>
          <a:r>
            <a:rPr lang="es-ES" dirty="0">
              <a:latin typeface="Montserrat" panose="00000500000000000000" pitchFamily="2" charset="0"/>
            </a:rPr>
            <a:t>Fuentes oficiales</a:t>
          </a:r>
        </a:p>
      </dgm:t>
    </dgm:pt>
    <dgm:pt modelId="{E778D40C-4C05-4B15-B1CE-0AB964F7FF76}" type="parTrans" cxnId="{9F0F0482-8261-43B6-B5B0-3A197A538D2E}">
      <dgm:prSet/>
      <dgm:spPr/>
      <dgm:t>
        <a:bodyPr/>
        <a:lstStyle/>
        <a:p>
          <a:endParaRPr lang="es-ES">
            <a:latin typeface="Montserrat" panose="00000500000000000000" pitchFamily="2" charset="0"/>
          </a:endParaRPr>
        </a:p>
      </dgm:t>
    </dgm:pt>
    <dgm:pt modelId="{A863A2E6-CC0F-43F9-B1B8-D7466F5D59B3}" type="sibTrans" cxnId="{9F0F0482-8261-43B6-B5B0-3A197A538D2E}">
      <dgm:prSet/>
      <dgm:spPr/>
      <dgm:t>
        <a:bodyPr/>
        <a:lstStyle/>
        <a:p>
          <a:endParaRPr lang="es-ES">
            <a:latin typeface="Montserrat" panose="00000500000000000000" pitchFamily="2" charset="0"/>
          </a:endParaRPr>
        </a:p>
      </dgm:t>
    </dgm:pt>
    <dgm:pt modelId="{130CDB85-2BF4-41E3-B219-42BA40232E3D}">
      <dgm:prSet phldrT="[Text]"/>
      <dgm:spPr/>
      <dgm:t>
        <a:bodyPr/>
        <a:lstStyle/>
        <a:p>
          <a:r>
            <a:rPr lang="es-ES" dirty="0">
              <a:latin typeface="Montserrat" panose="00000500000000000000" pitchFamily="2" charset="0"/>
            </a:rPr>
            <a:t>Programas Fondos Europeos</a:t>
          </a:r>
        </a:p>
      </dgm:t>
    </dgm:pt>
    <dgm:pt modelId="{C20FE2A5-5D53-4BC6-92CC-29908B951334}" type="parTrans" cxnId="{A97062E3-3AF2-49FE-BB86-602CFC4131F4}">
      <dgm:prSet/>
      <dgm:spPr/>
      <dgm:t>
        <a:bodyPr/>
        <a:lstStyle/>
        <a:p>
          <a:endParaRPr lang="es-ES">
            <a:latin typeface="Montserrat" panose="00000500000000000000" pitchFamily="2" charset="0"/>
          </a:endParaRPr>
        </a:p>
      </dgm:t>
    </dgm:pt>
    <dgm:pt modelId="{8B17A1B7-2A4C-430B-A736-B1B84F89DA32}" type="sibTrans" cxnId="{A97062E3-3AF2-49FE-BB86-602CFC4131F4}">
      <dgm:prSet/>
      <dgm:spPr/>
      <dgm:t>
        <a:bodyPr/>
        <a:lstStyle/>
        <a:p>
          <a:endParaRPr lang="es-ES">
            <a:latin typeface="Montserrat" panose="00000500000000000000" pitchFamily="2" charset="0"/>
          </a:endParaRPr>
        </a:p>
      </dgm:t>
    </dgm:pt>
    <dgm:pt modelId="{A5897520-6EEF-4774-AB7A-736580F27CED}" type="pres">
      <dgm:prSet presAssocID="{C3471003-BA43-48F0-8A8C-BA1F0342741A}" presName="linearFlow" presStyleCnt="0">
        <dgm:presLayoutVars>
          <dgm:dir/>
          <dgm:animLvl val="lvl"/>
          <dgm:resizeHandles val="exact"/>
        </dgm:presLayoutVars>
      </dgm:prSet>
      <dgm:spPr/>
    </dgm:pt>
    <dgm:pt modelId="{E7F2B4F5-FC26-473D-B201-CE3D07091CF2}" type="pres">
      <dgm:prSet presAssocID="{55F31653-3228-4C48-A07C-18F2A38FA4BA}" presName="composite" presStyleCnt="0"/>
      <dgm:spPr/>
    </dgm:pt>
    <dgm:pt modelId="{9939B416-CC71-4341-B0B0-CA4738EFB625}" type="pres">
      <dgm:prSet presAssocID="{55F31653-3228-4C48-A07C-18F2A38FA4BA}" presName="parTx" presStyleLbl="node1" presStyleIdx="0" presStyleCnt="1">
        <dgm:presLayoutVars>
          <dgm:chMax val="0"/>
          <dgm:chPref val="0"/>
          <dgm:bulletEnabled val="1"/>
        </dgm:presLayoutVars>
      </dgm:prSet>
      <dgm:spPr/>
    </dgm:pt>
    <dgm:pt modelId="{0A54B737-9D2B-4D3E-A86F-284EA902AEB4}" type="pres">
      <dgm:prSet presAssocID="{55F31653-3228-4C48-A07C-18F2A38FA4BA}" presName="parSh" presStyleLbl="node1" presStyleIdx="0" presStyleCnt="1"/>
      <dgm:spPr/>
    </dgm:pt>
    <dgm:pt modelId="{33F27CF8-2698-4042-9258-163BA9EC78F6}" type="pres">
      <dgm:prSet presAssocID="{55F31653-3228-4C48-A07C-18F2A38FA4BA}" presName="desTx" presStyleLbl="fgAcc1" presStyleIdx="0" presStyleCnt="1">
        <dgm:presLayoutVars>
          <dgm:bulletEnabled val="1"/>
        </dgm:presLayoutVars>
      </dgm:prSet>
      <dgm:spPr/>
    </dgm:pt>
  </dgm:ptLst>
  <dgm:cxnLst>
    <dgm:cxn modelId="{00638409-CA25-4553-83F7-356D39B8C9CF}" type="presOf" srcId="{63053F16-2AB7-4996-876D-5B8EA0D05FDA}" destId="{33F27CF8-2698-4042-9258-163BA9EC78F6}" srcOrd="0" destOrd="0" presId="urn:microsoft.com/office/officeart/2005/8/layout/process3"/>
    <dgm:cxn modelId="{08A3F012-F06E-4AC1-BC1B-774093B97586}" type="presOf" srcId="{130CDB85-2BF4-41E3-B219-42BA40232E3D}" destId="{33F27CF8-2698-4042-9258-163BA9EC78F6}" srcOrd="0" destOrd="1" presId="urn:microsoft.com/office/officeart/2005/8/layout/process3"/>
    <dgm:cxn modelId="{2769CC19-6744-475E-ACE6-462461B08E7F}" type="presOf" srcId="{C3471003-BA43-48F0-8A8C-BA1F0342741A}" destId="{A5897520-6EEF-4774-AB7A-736580F27CED}" srcOrd="0" destOrd="0" presId="urn:microsoft.com/office/officeart/2005/8/layout/process3"/>
    <dgm:cxn modelId="{608F6144-81A8-4273-B5AB-5C1A479FD3CF}" type="presOf" srcId="{55F31653-3228-4C48-A07C-18F2A38FA4BA}" destId="{9939B416-CC71-4341-B0B0-CA4738EFB625}" srcOrd="0" destOrd="0" presId="urn:microsoft.com/office/officeart/2005/8/layout/process3"/>
    <dgm:cxn modelId="{9F0F0482-8261-43B6-B5B0-3A197A538D2E}" srcId="{55F31653-3228-4C48-A07C-18F2A38FA4BA}" destId="{63053F16-2AB7-4996-876D-5B8EA0D05FDA}" srcOrd="0" destOrd="0" parTransId="{E778D40C-4C05-4B15-B1CE-0AB964F7FF76}" sibTransId="{A863A2E6-CC0F-43F9-B1B8-D7466F5D59B3}"/>
    <dgm:cxn modelId="{9B9732D1-C6F4-4009-ADD7-AB079DFCE01F}" type="presOf" srcId="{55F31653-3228-4C48-A07C-18F2A38FA4BA}" destId="{0A54B737-9D2B-4D3E-A86F-284EA902AEB4}" srcOrd="1" destOrd="0" presId="urn:microsoft.com/office/officeart/2005/8/layout/process3"/>
    <dgm:cxn modelId="{1B8232D6-12C3-4099-9A02-52F9506772CD}" srcId="{C3471003-BA43-48F0-8A8C-BA1F0342741A}" destId="{55F31653-3228-4C48-A07C-18F2A38FA4BA}" srcOrd="0" destOrd="0" parTransId="{A01C0804-94F3-4F24-95A7-894B69130DF4}" sibTransId="{FB9B7776-E42F-42FD-84AB-A73D7206648B}"/>
    <dgm:cxn modelId="{A97062E3-3AF2-49FE-BB86-602CFC4131F4}" srcId="{55F31653-3228-4C48-A07C-18F2A38FA4BA}" destId="{130CDB85-2BF4-41E3-B219-42BA40232E3D}" srcOrd="1" destOrd="0" parTransId="{C20FE2A5-5D53-4BC6-92CC-29908B951334}" sibTransId="{8B17A1B7-2A4C-430B-A736-B1B84F89DA32}"/>
    <dgm:cxn modelId="{18BCF03E-189B-415D-BFB3-4BC5BBA4515E}" type="presParOf" srcId="{A5897520-6EEF-4774-AB7A-736580F27CED}" destId="{E7F2B4F5-FC26-473D-B201-CE3D07091CF2}" srcOrd="0" destOrd="0" presId="urn:microsoft.com/office/officeart/2005/8/layout/process3"/>
    <dgm:cxn modelId="{079ACAA4-D7C6-408F-AE35-932D11DB6DF9}" type="presParOf" srcId="{E7F2B4F5-FC26-473D-B201-CE3D07091CF2}" destId="{9939B416-CC71-4341-B0B0-CA4738EFB625}" srcOrd="0" destOrd="0" presId="urn:microsoft.com/office/officeart/2005/8/layout/process3"/>
    <dgm:cxn modelId="{4FDC064C-8D4F-443E-BBA7-95ABCD6E0050}" type="presParOf" srcId="{E7F2B4F5-FC26-473D-B201-CE3D07091CF2}" destId="{0A54B737-9D2B-4D3E-A86F-284EA902AEB4}" srcOrd="1" destOrd="0" presId="urn:microsoft.com/office/officeart/2005/8/layout/process3"/>
    <dgm:cxn modelId="{FAAB4082-0FBB-4467-89DE-F839C1017644}" type="presParOf" srcId="{E7F2B4F5-FC26-473D-B201-CE3D07091CF2}" destId="{33F27CF8-2698-4042-9258-163BA9EC78F6}"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BE0D9F-EDF9-4057-BEC6-0F435B0DB414}">
      <dsp:nvSpPr>
        <dsp:cNvPr id="0" name=""/>
        <dsp:cNvSpPr/>
      </dsp:nvSpPr>
      <dsp:spPr>
        <a:xfrm rot="16200000">
          <a:off x="-2162678" y="3174647"/>
          <a:ext cx="4847336" cy="421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71410" bIns="0" numCol="1" spcCol="1270" anchor="t" anchorCtr="0">
          <a:noAutofit/>
        </a:bodyPr>
        <a:lstStyle/>
        <a:p>
          <a:pPr marL="0" lvl="0" indent="0" algn="r" defTabSz="1333500">
            <a:lnSpc>
              <a:spcPct val="90000"/>
            </a:lnSpc>
            <a:spcBef>
              <a:spcPct val="0"/>
            </a:spcBef>
            <a:spcAft>
              <a:spcPct val="35000"/>
            </a:spcAft>
            <a:buNone/>
          </a:pPr>
          <a:r>
            <a:rPr lang="es-ES" sz="3000" kern="1200" dirty="0">
              <a:latin typeface="Montserrat" panose="00000500000000000000" pitchFamily="2" charset="0"/>
            </a:rPr>
            <a:t>Avances conseguidos</a:t>
          </a:r>
        </a:p>
      </dsp:txBody>
      <dsp:txXfrm>
        <a:off x="-2162678" y="3174647"/>
        <a:ext cx="4847336" cy="421126"/>
      </dsp:txXfrm>
    </dsp:sp>
    <dsp:sp modelId="{FC4EA42E-1E57-4582-BFD4-763FD7788DD9}">
      <dsp:nvSpPr>
        <dsp:cNvPr id="0" name=""/>
        <dsp:cNvSpPr/>
      </dsp:nvSpPr>
      <dsp:spPr>
        <a:xfrm>
          <a:off x="471553" y="961542"/>
          <a:ext cx="2097657" cy="4847336"/>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371410" rIns="149352" bIns="149352" numCol="1" spcCol="1270" anchor="t" anchorCtr="0">
          <a:noAutofit/>
        </a:bodyPr>
        <a:lstStyle/>
        <a:p>
          <a:pPr marL="171450" lvl="1" indent="-171450" algn="l" defTabSz="711200">
            <a:lnSpc>
              <a:spcPct val="150000"/>
            </a:lnSpc>
            <a:spcBef>
              <a:spcPct val="0"/>
            </a:spcBef>
            <a:spcAft>
              <a:spcPct val="15000"/>
            </a:spcAft>
            <a:buChar char="•"/>
          </a:pPr>
          <a:r>
            <a:rPr lang="es-ES" sz="1600" kern="1200" dirty="0">
              <a:latin typeface="Montserrat" panose="00000500000000000000" pitchFamily="2" charset="0"/>
            </a:rPr>
            <a:t>Medidas de Eficiencia energética en las instalaciones</a:t>
          </a:r>
        </a:p>
        <a:p>
          <a:pPr marL="171450" lvl="1" indent="-171450" algn="l" defTabSz="711200">
            <a:lnSpc>
              <a:spcPct val="150000"/>
            </a:lnSpc>
            <a:spcBef>
              <a:spcPct val="0"/>
            </a:spcBef>
            <a:spcAft>
              <a:spcPct val="15000"/>
            </a:spcAft>
            <a:buChar char="•"/>
          </a:pPr>
          <a:r>
            <a:rPr lang="es-ES" sz="1600" kern="1200" dirty="0">
              <a:latin typeface="Montserrat" panose="00000500000000000000" pitchFamily="2" charset="0"/>
            </a:rPr>
            <a:t>Energías Renovables </a:t>
          </a:r>
        </a:p>
        <a:p>
          <a:pPr marL="171450" lvl="1" indent="-171450" algn="l" defTabSz="711200">
            <a:lnSpc>
              <a:spcPct val="150000"/>
            </a:lnSpc>
            <a:spcBef>
              <a:spcPct val="0"/>
            </a:spcBef>
            <a:spcAft>
              <a:spcPct val="15000"/>
            </a:spcAft>
            <a:buChar char="•"/>
          </a:pPr>
          <a:r>
            <a:rPr lang="es-ES" sz="1600" kern="1200" dirty="0">
              <a:latin typeface="Montserrat" panose="00000500000000000000" pitchFamily="2" charset="0"/>
            </a:rPr>
            <a:t>Concienciación</a:t>
          </a:r>
        </a:p>
      </dsp:txBody>
      <dsp:txXfrm>
        <a:off x="471553" y="961542"/>
        <a:ext cx="2097657" cy="4847336"/>
      </dsp:txXfrm>
    </dsp:sp>
    <dsp:sp modelId="{30EF3045-335C-4EB4-BCDD-C8A33E9280F4}">
      <dsp:nvSpPr>
        <dsp:cNvPr id="0" name=""/>
        <dsp:cNvSpPr/>
      </dsp:nvSpPr>
      <dsp:spPr>
        <a:xfrm>
          <a:off x="50426" y="405655"/>
          <a:ext cx="842253" cy="842253"/>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9F730BAD-AA0F-421D-993F-199F29813FF9}">
      <dsp:nvSpPr>
        <dsp:cNvPr id="0" name=""/>
        <dsp:cNvSpPr/>
      </dsp:nvSpPr>
      <dsp:spPr>
        <a:xfrm rot="16200000">
          <a:off x="883602" y="3174647"/>
          <a:ext cx="4847336" cy="421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71410" bIns="0" numCol="1" spcCol="1270" anchor="t" anchorCtr="0">
          <a:noAutofit/>
        </a:bodyPr>
        <a:lstStyle/>
        <a:p>
          <a:pPr marL="0" lvl="0" indent="0" algn="r" defTabSz="1333500">
            <a:lnSpc>
              <a:spcPct val="90000"/>
            </a:lnSpc>
            <a:spcBef>
              <a:spcPct val="0"/>
            </a:spcBef>
            <a:spcAft>
              <a:spcPct val="35000"/>
            </a:spcAft>
            <a:buNone/>
          </a:pPr>
          <a:r>
            <a:rPr lang="es-ES" sz="3000" kern="1200" dirty="0">
              <a:latin typeface="Montserrat" panose="00000500000000000000" pitchFamily="2" charset="0"/>
            </a:rPr>
            <a:t>Barreras</a:t>
          </a:r>
        </a:p>
      </dsp:txBody>
      <dsp:txXfrm>
        <a:off x="883602" y="3174647"/>
        <a:ext cx="4847336" cy="421126"/>
      </dsp:txXfrm>
    </dsp:sp>
    <dsp:sp modelId="{E3914C0C-385E-486C-8BF1-27CE3D8A7B88}">
      <dsp:nvSpPr>
        <dsp:cNvPr id="0" name=""/>
        <dsp:cNvSpPr/>
      </dsp:nvSpPr>
      <dsp:spPr>
        <a:xfrm>
          <a:off x="3517834" y="961542"/>
          <a:ext cx="2097657" cy="4847336"/>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371410" rIns="149352" bIns="149352" numCol="1" spcCol="1270" anchor="t" anchorCtr="0">
          <a:noAutofit/>
        </a:bodyPr>
        <a:lstStyle/>
        <a:p>
          <a:pPr marL="171450" lvl="1" indent="-171450" algn="l" defTabSz="711200">
            <a:lnSpc>
              <a:spcPct val="150000"/>
            </a:lnSpc>
            <a:spcBef>
              <a:spcPct val="0"/>
            </a:spcBef>
            <a:spcAft>
              <a:spcPct val="15000"/>
            </a:spcAft>
            <a:buChar char="•"/>
          </a:pPr>
          <a:r>
            <a:rPr lang="es-ES" sz="1600" kern="1200" dirty="0">
              <a:latin typeface="Montserrat" panose="00000500000000000000" pitchFamily="2" charset="0"/>
            </a:rPr>
            <a:t>Costes Iniciales elevados</a:t>
          </a:r>
        </a:p>
        <a:p>
          <a:pPr marL="171450" lvl="1" indent="-171450" algn="l" defTabSz="711200">
            <a:lnSpc>
              <a:spcPct val="150000"/>
            </a:lnSpc>
            <a:spcBef>
              <a:spcPct val="0"/>
            </a:spcBef>
            <a:spcAft>
              <a:spcPct val="15000"/>
            </a:spcAft>
            <a:buChar char="•"/>
          </a:pPr>
          <a:r>
            <a:rPr lang="es-ES" sz="1600" kern="1200" dirty="0">
              <a:latin typeface="Montserrat" panose="00000500000000000000" pitchFamily="2" charset="0"/>
            </a:rPr>
            <a:t>Falta de conocimiento técnico</a:t>
          </a:r>
        </a:p>
        <a:p>
          <a:pPr marL="171450" lvl="1" indent="-171450" algn="l" defTabSz="711200">
            <a:lnSpc>
              <a:spcPct val="150000"/>
            </a:lnSpc>
            <a:spcBef>
              <a:spcPct val="0"/>
            </a:spcBef>
            <a:spcAft>
              <a:spcPct val="15000"/>
            </a:spcAft>
            <a:buChar char="•"/>
          </a:pPr>
          <a:r>
            <a:rPr lang="es-ES" sz="1600" kern="1200" dirty="0">
              <a:latin typeface="Montserrat" panose="00000500000000000000" pitchFamily="2" charset="0"/>
            </a:rPr>
            <a:t>Retorno de la inversión.</a:t>
          </a:r>
        </a:p>
      </dsp:txBody>
      <dsp:txXfrm>
        <a:off x="3517834" y="961542"/>
        <a:ext cx="2097657" cy="4847336"/>
      </dsp:txXfrm>
    </dsp:sp>
    <dsp:sp modelId="{7DFB6A15-BBB0-4351-8C13-688235B5C4EC}">
      <dsp:nvSpPr>
        <dsp:cNvPr id="0" name=""/>
        <dsp:cNvSpPr/>
      </dsp:nvSpPr>
      <dsp:spPr>
        <a:xfrm>
          <a:off x="3096707" y="405655"/>
          <a:ext cx="842253" cy="842253"/>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D131BF7D-C293-4178-8188-9BBED6F7D135}">
      <dsp:nvSpPr>
        <dsp:cNvPr id="0" name=""/>
        <dsp:cNvSpPr/>
      </dsp:nvSpPr>
      <dsp:spPr>
        <a:xfrm rot="16200000">
          <a:off x="3929883" y="3174647"/>
          <a:ext cx="4847336" cy="421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71410" bIns="0" numCol="1" spcCol="1270" anchor="t" anchorCtr="0">
          <a:noAutofit/>
        </a:bodyPr>
        <a:lstStyle/>
        <a:p>
          <a:pPr marL="0" lvl="0" indent="0" algn="r" defTabSz="1333500">
            <a:lnSpc>
              <a:spcPct val="90000"/>
            </a:lnSpc>
            <a:spcBef>
              <a:spcPct val="0"/>
            </a:spcBef>
            <a:spcAft>
              <a:spcPct val="35000"/>
            </a:spcAft>
            <a:buNone/>
          </a:pPr>
          <a:r>
            <a:rPr lang="es-ES" sz="3000" kern="1200" dirty="0">
              <a:latin typeface="Montserrat" panose="00000500000000000000" pitchFamily="2" charset="0"/>
            </a:rPr>
            <a:t>Impulsores</a:t>
          </a:r>
        </a:p>
      </dsp:txBody>
      <dsp:txXfrm>
        <a:off x="3929883" y="3174647"/>
        <a:ext cx="4847336" cy="421126"/>
      </dsp:txXfrm>
    </dsp:sp>
    <dsp:sp modelId="{2C18186A-C319-41D4-8EBC-AC20BC786673}">
      <dsp:nvSpPr>
        <dsp:cNvPr id="0" name=""/>
        <dsp:cNvSpPr/>
      </dsp:nvSpPr>
      <dsp:spPr>
        <a:xfrm>
          <a:off x="6564115" y="961542"/>
          <a:ext cx="2097657" cy="4847336"/>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371410" rIns="149352" bIns="149352" numCol="1" spcCol="1270" anchor="t" anchorCtr="0">
          <a:noAutofit/>
        </a:bodyPr>
        <a:lstStyle/>
        <a:p>
          <a:pPr marL="171450" lvl="1" indent="-171450" algn="l" defTabSz="711200">
            <a:lnSpc>
              <a:spcPct val="150000"/>
            </a:lnSpc>
            <a:spcBef>
              <a:spcPct val="0"/>
            </a:spcBef>
            <a:spcAft>
              <a:spcPct val="15000"/>
            </a:spcAft>
            <a:buChar char="•"/>
          </a:pPr>
          <a:r>
            <a:rPr lang="es-ES" sz="1600" kern="1200" dirty="0">
              <a:latin typeface="Montserrat" panose="00000500000000000000" pitchFamily="2" charset="0"/>
            </a:rPr>
            <a:t>Financieros</a:t>
          </a:r>
        </a:p>
        <a:p>
          <a:pPr marL="171450" lvl="1" indent="-171450" algn="l" defTabSz="711200">
            <a:lnSpc>
              <a:spcPct val="150000"/>
            </a:lnSpc>
            <a:spcBef>
              <a:spcPct val="0"/>
            </a:spcBef>
            <a:spcAft>
              <a:spcPct val="15000"/>
            </a:spcAft>
            <a:buChar char="•"/>
          </a:pPr>
          <a:r>
            <a:rPr lang="es-ES" sz="1600" kern="1200" dirty="0">
              <a:latin typeface="Montserrat" panose="00000500000000000000" pitchFamily="2" charset="0"/>
            </a:rPr>
            <a:t>Marco regulatorio </a:t>
          </a:r>
        </a:p>
        <a:p>
          <a:pPr marL="171450" lvl="1" indent="-171450" algn="l" defTabSz="711200">
            <a:lnSpc>
              <a:spcPct val="150000"/>
            </a:lnSpc>
            <a:spcBef>
              <a:spcPct val="0"/>
            </a:spcBef>
            <a:spcAft>
              <a:spcPct val="15000"/>
            </a:spcAft>
            <a:buChar char="•"/>
          </a:pPr>
          <a:r>
            <a:rPr lang="es-ES" sz="1600" kern="1200" dirty="0">
              <a:latin typeface="Montserrat" panose="00000500000000000000" pitchFamily="2" charset="0"/>
            </a:rPr>
            <a:t>Mercado</a:t>
          </a:r>
        </a:p>
      </dsp:txBody>
      <dsp:txXfrm>
        <a:off x="6564115" y="961542"/>
        <a:ext cx="2097657" cy="4847336"/>
      </dsp:txXfrm>
    </dsp:sp>
    <dsp:sp modelId="{910AB393-1E84-497C-8783-F59A92B86314}">
      <dsp:nvSpPr>
        <dsp:cNvPr id="0" name=""/>
        <dsp:cNvSpPr/>
      </dsp:nvSpPr>
      <dsp:spPr>
        <a:xfrm>
          <a:off x="6142988" y="405655"/>
          <a:ext cx="842253" cy="842253"/>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18112-CC90-4076-AFB5-D763679E7E86}">
      <dsp:nvSpPr>
        <dsp:cNvPr id="0" name=""/>
        <dsp:cNvSpPr/>
      </dsp:nvSpPr>
      <dsp:spPr>
        <a:xfrm>
          <a:off x="0" y="0"/>
          <a:ext cx="8128000" cy="1693333"/>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s-ES" sz="3400" kern="1200" dirty="0">
              <a:latin typeface="Montserrat" panose="00000500000000000000" pitchFamily="2" charset="0"/>
            </a:rPr>
            <a:t>AYUDAS/SUBVENCIONES</a:t>
          </a:r>
        </a:p>
      </dsp:txBody>
      <dsp:txXfrm>
        <a:off x="1794933" y="0"/>
        <a:ext cx="6333066" cy="1693333"/>
      </dsp:txXfrm>
    </dsp:sp>
    <dsp:sp modelId="{6A0CBFEC-4B85-4B2D-B4B5-3C0BDF0807EB}">
      <dsp:nvSpPr>
        <dsp:cNvPr id="0" name=""/>
        <dsp:cNvSpPr/>
      </dsp:nvSpPr>
      <dsp:spPr>
        <a:xfrm>
          <a:off x="169333" y="169333"/>
          <a:ext cx="1625600" cy="1354666"/>
        </a:xfrm>
        <a:prstGeom prst="roundRect">
          <a:avLst>
            <a:gd name="adj" fmla="val 10000"/>
          </a:avLst>
        </a:prstGeom>
        <a:blipFill rotWithShape="1">
          <a:blip xmlns:r="http://schemas.openxmlformats.org/officeDocument/2006/relationships" r:embed="rId1">
            <a:extLst>
              <a:ext uri="{BEBA8EAE-BF5A-486C-A8C5-ECC9F3942E4B}">
                <a14:imgProps xmlns:a14="http://schemas.microsoft.com/office/drawing/2010/main">
                  <a14:imgLayer r:embed="rId2">
                    <a14:imgEffect>
                      <a14:saturation sat="33000"/>
                    </a14:imgEffect>
                  </a14:imgLayer>
                </a14:imgProps>
              </a:ext>
            </a:extLst>
          </a:blip>
          <a:srcRect/>
          <a:stretch>
            <a:fillRect t="-10000" b="-10000"/>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F8FB052-7AC9-43AE-9493-C356B46943DB}">
      <dsp:nvSpPr>
        <dsp:cNvPr id="0" name=""/>
        <dsp:cNvSpPr/>
      </dsp:nvSpPr>
      <dsp:spPr>
        <a:xfrm>
          <a:off x="0" y="1862666"/>
          <a:ext cx="8128000" cy="1693333"/>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s-ES" sz="3400" kern="1200" dirty="0">
              <a:latin typeface="Montserrat" panose="00000500000000000000" pitchFamily="2" charset="0"/>
            </a:rPr>
            <a:t>PRESTAMOS BLANDOS</a:t>
          </a:r>
        </a:p>
      </dsp:txBody>
      <dsp:txXfrm>
        <a:off x="1794933" y="1862666"/>
        <a:ext cx="6333066" cy="1693333"/>
      </dsp:txXfrm>
    </dsp:sp>
    <dsp:sp modelId="{017147C4-E9C6-47BD-8295-CE9C50893D6E}">
      <dsp:nvSpPr>
        <dsp:cNvPr id="0" name=""/>
        <dsp:cNvSpPr/>
      </dsp:nvSpPr>
      <dsp:spPr>
        <a:xfrm>
          <a:off x="169333" y="2032000"/>
          <a:ext cx="1625600" cy="1354666"/>
        </a:xfrm>
        <a:prstGeom prst="roundRect">
          <a:avLst>
            <a:gd name="adj" fmla="val 10000"/>
          </a:avLst>
        </a:prstGeom>
        <a:blipFill rotWithShape="1">
          <a:blip xmlns:r="http://schemas.openxmlformats.org/officeDocument/2006/relationships" r:embed="rId3">
            <a:duotone>
              <a:schemeClr val="bg2">
                <a:shade val="45000"/>
                <a:satMod val="135000"/>
              </a:schemeClr>
              <a:prstClr val="white"/>
            </a:duotone>
            <a:extLst>
              <a:ext uri="{BEBA8EAE-BF5A-486C-A8C5-ECC9F3942E4B}">
                <a14:imgProps xmlns:a14="http://schemas.microsoft.com/office/drawing/2010/main">
                  <a14:imgLayer r:embed="rId4">
                    <a14:imgEffect>
                      <a14:saturation sat="300000"/>
                    </a14:imgEffect>
                  </a14:imgLayer>
                </a14:imgProps>
              </a:ext>
            </a:extLst>
          </a:blip>
          <a:srcRect/>
          <a:stretch>
            <a:fillRect t="-10000" b="-10000"/>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863919-A101-476A-85B0-F487E8143852}">
      <dsp:nvSpPr>
        <dsp:cNvPr id="0" name=""/>
        <dsp:cNvSpPr/>
      </dsp:nvSpPr>
      <dsp:spPr>
        <a:xfrm>
          <a:off x="0" y="3725333"/>
          <a:ext cx="8128000" cy="1693333"/>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s-ES" sz="3400" kern="1200" dirty="0">
              <a:latin typeface="Montserrat" panose="00000500000000000000" pitchFamily="2" charset="0"/>
            </a:rPr>
            <a:t>PRÉSTAMOS Y LINEAS DE CREDITO </a:t>
          </a:r>
        </a:p>
      </dsp:txBody>
      <dsp:txXfrm>
        <a:off x="1794933" y="3725333"/>
        <a:ext cx="6333066" cy="1693333"/>
      </dsp:txXfrm>
    </dsp:sp>
    <dsp:sp modelId="{6AE91ECE-D00D-4C99-8F18-90ED825E437B}">
      <dsp:nvSpPr>
        <dsp:cNvPr id="0" name=""/>
        <dsp:cNvSpPr/>
      </dsp:nvSpPr>
      <dsp:spPr>
        <a:xfrm>
          <a:off x="169333" y="3894666"/>
          <a:ext cx="1625600" cy="1354666"/>
        </a:xfrm>
        <a:prstGeom prst="roundRect">
          <a:avLst>
            <a:gd name="adj" fmla="val 10000"/>
          </a:avLst>
        </a:prstGeom>
        <a:blipFill rotWithShape="1">
          <a:blip xmlns:r="http://schemas.openxmlformats.org/officeDocument/2006/relationships" r:embed="rId5">
            <a:extLst>
              <a:ext uri="{BEBA8EAE-BF5A-486C-A8C5-ECC9F3942E4B}">
                <a14:imgProps xmlns:a14="http://schemas.microsoft.com/office/drawing/2010/main">
                  <a14:imgLayer r:embed="rId6">
                    <a14:imgEffect>
                      <a14:saturation sat="0"/>
                    </a14:imgEffect>
                  </a14:imgLayer>
                </a14:imgProps>
              </a:ext>
            </a:extLst>
          </a:blip>
          <a:srcRect/>
          <a:stretch>
            <a:fillRect t="-10000" b="-10000"/>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F7E06D-EB83-42A7-A467-4D960D56B96D}">
      <dsp:nvSpPr>
        <dsp:cNvPr id="0" name=""/>
        <dsp:cNvSpPr/>
      </dsp:nvSpPr>
      <dsp:spPr>
        <a:xfrm>
          <a:off x="5609" y="728821"/>
          <a:ext cx="2550345" cy="1335517"/>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9352" tIns="149352" rIns="149352" bIns="80010" numCol="1" spcCol="1270" anchor="t" anchorCtr="0">
          <a:noAutofit/>
        </a:bodyPr>
        <a:lstStyle/>
        <a:p>
          <a:pPr marL="0" lvl="0" indent="0" algn="l" defTabSz="933450">
            <a:lnSpc>
              <a:spcPct val="100000"/>
            </a:lnSpc>
            <a:spcBef>
              <a:spcPct val="0"/>
            </a:spcBef>
            <a:spcAft>
              <a:spcPct val="35000"/>
            </a:spcAft>
            <a:buNone/>
          </a:pPr>
          <a:r>
            <a:rPr lang="es-ES" sz="2100" kern="1200" dirty="0">
              <a:latin typeface="Montserrat" panose="00000500000000000000" pitchFamily="2" charset="0"/>
            </a:rPr>
            <a:t>Definir el proyecto</a:t>
          </a:r>
        </a:p>
      </dsp:txBody>
      <dsp:txXfrm>
        <a:off x="5609" y="728821"/>
        <a:ext cx="2550345" cy="890345"/>
      </dsp:txXfrm>
    </dsp:sp>
    <dsp:sp modelId="{8B1D416D-F042-4E21-890A-5E87D863ED4A}">
      <dsp:nvSpPr>
        <dsp:cNvPr id="0" name=""/>
        <dsp:cNvSpPr/>
      </dsp:nvSpPr>
      <dsp:spPr>
        <a:xfrm>
          <a:off x="527968" y="1619166"/>
          <a:ext cx="2550345" cy="210971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49352" bIns="149352" numCol="1" spcCol="1270" anchor="t" anchorCtr="0">
          <a:noAutofit/>
        </a:bodyPr>
        <a:lstStyle/>
        <a:p>
          <a:pPr marL="228600" lvl="1" indent="-228600" algn="l" defTabSz="933450">
            <a:lnSpc>
              <a:spcPct val="100000"/>
            </a:lnSpc>
            <a:spcBef>
              <a:spcPct val="0"/>
            </a:spcBef>
            <a:spcAft>
              <a:spcPct val="15000"/>
            </a:spcAft>
            <a:buChar char="•"/>
          </a:pPr>
          <a:r>
            <a:rPr lang="es-ES" sz="2100" kern="1200" dirty="0">
              <a:latin typeface="Montserrat" panose="00000500000000000000" pitchFamily="2" charset="0"/>
            </a:rPr>
            <a:t>Evaluar Necesidades </a:t>
          </a:r>
        </a:p>
        <a:p>
          <a:pPr marL="228600" lvl="1" indent="-228600" algn="l" defTabSz="933450">
            <a:lnSpc>
              <a:spcPct val="100000"/>
            </a:lnSpc>
            <a:spcBef>
              <a:spcPct val="0"/>
            </a:spcBef>
            <a:spcAft>
              <a:spcPct val="15000"/>
            </a:spcAft>
            <a:buChar char="•"/>
          </a:pPr>
          <a:r>
            <a:rPr lang="es-ES" sz="2100" kern="1200" dirty="0">
              <a:latin typeface="Montserrat" panose="00000500000000000000" pitchFamily="2" charset="0"/>
            </a:rPr>
            <a:t>Identificar mejoras</a:t>
          </a:r>
        </a:p>
      </dsp:txBody>
      <dsp:txXfrm>
        <a:off x="589759" y="1680957"/>
        <a:ext cx="2426763" cy="1986130"/>
      </dsp:txXfrm>
    </dsp:sp>
    <dsp:sp modelId="{13143D5F-8D22-4309-9D4A-386F15C41FAC}">
      <dsp:nvSpPr>
        <dsp:cNvPr id="0" name=""/>
        <dsp:cNvSpPr/>
      </dsp:nvSpPr>
      <dsp:spPr>
        <a:xfrm>
          <a:off x="2942577" y="856512"/>
          <a:ext cx="819641" cy="634962"/>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ES" sz="1700" kern="1200">
            <a:latin typeface="Montserrat" panose="00000500000000000000" pitchFamily="2" charset="0"/>
          </a:endParaRPr>
        </a:p>
      </dsp:txBody>
      <dsp:txXfrm>
        <a:off x="2942577" y="983504"/>
        <a:ext cx="629152" cy="380978"/>
      </dsp:txXfrm>
    </dsp:sp>
    <dsp:sp modelId="{0A54B737-9D2B-4D3E-A86F-284EA902AEB4}">
      <dsp:nvSpPr>
        <dsp:cNvPr id="0" name=""/>
        <dsp:cNvSpPr/>
      </dsp:nvSpPr>
      <dsp:spPr>
        <a:xfrm>
          <a:off x="4102447" y="728821"/>
          <a:ext cx="2550345" cy="1335517"/>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9352" tIns="149352" rIns="149352" bIns="80010" numCol="1" spcCol="1270" anchor="t" anchorCtr="0">
          <a:noAutofit/>
        </a:bodyPr>
        <a:lstStyle/>
        <a:p>
          <a:pPr marL="0" lvl="0" indent="0" algn="l" defTabSz="933450">
            <a:lnSpc>
              <a:spcPct val="100000"/>
            </a:lnSpc>
            <a:spcBef>
              <a:spcPct val="0"/>
            </a:spcBef>
            <a:spcAft>
              <a:spcPct val="35000"/>
            </a:spcAft>
            <a:buNone/>
          </a:pPr>
          <a:r>
            <a:rPr lang="es-ES" sz="2100" kern="1200" dirty="0">
              <a:latin typeface="Montserrat" panose="00000500000000000000" pitchFamily="2" charset="0"/>
            </a:rPr>
            <a:t>Buscar Convocatorias</a:t>
          </a:r>
        </a:p>
      </dsp:txBody>
      <dsp:txXfrm>
        <a:off x="4102447" y="728821"/>
        <a:ext cx="2550345" cy="890345"/>
      </dsp:txXfrm>
    </dsp:sp>
    <dsp:sp modelId="{33F27CF8-2698-4042-9258-163BA9EC78F6}">
      <dsp:nvSpPr>
        <dsp:cNvPr id="0" name=""/>
        <dsp:cNvSpPr/>
      </dsp:nvSpPr>
      <dsp:spPr>
        <a:xfrm>
          <a:off x="4624807" y="1619166"/>
          <a:ext cx="2550345" cy="210971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49352" bIns="149352" numCol="1" spcCol="1270" anchor="t" anchorCtr="0">
          <a:noAutofit/>
        </a:bodyPr>
        <a:lstStyle/>
        <a:p>
          <a:pPr marL="228600" lvl="1" indent="-228600" algn="l" defTabSz="933450">
            <a:lnSpc>
              <a:spcPct val="100000"/>
            </a:lnSpc>
            <a:spcBef>
              <a:spcPct val="0"/>
            </a:spcBef>
            <a:spcAft>
              <a:spcPct val="15000"/>
            </a:spcAft>
            <a:buChar char="•"/>
          </a:pPr>
          <a:r>
            <a:rPr lang="es-ES" sz="2100" kern="1200" dirty="0">
              <a:latin typeface="Montserrat" panose="00000500000000000000" pitchFamily="2" charset="0"/>
            </a:rPr>
            <a:t>Fuentes oficiales</a:t>
          </a:r>
        </a:p>
        <a:p>
          <a:pPr marL="228600" lvl="1" indent="-228600" algn="l" defTabSz="933450">
            <a:lnSpc>
              <a:spcPct val="100000"/>
            </a:lnSpc>
            <a:spcBef>
              <a:spcPct val="0"/>
            </a:spcBef>
            <a:spcAft>
              <a:spcPct val="15000"/>
            </a:spcAft>
            <a:buChar char="•"/>
          </a:pPr>
          <a:r>
            <a:rPr lang="es-ES" sz="2100" kern="1200" dirty="0">
              <a:latin typeface="Montserrat" panose="00000500000000000000" pitchFamily="2" charset="0"/>
            </a:rPr>
            <a:t>Programas Fondos Europeos</a:t>
          </a:r>
        </a:p>
      </dsp:txBody>
      <dsp:txXfrm>
        <a:off x="4686598" y="1680957"/>
        <a:ext cx="2426763" cy="1986130"/>
      </dsp:txXfrm>
    </dsp:sp>
    <dsp:sp modelId="{BBBB7825-7644-4877-8311-EAB4EA143A2E}">
      <dsp:nvSpPr>
        <dsp:cNvPr id="0" name=""/>
        <dsp:cNvSpPr/>
      </dsp:nvSpPr>
      <dsp:spPr>
        <a:xfrm>
          <a:off x="7039415" y="856512"/>
          <a:ext cx="819641" cy="634962"/>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s-ES" sz="1700" kern="1200">
            <a:latin typeface="Montserrat" panose="00000500000000000000" pitchFamily="2" charset="0"/>
          </a:endParaRPr>
        </a:p>
      </dsp:txBody>
      <dsp:txXfrm>
        <a:off x="7039415" y="983504"/>
        <a:ext cx="629152" cy="380978"/>
      </dsp:txXfrm>
    </dsp:sp>
    <dsp:sp modelId="{B4ECBCA6-DB1E-48FD-9F93-3CD178E7F35E}">
      <dsp:nvSpPr>
        <dsp:cNvPr id="0" name=""/>
        <dsp:cNvSpPr/>
      </dsp:nvSpPr>
      <dsp:spPr>
        <a:xfrm>
          <a:off x="8199285" y="728821"/>
          <a:ext cx="2550345" cy="1335517"/>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9352" tIns="149352" rIns="149352" bIns="80010" numCol="1" spcCol="1270" anchor="t" anchorCtr="0">
          <a:noAutofit/>
        </a:bodyPr>
        <a:lstStyle/>
        <a:p>
          <a:pPr marL="0" lvl="0" indent="0" algn="l" defTabSz="933450">
            <a:lnSpc>
              <a:spcPct val="100000"/>
            </a:lnSpc>
            <a:spcBef>
              <a:spcPct val="0"/>
            </a:spcBef>
            <a:spcAft>
              <a:spcPct val="35000"/>
            </a:spcAft>
            <a:buNone/>
          </a:pPr>
          <a:r>
            <a:rPr lang="es-ES" sz="2100" kern="1200" dirty="0">
              <a:latin typeface="Montserrat" panose="00000500000000000000" pitchFamily="2" charset="0"/>
            </a:rPr>
            <a:t>Revisar requisitos</a:t>
          </a:r>
        </a:p>
      </dsp:txBody>
      <dsp:txXfrm>
        <a:off x="8199285" y="728821"/>
        <a:ext cx="2550345" cy="890345"/>
      </dsp:txXfrm>
    </dsp:sp>
    <dsp:sp modelId="{BC2FCD15-A85F-441F-A056-940BBF286B5D}">
      <dsp:nvSpPr>
        <dsp:cNvPr id="0" name=""/>
        <dsp:cNvSpPr/>
      </dsp:nvSpPr>
      <dsp:spPr>
        <a:xfrm>
          <a:off x="8721645" y="1619166"/>
          <a:ext cx="2550345" cy="210971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49352" bIns="149352" numCol="1" spcCol="1270" anchor="t" anchorCtr="0">
          <a:noAutofit/>
        </a:bodyPr>
        <a:lstStyle/>
        <a:p>
          <a:pPr marL="228600" lvl="1" indent="-228600" algn="l" defTabSz="933450">
            <a:lnSpc>
              <a:spcPct val="100000"/>
            </a:lnSpc>
            <a:spcBef>
              <a:spcPct val="0"/>
            </a:spcBef>
            <a:spcAft>
              <a:spcPct val="15000"/>
            </a:spcAft>
            <a:buChar char="•"/>
          </a:pPr>
          <a:r>
            <a:rPr lang="es-ES" sz="2100" kern="1200" dirty="0">
              <a:latin typeface="Montserrat" panose="00000500000000000000" pitchFamily="2" charset="0"/>
            </a:rPr>
            <a:t>Asegurar que el proyecto cumple</a:t>
          </a:r>
        </a:p>
        <a:p>
          <a:pPr marL="228600" lvl="1" indent="-228600" algn="l" defTabSz="933450">
            <a:lnSpc>
              <a:spcPct val="100000"/>
            </a:lnSpc>
            <a:spcBef>
              <a:spcPct val="0"/>
            </a:spcBef>
            <a:spcAft>
              <a:spcPct val="15000"/>
            </a:spcAft>
            <a:buChar char="•"/>
          </a:pPr>
          <a:r>
            <a:rPr lang="es-ES" sz="2100" kern="1200" dirty="0">
              <a:latin typeface="Montserrat" panose="00000500000000000000" pitchFamily="2" charset="0"/>
            </a:rPr>
            <a:t>Analizar disponibilidad</a:t>
          </a:r>
        </a:p>
      </dsp:txBody>
      <dsp:txXfrm>
        <a:off x="8783436" y="1680957"/>
        <a:ext cx="2426763" cy="19861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F7E06D-EB83-42A7-A467-4D960D56B96D}">
      <dsp:nvSpPr>
        <dsp:cNvPr id="0" name=""/>
        <dsp:cNvSpPr/>
      </dsp:nvSpPr>
      <dsp:spPr>
        <a:xfrm>
          <a:off x="5609" y="227003"/>
          <a:ext cx="2550345" cy="953389"/>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60960" numCol="1" spcCol="1270" anchor="t" anchorCtr="0">
          <a:noAutofit/>
        </a:bodyPr>
        <a:lstStyle/>
        <a:p>
          <a:pPr marL="0" lvl="0" indent="0" algn="l" defTabSz="711200">
            <a:lnSpc>
              <a:spcPct val="90000"/>
            </a:lnSpc>
            <a:spcBef>
              <a:spcPct val="0"/>
            </a:spcBef>
            <a:spcAft>
              <a:spcPct val="35000"/>
            </a:spcAft>
            <a:buNone/>
          </a:pPr>
          <a:r>
            <a:rPr lang="es-ES" sz="1600" kern="1200" dirty="0">
              <a:latin typeface="Montserrat" panose="00000500000000000000" pitchFamily="2" charset="0"/>
            </a:rPr>
            <a:t>Informe Técnico y Proyecto</a:t>
          </a:r>
        </a:p>
      </dsp:txBody>
      <dsp:txXfrm>
        <a:off x="5609" y="227003"/>
        <a:ext cx="2550345" cy="635593"/>
      </dsp:txXfrm>
    </dsp:sp>
    <dsp:sp modelId="{8B1D416D-F042-4E21-890A-5E87D863ED4A}">
      <dsp:nvSpPr>
        <dsp:cNvPr id="0" name=""/>
        <dsp:cNvSpPr/>
      </dsp:nvSpPr>
      <dsp:spPr>
        <a:xfrm>
          <a:off x="527968" y="862596"/>
          <a:ext cx="2550345" cy="1958400"/>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s-ES" sz="1600" kern="1200" dirty="0">
              <a:latin typeface="Montserrat" panose="00000500000000000000" pitchFamily="2" charset="0"/>
            </a:rPr>
            <a:t>Auditoría energética o informe que respalde la solicitud</a:t>
          </a:r>
        </a:p>
        <a:p>
          <a:pPr marL="171450" lvl="1" indent="-171450" algn="l" defTabSz="711200">
            <a:lnSpc>
              <a:spcPct val="90000"/>
            </a:lnSpc>
            <a:spcBef>
              <a:spcPct val="0"/>
            </a:spcBef>
            <a:spcAft>
              <a:spcPct val="15000"/>
            </a:spcAft>
            <a:buChar char="•"/>
          </a:pPr>
          <a:r>
            <a:rPr lang="es-ES" sz="1600" kern="1200" dirty="0">
              <a:latin typeface="Montserrat" panose="00000500000000000000" pitchFamily="2" charset="0"/>
            </a:rPr>
            <a:t>Descripción proyecto y plan financiero</a:t>
          </a:r>
        </a:p>
      </dsp:txBody>
      <dsp:txXfrm>
        <a:off x="585328" y="919956"/>
        <a:ext cx="2435625" cy="1843680"/>
      </dsp:txXfrm>
    </dsp:sp>
    <dsp:sp modelId="{13143D5F-8D22-4309-9D4A-386F15C41FAC}">
      <dsp:nvSpPr>
        <dsp:cNvPr id="0" name=""/>
        <dsp:cNvSpPr/>
      </dsp:nvSpPr>
      <dsp:spPr>
        <a:xfrm>
          <a:off x="2942577" y="227318"/>
          <a:ext cx="819641" cy="634962"/>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s-ES" sz="1300" kern="1200">
            <a:latin typeface="Montserrat" panose="00000500000000000000" pitchFamily="2" charset="0"/>
          </a:endParaRPr>
        </a:p>
      </dsp:txBody>
      <dsp:txXfrm>
        <a:off x="2942577" y="354310"/>
        <a:ext cx="629152" cy="380978"/>
      </dsp:txXfrm>
    </dsp:sp>
    <dsp:sp modelId="{B4ECBCA6-DB1E-48FD-9F93-3CD178E7F35E}">
      <dsp:nvSpPr>
        <dsp:cNvPr id="0" name=""/>
        <dsp:cNvSpPr/>
      </dsp:nvSpPr>
      <dsp:spPr>
        <a:xfrm>
          <a:off x="4102447" y="227003"/>
          <a:ext cx="2550345" cy="953389"/>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60960" numCol="1" spcCol="1270" anchor="t" anchorCtr="0">
          <a:noAutofit/>
        </a:bodyPr>
        <a:lstStyle/>
        <a:p>
          <a:pPr marL="0" lvl="0" indent="0" algn="l" defTabSz="711200">
            <a:lnSpc>
              <a:spcPct val="90000"/>
            </a:lnSpc>
            <a:spcBef>
              <a:spcPct val="0"/>
            </a:spcBef>
            <a:spcAft>
              <a:spcPct val="35000"/>
            </a:spcAft>
            <a:buNone/>
          </a:pPr>
          <a:r>
            <a:rPr lang="es-ES" sz="1600" kern="1200" dirty="0">
              <a:latin typeface="Montserrat" panose="00000500000000000000" pitchFamily="2" charset="0"/>
            </a:rPr>
            <a:t>Documentación Legal y Administrativa</a:t>
          </a:r>
        </a:p>
      </dsp:txBody>
      <dsp:txXfrm>
        <a:off x="4102447" y="227003"/>
        <a:ext cx="2550345" cy="635593"/>
      </dsp:txXfrm>
    </dsp:sp>
    <dsp:sp modelId="{BC2FCD15-A85F-441F-A056-940BBF286B5D}">
      <dsp:nvSpPr>
        <dsp:cNvPr id="0" name=""/>
        <dsp:cNvSpPr/>
      </dsp:nvSpPr>
      <dsp:spPr>
        <a:xfrm>
          <a:off x="4624807" y="862596"/>
          <a:ext cx="2550345" cy="1958400"/>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s-ES" sz="1600" kern="1200" dirty="0">
              <a:latin typeface="Montserrat" panose="00000500000000000000" pitchFamily="2" charset="0"/>
            </a:rPr>
            <a:t>Recoger la lista de documentos requeridos.</a:t>
          </a:r>
        </a:p>
        <a:p>
          <a:pPr marL="171450" lvl="1" indent="-171450" algn="l" defTabSz="711200">
            <a:lnSpc>
              <a:spcPct val="90000"/>
            </a:lnSpc>
            <a:spcBef>
              <a:spcPct val="0"/>
            </a:spcBef>
            <a:spcAft>
              <a:spcPct val="15000"/>
            </a:spcAft>
            <a:buChar char="•"/>
          </a:pPr>
          <a:r>
            <a:rPr lang="es-ES" sz="1600" kern="1200" dirty="0">
              <a:latin typeface="Montserrat" panose="00000500000000000000" pitchFamily="2" charset="0"/>
            </a:rPr>
            <a:t>Verificar que se cuenta con todos</a:t>
          </a:r>
        </a:p>
      </dsp:txBody>
      <dsp:txXfrm>
        <a:off x="4682167" y="919956"/>
        <a:ext cx="2435625" cy="1843680"/>
      </dsp:txXfrm>
    </dsp:sp>
    <dsp:sp modelId="{E64784D2-83F9-4861-893F-4C89269B4730}">
      <dsp:nvSpPr>
        <dsp:cNvPr id="0" name=""/>
        <dsp:cNvSpPr/>
      </dsp:nvSpPr>
      <dsp:spPr>
        <a:xfrm>
          <a:off x="7039415" y="227318"/>
          <a:ext cx="819641" cy="634962"/>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s-ES" sz="1300" kern="1200">
            <a:latin typeface="Montserrat" panose="00000500000000000000" pitchFamily="2" charset="0"/>
          </a:endParaRPr>
        </a:p>
      </dsp:txBody>
      <dsp:txXfrm>
        <a:off x="7039415" y="354310"/>
        <a:ext cx="629152" cy="380978"/>
      </dsp:txXfrm>
    </dsp:sp>
    <dsp:sp modelId="{81046ED0-23E6-438F-AA90-1BD0FFB8847B}">
      <dsp:nvSpPr>
        <dsp:cNvPr id="0" name=""/>
        <dsp:cNvSpPr/>
      </dsp:nvSpPr>
      <dsp:spPr>
        <a:xfrm>
          <a:off x="8199285" y="227003"/>
          <a:ext cx="2550345" cy="953389"/>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60960" numCol="1" spcCol="1270" anchor="t" anchorCtr="0">
          <a:noAutofit/>
        </a:bodyPr>
        <a:lstStyle/>
        <a:p>
          <a:pPr marL="0" lvl="0" indent="0" algn="l" defTabSz="711200">
            <a:lnSpc>
              <a:spcPct val="90000"/>
            </a:lnSpc>
            <a:spcBef>
              <a:spcPct val="0"/>
            </a:spcBef>
            <a:spcAft>
              <a:spcPct val="35000"/>
            </a:spcAft>
            <a:buNone/>
          </a:pPr>
          <a:r>
            <a:rPr lang="es-ES" sz="1600" kern="1200" dirty="0">
              <a:latin typeface="Montserrat" panose="00000500000000000000" pitchFamily="2" charset="0"/>
            </a:rPr>
            <a:t> Solicitud</a:t>
          </a:r>
        </a:p>
      </dsp:txBody>
      <dsp:txXfrm>
        <a:off x="8199285" y="227003"/>
        <a:ext cx="2550345" cy="635593"/>
      </dsp:txXfrm>
    </dsp:sp>
    <dsp:sp modelId="{053FF62E-ED15-4805-9788-C7E6FEE15BB9}">
      <dsp:nvSpPr>
        <dsp:cNvPr id="0" name=""/>
        <dsp:cNvSpPr/>
      </dsp:nvSpPr>
      <dsp:spPr>
        <a:xfrm>
          <a:off x="8721645" y="862596"/>
          <a:ext cx="2550345" cy="1958400"/>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s-ES" sz="1600" kern="1200" dirty="0">
              <a:latin typeface="Montserrat" panose="00000500000000000000" pitchFamily="2" charset="0"/>
            </a:rPr>
            <a:t>Presentación  </a:t>
          </a:r>
        </a:p>
        <a:p>
          <a:pPr marL="171450" lvl="1" indent="-171450" algn="l" defTabSz="711200">
            <a:lnSpc>
              <a:spcPct val="90000"/>
            </a:lnSpc>
            <a:spcBef>
              <a:spcPct val="0"/>
            </a:spcBef>
            <a:spcAft>
              <a:spcPct val="15000"/>
            </a:spcAft>
            <a:buChar char="•"/>
          </a:pPr>
          <a:r>
            <a:rPr lang="es-ES" sz="1600" kern="1200" dirty="0">
              <a:latin typeface="Montserrat" panose="00000500000000000000" pitchFamily="2" charset="0"/>
            </a:rPr>
            <a:t>Seguimiento</a:t>
          </a:r>
        </a:p>
        <a:p>
          <a:pPr marL="171450" lvl="1" indent="-171450" algn="l" defTabSz="711200">
            <a:lnSpc>
              <a:spcPct val="90000"/>
            </a:lnSpc>
            <a:spcBef>
              <a:spcPct val="0"/>
            </a:spcBef>
            <a:spcAft>
              <a:spcPct val="15000"/>
            </a:spcAft>
            <a:buChar char="•"/>
          </a:pPr>
          <a:r>
            <a:rPr lang="es-ES" sz="1600" kern="1200" dirty="0">
              <a:latin typeface="Montserrat" panose="00000500000000000000" pitchFamily="2" charset="0"/>
            </a:rPr>
            <a:t>Resolución</a:t>
          </a:r>
        </a:p>
      </dsp:txBody>
      <dsp:txXfrm>
        <a:off x="8779005" y="919956"/>
        <a:ext cx="2435625" cy="18436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54B737-9D2B-4D3E-A86F-284EA902AEB4}">
      <dsp:nvSpPr>
        <dsp:cNvPr id="0" name=""/>
        <dsp:cNvSpPr/>
      </dsp:nvSpPr>
      <dsp:spPr>
        <a:xfrm>
          <a:off x="5609" y="406200"/>
          <a:ext cx="2550345" cy="993600"/>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3576" tIns="163576" rIns="163576" bIns="87630" numCol="1" spcCol="1270" anchor="t" anchorCtr="0">
          <a:noAutofit/>
        </a:bodyPr>
        <a:lstStyle/>
        <a:p>
          <a:pPr marL="0" lvl="0" indent="0" algn="l" defTabSz="1022350">
            <a:lnSpc>
              <a:spcPct val="100000"/>
            </a:lnSpc>
            <a:spcBef>
              <a:spcPct val="0"/>
            </a:spcBef>
            <a:spcAft>
              <a:spcPct val="35000"/>
            </a:spcAft>
            <a:buNone/>
          </a:pPr>
          <a:r>
            <a:rPr lang="es-ES" sz="2300" kern="1200" dirty="0">
              <a:latin typeface="Montserrat" panose="00000500000000000000" pitchFamily="2" charset="0"/>
            </a:rPr>
            <a:t>Ejecución</a:t>
          </a:r>
        </a:p>
      </dsp:txBody>
      <dsp:txXfrm>
        <a:off x="5609" y="406200"/>
        <a:ext cx="2550345" cy="662400"/>
      </dsp:txXfrm>
    </dsp:sp>
    <dsp:sp modelId="{33F27CF8-2698-4042-9258-163BA9EC78F6}">
      <dsp:nvSpPr>
        <dsp:cNvPr id="0" name=""/>
        <dsp:cNvSpPr/>
      </dsp:nvSpPr>
      <dsp:spPr>
        <a:xfrm>
          <a:off x="527968" y="1068600"/>
          <a:ext cx="2550345" cy="1573199"/>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63576" rIns="163576" bIns="163576" numCol="1" spcCol="1270" anchor="t" anchorCtr="0">
          <a:noAutofit/>
        </a:bodyPr>
        <a:lstStyle/>
        <a:p>
          <a:pPr marL="228600" lvl="1" indent="-228600" algn="l" defTabSz="1022350">
            <a:lnSpc>
              <a:spcPct val="100000"/>
            </a:lnSpc>
            <a:spcBef>
              <a:spcPct val="0"/>
            </a:spcBef>
            <a:spcAft>
              <a:spcPct val="15000"/>
            </a:spcAft>
            <a:buChar char="•"/>
          </a:pPr>
          <a:r>
            <a:rPr lang="es-ES" sz="2300" kern="1200" dirty="0">
              <a:latin typeface="Montserrat" panose="00000500000000000000" pitchFamily="2" charset="0"/>
            </a:rPr>
            <a:t>Cronograma</a:t>
          </a:r>
        </a:p>
        <a:p>
          <a:pPr marL="228600" lvl="1" indent="-228600" algn="l" defTabSz="1022350">
            <a:lnSpc>
              <a:spcPct val="100000"/>
            </a:lnSpc>
            <a:spcBef>
              <a:spcPct val="0"/>
            </a:spcBef>
            <a:spcAft>
              <a:spcPct val="15000"/>
            </a:spcAft>
            <a:buChar char="•"/>
          </a:pPr>
          <a:r>
            <a:rPr lang="es-ES" sz="2300" kern="1200" dirty="0">
              <a:latin typeface="Montserrat" panose="00000500000000000000" pitchFamily="2" charset="0"/>
            </a:rPr>
            <a:t>Justificantes de pagos</a:t>
          </a:r>
        </a:p>
      </dsp:txBody>
      <dsp:txXfrm>
        <a:off x="574045" y="1114677"/>
        <a:ext cx="2458191" cy="1481045"/>
      </dsp:txXfrm>
    </dsp:sp>
    <dsp:sp modelId="{BBBB7825-7644-4877-8311-EAB4EA143A2E}">
      <dsp:nvSpPr>
        <dsp:cNvPr id="0" name=""/>
        <dsp:cNvSpPr/>
      </dsp:nvSpPr>
      <dsp:spPr>
        <a:xfrm>
          <a:off x="2942577" y="419918"/>
          <a:ext cx="819641" cy="634962"/>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ES" sz="1800" kern="1200">
            <a:latin typeface="Montserrat" panose="00000500000000000000" pitchFamily="2" charset="0"/>
          </a:endParaRPr>
        </a:p>
      </dsp:txBody>
      <dsp:txXfrm>
        <a:off x="2942577" y="546910"/>
        <a:ext cx="629152" cy="380978"/>
      </dsp:txXfrm>
    </dsp:sp>
    <dsp:sp modelId="{B4ECBCA6-DB1E-48FD-9F93-3CD178E7F35E}">
      <dsp:nvSpPr>
        <dsp:cNvPr id="0" name=""/>
        <dsp:cNvSpPr/>
      </dsp:nvSpPr>
      <dsp:spPr>
        <a:xfrm>
          <a:off x="4102447" y="406200"/>
          <a:ext cx="2550345" cy="993600"/>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3576" tIns="163576" rIns="163576" bIns="87630" numCol="1" spcCol="1270" anchor="t" anchorCtr="0">
          <a:noAutofit/>
        </a:bodyPr>
        <a:lstStyle/>
        <a:p>
          <a:pPr marL="0" lvl="0" indent="0" algn="l" defTabSz="1022350">
            <a:lnSpc>
              <a:spcPct val="100000"/>
            </a:lnSpc>
            <a:spcBef>
              <a:spcPct val="0"/>
            </a:spcBef>
            <a:spcAft>
              <a:spcPct val="35000"/>
            </a:spcAft>
            <a:buNone/>
          </a:pPr>
          <a:r>
            <a:rPr lang="es-ES" sz="2300" kern="1200" dirty="0">
              <a:latin typeface="Montserrat" panose="00000500000000000000" pitchFamily="2" charset="0"/>
            </a:rPr>
            <a:t>Justificación </a:t>
          </a:r>
        </a:p>
      </dsp:txBody>
      <dsp:txXfrm>
        <a:off x="4102447" y="406200"/>
        <a:ext cx="2550345" cy="662400"/>
      </dsp:txXfrm>
    </dsp:sp>
    <dsp:sp modelId="{BC2FCD15-A85F-441F-A056-940BBF286B5D}">
      <dsp:nvSpPr>
        <dsp:cNvPr id="0" name=""/>
        <dsp:cNvSpPr/>
      </dsp:nvSpPr>
      <dsp:spPr>
        <a:xfrm>
          <a:off x="4624807" y="1068600"/>
          <a:ext cx="2550345" cy="1573199"/>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63576" rIns="163576" bIns="163576" numCol="1" spcCol="1270" anchor="t" anchorCtr="0">
          <a:noAutofit/>
        </a:bodyPr>
        <a:lstStyle/>
        <a:p>
          <a:pPr marL="228600" lvl="1" indent="-228600" algn="l" defTabSz="1022350">
            <a:lnSpc>
              <a:spcPct val="100000"/>
            </a:lnSpc>
            <a:spcBef>
              <a:spcPct val="0"/>
            </a:spcBef>
            <a:spcAft>
              <a:spcPct val="15000"/>
            </a:spcAft>
            <a:buChar char="•"/>
          </a:pPr>
          <a:r>
            <a:rPr lang="es-ES" sz="2300" kern="1200" dirty="0">
              <a:latin typeface="Montserrat" panose="00000500000000000000" pitchFamily="2" charset="0"/>
            </a:rPr>
            <a:t>Económica</a:t>
          </a:r>
        </a:p>
        <a:p>
          <a:pPr marL="228600" lvl="1" indent="-228600" algn="l" defTabSz="1022350">
            <a:lnSpc>
              <a:spcPct val="100000"/>
            </a:lnSpc>
            <a:spcBef>
              <a:spcPct val="0"/>
            </a:spcBef>
            <a:spcAft>
              <a:spcPct val="15000"/>
            </a:spcAft>
            <a:buChar char="•"/>
          </a:pPr>
          <a:r>
            <a:rPr lang="es-ES" sz="2300" kern="1200" dirty="0">
              <a:latin typeface="Montserrat" panose="00000500000000000000" pitchFamily="2" charset="0"/>
            </a:rPr>
            <a:t>Técnica</a:t>
          </a:r>
        </a:p>
      </dsp:txBody>
      <dsp:txXfrm>
        <a:off x="4670884" y="1114677"/>
        <a:ext cx="2458191" cy="1481045"/>
      </dsp:txXfrm>
    </dsp:sp>
    <dsp:sp modelId="{E64784D2-83F9-4861-893F-4C89269B4730}">
      <dsp:nvSpPr>
        <dsp:cNvPr id="0" name=""/>
        <dsp:cNvSpPr/>
      </dsp:nvSpPr>
      <dsp:spPr>
        <a:xfrm>
          <a:off x="7039415" y="419918"/>
          <a:ext cx="819641" cy="634962"/>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ES" sz="1800" kern="1200">
            <a:latin typeface="Montserrat" panose="00000500000000000000" pitchFamily="2" charset="0"/>
          </a:endParaRPr>
        </a:p>
      </dsp:txBody>
      <dsp:txXfrm>
        <a:off x="7039415" y="546910"/>
        <a:ext cx="629152" cy="380978"/>
      </dsp:txXfrm>
    </dsp:sp>
    <dsp:sp modelId="{81046ED0-23E6-438F-AA90-1BD0FFB8847B}">
      <dsp:nvSpPr>
        <dsp:cNvPr id="0" name=""/>
        <dsp:cNvSpPr/>
      </dsp:nvSpPr>
      <dsp:spPr>
        <a:xfrm>
          <a:off x="8199285" y="406200"/>
          <a:ext cx="2550345" cy="993600"/>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3576" tIns="163576" rIns="163576" bIns="87630" numCol="1" spcCol="1270" anchor="t" anchorCtr="0">
          <a:noAutofit/>
        </a:bodyPr>
        <a:lstStyle/>
        <a:p>
          <a:pPr marL="0" lvl="0" indent="0" algn="l" defTabSz="1022350">
            <a:lnSpc>
              <a:spcPct val="100000"/>
            </a:lnSpc>
            <a:spcBef>
              <a:spcPct val="0"/>
            </a:spcBef>
            <a:spcAft>
              <a:spcPct val="35000"/>
            </a:spcAft>
            <a:buNone/>
          </a:pPr>
          <a:r>
            <a:rPr lang="es-ES" sz="2300" kern="1200" dirty="0">
              <a:latin typeface="Montserrat" panose="00000500000000000000" pitchFamily="2" charset="0"/>
            </a:rPr>
            <a:t>Auditoría</a:t>
          </a:r>
        </a:p>
      </dsp:txBody>
      <dsp:txXfrm>
        <a:off x="8199285" y="406200"/>
        <a:ext cx="2550345" cy="662400"/>
      </dsp:txXfrm>
    </dsp:sp>
    <dsp:sp modelId="{053FF62E-ED15-4805-9788-C7E6FEE15BB9}">
      <dsp:nvSpPr>
        <dsp:cNvPr id="0" name=""/>
        <dsp:cNvSpPr/>
      </dsp:nvSpPr>
      <dsp:spPr>
        <a:xfrm>
          <a:off x="8721645" y="1068600"/>
          <a:ext cx="2550345" cy="1573199"/>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63576" rIns="163576" bIns="163576" numCol="1" spcCol="1270" anchor="t" anchorCtr="0">
          <a:noAutofit/>
        </a:bodyPr>
        <a:lstStyle/>
        <a:p>
          <a:pPr marL="228600" lvl="1" indent="-228600" algn="l" defTabSz="1022350">
            <a:lnSpc>
              <a:spcPct val="100000"/>
            </a:lnSpc>
            <a:spcBef>
              <a:spcPct val="0"/>
            </a:spcBef>
            <a:spcAft>
              <a:spcPct val="15000"/>
            </a:spcAft>
            <a:buChar char="•"/>
          </a:pPr>
          <a:r>
            <a:rPr lang="es-ES" sz="2300" kern="1200" dirty="0">
              <a:latin typeface="Montserrat" panose="00000500000000000000" pitchFamily="2" charset="0"/>
            </a:rPr>
            <a:t>Algunas ayudas</a:t>
          </a:r>
        </a:p>
      </dsp:txBody>
      <dsp:txXfrm>
        <a:off x="8767722" y="1114677"/>
        <a:ext cx="2458191" cy="14810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54B737-9D2B-4D3E-A86F-284EA902AEB4}">
      <dsp:nvSpPr>
        <dsp:cNvPr id="0" name=""/>
        <dsp:cNvSpPr/>
      </dsp:nvSpPr>
      <dsp:spPr>
        <a:xfrm>
          <a:off x="0" y="32220"/>
          <a:ext cx="1707642" cy="47520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41910" numCol="1" spcCol="1270" anchor="t" anchorCtr="0">
          <a:noAutofit/>
        </a:bodyPr>
        <a:lstStyle/>
        <a:p>
          <a:pPr marL="0" lvl="0" indent="0" algn="l" defTabSz="488950">
            <a:lnSpc>
              <a:spcPct val="90000"/>
            </a:lnSpc>
            <a:spcBef>
              <a:spcPct val="0"/>
            </a:spcBef>
            <a:spcAft>
              <a:spcPct val="35000"/>
            </a:spcAft>
            <a:buNone/>
          </a:pPr>
          <a:r>
            <a:rPr lang="es-ES" sz="1100" kern="1200" dirty="0">
              <a:latin typeface="Montserrat" panose="00000500000000000000" pitchFamily="2" charset="0"/>
            </a:rPr>
            <a:t>Buscar Convocatorias</a:t>
          </a:r>
        </a:p>
      </dsp:txBody>
      <dsp:txXfrm>
        <a:off x="0" y="32220"/>
        <a:ext cx="1707642" cy="316800"/>
      </dsp:txXfrm>
    </dsp:sp>
    <dsp:sp modelId="{33F27CF8-2698-4042-9258-163BA9EC78F6}">
      <dsp:nvSpPr>
        <dsp:cNvPr id="0" name=""/>
        <dsp:cNvSpPr/>
      </dsp:nvSpPr>
      <dsp:spPr>
        <a:xfrm>
          <a:off x="349758" y="349020"/>
          <a:ext cx="1707642" cy="693000"/>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s-ES" sz="1100" kern="1200" dirty="0">
              <a:latin typeface="Montserrat" panose="00000500000000000000" pitchFamily="2" charset="0"/>
            </a:rPr>
            <a:t>Fuentes oficiales</a:t>
          </a:r>
        </a:p>
        <a:p>
          <a:pPr marL="57150" lvl="1" indent="-57150" algn="l" defTabSz="488950">
            <a:lnSpc>
              <a:spcPct val="90000"/>
            </a:lnSpc>
            <a:spcBef>
              <a:spcPct val="0"/>
            </a:spcBef>
            <a:spcAft>
              <a:spcPct val="15000"/>
            </a:spcAft>
            <a:buChar char="•"/>
          </a:pPr>
          <a:r>
            <a:rPr lang="es-ES" sz="1100" kern="1200" dirty="0">
              <a:latin typeface="Montserrat" panose="00000500000000000000" pitchFamily="2" charset="0"/>
            </a:rPr>
            <a:t>Programas Fondos Europeos</a:t>
          </a:r>
        </a:p>
      </dsp:txBody>
      <dsp:txXfrm>
        <a:off x="370055" y="369317"/>
        <a:ext cx="1667048" cy="652406"/>
      </dsp:txXfrm>
    </dsp:sp>
  </dsp:spTree>
</dsp:drawing>
</file>

<file path=ppt/diagrams/layout1.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5283200" cy="3825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6905625" y="0"/>
            <a:ext cx="5283200" cy="382588"/>
          </a:xfrm>
          <a:prstGeom prst="rect">
            <a:avLst/>
          </a:prstGeom>
        </p:spPr>
        <p:txBody>
          <a:bodyPr vert="horz" lIns="91440" tIns="45720" rIns="91440" bIns="45720" rtlCol="0"/>
          <a:lstStyle>
            <a:lvl1pPr algn="r">
              <a:defRPr sz="1200"/>
            </a:lvl1pPr>
          </a:lstStyle>
          <a:p>
            <a:fld id="{226FA388-28EB-4B20-9177-236C58045AE3}" type="datetimeFigureOut">
              <a:rPr lang="es-ES" smtClean="0"/>
              <a:t>04/06/2026</a:t>
            </a:fld>
            <a:endParaRPr lang="es-ES"/>
          </a:p>
        </p:txBody>
      </p:sp>
      <p:sp>
        <p:nvSpPr>
          <p:cNvPr id="4" name="Marcador de imagen de diapositiva 3"/>
          <p:cNvSpPr>
            <a:spLocks noGrp="1" noRot="1" noChangeAspect="1"/>
          </p:cNvSpPr>
          <p:nvPr>
            <p:ph type="sldImg" idx="2"/>
          </p:nvPr>
        </p:nvSpPr>
        <p:spPr>
          <a:xfrm>
            <a:off x="4038600" y="952500"/>
            <a:ext cx="4114800" cy="257175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1219200" y="3667125"/>
            <a:ext cx="9753600" cy="3000375"/>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7237413"/>
            <a:ext cx="5283200" cy="3825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6905625" y="7237413"/>
            <a:ext cx="5283200" cy="382587"/>
          </a:xfrm>
          <a:prstGeom prst="rect">
            <a:avLst/>
          </a:prstGeom>
        </p:spPr>
        <p:txBody>
          <a:bodyPr vert="horz" lIns="91440" tIns="45720" rIns="91440" bIns="45720" rtlCol="0" anchor="b"/>
          <a:lstStyle>
            <a:lvl1pPr algn="r">
              <a:defRPr sz="1200"/>
            </a:lvl1pPr>
          </a:lstStyle>
          <a:p>
            <a:fld id="{65965534-A9B0-4251-A97E-9C49AC55828E}" type="slidenum">
              <a:rPr lang="es-ES" smtClean="0"/>
              <a:t>‹Nº›</a:t>
            </a:fld>
            <a:endParaRPr lang="es-ES"/>
          </a:p>
        </p:txBody>
      </p:sp>
    </p:spTree>
    <p:extLst>
      <p:ext uri="{BB962C8B-B14F-4D97-AF65-F5344CB8AC3E}">
        <p14:creationId xmlns:p14="http://schemas.microsoft.com/office/powerpoint/2010/main" val="3643393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65965534-A9B0-4251-A97E-9C49AC55828E}" type="slidenum">
              <a:rPr lang="es-ES" smtClean="0"/>
              <a:t>3</a:t>
            </a:fld>
            <a:endParaRPr lang="es-ES"/>
          </a:p>
        </p:txBody>
      </p:sp>
    </p:spTree>
    <p:extLst>
      <p:ext uri="{BB962C8B-B14F-4D97-AF65-F5344CB8AC3E}">
        <p14:creationId xmlns:p14="http://schemas.microsoft.com/office/powerpoint/2010/main" val="18722083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2E646A-53A2-0D11-12FC-E5635230B5FF}"/>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D0E77319-AEFE-A0B6-EA3D-0CB51104BD15}"/>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3B664640-9EF7-DC1A-DF7B-44E8570F552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s-ES" dirty="0">
              <a:latin typeface="Montserrat" panose="000005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p:txBody>
      </p:sp>
      <p:sp>
        <p:nvSpPr>
          <p:cNvPr id="4" name="Contenidor de número de diapositiva 3">
            <a:extLst>
              <a:ext uri="{FF2B5EF4-FFF2-40B4-BE49-F238E27FC236}">
                <a16:creationId xmlns:a16="http://schemas.microsoft.com/office/drawing/2014/main" id="{CFF2DD74-AE84-A8C5-2D74-946898BEC5BF}"/>
              </a:ext>
            </a:extLst>
          </p:cNvPr>
          <p:cNvSpPr>
            <a:spLocks noGrp="1"/>
          </p:cNvSpPr>
          <p:nvPr>
            <p:ph type="sldNum" sz="quarter" idx="5"/>
          </p:nvPr>
        </p:nvSpPr>
        <p:spPr/>
        <p:txBody>
          <a:bodyPr/>
          <a:lstStyle/>
          <a:p>
            <a:fld id="{65965534-A9B0-4251-A97E-9C49AC55828E}" type="slidenum">
              <a:rPr lang="es-ES" smtClean="0"/>
              <a:t>12</a:t>
            </a:fld>
            <a:endParaRPr lang="es-ES"/>
          </a:p>
        </p:txBody>
      </p:sp>
    </p:spTree>
    <p:extLst>
      <p:ext uri="{BB962C8B-B14F-4D97-AF65-F5344CB8AC3E}">
        <p14:creationId xmlns:p14="http://schemas.microsoft.com/office/powerpoint/2010/main" val="732625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8B412-68BA-01BF-5ABD-301B0B755683}"/>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6779DBBA-E844-D0AB-974D-78994BC8CA90}"/>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9C59DB73-EDE9-CA6F-660B-86A78EFAC3C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s-ES" dirty="0">
              <a:latin typeface="Montserrat" panose="000005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p:txBody>
      </p:sp>
      <p:sp>
        <p:nvSpPr>
          <p:cNvPr id="4" name="Contenidor de número de diapositiva 3">
            <a:extLst>
              <a:ext uri="{FF2B5EF4-FFF2-40B4-BE49-F238E27FC236}">
                <a16:creationId xmlns:a16="http://schemas.microsoft.com/office/drawing/2014/main" id="{FDB0A85A-6301-1152-429F-A1860533878E}"/>
              </a:ext>
            </a:extLst>
          </p:cNvPr>
          <p:cNvSpPr>
            <a:spLocks noGrp="1"/>
          </p:cNvSpPr>
          <p:nvPr>
            <p:ph type="sldNum" sz="quarter" idx="5"/>
          </p:nvPr>
        </p:nvSpPr>
        <p:spPr/>
        <p:txBody>
          <a:bodyPr/>
          <a:lstStyle/>
          <a:p>
            <a:fld id="{65965534-A9B0-4251-A97E-9C49AC55828E}" type="slidenum">
              <a:rPr lang="es-ES" smtClean="0"/>
              <a:t>13</a:t>
            </a:fld>
            <a:endParaRPr lang="es-ES"/>
          </a:p>
        </p:txBody>
      </p:sp>
    </p:spTree>
    <p:extLst>
      <p:ext uri="{BB962C8B-B14F-4D97-AF65-F5344CB8AC3E}">
        <p14:creationId xmlns:p14="http://schemas.microsoft.com/office/powerpoint/2010/main" val="16546484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01534-ED07-9F56-288B-55C84F814308}"/>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33864C3A-FE0D-822B-B7DC-C7DD13A8D190}"/>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2BFDCB90-C0D5-E73C-A9AE-3D8370E853C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s-ES" dirty="0">
              <a:latin typeface="Montserrat" panose="000005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Green Bond </a:t>
            </a:r>
            <a:r>
              <a:rPr lang="es-ES" dirty="0" err="1"/>
              <a:t>Principles</a:t>
            </a:r>
            <a:r>
              <a:rPr lang="es-ES" dirty="0"/>
              <a:t>: </a:t>
            </a:r>
            <a:r>
              <a:rPr lang="es-ES" dirty="0" err="1"/>
              <a:t>The</a:t>
            </a:r>
            <a:r>
              <a:rPr lang="es-ES" dirty="0"/>
              <a:t> internacional capital </a:t>
            </a:r>
            <a:r>
              <a:rPr lang="es-ES" dirty="0" err="1"/>
              <a:t>Market</a:t>
            </a:r>
            <a:r>
              <a:rPr lang="es-ES" dirty="0"/>
              <a:t> </a:t>
            </a:r>
            <a:r>
              <a:rPr lang="es-ES" dirty="0" err="1"/>
              <a:t>Association</a:t>
            </a:r>
            <a:endParaRPr lang="es-ES" dirty="0"/>
          </a:p>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https://www.icmagroup.org/market-practice-and-regulatory-policy/primary-markets/ipma-handbook-home/</a:t>
            </a:r>
          </a:p>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Marcos de Bonos Verdes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Los emisores deben explicar la alineación de su programa de Bonos Verdes con los cuatro componentes básicos de la GBP (es decir, el uso de los ingresos, el proceso de evaluación y selección de proyectos, la gestión de los ingresos y la presentación de informes) en un Marco de Bonos Verdes o en su documentación legal.</a:t>
            </a:r>
          </a:p>
        </p:txBody>
      </p:sp>
      <p:sp>
        <p:nvSpPr>
          <p:cNvPr id="4" name="Contenidor de número de diapositiva 3">
            <a:extLst>
              <a:ext uri="{FF2B5EF4-FFF2-40B4-BE49-F238E27FC236}">
                <a16:creationId xmlns:a16="http://schemas.microsoft.com/office/drawing/2014/main" id="{ED2F0E2B-276C-B89E-55E9-88EB6279BB93}"/>
              </a:ext>
            </a:extLst>
          </p:cNvPr>
          <p:cNvSpPr>
            <a:spLocks noGrp="1"/>
          </p:cNvSpPr>
          <p:nvPr>
            <p:ph type="sldNum" sz="quarter" idx="5"/>
          </p:nvPr>
        </p:nvSpPr>
        <p:spPr/>
        <p:txBody>
          <a:bodyPr/>
          <a:lstStyle/>
          <a:p>
            <a:fld id="{65965534-A9B0-4251-A97E-9C49AC55828E}" type="slidenum">
              <a:rPr lang="es-ES" smtClean="0"/>
              <a:t>14</a:t>
            </a:fld>
            <a:endParaRPr lang="es-ES"/>
          </a:p>
        </p:txBody>
      </p:sp>
    </p:spTree>
    <p:extLst>
      <p:ext uri="{BB962C8B-B14F-4D97-AF65-F5344CB8AC3E}">
        <p14:creationId xmlns:p14="http://schemas.microsoft.com/office/powerpoint/2010/main" val="30039624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465A4-0DBA-6E0E-73BD-2E80C2C4383D}"/>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E1C06F23-8007-F129-18A5-EBA44720B5AC}"/>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EB067A0B-F240-6921-A0B4-FB4BD148EA1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n-US" sz="1200" kern="100" dirty="0">
              <a:latin typeface="Montserrat" panose="00000500000000000000" pitchFamily="2"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r>
              <a:rPr lang="es-ES" dirty="0"/>
              <a:t>Estas ayudas son gestionadas a nivel autonómico, por lo que la disponibilidad y condiciones pueden variar según la comunidad autónoma.</a:t>
            </a:r>
          </a:p>
        </p:txBody>
      </p:sp>
      <p:sp>
        <p:nvSpPr>
          <p:cNvPr id="4" name="Contenidor de número de diapositiva 3">
            <a:extLst>
              <a:ext uri="{FF2B5EF4-FFF2-40B4-BE49-F238E27FC236}">
                <a16:creationId xmlns:a16="http://schemas.microsoft.com/office/drawing/2014/main" id="{5E95775A-74CA-EFB2-6817-DD2C564E19D3}"/>
              </a:ext>
            </a:extLst>
          </p:cNvPr>
          <p:cNvSpPr>
            <a:spLocks noGrp="1"/>
          </p:cNvSpPr>
          <p:nvPr>
            <p:ph type="sldNum" sz="quarter" idx="5"/>
          </p:nvPr>
        </p:nvSpPr>
        <p:spPr/>
        <p:txBody>
          <a:bodyPr/>
          <a:lstStyle/>
          <a:p>
            <a:fld id="{65965534-A9B0-4251-A97E-9C49AC55828E}" type="slidenum">
              <a:rPr lang="es-ES" smtClean="0"/>
              <a:t>15</a:t>
            </a:fld>
            <a:endParaRPr lang="es-ES"/>
          </a:p>
        </p:txBody>
      </p:sp>
    </p:spTree>
    <p:extLst>
      <p:ext uri="{BB962C8B-B14F-4D97-AF65-F5344CB8AC3E}">
        <p14:creationId xmlns:p14="http://schemas.microsoft.com/office/powerpoint/2010/main" val="9002445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461A8-52BF-145E-1586-0B897419BB6D}"/>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F22BA320-C076-2BBE-E754-EE2954185C48}"/>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CC792E79-A58E-E8BE-C1F6-39206D4B294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 </a:t>
            </a:r>
          </a:p>
          <a:p>
            <a:r>
              <a:rPr lang="es-ES" b="1" dirty="0"/>
              <a:t>Paso 1: Identificación de la Ayuda</a:t>
            </a:r>
          </a:p>
          <a:p>
            <a:pPr>
              <a:buFont typeface="+mj-lt"/>
              <a:buAutoNum type="arabicPeriod"/>
            </a:pPr>
            <a:r>
              <a:rPr lang="es-ES" b="1" dirty="0"/>
              <a:t>Definir el Proyecto</a:t>
            </a:r>
            <a:r>
              <a:rPr lang="es-ES" dirty="0"/>
              <a:t>:</a:t>
            </a:r>
          </a:p>
          <a:p>
            <a:pPr marL="742950" lvl="1" indent="-285750">
              <a:buFont typeface="+mj-lt"/>
              <a:buAutoNum type="arabicPeriod"/>
            </a:pPr>
            <a:r>
              <a:rPr lang="es-ES" dirty="0"/>
              <a:t>Evalúa las necesidades energéticas o de sostenibilidad de la empresa</a:t>
            </a:r>
          </a:p>
          <a:p>
            <a:pPr marL="742950" lvl="1" indent="-285750">
              <a:buFont typeface="+mj-lt"/>
              <a:buAutoNum type="arabicPeriod"/>
            </a:pPr>
            <a:r>
              <a:rPr lang="es-ES" dirty="0"/>
              <a:t>Identifica mejoras potenciales (eficiencia energética, energías renovables, etc.).</a:t>
            </a:r>
          </a:p>
          <a:p>
            <a:pPr>
              <a:buFont typeface="+mj-lt"/>
              <a:buAutoNum type="arabicPeriod"/>
            </a:pPr>
            <a:r>
              <a:rPr lang="es-ES" b="1" dirty="0"/>
              <a:t>Buscar Convocatorias</a:t>
            </a:r>
            <a:r>
              <a:rPr lang="es-ES" dirty="0"/>
              <a:t>:</a:t>
            </a:r>
          </a:p>
          <a:p>
            <a:pPr marL="742950" lvl="1" indent="-285750">
              <a:buFont typeface="+mj-lt"/>
              <a:buAutoNum type="arabicPeriod"/>
            </a:pPr>
            <a:r>
              <a:rPr lang="es-ES" dirty="0"/>
              <a:t>Accede a fuentes oficiales como las webs del IDAE, comunidades autónomas o el BOE.</a:t>
            </a:r>
          </a:p>
          <a:p>
            <a:pPr marL="742950" lvl="1" indent="-285750">
              <a:buFont typeface="+mj-lt"/>
              <a:buAutoNum type="arabicPeriod"/>
            </a:pPr>
            <a:r>
              <a:rPr lang="es-ES" dirty="0"/>
              <a:t>Consulta programas europeos como los Fondos Next </a:t>
            </a:r>
            <a:r>
              <a:rPr lang="es-ES" dirty="0" err="1"/>
              <a:t>Generation</a:t>
            </a:r>
            <a:r>
              <a:rPr lang="es-ES" dirty="0"/>
              <a:t> EU, LIFE, o FEDER.</a:t>
            </a:r>
          </a:p>
          <a:p>
            <a:pPr>
              <a:buFont typeface="+mj-lt"/>
              <a:buAutoNum type="arabicPeriod"/>
            </a:pPr>
            <a:r>
              <a:rPr lang="es-ES" b="1" dirty="0"/>
              <a:t>Revisar los Requisitos</a:t>
            </a:r>
            <a:r>
              <a:rPr lang="es-ES" dirty="0"/>
              <a:t>:</a:t>
            </a:r>
          </a:p>
          <a:p>
            <a:pPr marL="742950" lvl="1" indent="-285750">
              <a:buFont typeface="+mj-lt"/>
              <a:buAutoNum type="arabicPeriod"/>
            </a:pPr>
            <a:r>
              <a:rPr lang="es-ES" dirty="0"/>
              <a:t>Asegúrate de que tu proyecto cumple con los requisitos específicos de la convocatoria (sector, tipo de inversión, tamaño de empresa).</a:t>
            </a:r>
          </a:p>
          <a:p>
            <a:pPr marL="742950" lvl="1" indent="-285750">
              <a:buFont typeface="+mj-lt"/>
              <a:buAutoNum type="arabicPeriod"/>
            </a:pPr>
            <a:r>
              <a:rPr lang="es-ES" dirty="0"/>
              <a:t>Verifica la disponibilidad de cofinanciación, la tipología de la ayuda (subvención, préstamo) y los plazos de ejecución.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p:txBody>
      </p:sp>
      <p:sp>
        <p:nvSpPr>
          <p:cNvPr id="4" name="Contenidor de número de diapositiva 3">
            <a:extLst>
              <a:ext uri="{FF2B5EF4-FFF2-40B4-BE49-F238E27FC236}">
                <a16:creationId xmlns:a16="http://schemas.microsoft.com/office/drawing/2014/main" id="{902FC866-A2BA-4921-C872-BE99B9E629A3}"/>
              </a:ext>
            </a:extLst>
          </p:cNvPr>
          <p:cNvSpPr>
            <a:spLocks noGrp="1"/>
          </p:cNvSpPr>
          <p:nvPr>
            <p:ph type="sldNum" sz="quarter" idx="5"/>
          </p:nvPr>
        </p:nvSpPr>
        <p:spPr/>
        <p:txBody>
          <a:bodyPr/>
          <a:lstStyle/>
          <a:p>
            <a:fld id="{65965534-A9B0-4251-A97E-9C49AC55828E}" type="slidenum">
              <a:rPr lang="es-ES" smtClean="0"/>
              <a:t>16</a:t>
            </a:fld>
            <a:endParaRPr lang="es-ES"/>
          </a:p>
        </p:txBody>
      </p:sp>
    </p:spTree>
    <p:extLst>
      <p:ext uri="{BB962C8B-B14F-4D97-AF65-F5344CB8AC3E}">
        <p14:creationId xmlns:p14="http://schemas.microsoft.com/office/powerpoint/2010/main" val="14187300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E1F77-AD7A-521F-D2AB-2E766BF03A0D}"/>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5171D430-E697-F16D-483A-8859EE0CAD1B}"/>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A0CCD4F6-26AE-5C3C-6FE0-95AE5D9566A7}"/>
              </a:ext>
            </a:extLst>
          </p:cNvPr>
          <p:cNvSpPr>
            <a:spLocks noGrp="1"/>
          </p:cNvSpPr>
          <p:nvPr>
            <p:ph type="body" idx="1"/>
          </p:nvPr>
        </p:nvSpPr>
        <p:spPr/>
        <p:txBody>
          <a:bodyPr/>
          <a:lstStyle/>
          <a:p>
            <a:r>
              <a:rPr lang="es-ES" dirty="0"/>
              <a:t> </a:t>
            </a:r>
            <a:r>
              <a:rPr lang="es-ES" b="1" dirty="0"/>
              <a:t>Paso 2: Solicitud</a:t>
            </a:r>
          </a:p>
          <a:p>
            <a:pPr>
              <a:buFont typeface="+mj-lt"/>
              <a:buAutoNum type="arabicPeriod"/>
            </a:pPr>
            <a:r>
              <a:rPr lang="es-ES" b="1" dirty="0"/>
              <a:t>Auditoría Energética o Informe Técnico</a:t>
            </a:r>
            <a:r>
              <a:rPr lang="es-ES" dirty="0"/>
              <a:t> -  </a:t>
            </a:r>
            <a:r>
              <a:rPr lang="es-ES" b="1" dirty="0"/>
              <a:t>Elaboración del Plan de Proyecto</a:t>
            </a:r>
            <a:endParaRPr lang="es-ES" dirty="0"/>
          </a:p>
          <a:p>
            <a:pPr marL="742950" lvl="1" indent="-285750">
              <a:buFont typeface="+mj-lt"/>
              <a:buAutoNum type="arabicPeriod"/>
            </a:pPr>
            <a:r>
              <a:rPr lang="es-ES" dirty="0"/>
              <a:t>Es recomendable realizar una auditoría energética o estudio técnico que respalde la solicitud, demostrando el impacto del proyecto en términos de ahorro energético o reducción de emisiones.</a:t>
            </a:r>
          </a:p>
          <a:p>
            <a:pPr marL="742950" lvl="1" indent="-285750">
              <a:buFont typeface="+mj-lt"/>
              <a:buAutoNum type="arabicPeriod"/>
            </a:pPr>
            <a:r>
              <a:rPr lang="es-ES" dirty="0"/>
              <a:t>Incluir en la descripción del proyecto, objetivos, cronograma, presupuesto detallado y resultados esperados.</a:t>
            </a:r>
          </a:p>
          <a:p>
            <a:pPr marL="742950" lvl="1" indent="-285750">
              <a:buFont typeface="+mj-lt"/>
              <a:buAutoNum type="arabicPeriod"/>
            </a:pPr>
            <a:r>
              <a:rPr lang="es-ES" dirty="0"/>
              <a:t>Asegurarse que el plan de financiación demuestre la viabilidad económica del proyecto.</a:t>
            </a:r>
          </a:p>
          <a:p>
            <a:pPr>
              <a:buFont typeface="+mj-lt"/>
              <a:buAutoNum type="arabicPeriod"/>
            </a:pPr>
            <a:r>
              <a:rPr lang="es-ES" b="1" dirty="0"/>
              <a:t>Documentación Legal y Administrativa necesaria</a:t>
            </a:r>
            <a:r>
              <a:rPr lang="es-ES" dirty="0"/>
              <a:t>:</a:t>
            </a:r>
          </a:p>
          <a:p>
            <a:pPr marL="742950" lvl="1" indent="-285750">
              <a:buFont typeface="+mj-lt"/>
              <a:buAutoNum type="arabicPeriod"/>
            </a:pPr>
            <a:r>
              <a:rPr lang="es-ES" dirty="0"/>
              <a:t>Prepara la documentación requerida, Ejemplo: escrituras de constitución de la empresa, NIF, certificados de estar al corriente de obligaciones fiscales y de la Seguridad Social.</a:t>
            </a:r>
          </a:p>
          <a:p>
            <a:pPr>
              <a:buFont typeface="+mj-lt"/>
              <a:buNone/>
            </a:pPr>
            <a:endParaRPr lang="es-ES" b="1" dirty="0"/>
          </a:p>
          <a:p>
            <a:pPr>
              <a:buFont typeface="+mj-lt"/>
              <a:buNone/>
            </a:pPr>
            <a:r>
              <a:rPr lang="es-ES" b="1" dirty="0"/>
              <a:t>Solicitud</a:t>
            </a:r>
            <a:r>
              <a:rPr lang="es-ES" dirty="0"/>
              <a:t>:</a:t>
            </a:r>
          </a:p>
          <a:p>
            <a:pPr marL="742950" lvl="1" indent="-285750">
              <a:buFont typeface="+mj-lt"/>
              <a:buAutoNum type="arabicPeriod"/>
            </a:pPr>
            <a:r>
              <a:rPr lang="es-ES" dirty="0"/>
              <a:t>Algunas ayudas requieren que se presente la solicitud de manera telemática en portales oficiales (como las plataformas de las comunidades autónomas o el IDAE).</a:t>
            </a:r>
          </a:p>
          <a:p>
            <a:pPr marL="742950" lvl="1" indent="-285750">
              <a:buFont typeface="+mj-lt"/>
              <a:buAutoNum type="arabicPeriod"/>
            </a:pPr>
            <a:r>
              <a:rPr lang="es-ES" dirty="0"/>
              <a:t>Tener en cuenta la necesidad De certificado digital</a:t>
            </a:r>
          </a:p>
          <a:p>
            <a:pPr marL="742950" lvl="1" indent="-285750">
              <a:buFont typeface="+mj-lt"/>
              <a:buAutoNum type="arabicPeriod"/>
            </a:pPr>
            <a:r>
              <a:rPr lang="es-ES" dirty="0"/>
              <a:t>Asegúrate de cumplir con los plazos de presentación. Envía la solicitud completa a través del portal indicado o físicamente si es necesario. </a:t>
            </a:r>
          </a:p>
          <a:p>
            <a:pPr marL="742950" lvl="1" indent="-285750">
              <a:buFont typeface="+mj-lt"/>
              <a:buAutoNum type="arabicPeriod"/>
            </a:pPr>
            <a:r>
              <a:rPr lang="es-ES" dirty="0"/>
              <a:t>Verifica que todos los documentos requeridos estén incluidos y bien presentados.</a:t>
            </a:r>
          </a:p>
          <a:p>
            <a:r>
              <a:rPr lang="es-ES" b="1" dirty="0"/>
              <a:t>Seguimiento de la Solicitud</a:t>
            </a:r>
            <a:r>
              <a:rPr lang="es-ES" dirty="0"/>
              <a:t>:</a:t>
            </a:r>
          </a:p>
          <a:p>
            <a:pPr>
              <a:buFont typeface="Arial" panose="020B0604020202020204" pitchFamily="34" charset="0"/>
              <a:buChar char="•"/>
            </a:pPr>
            <a:r>
              <a:rPr lang="es-ES" dirty="0"/>
              <a:t>Tras la presentación, realizar  seguimiento de solicitud, comprobando el estado de la misma en los portales electrónicos o contactando con la entidad convocante.</a:t>
            </a:r>
          </a:p>
          <a:p>
            <a:pPr>
              <a:buFont typeface="Arial" panose="020B0604020202020204" pitchFamily="34" charset="0"/>
              <a:buChar char="•"/>
            </a:pPr>
            <a:r>
              <a:rPr lang="es-ES" dirty="0"/>
              <a:t>Asegurarse de estar informado en tiempo y forma de potenciales requerimientos de información o subsanaciones- </a:t>
            </a:r>
          </a:p>
          <a:p>
            <a:r>
              <a:rPr lang="es-ES" b="1" dirty="0"/>
              <a:t>valuación y Resolución</a:t>
            </a:r>
            <a:r>
              <a:rPr lang="es-ES" dirty="0"/>
              <a:t>:</a:t>
            </a:r>
          </a:p>
          <a:p>
            <a:pPr>
              <a:buFont typeface="Arial" panose="020B0604020202020204" pitchFamily="34" charset="0"/>
              <a:buChar char="•"/>
            </a:pPr>
            <a:r>
              <a:rPr lang="es-ES" dirty="0"/>
              <a:t>La entidad evaluadora analizará la documentación y emitirá una resolución. Este proceso puede tardar semanas o meses, dependiendo de la complejidad del proyecto.</a:t>
            </a:r>
          </a:p>
          <a:p>
            <a:pPr>
              <a:buFont typeface="Arial" panose="020B0604020202020204" pitchFamily="34" charset="0"/>
              <a:buChar char="•"/>
            </a:pPr>
            <a:endParaRPr lang="es-ES" dirty="0"/>
          </a:p>
          <a:p>
            <a:r>
              <a:rPr lang="es-ES" b="1" dirty="0"/>
              <a:t> </a:t>
            </a:r>
            <a:endParaRPr lang="es-E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p:txBody>
      </p:sp>
      <p:sp>
        <p:nvSpPr>
          <p:cNvPr id="4" name="Contenidor de número de diapositiva 3">
            <a:extLst>
              <a:ext uri="{FF2B5EF4-FFF2-40B4-BE49-F238E27FC236}">
                <a16:creationId xmlns:a16="http://schemas.microsoft.com/office/drawing/2014/main" id="{2DB62D0B-407B-553B-927C-61DD44D1CEBB}"/>
              </a:ext>
            </a:extLst>
          </p:cNvPr>
          <p:cNvSpPr>
            <a:spLocks noGrp="1"/>
          </p:cNvSpPr>
          <p:nvPr>
            <p:ph type="sldNum" sz="quarter" idx="5"/>
          </p:nvPr>
        </p:nvSpPr>
        <p:spPr/>
        <p:txBody>
          <a:bodyPr/>
          <a:lstStyle/>
          <a:p>
            <a:fld id="{65965534-A9B0-4251-A97E-9C49AC55828E}" type="slidenum">
              <a:rPr lang="es-ES" smtClean="0"/>
              <a:t>17</a:t>
            </a:fld>
            <a:endParaRPr lang="es-ES"/>
          </a:p>
        </p:txBody>
      </p:sp>
    </p:spTree>
    <p:extLst>
      <p:ext uri="{BB962C8B-B14F-4D97-AF65-F5344CB8AC3E}">
        <p14:creationId xmlns:p14="http://schemas.microsoft.com/office/powerpoint/2010/main" val="36845337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80404-35DD-3A01-162F-1699AF5CE099}"/>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1884F7B9-39F4-E1CE-5684-138FE3364231}"/>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4D98428D-0738-72AB-650C-B7D09C5D24E2}"/>
              </a:ext>
            </a:extLst>
          </p:cNvPr>
          <p:cNvSpPr>
            <a:spLocks noGrp="1"/>
          </p:cNvSpPr>
          <p:nvPr>
            <p:ph type="body" idx="1"/>
          </p:nvPr>
        </p:nvSpPr>
        <p:spPr/>
        <p:txBody>
          <a:bodyPr/>
          <a:lstStyle/>
          <a:p>
            <a:r>
              <a:rPr lang="es-ES" dirty="0"/>
              <a:t> </a:t>
            </a:r>
            <a:r>
              <a:rPr lang="es-ES" b="1" dirty="0"/>
              <a:t>Ejecución del Proyecto</a:t>
            </a:r>
            <a:r>
              <a:rPr lang="es-ES" dirty="0"/>
              <a:t>:</a:t>
            </a:r>
          </a:p>
          <a:p>
            <a:pPr>
              <a:buFont typeface="Arial" panose="020B0604020202020204" pitchFamily="34" charset="0"/>
              <a:buChar char="•"/>
            </a:pPr>
            <a:r>
              <a:rPr lang="es-ES" dirty="0"/>
              <a:t>Una vez aprobada la ayuda, comienza la ejecución del proyecto según el cronograma propuesto.</a:t>
            </a:r>
          </a:p>
          <a:p>
            <a:pPr>
              <a:buFont typeface="Arial" panose="020B0604020202020204" pitchFamily="34" charset="0"/>
              <a:buChar char="•"/>
            </a:pPr>
            <a:r>
              <a:rPr lang="es-ES" dirty="0"/>
              <a:t>Guardar todos los justificantes de los gastos (facturas, contratos, etc.) para el proceso de justificación.</a:t>
            </a:r>
          </a:p>
          <a:p>
            <a:r>
              <a:rPr lang="es-ES" b="1" dirty="0"/>
              <a:t>Justificación Económica y Técnica</a:t>
            </a:r>
            <a:r>
              <a:rPr lang="es-ES" dirty="0"/>
              <a:t>:</a:t>
            </a:r>
          </a:p>
          <a:p>
            <a:pPr>
              <a:buFont typeface="Arial" panose="020B0604020202020204" pitchFamily="34" charset="0"/>
              <a:buChar char="•"/>
            </a:pPr>
            <a:r>
              <a:rPr lang="es-ES" dirty="0"/>
              <a:t>Al finalizar el proyecto o en las fases intermedias, se ha de presentar un informe de justificación que demuestre el uso de los fondos, acompañado de las facturas y documentación pertinente.</a:t>
            </a:r>
          </a:p>
          <a:p>
            <a:pPr>
              <a:buFont typeface="Arial" panose="020B0604020202020204" pitchFamily="34" charset="0"/>
              <a:buChar char="•"/>
            </a:pPr>
            <a:r>
              <a:rPr lang="es-ES" dirty="0"/>
              <a:t>Informar sobre los resultados obtenidos, como los ahorros energéticos, reducción de emisiones o cualquier otro objetivo alcanzado.</a:t>
            </a:r>
          </a:p>
          <a:p>
            <a:r>
              <a:rPr lang="es-ES" b="1" dirty="0"/>
              <a:t>Auditoría y Seguimiento Posterior</a:t>
            </a:r>
            <a:r>
              <a:rPr lang="es-ES" dirty="0"/>
              <a:t>:</a:t>
            </a:r>
          </a:p>
          <a:p>
            <a:pPr>
              <a:buFont typeface="Arial" panose="020B0604020202020204" pitchFamily="34" charset="0"/>
              <a:buChar char="•"/>
            </a:pPr>
            <a:r>
              <a:rPr lang="es-ES" dirty="0"/>
              <a:t>Algunas ayudas pueden requerir auditorías externas o seguimientos posteriores para verificar la correcta ejecución y uso de los fondos. Asegurarse de estar disponible para responder cualquier requerimiento adicional.</a:t>
            </a:r>
          </a:p>
          <a:p>
            <a:endParaRPr lang="es-E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p:txBody>
      </p:sp>
      <p:sp>
        <p:nvSpPr>
          <p:cNvPr id="4" name="Contenidor de número de diapositiva 3">
            <a:extLst>
              <a:ext uri="{FF2B5EF4-FFF2-40B4-BE49-F238E27FC236}">
                <a16:creationId xmlns:a16="http://schemas.microsoft.com/office/drawing/2014/main" id="{18213A1F-40A0-832E-6F53-09BE668ADA5B}"/>
              </a:ext>
            </a:extLst>
          </p:cNvPr>
          <p:cNvSpPr>
            <a:spLocks noGrp="1"/>
          </p:cNvSpPr>
          <p:nvPr>
            <p:ph type="sldNum" sz="quarter" idx="5"/>
          </p:nvPr>
        </p:nvSpPr>
        <p:spPr/>
        <p:txBody>
          <a:bodyPr/>
          <a:lstStyle/>
          <a:p>
            <a:fld id="{65965534-A9B0-4251-A97E-9C49AC55828E}" type="slidenum">
              <a:rPr lang="es-ES" smtClean="0"/>
              <a:t>18</a:t>
            </a:fld>
            <a:endParaRPr lang="es-ES"/>
          </a:p>
        </p:txBody>
      </p:sp>
    </p:spTree>
    <p:extLst>
      <p:ext uri="{BB962C8B-B14F-4D97-AF65-F5344CB8AC3E}">
        <p14:creationId xmlns:p14="http://schemas.microsoft.com/office/powerpoint/2010/main" val="24196732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821C8-20C9-4DAF-3D86-05CCDC64CCF3}"/>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B055A3F0-582D-A91B-60F7-3E66546AF85A}"/>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E504CEB6-C1BB-314E-3588-EAA2CC3F356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 </a:t>
            </a:r>
          </a:p>
        </p:txBody>
      </p:sp>
      <p:sp>
        <p:nvSpPr>
          <p:cNvPr id="4" name="Contenidor de número de diapositiva 3">
            <a:extLst>
              <a:ext uri="{FF2B5EF4-FFF2-40B4-BE49-F238E27FC236}">
                <a16:creationId xmlns:a16="http://schemas.microsoft.com/office/drawing/2014/main" id="{28C63B63-E038-0844-BB5D-E99E6350C9E2}"/>
              </a:ext>
            </a:extLst>
          </p:cNvPr>
          <p:cNvSpPr>
            <a:spLocks noGrp="1"/>
          </p:cNvSpPr>
          <p:nvPr>
            <p:ph type="sldNum" sz="quarter" idx="5"/>
          </p:nvPr>
        </p:nvSpPr>
        <p:spPr/>
        <p:txBody>
          <a:bodyPr/>
          <a:lstStyle/>
          <a:p>
            <a:fld id="{65965534-A9B0-4251-A97E-9C49AC55828E}" type="slidenum">
              <a:rPr lang="es-ES" smtClean="0"/>
              <a:t>19</a:t>
            </a:fld>
            <a:endParaRPr lang="es-ES"/>
          </a:p>
        </p:txBody>
      </p:sp>
    </p:spTree>
    <p:extLst>
      <p:ext uri="{BB962C8B-B14F-4D97-AF65-F5344CB8AC3E}">
        <p14:creationId xmlns:p14="http://schemas.microsoft.com/office/powerpoint/2010/main" val="3176147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821C8-20C9-4DAF-3D86-05CCDC64CCF3}"/>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B055A3F0-582D-A91B-60F7-3E66546AF85A}"/>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E504CEB6-C1BB-314E-3588-EAA2CC3F356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 En éste caso, Camara de Terrassa somos Punto PIDI, muchas cámaras lo son-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p:txBody>
      </p:sp>
      <p:sp>
        <p:nvSpPr>
          <p:cNvPr id="4" name="Contenidor de número de diapositiva 3">
            <a:extLst>
              <a:ext uri="{FF2B5EF4-FFF2-40B4-BE49-F238E27FC236}">
                <a16:creationId xmlns:a16="http://schemas.microsoft.com/office/drawing/2014/main" id="{28C63B63-E038-0844-BB5D-E99E6350C9E2}"/>
              </a:ext>
            </a:extLst>
          </p:cNvPr>
          <p:cNvSpPr>
            <a:spLocks noGrp="1"/>
          </p:cNvSpPr>
          <p:nvPr>
            <p:ph type="sldNum" sz="quarter" idx="5"/>
          </p:nvPr>
        </p:nvSpPr>
        <p:spPr/>
        <p:txBody>
          <a:bodyPr/>
          <a:lstStyle/>
          <a:p>
            <a:fld id="{65965534-A9B0-4251-A97E-9C49AC55828E}" type="slidenum">
              <a:rPr lang="es-ES" smtClean="0"/>
              <a:t>21</a:t>
            </a:fld>
            <a:endParaRPr lang="es-ES"/>
          </a:p>
        </p:txBody>
      </p:sp>
    </p:spTree>
    <p:extLst>
      <p:ext uri="{BB962C8B-B14F-4D97-AF65-F5344CB8AC3E}">
        <p14:creationId xmlns:p14="http://schemas.microsoft.com/office/powerpoint/2010/main" val="1569041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77595-284A-5F18-3C3E-1D974F526A0D}"/>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E17EB215-3EF3-0BA1-22F0-37E4FB8937E6}"/>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12506ABE-7C5A-A50F-272F-8BE52FCCE24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n-US" sz="1200" kern="100" dirty="0">
              <a:latin typeface="Montserrat" panose="00000500000000000000" pitchFamily="2"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r>
              <a:rPr lang="es-ES" dirty="0"/>
              <a:t>Estas ayudas son gestionadas a nivel autonómico, por lo que la disponibilidad y condiciones pueden variar según la comunidad autónoma.</a:t>
            </a:r>
          </a:p>
        </p:txBody>
      </p:sp>
      <p:sp>
        <p:nvSpPr>
          <p:cNvPr id="4" name="Contenidor de número de diapositiva 3">
            <a:extLst>
              <a:ext uri="{FF2B5EF4-FFF2-40B4-BE49-F238E27FC236}">
                <a16:creationId xmlns:a16="http://schemas.microsoft.com/office/drawing/2014/main" id="{865CAA50-0A4B-91D4-D576-355A7815BDA2}"/>
              </a:ext>
            </a:extLst>
          </p:cNvPr>
          <p:cNvSpPr>
            <a:spLocks noGrp="1"/>
          </p:cNvSpPr>
          <p:nvPr>
            <p:ph type="sldNum" sz="quarter" idx="5"/>
          </p:nvPr>
        </p:nvSpPr>
        <p:spPr/>
        <p:txBody>
          <a:bodyPr/>
          <a:lstStyle/>
          <a:p>
            <a:fld id="{65965534-A9B0-4251-A97E-9C49AC55828E}" type="slidenum">
              <a:rPr lang="es-ES" smtClean="0"/>
              <a:t>22</a:t>
            </a:fld>
            <a:endParaRPr lang="es-ES"/>
          </a:p>
        </p:txBody>
      </p:sp>
    </p:spTree>
    <p:extLst>
      <p:ext uri="{BB962C8B-B14F-4D97-AF65-F5344CB8AC3E}">
        <p14:creationId xmlns:p14="http://schemas.microsoft.com/office/powerpoint/2010/main" val="3128471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latin typeface="Montserrat" panose="00000500000000000000" pitchFamily="2" charset="0"/>
                <a:ea typeface="Calibri" panose="020F0502020204030204" pitchFamily="34" charset="0"/>
                <a:cs typeface="Times New Roman" panose="02020603050405020304" pitchFamily="18" charset="0"/>
              </a:rPr>
              <a:t>(*) REFERENCIAS: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latin typeface="Montserrat" panose="00000500000000000000" pitchFamily="2" charset="0"/>
                <a:ea typeface="Calibri" panose="020F0502020204030204" pitchFamily="34" charset="0"/>
                <a:cs typeface="Times New Roman" panose="02020603050405020304" pitchFamily="18" charset="0"/>
              </a:rPr>
              <a:t>- High </a:t>
            </a:r>
            <a:r>
              <a:rPr lang="es-ES" sz="1200" kern="100" dirty="0" err="1">
                <a:latin typeface="Montserrat" panose="00000500000000000000" pitchFamily="2" charset="0"/>
                <a:ea typeface="Calibri" panose="020F0502020204030204" pitchFamily="34" charset="0"/>
                <a:cs typeface="Times New Roman" panose="02020603050405020304" pitchFamily="18" charset="0"/>
              </a:rPr>
              <a:t>Level</a:t>
            </a:r>
            <a:r>
              <a:rPr lang="es-ES" sz="1200" kern="100" dirty="0">
                <a:latin typeface="Montserrat" panose="00000500000000000000" pitchFamily="2" charset="0"/>
                <a:ea typeface="Calibri" panose="020F0502020204030204" pitchFamily="34" charset="0"/>
                <a:cs typeface="Times New Roman" panose="02020603050405020304" pitchFamily="18" charset="0"/>
              </a:rPr>
              <a:t> </a:t>
            </a:r>
            <a:r>
              <a:rPr lang="es-ES" sz="1200" kern="100" dirty="0" err="1">
                <a:latin typeface="Montserrat" panose="00000500000000000000" pitchFamily="2" charset="0"/>
                <a:ea typeface="Calibri" panose="020F0502020204030204" pitchFamily="34" charset="0"/>
                <a:cs typeface="Times New Roman" panose="02020603050405020304" pitchFamily="18" charset="0"/>
              </a:rPr>
              <a:t>Economic</a:t>
            </a:r>
            <a:r>
              <a:rPr lang="es-ES" sz="1200" kern="100" dirty="0">
                <a:latin typeface="Montserrat" panose="00000500000000000000" pitchFamily="2" charset="0"/>
                <a:ea typeface="Calibri" panose="020F0502020204030204" pitchFamily="34" charset="0"/>
                <a:cs typeface="Times New Roman" panose="02020603050405020304" pitchFamily="18" charset="0"/>
              </a:rPr>
              <a:t> </a:t>
            </a:r>
            <a:r>
              <a:rPr lang="es-ES" sz="1200" kern="100" dirty="0" err="1">
                <a:latin typeface="Montserrat" panose="00000500000000000000" pitchFamily="2" charset="0"/>
                <a:ea typeface="Calibri" panose="020F0502020204030204" pitchFamily="34" charset="0"/>
                <a:cs typeface="Times New Roman" panose="02020603050405020304" pitchFamily="18" charset="0"/>
              </a:rPr>
              <a:t>Study</a:t>
            </a:r>
            <a:r>
              <a:rPr lang="es-ES" sz="1200" kern="100" dirty="0">
                <a:latin typeface="Montserrat" panose="00000500000000000000" pitchFamily="2" charset="0"/>
                <a:ea typeface="Calibri" panose="020F0502020204030204" pitchFamily="34" charset="0"/>
                <a:cs typeface="Times New Roman" panose="02020603050405020304" pitchFamily="18" charset="0"/>
              </a:rPr>
              <a:t>  - </a:t>
            </a:r>
            <a:r>
              <a:rPr lang="en-US" dirty="0"/>
              <a:t>Energy Efficiency for SMEs (EE4SMEs): https://www.ee4sme.com/2023/10/30/elementor-2871/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latin typeface="Montserrat" panose="00000500000000000000" pitchFamily="2" charset="0"/>
                <a:ea typeface="Calibri" panose="020F0502020204030204" pitchFamily="34" charset="0"/>
                <a:cs typeface="Times New Roman" panose="02020603050405020304" pitchFamily="18" charset="0"/>
              </a:rPr>
              <a:t>- The potential for investment in energy efficiency through financial instruments in the European Union: https://www.fi-compass.eu/library/market-analysis/potential-investment-energy-efficiency-through-financial-instruments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00" dirty="0">
              <a:latin typeface="Montserrat" panose="00000500000000000000" pitchFamily="2"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kern="100" dirty="0">
              <a:latin typeface="Montserrat" panose="00000500000000000000" pitchFamily="2" charset="0"/>
              <a:ea typeface="Calibri" panose="020F0502020204030204" pitchFamily="34" charset="0"/>
              <a:cs typeface="Times New Roman" panose="02020603050405020304" pitchFamily="18" charset="0"/>
            </a:endParaRPr>
          </a:p>
          <a:p>
            <a:endParaRPr lang="es-ES" dirty="0"/>
          </a:p>
        </p:txBody>
      </p:sp>
      <p:sp>
        <p:nvSpPr>
          <p:cNvPr id="4" name="Contenidor de número de diapositiva 3"/>
          <p:cNvSpPr>
            <a:spLocks noGrp="1"/>
          </p:cNvSpPr>
          <p:nvPr>
            <p:ph type="sldNum" sz="quarter" idx="5"/>
          </p:nvPr>
        </p:nvSpPr>
        <p:spPr/>
        <p:txBody>
          <a:bodyPr/>
          <a:lstStyle/>
          <a:p>
            <a:fld id="{65965534-A9B0-4251-A97E-9C49AC55828E}" type="slidenum">
              <a:rPr lang="es-ES" smtClean="0"/>
              <a:t>4</a:t>
            </a:fld>
            <a:endParaRPr lang="es-ES"/>
          </a:p>
        </p:txBody>
      </p:sp>
    </p:spTree>
    <p:extLst>
      <p:ext uri="{BB962C8B-B14F-4D97-AF65-F5344CB8AC3E}">
        <p14:creationId xmlns:p14="http://schemas.microsoft.com/office/powerpoint/2010/main" val="13574941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B1B98-90BD-C683-6BE3-E417EA22E0E1}"/>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D969474B-CED5-C6B7-6309-18EF684D6A40}"/>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C38C1446-588A-EA4B-86E3-3FE5CAAFDA4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n-US" sz="1200" kern="100" dirty="0">
              <a:latin typeface="Montserrat" panose="00000500000000000000" pitchFamily="2"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r>
              <a:rPr lang="es-ES" dirty="0"/>
              <a:t>Estas ayudas son gestionadas a nivel autonómico, por lo que la disponibilidad y condiciones pueden variar según la comunidad autónoma.</a:t>
            </a:r>
          </a:p>
        </p:txBody>
      </p:sp>
      <p:sp>
        <p:nvSpPr>
          <p:cNvPr id="4" name="Contenidor de número de diapositiva 3">
            <a:extLst>
              <a:ext uri="{FF2B5EF4-FFF2-40B4-BE49-F238E27FC236}">
                <a16:creationId xmlns:a16="http://schemas.microsoft.com/office/drawing/2014/main" id="{E1B5E5EC-FEA5-56AC-840D-4C15CE0BB4FB}"/>
              </a:ext>
            </a:extLst>
          </p:cNvPr>
          <p:cNvSpPr>
            <a:spLocks noGrp="1"/>
          </p:cNvSpPr>
          <p:nvPr>
            <p:ph type="sldNum" sz="quarter" idx="5"/>
          </p:nvPr>
        </p:nvSpPr>
        <p:spPr/>
        <p:txBody>
          <a:bodyPr/>
          <a:lstStyle/>
          <a:p>
            <a:fld id="{65965534-A9B0-4251-A97E-9C49AC55828E}" type="slidenum">
              <a:rPr lang="es-ES" smtClean="0"/>
              <a:t>23</a:t>
            </a:fld>
            <a:endParaRPr lang="es-ES"/>
          </a:p>
        </p:txBody>
      </p:sp>
    </p:spTree>
    <p:extLst>
      <p:ext uri="{BB962C8B-B14F-4D97-AF65-F5344CB8AC3E}">
        <p14:creationId xmlns:p14="http://schemas.microsoft.com/office/powerpoint/2010/main" val="5883176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A8E48-B706-E3E8-CE40-B9FCBDA67880}"/>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674105C7-69FC-9B2F-C721-35319830EF26}"/>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6A6F0770-3039-9819-B18E-E22F66A488F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n-US" sz="1200" kern="100" dirty="0">
              <a:latin typeface="Montserrat" panose="00000500000000000000" pitchFamily="2"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r>
              <a:rPr lang="es-ES" dirty="0"/>
              <a:t>Estas ayudas son gestionadas a nivel autonómico, por lo que la disponibilidad y condiciones pueden variar según la comunidad autónoma.</a:t>
            </a:r>
          </a:p>
        </p:txBody>
      </p:sp>
      <p:sp>
        <p:nvSpPr>
          <p:cNvPr id="4" name="Contenidor de número de diapositiva 3">
            <a:extLst>
              <a:ext uri="{FF2B5EF4-FFF2-40B4-BE49-F238E27FC236}">
                <a16:creationId xmlns:a16="http://schemas.microsoft.com/office/drawing/2014/main" id="{F4B1FB1C-9A5E-1C5C-446E-6EA21BEB93A7}"/>
              </a:ext>
            </a:extLst>
          </p:cNvPr>
          <p:cNvSpPr>
            <a:spLocks noGrp="1"/>
          </p:cNvSpPr>
          <p:nvPr>
            <p:ph type="sldNum" sz="quarter" idx="5"/>
          </p:nvPr>
        </p:nvSpPr>
        <p:spPr/>
        <p:txBody>
          <a:bodyPr/>
          <a:lstStyle/>
          <a:p>
            <a:fld id="{65965534-A9B0-4251-A97E-9C49AC55828E}" type="slidenum">
              <a:rPr lang="es-ES" smtClean="0"/>
              <a:t>24</a:t>
            </a:fld>
            <a:endParaRPr lang="es-ES"/>
          </a:p>
        </p:txBody>
      </p:sp>
    </p:spTree>
    <p:extLst>
      <p:ext uri="{BB962C8B-B14F-4D97-AF65-F5344CB8AC3E}">
        <p14:creationId xmlns:p14="http://schemas.microsoft.com/office/powerpoint/2010/main" val="1338822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84BDC-F380-A32E-17D0-5598A3057D60}"/>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24C54D14-6C56-D857-06B3-4FB6BB87B9E4}"/>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444BF438-DB0C-3B17-5519-A87A114D79E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REFERENCIAS: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n-US" sz="1200" kern="100" dirty="0">
              <a:latin typeface="Montserrat" panose="00000500000000000000" pitchFamily="2"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Plan </a:t>
            </a:r>
            <a:r>
              <a:rPr lang="es-ES" sz="1200" kern="100" dirty="0" err="1">
                <a:effectLst/>
                <a:latin typeface="Montserrat" panose="00000500000000000000" pitchFamily="2" charset="0"/>
                <a:ea typeface="Calibri" panose="020F0502020204030204" pitchFamily="34" charset="0"/>
                <a:cs typeface="Times New Roman" panose="02020603050405020304" pitchFamily="18" charset="0"/>
              </a:rPr>
              <a:t>REPowerEU</a:t>
            </a: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Plan para reducir rápidamente la dependencia con respecto a los combustibles fósiles rusos y avanzar con rapidez en la transición ecológica</a:t>
            </a:r>
            <a:endParaRPr lang="es-ES" sz="1200" kern="100" dirty="0">
              <a:latin typeface="Montserrat" panose="00000500000000000000" pitchFamily="2" charset="0"/>
              <a:ea typeface="Calibri" panose="020F0502020204030204" pitchFamily="34" charset="0"/>
              <a:cs typeface="Times New Roman" panose="02020603050405020304" pitchFamily="18" charset="0"/>
            </a:endParaRPr>
          </a:p>
          <a:p>
            <a:r>
              <a:rPr lang="es-ES" dirty="0"/>
              <a:t>BEI: </a:t>
            </a:r>
            <a:r>
              <a:rPr lang="es-ES" dirty="0" err="1"/>
              <a:t>European</a:t>
            </a:r>
            <a:r>
              <a:rPr lang="es-ES" dirty="0"/>
              <a:t> </a:t>
            </a:r>
            <a:r>
              <a:rPr lang="es-ES" dirty="0" err="1"/>
              <a:t>Invenstmen</a:t>
            </a:r>
            <a:r>
              <a:rPr lang="es-ES" dirty="0"/>
              <a:t> </a:t>
            </a:r>
            <a:r>
              <a:rPr lang="es-ES" dirty="0" err="1"/>
              <a:t>bank</a:t>
            </a:r>
            <a:endParaRPr lang="es-ES" dirty="0"/>
          </a:p>
        </p:txBody>
      </p:sp>
      <p:sp>
        <p:nvSpPr>
          <p:cNvPr id="4" name="Contenidor de número de diapositiva 3">
            <a:extLst>
              <a:ext uri="{FF2B5EF4-FFF2-40B4-BE49-F238E27FC236}">
                <a16:creationId xmlns:a16="http://schemas.microsoft.com/office/drawing/2014/main" id="{105A969C-9032-CC32-BE7C-09CBBCE1A3C6}"/>
              </a:ext>
            </a:extLst>
          </p:cNvPr>
          <p:cNvSpPr>
            <a:spLocks noGrp="1"/>
          </p:cNvSpPr>
          <p:nvPr>
            <p:ph type="sldNum" sz="quarter" idx="5"/>
          </p:nvPr>
        </p:nvSpPr>
        <p:spPr/>
        <p:txBody>
          <a:bodyPr/>
          <a:lstStyle/>
          <a:p>
            <a:fld id="{65965534-A9B0-4251-A97E-9C49AC55828E}" type="slidenum">
              <a:rPr lang="es-ES" smtClean="0"/>
              <a:t>5</a:t>
            </a:fld>
            <a:endParaRPr lang="es-ES"/>
          </a:p>
        </p:txBody>
      </p:sp>
    </p:spTree>
    <p:extLst>
      <p:ext uri="{BB962C8B-B14F-4D97-AF65-F5344CB8AC3E}">
        <p14:creationId xmlns:p14="http://schemas.microsoft.com/office/powerpoint/2010/main" val="3491880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BAAD0-D7A8-E9DC-E8ED-31BD1930FB38}"/>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BE124562-2BB2-EE15-E719-55ADDB535295}"/>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871860CC-8DA1-4EB9-39F4-B9609D44F92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REFERENCIAS: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PNIEC_ Plan Nacional Integrado de energía y Clima</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1ª Versión 2021, actualizada en 2023 donde se incrementan los objetivos.</a:t>
            </a:r>
            <a:endParaRPr lang="en-US" sz="1200" kern="100" dirty="0">
              <a:latin typeface="Montserrat" panose="00000500000000000000" pitchFamily="2"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s-ES" dirty="0"/>
          </a:p>
        </p:txBody>
      </p:sp>
      <p:sp>
        <p:nvSpPr>
          <p:cNvPr id="4" name="Contenidor de número de diapositiva 3">
            <a:extLst>
              <a:ext uri="{FF2B5EF4-FFF2-40B4-BE49-F238E27FC236}">
                <a16:creationId xmlns:a16="http://schemas.microsoft.com/office/drawing/2014/main" id="{2FFB1B18-D49C-3E47-26A4-EEA198F2B851}"/>
              </a:ext>
            </a:extLst>
          </p:cNvPr>
          <p:cNvSpPr>
            <a:spLocks noGrp="1"/>
          </p:cNvSpPr>
          <p:nvPr>
            <p:ph type="sldNum" sz="quarter" idx="5"/>
          </p:nvPr>
        </p:nvSpPr>
        <p:spPr/>
        <p:txBody>
          <a:bodyPr/>
          <a:lstStyle/>
          <a:p>
            <a:fld id="{65965534-A9B0-4251-A97E-9C49AC55828E}" type="slidenum">
              <a:rPr lang="es-ES" smtClean="0"/>
              <a:t>6</a:t>
            </a:fld>
            <a:endParaRPr lang="es-ES"/>
          </a:p>
        </p:txBody>
      </p:sp>
    </p:spTree>
    <p:extLst>
      <p:ext uri="{BB962C8B-B14F-4D97-AF65-F5344CB8AC3E}">
        <p14:creationId xmlns:p14="http://schemas.microsoft.com/office/powerpoint/2010/main" val="3352968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8BA59-43D1-5140-5027-EF6EF2E776F6}"/>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55F0B97C-430A-AC13-998E-A9E56EA1E58E}"/>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88B3FF5E-6B8C-738B-32BD-10EF950E415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NOTAS ampliar contenido:</a:t>
            </a:r>
          </a:p>
          <a:p>
            <a:r>
              <a:rPr lang="es-ES" b="1" dirty="0"/>
              <a:t>Avances</a:t>
            </a:r>
            <a:r>
              <a:rPr lang="es-ES" dirty="0"/>
              <a:t>:</a:t>
            </a:r>
          </a:p>
          <a:p>
            <a:pPr>
              <a:buFont typeface="+mj-lt"/>
              <a:buAutoNum type="arabicPeriod"/>
            </a:pPr>
            <a:r>
              <a:rPr lang="es-ES" b="1" dirty="0"/>
              <a:t>Medidas de eficiencia energética</a:t>
            </a:r>
            <a:r>
              <a:rPr lang="es-ES" dirty="0"/>
              <a:t>: El sector ha comenzado a adoptar tecnologías como la iluminación LED, sistemas de control de iluminación (sensores de ocupación y atenuación), y mejoras en los sistemas de calefacción y refrigeración. Las revisiones periódicas de los sistemas de calefacción y la optimización del uso de luz natural también han contribuido​. – Módulos Formativos EE y Buenas Prácticas. </a:t>
            </a:r>
          </a:p>
          <a:p>
            <a:pPr>
              <a:buFont typeface="+mj-lt"/>
              <a:buAutoNum type="arabicPeriod"/>
            </a:pPr>
            <a:r>
              <a:rPr lang="es-ES" b="1" dirty="0"/>
              <a:t>Energías renovables</a:t>
            </a:r>
            <a:r>
              <a:rPr lang="es-ES" dirty="0"/>
              <a:t>: Se ha impulsado la instalación de paneles solares mayoritariamente, así como también el uso de energía geotérmica para calefacción y refrigeración​​.</a:t>
            </a:r>
          </a:p>
          <a:p>
            <a:pPr>
              <a:buFont typeface="+mj-lt"/>
              <a:buAutoNum type="arabicPeriod"/>
            </a:pPr>
            <a:r>
              <a:rPr lang="es-ES" b="1" dirty="0"/>
              <a:t>Concienciación</a:t>
            </a:r>
            <a:r>
              <a:rPr lang="es-ES" dirty="0"/>
              <a:t>: Se han implementado y se implementan medidas de concienciación para que tanto empleados como clientes reduzcan el desperdicio energético, lo cual es crucial en establecimientos de alta rotación como los hoteles​ - Buenas prácticas. </a:t>
            </a:r>
          </a:p>
          <a:p>
            <a:pPr>
              <a:buFont typeface="+mj-lt"/>
              <a:buNone/>
            </a:pPr>
            <a:endParaRPr lang="es-ES" dirty="0"/>
          </a:p>
          <a:p>
            <a:r>
              <a:rPr lang="es-ES" b="1" dirty="0"/>
              <a:t>Barreras</a:t>
            </a:r>
            <a:r>
              <a:rPr lang="es-ES" dirty="0"/>
              <a:t>:</a:t>
            </a:r>
          </a:p>
          <a:p>
            <a:pPr>
              <a:buFont typeface="+mj-lt"/>
              <a:buAutoNum type="arabicPeriod"/>
            </a:pPr>
            <a:r>
              <a:rPr lang="es-ES" b="1" dirty="0"/>
              <a:t>Costes iniciales elevados</a:t>
            </a:r>
            <a:r>
              <a:rPr lang="es-ES" dirty="0"/>
              <a:t>: El coste de implementación de medidas energéticas, como la instalación de paneles solares o la sustitución de maquinaria antigua, representa un desafío importante, especialmente para pequeñas empresas​.</a:t>
            </a:r>
          </a:p>
          <a:p>
            <a:pPr>
              <a:buFont typeface="+mj-lt"/>
              <a:buAutoNum type="arabicPeriod"/>
            </a:pPr>
            <a:r>
              <a:rPr lang="es-ES" b="1" dirty="0"/>
              <a:t>Falta de conocimiento técnico</a:t>
            </a:r>
            <a:r>
              <a:rPr lang="es-ES" dirty="0"/>
              <a:t>: Muchas pymes del sector no han llevado a cabo auditorías energéticas, debido a una falta de información sobre cómo aplicar las recomendaciones o gestionar los proyectos de eficiencia​. Se estima que solo el 39% de empresas del sector realizan auditorias energéticas.</a:t>
            </a:r>
          </a:p>
          <a:p>
            <a:pPr>
              <a:buFont typeface="+mj-lt"/>
              <a:buAutoNum type="arabicPeriod"/>
            </a:pPr>
            <a:r>
              <a:rPr lang="es-ES" b="1" dirty="0"/>
              <a:t>Retorno de inversión lento</a:t>
            </a:r>
            <a:r>
              <a:rPr lang="es-ES" dirty="0"/>
              <a:t>: Las inversiones en eficiencia energética, aunque rentables a largo plazo, suelen tener un periodo de amortización largo, lo que desalienta a algunos negocios que buscan resultados inmediatos​​.</a:t>
            </a:r>
          </a:p>
          <a:p>
            <a:pPr>
              <a:buFont typeface="+mj-lt"/>
              <a:buNone/>
            </a:pPr>
            <a:endParaRPr lang="es-ES" dirty="0"/>
          </a:p>
          <a:p>
            <a:r>
              <a:rPr lang="es-ES" b="1" dirty="0"/>
              <a:t>Impulsores</a:t>
            </a:r>
            <a:r>
              <a:rPr lang="es-ES" dirty="0"/>
              <a:t>:</a:t>
            </a:r>
          </a:p>
          <a:p>
            <a:pPr>
              <a:buFont typeface="+mj-lt"/>
              <a:buAutoNum type="arabicPeriod"/>
            </a:pPr>
            <a:r>
              <a:rPr lang="es-ES" b="1" dirty="0"/>
              <a:t>Incentivos y subvenciones</a:t>
            </a:r>
            <a:r>
              <a:rPr lang="es-ES" dirty="0"/>
              <a:t>: Existen incentivos financieros, como subvenciones y préstamos a bajo interés, que pueden ayudar a las empresas del sector a superar las barreras económicas iniciales​.</a:t>
            </a:r>
          </a:p>
          <a:p>
            <a:pPr>
              <a:buFont typeface="+mj-lt"/>
              <a:buAutoNum type="arabicPeriod"/>
            </a:pPr>
            <a:r>
              <a:rPr lang="es-ES" b="1" dirty="0"/>
              <a:t>Marco regulatorio</a:t>
            </a:r>
            <a:r>
              <a:rPr lang="es-ES" dirty="0"/>
              <a:t>: Las normativas europeas y españolas en materia de descarbonización y eficiencia energética, como el PNIEC y las directivas de la UE, están presionando al sector para acelerar su transformación​​.</a:t>
            </a:r>
          </a:p>
          <a:p>
            <a:pPr>
              <a:buFont typeface="+mj-lt"/>
              <a:buAutoNum type="arabicPeriod"/>
            </a:pPr>
            <a:r>
              <a:rPr lang="es-ES" b="1" dirty="0"/>
              <a:t>Mercado</a:t>
            </a:r>
            <a:r>
              <a:rPr lang="es-ES" dirty="0"/>
              <a:t>: competitivo, las empresas que abordan mejoras en temas de sostenibilidad, en este caso concreto en EE, además de mejorar sus costes operativos, son más competitivas, se posicionan mejor.  </a:t>
            </a:r>
          </a:p>
          <a:p>
            <a:pPr>
              <a:buFont typeface="+mj-lt"/>
              <a:buNone/>
            </a:pPr>
            <a:endParaRPr lang="es-ES" dirty="0"/>
          </a:p>
          <a:p>
            <a:pPr>
              <a:buFont typeface="+mj-lt"/>
              <a:buNone/>
            </a:pPr>
            <a:r>
              <a:rPr lang="es-ES" dirty="0"/>
              <a:t> - Todo estos puntos: han sido identificados como parte del trabajo realizado por el Living </a:t>
            </a:r>
            <a:r>
              <a:rPr lang="es-ES" dirty="0" err="1"/>
              <a:t>Lab</a:t>
            </a:r>
            <a:r>
              <a:rPr lang="es-ES" dirty="0"/>
              <a:t> que reunió empresas de la cadena de valor del sector HORECA.</a:t>
            </a:r>
          </a:p>
          <a:p>
            <a:r>
              <a:rPr lang="es-ES"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00" dirty="0">
              <a:latin typeface="Montserrat" panose="00000500000000000000" pitchFamily="2"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s-ES" dirty="0"/>
          </a:p>
        </p:txBody>
      </p:sp>
      <p:sp>
        <p:nvSpPr>
          <p:cNvPr id="4" name="Contenidor de número de diapositiva 3">
            <a:extLst>
              <a:ext uri="{FF2B5EF4-FFF2-40B4-BE49-F238E27FC236}">
                <a16:creationId xmlns:a16="http://schemas.microsoft.com/office/drawing/2014/main" id="{5C082BAC-216B-9854-E915-BB3ADFE86540}"/>
              </a:ext>
            </a:extLst>
          </p:cNvPr>
          <p:cNvSpPr>
            <a:spLocks noGrp="1"/>
          </p:cNvSpPr>
          <p:nvPr>
            <p:ph type="sldNum" sz="quarter" idx="5"/>
          </p:nvPr>
        </p:nvSpPr>
        <p:spPr/>
        <p:txBody>
          <a:bodyPr/>
          <a:lstStyle/>
          <a:p>
            <a:fld id="{65965534-A9B0-4251-A97E-9C49AC55828E}" type="slidenum">
              <a:rPr lang="es-ES" smtClean="0"/>
              <a:t>7</a:t>
            </a:fld>
            <a:endParaRPr lang="es-ES"/>
          </a:p>
        </p:txBody>
      </p:sp>
    </p:spTree>
    <p:extLst>
      <p:ext uri="{BB962C8B-B14F-4D97-AF65-F5344CB8AC3E}">
        <p14:creationId xmlns:p14="http://schemas.microsoft.com/office/powerpoint/2010/main" val="3312211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lstStyle/>
          <a:p>
            <a:pPr marL="742950" lvl="1" indent="-285750">
              <a:lnSpc>
                <a:spcPct val="150000"/>
              </a:lnSpc>
              <a:spcAft>
                <a:spcPts val="800"/>
              </a:spcAft>
              <a:buSzPts val="1000"/>
              <a:buFont typeface="Courier New" panose="02070309020205020404" pitchFamily="49" charset="0"/>
              <a:buChar char="o"/>
              <a:tabLst>
                <a:tab pos="914400" algn="l"/>
              </a:tabLst>
            </a:pPr>
            <a:r>
              <a:rPr lang="es-ES" b="1" kern="100" dirty="0">
                <a:effectLst/>
                <a:latin typeface="Montserrat" panose="00000500000000000000" pitchFamily="2" charset="0"/>
                <a:ea typeface="Calibri" panose="020F0502020204030204" pitchFamily="34" charset="0"/>
                <a:cs typeface="Times New Roman" panose="02020603050405020304" pitchFamily="18" charset="0"/>
              </a:rPr>
              <a:t>Tipos de préstamos</a:t>
            </a:r>
            <a:endParaRPr lang="es-ES" kern="100" dirty="0">
              <a:effectLst/>
              <a:latin typeface="Montserrat" panose="00000500000000000000" pitchFamily="2" charset="0"/>
              <a:ea typeface="Calibri" panose="020F0502020204030204" pitchFamily="34" charset="0"/>
              <a:cs typeface="Times New Roman" panose="02020603050405020304" pitchFamily="18" charset="0"/>
            </a:endParaRPr>
          </a:p>
          <a:p>
            <a:pPr marL="742950" lvl="1" indent="-285750">
              <a:lnSpc>
                <a:spcPct val="150000"/>
              </a:lnSpc>
              <a:spcAft>
                <a:spcPts val="800"/>
              </a:spcAft>
              <a:buSzPts val="1000"/>
              <a:buFont typeface="Courier New" panose="02070309020205020404" pitchFamily="49" charset="0"/>
              <a:buChar char="o"/>
              <a:tabLst>
                <a:tab pos="914400" algn="l"/>
              </a:tabLst>
            </a:pPr>
            <a:r>
              <a:rPr lang="es-ES" b="1" kern="100" dirty="0">
                <a:latin typeface="Montserrat" panose="00000500000000000000" pitchFamily="2" charset="0"/>
                <a:ea typeface="Calibri" panose="020F0502020204030204" pitchFamily="34" charset="0"/>
                <a:cs typeface="Times New Roman" panose="02020603050405020304" pitchFamily="18" charset="0"/>
              </a:rPr>
              <a:t>PRÉSTAMO BLANDO:</a:t>
            </a:r>
            <a:endParaRPr lang="es-ES" b="1" kern="100" dirty="0">
              <a:effectLst/>
              <a:latin typeface="Montserrat" panose="00000500000000000000" pitchFamily="2" charset="0"/>
              <a:ea typeface="Calibri" panose="020F0502020204030204" pitchFamily="34" charset="0"/>
              <a:cs typeface="Times New Roman" panose="02020603050405020304" pitchFamily="18" charset="0"/>
            </a:endParaRPr>
          </a:p>
          <a:p>
            <a:pPr marL="800100" lvl="1" indent="-342900">
              <a:lnSpc>
                <a:spcPct val="150000"/>
              </a:lnSpc>
              <a:spcAft>
                <a:spcPts val="800"/>
              </a:spcAft>
              <a:buSzPts val="1000"/>
              <a:buFont typeface="Source Sans Pro Light" panose="020B0403030403020204" pitchFamily="34" charset="0"/>
              <a:buChar char="→"/>
              <a:tabLst>
                <a:tab pos="914400" algn="l"/>
              </a:tabLst>
            </a:pPr>
            <a:r>
              <a:rPr lang="es-ES" dirty="0">
                <a:latin typeface="Montserrat" panose="00000500000000000000" pitchFamily="2" charset="0"/>
              </a:rPr>
              <a:t>Préstamo ofrecido en condiciones favorables, como tasas de interés reducidas y plazos de amortización más largos. Son comunes en programas de apoyo gubernamental para la eficiencia energética. En algunos supuestos los préstamos blandos incluyen años de carencia, o una bonificación parcial en el capital a reintegrar.</a:t>
            </a:r>
          </a:p>
          <a:p>
            <a:pPr marL="742950" lvl="1" indent="-285750">
              <a:lnSpc>
                <a:spcPct val="150000"/>
              </a:lnSpc>
              <a:spcAft>
                <a:spcPts val="800"/>
              </a:spcAft>
              <a:buSzPts val="1000"/>
              <a:buFont typeface="Courier New" panose="02070309020205020404" pitchFamily="49" charset="0"/>
              <a:buChar char="o"/>
              <a:tabLst>
                <a:tab pos="914400" algn="l"/>
              </a:tabLst>
            </a:pPr>
            <a:r>
              <a:rPr lang="es-ES" b="1" kern="100" dirty="0">
                <a:effectLst/>
                <a:latin typeface="Montserrat" panose="00000500000000000000" pitchFamily="2" charset="0"/>
                <a:ea typeface="Calibri" panose="020F0502020204030204" pitchFamily="34" charset="0"/>
                <a:cs typeface="Times New Roman" panose="02020603050405020304" pitchFamily="18" charset="0"/>
              </a:rPr>
              <a:t>CRÉDITO REVOLVENTE</a:t>
            </a:r>
            <a:r>
              <a:rPr lang="es-ES" kern="100" dirty="0">
                <a:effectLst/>
                <a:latin typeface="Montserrat" panose="00000500000000000000" pitchFamily="2" charset="0"/>
                <a:ea typeface="Calibri" panose="020F0502020204030204" pitchFamily="34" charset="0"/>
                <a:cs typeface="Times New Roman" panose="02020603050405020304" pitchFamily="18" charset="0"/>
              </a:rPr>
              <a:t>: </a:t>
            </a:r>
            <a:r>
              <a:rPr lang="es-ES" sz="1800" b="1"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PÓLIZA de Crédito </a:t>
            </a:r>
            <a:r>
              <a:rPr lang="es-ES" sz="1800" b="1" dirty="0" err="1">
                <a:solidFill>
                  <a:srgbClr val="000000"/>
                </a:solidFill>
                <a:effectLst/>
                <a:latin typeface="Aptos" panose="020B0004020202020204" pitchFamily="34" charset="0"/>
                <a:ea typeface="Times New Roman" panose="02020603050405020304" pitchFamily="18" charset="0"/>
                <a:cs typeface="Aptos" panose="020B0004020202020204" pitchFamily="34" charset="0"/>
              </a:rPr>
              <a:t>ó</a:t>
            </a:r>
            <a:r>
              <a:rPr lang="es-ES" sz="1800" b="1"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 LÍMITE de Crédito</a:t>
            </a:r>
            <a:endParaRPr lang="es-ES" b="1" kern="100" dirty="0">
              <a:effectLst/>
              <a:latin typeface="Montserrat" panose="00000500000000000000" pitchFamily="2" charset="0"/>
              <a:ea typeface="Calibri" panose="020F0502020204030204" pitchFamily="34" charset="0"/>
              <a:cs typeface="Times New Roman" panose="02020603050405020304" pitchFamily="18" charset="0"/>
            </a:endParaRPr>
          </a:p>
          <a:p>
            <a:pPr marL="800100" lvl="1" indent="-342900">
              <a:lnSpc>
                <a:spcPct val="150000"/>
              </a:lnSpc>
              <a:spcAft>
                <a:spcPts val="800"/>
              </a:spcAft>
              <a:buSzPts val="1000"/>
              <a:buFont typeface="Source Sans Pro Light" panose="020B0403030403020204" pitchFamily="34" charset="0"/>
              <a:buChar char="→"/>
              <a:tabLst>
                <a:tab pos="914400" algn="l"/>
              </a:tabLst>
            </a:pPr>
            <a:r>
              <a:rPr lang="es-ES" dirty="0">
                <a:latin typeface="Montserrat" panose="00000500000000000000" pitchFamily="2" charset="0"/>
              </a:rPr>
              <a:t>Línea de crédito que permite a una empresa o individuo disponer de una cantidad de dinero y devolverla con flexibilidad, manteniendo el crédito disponible según se devuelve.</a:t>
            </a:r>
            <a:endParaRPr lang="es-ES" kern="100" dirty="0">
              <a:effectLst/>
              <a:latin typeface="Montserrat" panose="00000500000000000000" pitchFamily="2" charset="0"/>
              <a:ea typeface="Calibri" panose="020F0502020204030204" pitchFamily="34" charset="0"/>
              <a:cs typeface="Times New Roman" panose="02020603050405020304" pitchFamily="18" charset="0"/>
            </a:endParaRPr>
          </a:p>
          <a:p>
            <a:endParaRPr lang="es-ES" dirty="0"/>
          </a:p>
        </p:txBody>
      </p:sp>
      <p:sp>
        <p:nvSpPr>
          <p:cNvPr id="4" name="Contenidor de número de diapositiva 3"/>
          <p:cNvSpPr>
            <a:spLocks noGrp="1"/>
          </p:cNvSpPr>
          <p:nvPr>
            <p:ph type="sldNum" sz="quarter" idx="5"/>
          </p:nvPr>
        </p:nvSpPr>
        <p:spPr/>
        <p:txBody>
          <a:bodyPr/>
          <a:lstStyle/>
          <a:p>
            <a:fld id="{65965534-A9B0-4251-A97E-9C49AC55828E}" type="slidenum">
              <a:rPr lang="es-ES" smtClean="0"/>
              <a:t>8</a:t>
            </a:fld>
            <a:endParaRPr lang="es-ES"/>
          </a:p>
        </p:txBody>
      </p:sp>
    </p:spTree>
    <p:extLst>
      <p:ext uri="{BB962C8B-B14F-4D97-AF65-F5344CB8AC3E}">
        <p14:creationId xmlns:p14="http://schemas.microsoft.com/office/powerpoint/2010/main" val="3259853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E31EA-707F-3ECE-ED00-3151F9147E7D}"/>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F09A083D-E9CC-0645-3E23-76D7E8F25A86}"/>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142C32AF-AEBB-011D-E9ED-7DBB7D656B0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n-US" sz="1200" kern="100" dirty="0">
              <a:latin typeface="Montserrat" panose="00000500000000000000" pitchFamily="2"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s-ES" dirty="0"/>
          </a:p>
        </p:txBody>
      </p:sp>
      <p:sp>
        <p:nvSpPr>
          <p:cNvPr id="4" name="Contenidor de número de diapositiva 3">
            <a:extLst>
              <a:ext uri="{FF2B5EF4-FFF2-40B4-BE49-F238E27FC236}">
                <a16:creationId xmlns:a16="http://schemas.microsoft.com/office/drawing/2014/main" id="{52BF8C9F-93C8-928C-7312-446AF60BB3B5}"/>
              </a:ext>
            </a:extLst>
          </p:cNvPr>
          <p:cNvSpPr>
            <a:spLocks noGrp="1"/>
          </p:cNvSpPr>
          <p:nvPr>
            <p:ph type="sldNum" sz="quarter" idx="5"/>
          </p:nvPr>
        </p:nvSpPr>
        <p:spPr/>
        <p:txBody>
          <a:bodyPr/>
          <a:lstStyle/>
          <a:p>
            <a:fld id="{65965534-A9B0-4251-A97E-9C49AC55828E}" type="slidenum">
              <a:rPr lang="es-ES" smtClean="0"/>
              <a:t>9</a:t>
            </a:fld>
            <a:endParaRPr lang="es-ES"/>
          </a:p>
        </p:txBody>
      </p:sp>
    </p:spTree>
    <p:extLst>
      <p:ext uri="{BB962C8B-B14F-4D97-AF65-F5344CB8AC3E}">
        <p14:creationId xmlns:p14="http://schemas.microsoft.com/office/powerpoint/2010/main" val="1523457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BC15A-243B-F72E-9DE2-7D3405D794C0}"/>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5F918294-F7A6-984C-CEA2-CB8436A8915B}"/>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B0680F80-8651-1ABE-DA04-5D1B8E2D626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n-US" sz="1200" kern="100" dirty="0">
              <a:latin typeface="Montserrat" panose="00000500000000000000" pitchFamily="2" charset="0"/>
              <a:ea typeface="Calibri" panose="020F0502020204030204" pitchFamily="34" charset="0"/>
              <a:cs typeface="Times New Roman" panose="02020603050405020304" pitchFamily="18" charset="0"/>
            </a:endParaRPr>
          </a:p>
          <a:p>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r>
              <a:rPr lang="es-ES" b="1" dirty="0"/>
              <a:t>Beneficios del Leasing</a:t>
            </a:r>
          </a:p>
          <a:p>
            <a:pPr marL="0" marR="0" lvl="0" indent="0" algn="l" defTabSz="914400" rtl="0" eaLnBrk="1" fontAlgn="auto" latinLnBrk="0" hangingPunct="1">
              <a:lnSpc>
                <a:spcPct val="100000"/>
              </a:lnSpc>
              <a:spcBef>
                <a:spcPts val="0"/>
              </a:spcBef>
              <a:spcAft>
                <a:spcPts val="0"/>
              </a:spcAft>
              <a:buClrTx/>
              <a:buSzTx/>
              <a:buFontTx/>
              <a:buNone/>
              <a:tabLst/>
              <a:defRPr/>
            </a:pPr>
            <a:r>
              <a:rPr lang="es-ES" dirty="0">
                <a:latin typeface="Montserrat" panose="00000500000000000000" pitchFamily="2" charset="0"/>
              </a:rPr>
              <a:t>Al finalizar el contrato, la empresa tiene la opción de adquirir el equipo pagando un valor residual o renovarlo</a:t>
            </a:r>
          </a:p>
          <a:p>
            <a:endParaRPr lang="es-ES" dirty="0"/>
          </a:p>
          <a:p>
            <a:pPr>
              <a:buFont typeface="Arial" panose="020B0604020202020204" pitchFamily="34" charset="0"/>
              <a:buChar char="•"/>
            </a:pPr>
            <a:r>
              <a:rPr lang="es-ES" b="1" dirty="0"/>
              <a:t>Sin inversión inicial</a:t>
            </a:r>
            <a:r>
              <a:rPr lang="es-ES" dirty="0"/>
              <a:t>: La empresa puede acceder a tecnologías avanzadas sin un gran desembolso inicial.</a:t>
            </a:r>
          </a:p>
          <a:p>
            <a:pPr>
              <a:buFont typeface="Arial" panose="020B0604020202020204" pitchFamily="34" charset="0"/>
              <a:buChar char="•"/>
            </a:pPr>
            <a:r>
              <a:rPr lang="es-ES" b="1" dirty="0"/>
              <a:t>Ahorro inmediato</a:t>
            </a:r>
            <a:r>
              <a:rPr lang="es-ES" dirty="0"/>
              <a:t>: La empresa comienza a ahorrar en costes energéticos desde el inicio.</a:t>
            </a:r>
          </a:p>
          <a:p>
            <a:pPr>
              <a:buFont typeface="Arial" panose="020B0604020202020204" pitchFamily="34" charset="0"/>
              <a:buChar char="•"/>
            </a:pPr>
            <a:r>
              <a:rPr lang="es-ES" b="1" dirty="0"/>
              <a:t>Mantenimiento</a:t>
            </a:r>
            <a:r>
              <a:rPr lang="es-ES" dirty="0"/>
              <a:t>: Generalmente, el proveedor del leasing asume el mantenimiento del equipo, reduciendo los riesgos para la empresa.</a:t>
            </a:r>
          </a:p>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Es una opción flexible y accesible para financiar proyectos de eficiencia energética, especialmente para empresas que no desean o no pueden hacer grandes inversiones iniciales.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p:txBody>
      </p:sp>
      <p:sp>
        <p:nvSpPr>
          <p:cNvPr id="4" name="Contenidor de número de diapositiva 3">
            <a:extLst>
              <a:ext uri="{FF2B5EF4-FFF2-40B4-BE49-F238E27FC236}">
                <a16:creationId xmlns:a16="http://schemas.microsoft.com/office/drawing/2014/main" id="{C978C358-68E0-E50E-A0F0-AA2AB61D0D32}"/>
              </a:ext>
            </a:extLst>
          </p:cNvPr>
          <p:cNvSpPr>
            <a:spLocks noGrp="1"/>
          </p:cNvSpPr>
          <p:nvPr>
            <p:ph type="sldNum" sz="quarter" idx="5"/>
          </p:nvPr>
        </p:nvSpPr>
        <p:spPr/>
        <p:txBody>
          <a:bodyPr/>
          <a:lstStyle/>
          <a:p>
            <a:fld id="{65965534-A9B0-4251-A97E-9C49AC55828E}" type="slidenum">
              <a:rPr lang="es-ES" smtClean="0"/>
              <a:t>10</a:t>
            </a:fld>
            <a:endParaRPr lang="es-ES"/>
          </a:p>
        </p:txBody>
      </p:sp>
    </p:spTree>
    <p:extLst>
      <p:ext uri="{BB962C8B-B14F-4D97-AF65-F5344CB8AC3E}">
        <p14:creationId xmlns:p14="http://schemas.microsoft.com/office/powerpoint/2010/main" val="1795225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BC15A-243B-F72E-9DE2-7D3405D794C0}"/>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5F918294-F7A6-984C-CEA2-CB8436A8915B}"/>
              </a:ext>
            </a:extLst>
          </p:cNvPr>
          <p:cNvSpPr>
            <a:spLocks noGrp="1" noRot="1" noChangeAspect="1"/>
          </p:cNvSpPr>
          <p:nvPr>
            <p:ph type="sldImg"/>
          </p:nvPr>
        </p:nvSpPr>
        <p:spPr/>
      </p:sp>
      <p:sp>
        <p:nvSpPr>
          <p:cNvPr id="3" name="Contenidor de notes 2">
            <a:extLst>
              <a:ext uri="{FF2B5EF4-FFF2-40B4-BE49-F238E27FC236}">
                <a16:creationId xmlns:a16="http://schemas.microsoft.com/office/drawing/2014/main" id="{B0680F80-8651-1ABE-DA04-5D1B8E2D626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n-US" sz="1200" kern="100" dirty="0">
              <a:latin typeface="Montserrat" panose="00000500000000000000" pitchFamily="2" charset="0"/>
              <a:ea typeface="Calibri" panose="020F0502020204030204" pitchFamily="34" charset="0"/>
              <a:cs typeface="Times New Roman" panose="02020603050405020304" pitchFamily="18" charset="0"/>
            </a:endParaRPr>
          </a:p>
          <a:p>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Referencia: https://www.miteco.gob.es/es/energia/eficiencia/cae.html</a:t>
            </a:r>
          </a:p>
          <a:p>
            <a:endParaRPr lang="es-ES" sz="1200" kern="100" dirty="0">
              <a:effectLst/>
              <a:latin typeface="Montserrat" panose="00000500000000000000" pitchFamily="2" charset="0"/>
              <a:ea typeface="Calibri" panose="020F0502020204030204" pitchFamily="34" charset="0"/>
              <a:cs typeface="Times New Roman" panose="02020603050405020304" pitchFamily="18" charset="0"/>
            </a:endParaRPr>
          </a:p>
          <a:p>
            <a:endParaRPr lang="es-ES" sz="1200" kern="100" dirty="0">
              <a:effectLst/>
              <a:latin typeface="Montserrat" panose="00000500000000000000" pitchFamily="2" charset="0"/>
              <a:ea typeface="Calibri" panose="020F0502020204030204" pitchFamily="34" charset="0"/>
              <a:cs typeface="Times New Roman" panose="02020603050405020304" pitchFamily="18" charset="0"/>
            </a:endParaRPr>
          </a:p>
          <a:p>
            <a:endParaRPr lang="es-ES" sz="1200" kern="100" dirty="0">
              <a:effectLst/>
              <a:latin typeface="Montserrat" panose="00000500000000000000" pitchFamily="2" charset="0"/>
              <a:ea typeface="Calibri" panose="020F0502020204030204" pitchFamily="34" charset="0"/>
              <a:cs typeface="Times New Roman" panose="02020603050405020304" pitchFamily="18" charset="0"/>
            </a:endParaRPr>
          </a:p>
          <a:p>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s-E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p:txBody>
      </p:sp>
      <p:sp>
        <p:nvSpPr>
          <p:cNvPr id="4" name="Contenidor de número de diapositiva 3">
            <a:extLst>
              <a:ext uri="{FF2B5EF4-FFF2-40B4-BE49-F238E27FC236}">
                <a16:creationId xmlns:a16="http://schemas.microsoft.com/office/drawing/2014/main" id="{C978C358-68E0-E50E-A0F0-AA2AB61D0D32}"/>
              </a:ext>
            </a:extLst>
          </p:cNvPr>
          <p:cNvSpPr>
            <a:spLocks noGrp="1"/>
          </p:cNvSpPr>
          <p:nvPr>
            <p:ph type="sldNum" sz="quarter" idx="5"/>
          </p:nvPr>
        </p:nvSpPr>
        <p:spPr/>
        <p:txBody>
          <a:bodyPr/>
          <a:lstStyle/>
          <a:p>
            <a:fld id="{65965534-A9B0-4251-A97E-9C49AC55828E}" type="slidenum">
              <a:rPr lang="es-ES" smtClean="0"/>
              <a:t>11</a:t>
            </a:fld>
            <a:endParaRPr lang="es-ES"/>
          </a:p>
        </p:txBody>
      </p:sp>
    </p:spTree>
    <p:extLst>
      <p:ext uri="{BB962C8B-B14F-4D97-AF65-F5344CB8AC3E}">
        <p14:creationId xmlns:p14="http://schemas.microsoft.com/office/powerpoint/2010/main" val="2842232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86032" y="1233046"/>
            <a:ext cx="9619935" cy="939800"/>
          </a:xfrm>
          <a:prstGeom prst="rect">
            <a:avLst/>
          </a:prstGeom>
        </p:spPr>
        <p:txBody>
          <a:bodyPr wrap="square" lIns="0" tIns="0" rIns="0" bIns="0">
            <a:spAutoFit/>
          </a:bodyPr>
          <a:lstStyle>
            <a:lvl1pPr>
              <a:defRPr sz="3000" b="0" i="0">
                <a:solidFill>
                  <a:schemeClr val="tx1"/>
                </a:solidFill>
                <a:latin typeface="Arial MT"/>
                <a:cs typeface="Arial MT"/>
              </a:defRPr>
            </a:lvl1pPr>
          </a:lstStyle>
          <a:p>
            <a:endParaRPr/>
          </a:p>
        </p:txBody>
      </p:sp>
      <p:sp>
        <p:nvSpPr>
          <p:cNvPr id="3" name="Holder 3"/>
          <p:cNvSpPr>
            <a:spLocks noGrp="1"/>
          </p:cNvSpPr>
          <p:nvPr>
            <p:ph type="subTitle" idx="4"/>
          </p:nvPr>
        </p:nvSpPr>
        <p:spPr>
          <a:xfrm>
            <a:off x="771498" y="5367906"/>
            <a:ext cx="10649002" cy="89217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F74AF552-9164-44BA-B60D-87983E9EE5A7}" type="datetime1">
              <a:rPr lang="en-US" smtClean="0"/>
              <a:t>6/4/2026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bg1"/>
                </a:solidFill>
                <a:latin typeface="Arial MT"/>
                <a:cs typeface="Arial MT"/>
              </a:defRPr>
            </a:lvl1pPr>
          </a:lstStyle>
          <a:p>
            <a:endParaRPr/>
          </a:p>
        </p:txBody>
      </p:sp>
      <p:sp>
        <p:nvSpPr>
          <p:cNvPr id="3" name="Holder 3"/>
          <p:cNvSpPr>
            <a:spLocks noGrp="1"/>
          </p:cNvSpPr>
          <p:nvPr>
            <p:ph type="body" idx="1"/>
          </p:nvPr>
        </p:nvSpPr>
        <p:spPr/>
        <p:txBody>
          <a:bodyPr lIns="0" tIns="0" rIns="0" bIns="0"/>
          <a:lstStyle>
            <a:lvl1pPr>
              <a:defRPr sz="1900" b="1"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0C525FFA-364A-4F29-AF89-959F38F20946}" type="datetime1">
              <a:rPr lang="en-US" smtClean="0"/>
              <a:t>6/4/2026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bg1"/>
                </a:solidFill>
                <a:latin typeface="Arial MT"/>
                <a:cs typeface="Arial MT"/>
              </a:defRPr>
            </a:lvl1pPr>
          </a:lstStyle>
          <a:p>
            <a:endParaRPr/>
          </a:p>
        </p:txBody>
      </p:sp>
      <p:sp>
        <p:nvSpPr>
          <p:cNvPr id="3" name="Holder 3"/>
          <p:cNvSpPr>
            <a:spLocks noGrp="1"/>
          </p:cNvSpPr>
          <p:nvPr>
            <p:ph sz="half" idx="2"/>
          </p:nvPr>
        </p:nvSpPr>
        <p:spPr>
          <a:xfrm>
            <a:off x="609600" y="1752600"/>
            <a:ext cx="5303520" cy="50292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752600"/>
            <a:ext cx="5303520" cy="50292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A878BBE5-CFB1-4640-BD4C-DDE5376FC984}" type="datetime1">
              <a:rPr lang="en-US" smtClean="0"/>
              <a:t>6/4/2026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1998" cy="7619064"/>
          </a:xfrm>
          <a:prstGeom prst="rect">
            <a:avLst/>
          </a:prstGeom>
        </p:spPr>
      </p:pic>
      <p:sp>
        <p:nvSpPr>
          <p:cNvPr id="2" name="Holder 2"/>
          <p:cNvSpPr>
            <a:spLocks noGrp="1"/>
          </p:cNvSpPr>
          <p:nvPr>
            <p:ph type="title"/>
          </p:nvPr>
        </p:nvSpPr>
        <p:spPr/>
        <p:txBody>
          <a:bodyPr lIns="0" tIns="0" rIns="0" bIns="0"/>
          <a:lstStyle>
            <a:lvl1pPr>
              <a:defRPr sz="4800" b="0" i="0">
                <a:solidFill>
                  <a:schemeClr val="bg1"/>
                </a:solidFill>
                <a:latin typeface="Arial MT"/>
                <a:cs typeface="Arial M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C3A09002-DC94-4BA4-89ED-32F1EFE535C6}" type="datetime1">
              <a:rPr lang="en-US" smtClean="0"/>
              <a:t>6/4/2026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9AD7476E-918B-40CF-B04D-9BF0FF52AF6A}" type="datetime1">
              <a:rPr lang="en-US" smtClean="0"/>
              <a:t>6/4/2026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22BC7-690B-D5CF-64F6-60065DCBAE68}"/>
              </a:ext>
            </a:extLst>
          </p:cNvPr>
          <p:cNvSpPr>
            <a:spLocks noGrp="1"/>
          </p:cNvSpPr>
          <p:nvPr>
            <p:ph type="ctrTitle"/>
          </p:nvPr>
        </p:nvSpPr>
        <p:spPr>
          <a:xfrm>
            <a:off x="1524000" y="3068962"/>
            <a:ext cx="9144000" cy="830997"/>
          </a:xfrm>
        </p:spPr>
        <p:txBody>
          <a:bodyPr anchor="b"/>
          <a:lstStyle>
            <a:lvl1pPr algn="ctr">
              <a:defRPr sz="5400"/>
            </a:lvl1pPr>
          </a:lstStyle>
          <a:p>
            <a:r>
              <a:rPr lang="en-US"/>
              <a:t>Click to edit Master title style</a:t>
            </a:r>
            <a:endParaRPr lang="en-BE"/>
          </a:p>
        </p:txBody>
      </p:sp>
      <p:sp>
        <p:nvSpPr>
          <p:cNvPr id="3" name="Subtitle 2">
            <a:extLst>
              <a:ext uri="{FF2B5EF4-FFF2-40B4-BE49-F238E27FC236}">
                <a16:creationId xmlns:a16="http://schemas.microsoft.com/office/drawing/2014/main" id="{B63F9E1A-3267-9BBD-932E-9F565318DFA4}"/>
              </a:ext>
            </a:extLst>
          </p:cNvPr>
          <p:cNvSpPr>
            <a:spLocks noGrp="1"/>
          </p:cNvSpPr>
          <p:nvPr>
            <p:ph type="subTitle" idx="1"/>
          </p:nvPr>
        </p:nvSpPr>
        <p:spPr>
          <a:xfrm>
            <a:off x="1524000" y="4002264"/>
            <a:ext cx="9144000" cy="332399"/>
          </a:xfrm>
        </p:spPr>
        <p:txBody>
          <a:bodyPr/>
          <a:lstStyle>
            <a:lvl1pPr marL="0" indent="0" algn="ctr">
              <a:buNone/>
              <a:defRPr sz="2160"/>
            </a:lvl1pPr>
            <a:lvl2pPr marL="411464" indent="0" algn="ctr">
              <a:buNone/>
              <a:defRPr sz="1800"/>
            </a:lvl2pPr>
            <a:lvl3pPr marL="822927" indent="0" algn="ctr">
              <a:buNone/>
              <a:defRPr sz="1620"/>
            </a:lvl3pPr>
            <a:lvl4pPr marL="1234391" indent="0" algn="ctr">
              <a:buNone/>
              <a:defRPr sz="1440"/>
            </a:lvl4pPr>
            <a:lvl5pPr marL="1645854" indent="0" algn="ctr">
              <a:buNone/>
              <a:defRPr sz="1440"/>
            </a:lvl5pPr>
            <a:lvl6pPr marL="2057318" indent="0" algn="ctr">
              <a:buNone/>
              <a:defRPr sz="1440"/>
            </a:lvl6pPr>
            <a:lvl7pPr marL="2468781" indent="0" algn="ctr">
              <a:buNone/>
              <a:defRPr sz="1440"/>
            </a:lvl7pPr>
            <a:lvl8pPr marL="2880245" indent="0" algn="ctr">
              <a:buNone/>
              <a:defRPr sz="1440"/>
            </a:lvl8pPr>
            <a:lvl9pPr marL="3291708" indent="0" algn="ctr">
              <a:buNone/>
              <a:defRPr sz="144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CCB24669-2A77-7555-B98E-56384F1A93BA}"/>
              </a:ext>
            </a:extLst>
          </p:cNvPr>
          <p:cNvSpPr>
            <a:spLocks noGrp="1"/>
          </p:cNvSpPr>
          <p:nvPr>
            <p:ph type="dt" sz="half" idx="10"/>
          </p:nvPr>
        </p:nvSpPr>
        <p:spPr>
          <a:xfrm>
            <a:off x="609600" y="7086600"/>
            <a:ext cx="2804160" cy="276999"/>
          </a:xfrm>
        </p:spPr>
        <p:txBody>
          <a:bodyPr/>
          <a:lstStyle/>
          <a:p>
            <a:fld id="{0EBFE868-EF56-43ED-9595-96DE77DD40D4}" type="datetime8">
              <a:rPr lang="en-BE" smtClean="0"/>
              <a:t>06/04/2026 13:25</a:t>
            </a:fld>
            <a:endParaRPr lang="en-BE"/>
          </a:p>
        </p:txBody>
      </p:sp>
      <p:sp>
        <p:nvSpPr>
          <p:cNvPr id="5" name="Footer Placeholder 4">
            <a:extLst>
              <a:ext uri="{FF2B5EF4-FFF2-40B4-BE49-F238E27FC236}">
                <a16:creationId xmlns:a16="http://schemas.microsoft.com/office/drawing/2014/main" id="{5A0898F7-8DD6-503D-6169-6633B3B8E203}"/>
              </a:ext>
            </a:extLst>
          </p:cNvPr>
          <p:cNvSpPr>
            <a:spLocks noGrp="1"/>
          </p:cNvSpPr>
          <p:nvPr>
            <p:ph type="ftr" sz="quarter" idx="11"/>
          </p:nvPr>
        </p:nvSpPr>
        <p:spPr>
          <a:xfrm>
            <a:off x="4145280" y="7086600"/>
            <a:ext cx="3901440" cy="276999"/>
          </a:xfrm>
        </p:spPr>
        <p:txBody>
          <a:bodyPr/>
          <a:lstStyle/>
          <a:p>
            <a:endParaRPr lang="en-BE"/>
          </a:p>
        </p:txBody>
      </p:sp>
      <p:sp>
        <p:nvSpPr>
          <p:cNvPr id="6" name="Slide Number Placeholder 5">
            <a:extLst>
              <a:ext uri="{FF2B5EF4-FFF2-40B4-BE49-F238E27FC236}">
                <a16:creationId xmlns:a16="http://schemas.microsoft.com/office/drawing/2014/main" id="{FF07BF0F-7CF4-5DAA-C1DB-F4755D969E3A}"/>
              </a:ext>
            </a:extLst>
          </p:cNvPr>
          <p:cNvSpPr>
            <a:spLocks noGrp="1"/>
          </p:cNvSpPr>
          <p:nvPr>
            <p:ph type="sldNum" sz="quarter" idx="12"/>
          </p:nvPr>
        </p:nvSpPr>
        <p:spPr>
          <a:xfrm>
            <a:off x="8778240" y="7086600"/>
            <a:ext cx="2804160" cy="276999"/>
          </a:xfrm>
        </p:spPr>
        <p:txBody>
          <a:bodyPr/>
          <a:lstStyle/>
          <a:p>
            <a:pPr algn="r"/>
            <a:fld id="{00000000-1234-1234-1234-123412341234}" type="slidenum">
              <a:rPr lang="en" smtClean="0"/>
              <a:pPr algn="r"/>
              <a:t>‹Nº›</a:t>
            </a:fld>
            <a:endParaRPr lang="en"/>
          </a:p>
        </p:txBody>
      </p:sp>
    </p:spTree>
    <p:extLst>
      <p:ext uri="{BB962C8B-B14F-4D97-AF65-F5344CB8AC3E}">
        <p14:creationId xmlns:p14="http://schemas.microsoft.com/office/powerpoint/2010/main" val="2964115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8" cstate="print"/>
          <a:stretch>
            <a:fillRect/>
          </a:stretch>
        </p:blipFill>
        <p:spPr>
          <a:xfrm>
            <a:off x="10670953" y="109035"/>
            <a:ext cx="1266824" cy="914399"/>
          </a:xfrm>
          <a:prstGeom prst="rect">
            <a:avLst/>
          </a:prstGeom>
        </p:spPr>
      </p:pic>
      <p:sp>
        <p:nvSpPr>
          <p:cNvPr id="2" name="Holder 2"/>
          <p:cNvSpPr>
            <a:spLocks noGrp="1"/>
          </p:cNvSpPr>
          <p:nvPr>
            <p:ph type="title"/>
          </p:nvPr>
        </p:nvSpPr>
        <p:spPr>
          <a:xfrm>
            <a:off x="948376" y="3191076"/>
            <a:ext cx="10295247" cy="756920"/>
          </a:xfrm>
          <a:prstGeom prst="rect">
            <a:avLst/>
          </a:prstGeom>
        </p:spPr>
        <p:txBody>
          <a:bodyPr wrap="square" lIns="0" tIns="0" rIns="0" bIns="0">
            <a:spAutoFit/>
          </a:bodyPr>
          <a:lstStyle>
            <a:lvl1pPr>
              <a:defRPr sz="4800" b="0" i="0">
                <a:solidFill>
                  <a:schemeClr val="bg1"/>
                </a:solidFill>
                <a:latin typeface="Arial MT"/>
                <a:cs typeface="Arial MT"/>
              </a:defRPr>
            </a:lvl1pPr>
          </a:lstStyle>
          <a:p>
            <a:endParaRPr/>
          </a:p>
        </p:txBody>
      </p:sp>
      <p:sp>
        <p:nvSpPr>
          <p:cNvPr id="3" name="Holder 3"/>
          <p:cNvSpPr>
            <a:spLocks noGrp="1"/>
          </p:cNvSpPr>
          <p:nvPr>
            <p:ph type="body" idx="1"/>
          </p:nvPr>
        </p:nvSpPr>
        <p:spPr>
          <a:xfrm>
            <a:off x="1288703" y="1959188"/>
            <a:ext cx="10305415" cy="1681479"/>
          </a:xfrm>
          <a:prstGeom prst="rect">
            <a:avLst/>
          </a:prstGeom>
        </p:spPr>
        <p:txBody>
          <a:bodyPr wrap="square" lIns="0" tIns="0" rIns="0" bIns="0">
            <a:spAutoFit/>
          </a:bodyPr>
          <a:lstStyle>
            <a:lvl1pPr>
              <a:defRPr sz="1900" b="1"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7086600"/>
            <a:ext cx="3901440" cy="381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7086600"/>
            <a:ext cx="2804160" cy="381000"/>
          </a:xfrm>
          <a:prstGeom prst="rect">
            <a:avLst/>
          </a:prstGeom>
        </p:spPr>
        <p:txBody>
          <a:bodyPr wrap="square" lIns="0" tIns="0" rIns="0" bIns="0">
            <a:spAutoFit/>
          </a:bodyPr>
          <a:lstStyle>
            <a:lvl1pPr algn="l">
              <a:defRPr>
                <a:solidFill>
                  <a:schemeClr val="tx1">
                    <a:tint val="75000"/>
                  </a:schemeClr>
                </a:solidFill>
              </a:defRPr>
            </a:lvl1pPr>
          </a:lstStyle>
          <a:p>
            <a:fld id="{A5A4F3CA-69A1-442B-90D9-13B176B55F92}" type="datetime1">
              <a:rPr lang="en-US" smtClean="0"/>
              <a:t>6/4/2026</a:t>
            </a:fld>
            <a:endParaRPr lang="en-US"/>
          </a:p>
        </p:txBody>
      </p:sp>
      <p:sp>
        <p:nvSpPr>
          <p:cNvPr id="6" name="Holder 6"/>
          <p:cNvSpPr>
            <a:spLocks noGrp="1"/>
          </p:cNvSpPr>
          <p:nvPr>
            <p:ph type="sldNum" sz="quarter" idx="7"/>
          </p:nvPr>
        </p:nvSpPr>
        <p:spPr>
          <a:xfrm>
            <a:off x="8778240" y="7086600"/>
            <a:ext cx="2804160" cy="381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9.xml.rels><?xml version="1.0" encoding="UTF-8" standalone="yes"?>
<Relationships xmlns="http://schemas.openxmlformats.org/package/2006/relationships"><Relationship Id="rId8" Type="http://schemas.openxmlformats.org/officeDocument/2006/relationships/hyperlink" Target="http://www.boe.es/" TargetMode="External"/><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8" Type="http://schemas.openxmlformats.org/officeDocument/2006/relationships/hyperlink" Target="https://www.prtr.miteco.gob.es/es/perte/perte-de-energias-renovables-hidrogeno-renovable-y-almacenamiento.html" TargetMode="External"/><Relationship Id="rId13" Type="http://schemas.openxmlformats.org/officeDocument/2006/relationships/image" Target="../media/image14.png"/><Relationship Id="rId3" Type="http://schemas.openxmlformats.org/officeDocument/2006/relationships/hyperlink" Target="https://www.idae.es/ayudas-y-financiacion/catalogo-de-ayudas?fr%5B%5D=122712&amp;fr%5B%5D=122713&amp;fr%5B%5D=122714&amp;fr%5B%5D=122717&amp;fr%5B%5D=122729&amp;fr%5B%5D=122719&amp;fr%5B%5D=122720&amp;fr%5B%5D=122730&amp;fr%5B%5D=122731&amp;fr%5B%5D=122718&amp;fr%5B%5D=122727&amp;fr%5B%5D=122724&amp;fr%5B%5D=122725&amp;fr%5B%5D=122721&amp;fr%5B%5D=122722&amp;fr%5B%5D=122716&amp;fr%5B%5D=122728&amp;fr%5B%5D=122726&amp;fr%5B%5D=122715&amp;fr%5B%5D=122723&amp;fr%5B%5D=122732&amp;fr%5B%5D=122751&amp;fr%5B%5D=122733&amp;fr%5B%5D=122734&amp;fr%5B%5D=122735&amp;fr%5B%5D=122752&amp;fr%5B%5D=122736&amp;fr%5B%5D=122737&amp;fr%5B%5D=122738&amp;fr%5B%5D=122739&amp;fr%5B%5D=122740&amp;fr%5B%5D=122741&amp;fr%5B%5D=122742&amp;fr%5B%5D=122743&amp;fr%5B%5D=122750&amp;fr%5B%5D=122744&amp;fr%5B%5D=122745&amp;fr%5B%5D=122746&amp;fr%5B%5D=122747&amp;fr%5B%5D=122748&amp;fr%5B%5D=122749&amp;ftt%5B%5D=122753&amp;ftt%5B%5D=122772&amp;ftt%5B%5D=122758&amp;ftt%5B%5D=122759&amp;ftt%5B%5D=122760&amp;ftt%5B%5D=122761&amp;ftt%5B%5D=122762&amp;ftt%5B%5D=122763&amp;ftt%5B%5D=122764&amp;ftt%5B%5D=122765&amp;ftt%5B%5D=122766&amp;ftt%5B%5D=122767&amp;ftt%5B%5D=122768&amp;ftt%5B%5D=122754&amp;ftt%5B%5D=122769&amp;ftt%5B%5D=122755&amp;ftt%5B%5D=122770&amp;ftt%5B%5D=122756&amp;ftt%5B%5D=122771&amp;ftt%5B%5D=122757&amp;ftt%5B%5D=122773&amp;ff%5Bmin%5D=2024-01-01&amp;ff%5Bmax%5D=2024-10-30" TargetMode="External"/><Relationship Id="rId7" Type="http://schemas.openxmlformats.org/officeDocument/2006/relationships/hyperlink" Target="https://www.prtr.miteco.gob.es/es/ayudas/ayudas-energias-renovables.html" TargetMode="External"/><Relationship Id="rId12" Type="http://schemas.openxmlformats.org/officeDocument/2006/relationships/hyperlink" Target="http://www.cambraterrassa.org/" TargetMode="External"/><Relationship Id="rId17" Type="http://schemas.openxmlformats.org/officeDocument/2006/relationships/image" Target="../media/image16.png"/><Relationship Id="rId2" Type="http://schemas.openxmlformats.org/officeDocument/2006/relationships/image" Target="../media/image11.png"/><Relationship Id="rId16" Type="http://schemas.openxmlformats.org/officeDocument/2006/relationships/hyperlink" Target="https://cambraterrassa.org/sostenibilitat/pyme-sostenible-2024/" TargetMode="External"/><Relationship Id="rId1" Type="http://schemas.openxmlformats.org/officeDocument/2006/relationships/slideLayout" Target="../slideLayouts/slideLayout6.xml"/><Relationship Id="rId6" Type="http://schemas.openxmlformats.org/officeDocument/2006/relationships/hyperlink" Target="https://canalempresa.gencat.cat/ca/01_que_voleu_fer/mesuresempresesiautonoms/informacio-per-sectors-dactivitat/turisme/" TargetMode="External"/><Relationship Id="rId11" Type="http://schemas.openxmlformats.org/officeDocument/2006/relationships/hyperlink" Target="https://cambraterrassa.org/financament-ajuts-i-subvencions/" TargetMode="External"/><Relationship Id="rId5" Type="http://schemas.openxmlformats.org/officeDocument/2006/relationships/hyperlink" Target="https://icaen.gencat.cat/ca/energia/ajuts/" TargetMode="External"/><Relationship Id="rId15" Type="http://schemas.openxmlformats.org/officeDocument/2006/relationships/image" Target="../media/image15.png"/><Relationship Id="rId10"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hyperlink" Target="https://planderecuperacion.gob.es/" TargetMode="External"/><Relationship Id="rId14" Type="http://schemas.openxmlformats.org/officeDocument/2006/relationships/hyperlink" Target="https://www.redpidi.es/Publica/home/index.html"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es.impawatt.com/financingToo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https://es.impawatt.com/" TargetMode="External"/><Relationship Id="rId4" Type="http://schemas.openxmlformats.org/officeDocument/2006/relationships/image" Target="../media/image17.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2191998" cy="7619064"/>
          </a:xfrm>
          <a:prstGeom prst="rect">
            <a:avLst/>
          </a:prstGeom>
        </p:spPr>
      </p:pic>
      <p:sp>
        <p:nvSpPr>
          <p:cNvPr id="3" name="object 3"/>
          <p:cNvSpPr txBox="1"/>
          <p:nvPr/>
        </p:nvSpPr>
        <p:spPr>
          <a:xfrm>
            <a:off x="771498" y="1596366"/>
            <a:ext cx="5412105" cy="756920"/>
          </a:xfrm>
          <a:prstGeom prst="rect">
            <a:avLst/>
          </a:prstGeom>
        </p:spPr>
        <p:txBody>
          <a:bodyPr vert="horz" wrap="square" lIns="0" tIns="12700" rIns="0" bIns="0" rtlCol="0">
            <a:spAutoFit/>
          </a:bodyPr>
          <a:lstStyle/>
          <a:p>
            <a:pPr marL="12700">
              <a:lnSpc>
                <a:spcPct val="100000"/>
              </a:lnSpc>
              <a:spcBef>
                <a:spcPts val="100"/>
              </a:spcBef>
              <a:tabLst>
                <a:tab pos="1638300" algn="l"/>
              </a:tabLst>
            </a:pPr>
            <a:r>
              <a:rPr sz="4800" dirty="0">
                <a:solidFill>
                  <a:srgbClr val="FFFFFF"/>
                </a:solidFill>
                <a:latin typeface="Arial MT"/>
                <a:cs typeface="Arial MT"/>
              </a:rPr>
              <a:t>LIFE:	EE4HORECA</a:t>
            </a:r>
            <a:endParaRPr sz="4800" dirty="0">
              <a:latin typeface="Arial MT"/>
              <a:cs typeface="Arial MT"/>
            </a:endParaRPr>
          </a:p>
        </p:txBody>
      </p:sp>
      <p:sp>
        <p:nvSpPr>
          <p:cNvPr id="4" name="object 4"/>
          <p:cNvSpPr txBox="1"/>
          <p:nvPr/>
        </p:nvSpPr>
        <p:spPr>
          <a:xfrm>
            <a:off x="771498" y="3689025"/>
            <a:ext cx="9515502" cy="1297150"/>
          </a:xfrm>
          <a:prstGeom prst="rect">
            <a:avLst/>
          </a:prstGeom>
        </p:spPr>
        <p:txBody>
          <a:bodyPr vert="horz" wrap="square" lIns="0" tIns="65405" rIns="0" bIns="0" rtlCol="0">
            <a:spAutoFit/>
          </a:bodyPr>
          <a:lstStyle/>
          <a:p>
            <a:pPr marL="12700" marR="5080">
              <a:lnSpc>
                <a:spcPts val="3229"/>
              </a:lnSpc>
              <a:spcBef>
                <a:spcPts val="515"/>
              </a:spcBef>
            </a:pPr>
            <a:r>
              <a:rPr lang="es-ES" sz="3000" spc="70" dirty="0">
                <a:solidFill>
                  <a:srgbClr val="FFFFFF"/>
                </a:solidFill>
                <a:latin typeface="Verdana"/>
                <a:cs typeface="Verdana"/>
              </a:rPr>
              <a:t>Módulo 5: Formas de financiación y ayudas para mejoras en eficiencia energética en las empresas de la cadena de valor HORECA  </a:t>
            </a:r>
            <a:endParaRPr sz="3000" dirty="0">
              <a:latin typeface="Verdana"/>
              <a:cs typeface="Verdana"/>
            </a:endParaRPr>
          </a:p>
        </p:txBody>
      </p:sp>
      <p:grpSp>
        <p:nvGrpSpPr>
          <p:cNvPr id="5" name="object 5"/>
          <p:cNvGrpSpPr/>
          <p:nvPr/>
        </p:nvGrpSpPr>
        <p:grpSpPr>
          <a:xfrm>
            <a:off x="7798084" y="207165"/>
            <a:ext cx="4391025" cy="6711315"/>
            <a:chOff x="7798084" y="207165"/>
            <a:chExt cx="4391025" cy="6711315"/>
          </a:xfrm>
        </p:grpSpPr>
        <p:pic>
          <p:nvPicPr>
            <p:cNvPr id="6" name="object 6"/>
            <p:cNvPicPr/>
            <p:nvPr/>
          </p:nvPicPr>
          <p:blipFill>
            <a:blip r:embed="rId3" cstate="print"/>
            <a:stretch>
              <a:fillRect/>
            </a:stretch>
          </p:blipFill>
          <p:spPr>
            <a:xfrm>
              <a:off x="10741266" y="207165"/>
              <a:ext cx="1266824" cy="914399"/>
            </a:xfrm>
            <a:prstGeom prst="rect">
              <a:avLst/>
            </a:prstGeom>
          </p:spPr>
        </p:pic>
        <p:pic>
          <p:nvPicPr>
            <p:cNvPr id="7" name="object 7"/>
            <p:cNvPicPr/>
            <p:nvPr/>
          </p:nvPicPr>
          <p:blipFill>
            <a:blip r:embed="rId4" cstate="print"/>
            <a:stretch>
              <a:fillRect/>
            </a:stretch>
          </p:blipFill>
          <p:spPr>
            <a:xfrm>
              <a:off x="7798084" y="5908356"/>
              <a:ext cx="4391024" cy="1009649"/>
            </a:xfrm>
            <a:prstGeom prst="rect">
              <a:avLst/>
            </a:prstGeom>
          </p:spPr>
        </p:pic>
      </p:grpSp>
      <p:sp>
        <p:nvSpPr>
          <p:cNvPr id="9" name="Contenidor de número de diapositiva 8">
            <a:extLst>
              <a:ext uri="{FF2B5EF4-FFF2-40B4-BE49-F238E27FC236}">
                <a16:creationId xmlns:a16="http://schemas.microsoft.com/office/drawing/2014/main" id="{E6E9B484-72B0-FB25-073D-A60E16DD1B3E}"/>
              </a:ext>
            </a:extLst>
          </p:cNvPr>
          <p:cNvSpPr>
            <a:spLocks noGrp="1"/>
          </p:cNvSpPr>
          <p:nvPr>
            <p:ph type="sldNum" sz="quarter" idx="7"/>
          </p:nvPr>
        </p:nvSpPr>
        <p:spPr/>
        <p:txBody>
          <a:bodyPr/>
          <a:lstStyle/>
          <a:p>
            <a:fld id="{B6F15528-21DE-4FAA-801E-634DDDAF4B2B}" type="slidenum">
              <a:rPr lang="es-ES" smtClean="0"/>
              <a:t>1</a:t>
            </a:fld>
            <a:endParaRPr lang="es-ES"/>
          </a:p>
        </p:txBody>
      </p:sp>
      <p:pic>
        <p:nvPicPr>
          <p:cNvPr id="10" name="Imagen 11">
            <a:extLst>
              <a:ext uri="{FF2B5EF4-FFF2-40B4-BE49-F238E27FC236}">
                <a16:creationId xmlns:a16="http://schemas.microsoft.com/office/drawing/2014/main" id="{9AE4F957-E3A6-FFC9-230B-F5C7A83383C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200" y="6465732"/>
            <a:ext cx="2362200" cy="698909"/>
          </a:xfrm>
          <a:prstGeom prst="rect">
            <a:avLst/>
          </a:prstGeom>
          <a:noFill/>
          <a:ln>
            <a:noFill/>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73BED-A5C4-1B40-2935-04D1872C2C83}"/>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A0430CB8-4F5D-95AA-AE6F-A3FD160EE56D}"/>
              </a:ext>
            </a:extLst>
          </p:cNvPr>
          <p:cNvSpPr>
            <a:spLocks noGrp="1"/>
          </p:cNvSpPr>
          <p:nvPr>
            <p:ph type="sldNum" sz="quarter" idx="7"/>
          </p:nvPr>
        </p:nvSpPr>
        <p:spPr/>
        <p:txBody>
          <a:bodyPr/>
          <a:lstStyle/>
          <a:p>
            <a:fld id="{B6F15528-21DE-4FAA-801E-634DDDAF4B2B}" type="slidenum">
              <a:rPr lang="es-ES" smtClean="0"/>
              <a:t>10</a:t>
            </a:fld>
            <a:endParaRPr lang="es-ES"/>
          </a:p>
        </p:txBody>
      </p:sp>
      <p:sp>
        <p:nvSpPr>
          <p:cNvPr id="9" name="QuadreDeText 8">
            <a:extLst>
              <a:ext uri="{FF2B5EF4-FFF2-40B4-BE49-F238E27FC236}">
                <a16:creationId xmlns:a16="http://schemas.microsoft.com/office/drawing/2014/main" id="{E78EF94C-6B16-06C4-3BF4-48A0748FE616}"/>
              </a:ext>
            </a:extLst>
          </p:cNvPr>
          <p:cNvSpPr txBox="1"/>
          <p:nvPr/>
        </p:nvSpPr>
        <p:spPr>
          <a:xfrm>
            <a:off x="11017" y="1447800"/>
            <a:ext cx="11808362" cy="4092787"/>
          </a:xfrm>
          <a:prstGeom prst="rect">
            <a:avLst/>
          </a:prstGeom>
          <a:noFill/>
        </p:spPr>
        <p:txBody>
          <a:bodyPr wrap="square">
            <a:spAutoFit/>
          </a:bodyPr>
          <a:lstStyle/>
          <a:p>
            <a:pPr marL="742950" lvl="1" indent="-285750">
              <a:lnSpc>
                <a:spcPct val="150000"/>
              </a:lnSpc>
              <a:spcAft>
                <a:spcPts val="800"/>
              </a:spcAft>
              <a:buSzPts val="1000"/>
              <a:buFont typeface="Courier New" panose="02070309020205020404" pitchFamily="49" charset="0"/>
              <a:buChar char="o"/>
              <a:tabLst>
                <a:tab pos="914400" algn="l"/>
              </a:tabLst>
            </a:pPr>
            <a:r>
              <a:rPr lang="es-ES" b="1" dirty="0" err="1">
                <a:latin typeface="Montserrat" panose="00000500000000000000" pitchFamily="2" charset="0"/>
              </a:rPr>
              <a:t>On</a:t>
            </a:r>
            <a:r>
              <a:rPr lang="es-ES" b="1" dirty="0">
                <a:latin typeface="Montserrat" panose="00000500000000000000" pitchFamily="2" charset="0"/>
              </a:rPr>
              <a:t>-Bill </a:t>
            </a:r>
            <a:r>
              <a:rPr lang="es-ES" b="1" dirty="0" err="1">
                <a:latin typeface="Montserrat" panose="00000500000000000000" pitchFamily="2" charset="0"/>
              </a:rPr>
              <a:t>Financing</a:t>
            </a:r>
            <a:r>
              <a:rPr lang="es-ES" dirty="0">
                <a:latin typeface="Montserrat" panose="00000500000000000000" pitchFamily="2" charset="0"/>
              </a:rPr>
              <a:t>:</a:t>
            </a:r>
          </a:p>
          <a:p>
            <a:pPr marL="742950" lvl="1" indent="-285750">
              <a:lnSpc>
                <a:spcPct val="150000"/>
              </a:lnSpc>
              <a:spcAft>
                <a:spcPts val="800"/>
              </a:spcAft>
              <a:buSzPts val="1000"/>
              <a:buFont typeface="Source Sans Pro Light" panose="020B0403030403020204" pitchFamily="34" charset="0"/>
              <a:buChar char="→"/>
              <a:tabLst>
                <a:tab pos="914400" algn="l"/>
              </a:tabLst>
            </a:pPr>
            <a:r>
              <a:rPr lang="es-ES" dirty="0">
                <a:latin typeface="Montserrat" panose="00000500000000000000" pitchFamily="2" charset="0"/>
              </a:rPr>
              <a:t>Sistema de financiación en el que los costes de las mejoras de eficiencia energética se integran en las facturas de energía, permitiendo que las empresas paguen las inversiones con los ahorros generados.</a:t>
            </a:r>
          </a:p>
          <a:p>
            <a:pPr marL="742950" lvl="1" indent="-285750">
              <a:lnSpc>
                <a:spcPct val="150000"/>
              </a:lnSpc>
              <a:spcAft>
                <a:spcPts val="800"/>
              </a:spcAft>
              <a:buSzPts val="1000"/>
              <a:buFont typeface="Courier New" panose="02070309020205020404" pitchFamily="49" charset="0"/>
              <a:buChar char="o"/>
              <a:tabLst>
                <a:tab pos="914400" algn="l"/>
              </a:tabLst>
            </a:pPr>
            <a:r>
              <a:rPr lang="es-ES" b="1" dirty="0">
                <a:latin typeface="Montserrat" panose="00000500000000000000" pitchFamily="2" charset="0"/>
              </a:rPr>
              <a:t>LEASING ENERGÉTICO</a:t>
            </a:r>
          </a:p>
          <a:p>
            <a:pPr marL="742950" lvl="1" indent="-285750">
              <a:lnSpc>
                <a:spcPct val="150000"/>
              </a:lnSpc>
              <a:spcAft>
                <a:spcPts val="800"/>
              </a:spcAft>
              <a:buSzPts val="1000"/>
              <a:buFont typeface="Source Sans Pro Light" panose="020B0403030403020204" pitchFamily="34" charset="0"/>
              <a:buChar char="→"/>
              <a:tabLst>
                <a:tab pos="914400" algn="l"/>
              </a:tabLst>
            </a:pPr>
            <a:r>
              <a:rPr lang="es-ES" dirty="0">
                <a:latin typeface="Montserrat" panose="00000500000000000000" pitchFamily="2" charset="0"/>
              </a:rPr>
              <a:t>El leasing energético es un contrato en el que una entidad financiera o empresa de servicios energéticos (ESCO) compra y suministra el equipo (como paneles solares, sistemas de calefacción o iluminación eficiente), y el arrendatario (la empresa) paga cuotas periódicas por su uso durante un plazo determinado.  </a:t>
            </a:r>
          </a:p>
        </p:txBody>
      </p:sp>
      <p:sp>
        <p:nvSpPr>
          <p:cNvPr id="2" name="QuadreDeText 1">
            <a:extLst>
              <a:ext uri="{FF2B5EF4-FFF2-40B4-BE49-F238E27FC236}">
                <a16:creationId xmlns:a16="http://schemas.microsoft.com/office/drawing/2014/main" id="{A1B02EAA-BF56-4D1B-DD69-6B67027CEFA9}"/>
              </a:ext>
            </a:extLst>
          </p:cNvPr>
          <p:cNvSpPr txBox="1"/>
          <p:nvPr/>
        </p:nvSpPr>
        <p:spPr>
          <a:xfrm>
            <a:off x="1066800" y="170308"/>
            <a:ext cx="8610600" cy="954107"/>
          </a:xfrm>
          <a:prstGeom prst="rect">
            <a:avLst/>
          </a:prstGeom>
          <a:noFill/>
        </p:spPr>
        <p:txBody>
          <a:bodyPr wrap="square">
            <a:spAutoFit/>
          </a:bodyPr>
          <a:lstStyle/>
          <a:p>
            <a:pPr algn="ctr"/>
            <a:r>
              <a:rPr lang="es-ES" sz="2800" b="1" dirty="0">
                <a:solidFill>
                  <a:srgbClr val="0D3F96"/>
                </a:solidFill>
                <a:latin typeface="Montserrat" panose="020B0604020202020204" charset="0"/>
                <a:ea typeface="+mj-ea"/>
              </a:rPr>
              <a:t>3 -    CONCEPTOS: INSTRUMENTOS FINANCIEROS INNOVADORES</a:t>
            </a:r>
          </a:p>
        </p:txBody>
      </p:sp>
    </p:spTree>
    <p:extLst>
      <p:ext uri="{BB962C8B-B14F-4D97-AF65-F5344CB8AC3E}">
        <p14:creationId xmlns:p14="http://schemas.microsoft.com/office/powerpoint/2010/main" val="703828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73BED-A5C4-1B40-2935-04D1872C2C83}"/>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A0430CB8-4F5D-95AA-AE6F-A3FD160EE56D}"/>
              </a:ext>
            </a:extLst>
          </p:cNvPr>
          <p:cNvSpPr>
            <a:spLocks noGrp="1"/>
          </p:cNvSpPr>
          <p:nvPr>
            <p:ph type="sldNum" sz="quarter" idx="7"/>
          </p:nvPr>
        </p:nvSpPr>
        <p:spPr/>
        <p:txBody>
          <a:bodyPr/>
          <a:lstStyle/>
          <a:p>
            <a:fld id="{B6F15528-21DE-4FAA-801E-634DDDAF4B2B}" type="slidenum">
              <a:rPr lang="es-ES" smtClean="0"/>
              <a:t>11</a:t>
            </a:fld>
            <a:endParaRPr lang="es-ES"/>
          </a:p>
        </p:txBody>
      </p:sp>
      <p:sp>
        <p:nvSpPr>
          <p:cNvPr id="9" name="QuadreDeText 8">
            <a:extLst>
              <a:ext uri="{FF2B5EF4-FFF2-40B4-BE49-F238E27FC236}">
                <a16:creationId xmlns:a16="http://schemas.microsoft.com/office/drawing/2014/main" id="{E78EF94C-6B16-06C4-3BF4-48A0748FE616}"/>
              </a:ext>
            </a:extLst>
          </p:cNvPr>
          <p:cNvSpPr txBox="1"/>
          <p:nvPr/>
        </p:nvSpPr>
        <p:spPr>
          <a:xfrm>
            <a:off x="48768" y="1066800"/>
            <a:ext cx="11808362" cy="5236690"/>
          </a:xfrm>
          <a:prstGeom prst="rect">
            <a:avLst/>
          </a:prstGeom>
          <a:noFill/>
        </p:spPr>
        <p:txBody>
          <a:bodyPr wrap="square">
            <a:spAutoFit/>
          </a:bodyPr>
          <a:lstStyle/>
          <a:p>
            <a:pPr marL="742950" lvl="1" indent="-285750">
              <a:lnSpc>
                <a:spcPct val="150000"/>
              </a:lnSpc>
              <a:spcAft>
                <a:spcPts val="800"/>
              </a:spcAft>
              <a:buSzPts val="1000"/>
              <a:buFont typeface="Courier New" panose="02070309020205020404" pitchFamily="49" charset="0"/>
              <a:buChar char="o"/>
              <a:tabLst>
                <a:tab pos="914400" algn="l"/>
              </a:tabLst>
            </a:pPr>
            <a:r>
              <a:rPr lang="es-ES" b="1" kern="100" dirty="0">
                <a:latin typeface="Montserrat" panose="00000500000000000000" pitchFamily="2" charset="0"/>
                <a:ea typeface="Calibri" panose="020F0502020204030204" pitchFamily="34" charset="0"/>
                <a:cs typeface="Times New Roman" panose="02020603050405020304" pitchFamily="18" charset="0"/>
              </a:rPr>
              <a:t>Certificados de Ahorro energético – </a:t>
            </a:r>
            <a:r>
              <a:rPr lang="es-ES" b="1" kern="100" dirty="0" err="1">
                <a:latin typeface="Montserrat" panose="00000500000000000000" pitchFamily="2" charset="0"/>
                <a:ea typeface="Calibri" panose="020F0502020204030204" pitchFamily="34" charset="0"/>
                <a:cs typeface="Times New Roman" panose="02020603050405020304" pitchFamily="18" charset="0"/>
              </a:rPr>
              <a:t>CAEs</a:t>
            </a:r>
            <a:endParaRPr lang="es-ES" b="1" kern="100" dirty="0">
              <a:latin typeface="Montserrat" panose="00000500000000000000" pitchFamily="2" charset="0"/>
              <a:ea typeface="Calibri" panose="020F0502020204030204" pitchFamily="34" charset="0"/>
              <a:cs typeface="Times New Roman" panose="02020603050405020304" pitchFamily="18" charset="0"/>
            </a:endParaRPr>
          </a:p>
          <a:p>
            <a:pPr marL="742950" lvl="1" indent="-285750">
              <a:lnSpc>
                <a:spcPct val="150000"/>
              </a:lnSpc>
              <a:spcAft>
                <a:spcPts val="800"/>
              </a:spcAft>
              <a:buSzPts val="1000"/>
              <a:buFont typeface="Source Sans Pro Light" panose="020B0403030403020204" pitchFamily="34" charset="0"/>
              <a:buChar char="→"/>
              <a:tabLst>
                <a:tab pos="914400" algn="l"/>
              </a:tabLst>
            </a:pPr>
            <a:r>
              <a:rPr lang="es-ES" kern="100" dirty="0">
                <a:effectLst/>
                <a:latin typeface="Montserrat" panose="00000500000000000000" pitchFamily="2" charset="0"/>
                <a:ea typeface="Calibri" panose="020F0502020204030204" pitchFamily="34" charset="0"/>
                <a:cs typeface="Times New Roman" panose="02020603050405020304" pitchFamily="18" charset="0"/>
              </a:rPr>
              <a:t>Los Certificados de Ahorro Energético (CAE) son instrumentos de mercado diseñados para promover la eficiencia energética. Funcionan como un mecanismo mediante el cual las empresas que implementan mejoras energéticas pueden obtener certificados que representan los ahorros de energía logrados. Estos certificados pueden ser comprados y vendidos en el mercado, incentivando a empresas o entidades obligadas a cumplir con objetivos de ahorro energético.</a:t>
            </a:r>
          </a:p>
          <a:p>
            <a:pPr marL="742950" lvl="1" indent="-285750">
              <a:lnSpc>
                <a:spcPct val="150000"/>
              </a:lnSpc>
              <a:spcAft>
                <a:spcPts val="800"/>
              </a:spcAft>
              <a:buSzPts val="1000"/>
              <a:buFont typeface="Source Sans Pro Light" panose="020B0403030403020204" pitchFamily="34" charset="0"/>
              <a:buChar char="→"/>
              <a:tabLst>
                <a:tab pos="914400" algn="l"/>
              </a:tabLst>
            </a:pPr>
            <a:r>
              <a:rPr lang="es-ES" kern="100" dirty="0">
                <a:effectLst/>
                <a:latin typeface="Montserrat" panose="00000500000000000000" pitchFamily="2" charset="0"/>
                <a:ea typeface="Calibri" panose="020F0502020204030204" pitchFamily="34" charset="0"/>
                <a:cs typeface="Times New Roman" panose="02020603050405020304" pitchFamily="18" charset="0"/>
              </a:rPr>
              <a:t>Este instrumento </a:t>
            </a:r>
            <a:r>
              <a:rPr lang="es-ES" b="1" kern="100" dirty="0">
                <a:effectLst/>
                <a:latin typeface="Montserrat" panose="00000500000000000000" pitchFamily="2" charset="0"/>
                <a:ea typeface="Calibri" panose="020F0502020204030204" pitchFamily="34" charset="0"/>
                <a:cs typeface="Times New Roman" panose="02020603050405020304" pitchFamily="18" charset="0"/>
              </a:rPr>
              <a:t>permite monetizar los ahorros energéticos</a:t>
            </a:r>
            <a:r>
              <a:rPr lang="es-ES" kern="100" dirty="0">
                <a:effectLst/>
                <a:latin typeface="Montserrat" panose="00000500000000000000" pitchFamily="2" charset="0"/>
                <a:ea typeface="Calibri" panose="020F0502020204030204" pitchFamily="34" charset="0"/>
                <a:cs typeface="Times New Roman" panose="02020603050405020304" pitchFamily="18" charset="0"/>
              </a:rPr>
              <a:t>, recuperando parte del coste de las inversiones en eficiencia energética (cambio de iluminación, mejora del aislamiento térmico, renovación de equipos industriales o domésticos, etc.), ya que el usuario final podrá recibir una contraprestación si vende los ahorros obtenidos para su posterior certificación mediante el Sistema de CAE.</a:t>
            </a:r>
          </a:p>
        </p:txBody>
      </p:sp>
      <p:sp>
        <p:nvSpPr>
          <p:cNvPr id="2" name="QuadreDeText 1">
            <a:extLst>
              <a:ext uri="{FF2B5EF4-FFF2-40B4-BE49-F238E27FC236}">
                <a16:creationId xmlns:a16="http://schemas.microsoft.com/office/drawing/2014/main" id="{A1B02EAA-BF56-4D1B-DD69-6B67027CEFA9}"/>
              </a:ext>
            </a:extLst>
          </p:cNvPr>
          <p:cNvSpPr txBox="1"/>
          <p:nvPr/>
        </p:nvSpPr>
        <p:spPr>
          <a:xfrm>
            <a:off x="609600" y="69612"/>
            <a:ext cx="9753600" cy="954107"/>
          </a:xfrm>
          <a:prstGeom prst="rect">
            <a:avLst/>
          </a:prstGeom>
          <a:noFill/>
        </p:spPr>
        <p:txBody>
          <a:bodyPr wrap="square">
            <a:spAutoFit/>
          </a:bodyPr>
          <a:lstStyle/>
          <a:p>
            <a:pPr algn="ctr"/>
            <a:r>
              <a:rPr lang="es-ES" sz="2800" b="1" dirty="0">
                <a:solidFill>
                  <a:srgbClr val="0D3F96"/>
                </a:solidFill>
                <a:latin typeface="Montserrat" panose="020B0604020202020204" charset="0"/>
                <a:ea typeface="+mj-ea"/>
              </a:rPr>
              <a:t>3 -    CONCEPTOS: INSTRUMENTOS FINANCIEROS INNOVADORES</a:t>
            </a:r>
          </a:p>
        </p:txBody>
      </p:sp>
    </p:spTree>
    <p:extLst>
      <p:ext uri="{BB962C8B-B14F-4D97-AF65-F5344CB8AC3E}">
        <p14:creationId xmlns:p14="http://schemas.microsoft.com/office/powerpoint/2010/main" val="4026663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0FA12-24FF-6DCC-18D4-C9DFB85C592F}"/>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D80B904D-0415-6330-F346-BF1D9EE50BE9}"/>
              </a:ext>
            </a:extLst>
          </p:cNvPr>
          <p:cNvSpPr>
            <a:spLocks noGrp="1"/>
          </p:cNvSpPr>
          <p:nvPr>
            <p:ph type="sldNum" sz="quarter" idx="7"/>
          </p:nvPr>
        </p:nvSpPr>
        <p:spPr/>
        <p:txBody>
          <a:bodyPr/>
          <a:lstStyle/>
          <a:p>
            <a:fld id="{B6F15528-21DE-4FAA-801E-634DDDAF4B2B}" type="slidenum">
              <a:rPr lang="es-ES" smtClean="0"/>
              <a:t>12</a:t>
            </a:fld>
            <a:endParaRPr lang="es-ES"/>
          </a:p>
        </p:txBody>
      </p:sp>
      <p:sp>
        <p:nvSpPr>
          <p:cNvPr id="6" name="Rectangle 2">
            <a:extLst>
              <a:ext uri="{FF2B5EF4-FFF2-40B4-BE49-F238E27FC236}">
                <a16:creationId xmlns:a16="http://schemas.microsoft.com/office/drawing/2014/main" id="{25476904-9906-BAEF-A20F-D4D3384EEF54}"/>
              </a:ext>
            </a:extLst>
          </p:cNvPr>
          <p:cNvSpPr>
            <a:spLocks noChangeArrowheads="1"/>
          </p:cNvSpPr>
          <p:nvPr/>
        </p:nvSpPr>
        <p:spPr bwMode="auto">
          <a:xfrm>
            <a:off x="381000" y="994410"/>
            <a:ext cx="11430000" cy="6278001"/>
          </a:xfrm>
          <a:prstGeom prst="rect">
            <a:avLst/>
          </a:prstGeom>
          <a:noFill/>
        </p:spPr>
        <p:txBody>
          <a:bodyPr wrap="square">
            <a:spAutoFit/>
          </a:bodyPr>
          <a:lstStyle/>
          <a:p>
            <a:pPr>
              <a:lnSpc>
                <a:spcPct val="150000"/>
              </a:lnSpc>
              <a:buFont typeface="+mj-lt"/>
              <a:buAutoNum type="arabicPeriod"/>
            </a:pPr>
            <a:r>
              <a:rPr lang="es-ES" b="1" dirty="0">
                <a:latin typeface="Montserrat" panose="00000500000000000000" pitchFamily="2" charset="0"/>
              </a:rPr>
              <a:t>Cumplimiento Normativo</a:t>
            </a:r>
            <a:r>
              <a:rPr lang="es-ES" dirty="0">
                <a:latin typeface="Montserrat" panose="00000500000000000000" pitchFamily="2" charset="0"/>
              </a:rPr>
              <a:t>:</a:t>
            </a:r>
            <a:br>
              <a:rPr lang="es-ES" dirty="0">
                <a:latin typeface="Montserrat" panose="00000500000000000000" pitchFamily="2" charset="0"/>
              </a:rPr>
            </a:br>
            <a:r>
              <a:rPr lang="es-ES" dirty="0">
                <a:latin typeface="Montserrat" panose="00000500000000000000" pitchFamily="2" charset="0"/>
              </a:rPr>
              <a:t>Las empresas deben cumplir con la normativa vigente, tanto a nivel nacional como europeo, en relación con eficiencia energética y sostenibilidad.</a:t>
            </a:r>
          </a:p>
          <a:p>
            <a:pPr>
              <a:lnSpc>
                <a:spcPct val="150000"/>
              </a:lnSpc>
              <a:buFont typeface="+mj-lt"/>
              <a:buAutoNum type="arabicPeriod"/>
            </a:pPr>
            <a:r>
              <a:rPr lang="es-ES" b="1" dirty="0">
                <a:latin typeface="Montserrat" panose="00000500000000000000" pitchFamily="2" charset="0"/>
              </a:rPr>
              <a:t>Tipo de Proyecto</a:t>
            </a:r>
            <a:r>
              <a:rPr lang="es-ES" dirty="0">
                <a:latin typeface="Montserrat" panose="00000500000000000000" pitchFamily="2" charset="0"/>
              </a:rPr>
              <a:t>:</a:t>
            </a:r>
            <a:br>
              <a:rPr lang="es-ES" dirty="0">
                <a:latin typeface="Montserrat" panose="00000500000000000000" pitchFamily="2" charset="0"/>
              </a:rPr>
            </a:br>
            <a:r>
              <a:rPr lang="es-ES" dirty="0">
                <a:latin typeface="Montserrat" panose="00000500000000000000" pitchFamily="2" charset="0"/>
              </a:rPr>
              <a:t>El proyecto debe estar alineado con los objetivos de la ayuda o subvención. Por ejemplo, reducción del consumo energético, integración de energías renovables o descarbonización.</a:t>
            </a:r>
          </a:p>
          <a:p>
            <a:pPr>
              <a:lnSpc>
                <a:spcPct val="150000"/>
              </a:lnSpc>
              <a:buFont typeface="+mj-lt"/>
              <a:buAutoNum type="arabicPeriod"/>
            </a:pPr>
            <a:r>
              <a:rPr lang="es-ES" b="1" dirty="0">
                <a:latin typeface="Montserrat" panose="00000500000000000000" pitchFamily="2" charset="0"/>
              </a:rPr>
              <a:t>Tamaño de la Empresa</a:t>
            </a:r>
            <a:r>
              <a:rPr lang="es-ES" dirty="0">
                <a:latin typeface="Montserrat" panose="00000500000000000000" pitchFamily="2" charset="0"/>
              </a:rPr>
              <a:t>:</a:t>
            </a:r>
            <a:br>
              <a:rPr lang="es-ES" dirty="0">
                <a:latin typeface="Montserrat" panose="00000500000000000000" pitchFamily="2" charset="0"/>
              </a:rPr>
            </a:br>
            <a:r>
              <a:rPr lang="es-ES" dirty="0">
                <a:latin typeface="Montserrat" panose="00000500000000000000" pitchFamily="2" charset="0"/>
              </a:rPr>
              <a:t>Algunas ayudas están dirigidas específicamente a pymes o grandes empresas. En muchos casos, el sector HORECA (hoteles, restaurantes y cafeterías) tiene líneas de ayuda específicas.</a:t>
            </a:r>
          </a:p>
          <a:p>
            <a:pPr>
              <a:lnSpc>
                <a:spcPct val="150000"/>
              </a:lnSpc>
              <a:buFont typeface="+mj-lt"/>
              <a:buAutoNum type="arabicPeriod"/>
            </a:pPr>
            <a:r>
              <a:rPr lang="es-ES" b="1" dirty="0">
                <a:latin typeface="Montserrat" panose="00000500000000000000" pitchFamily="2" charset="0"/>
              </a:rPr>
              <a:t>Capacidad Financiera</a:t>
            </a:r>
            <a:r>
              <a:rPr lang="es-ES" dirty="0">
                <a:latin typeface="Montserrat" panose="00000500000000000000" pitchFamily="2" charset="0"/>
              </a:rPr>
              <a:t>:</a:t>
            </a:r>
            <a:br>
              <a:rPr lang="es-ES" dirty="0">
                <a:latin typeface="Montserrat" panose="00000500000000000000" pitchFamily="2" charset="0"/>
              </a:rPr>
            </a:br>
            <a:r>
              <a:rPr lang="es-ES" dirty="0">
                <a:latin typeface="Montserrat" panose="00000500000000000000" pitchFamily="2" charset="0"/>
              </a:rPr>
              <a:t>La empresa debe demostrar solvencia o capacidad para completar el proyecto, ya que algunas ayudas requieren cofinanciación (es decir, la empresa debe aportar una parte de la inversión).</a:t>
            </a:r>
          </a:p>
          <a:p>
            <a:pPr>
              <a:lnSpc>
                <a:spcPct val="150000"/>
              </a:lnSpc>
              <a:buFont typeface="+mj-lt"/>
              <a:buAutoNum type="arabicPeriod"/>
            </a:pPr>
            <a:r>
              <a:rPr lang="es-ES" b="1" dirty="0">
                <a:latin typeface="Montserrat" panose="00000500000000000000" pitchFamily="2" charset="0"/>
              </a:rPr>
              <a:t>Impacto Ambiental y Económico</a:t>
            </a:r>
            <a:r>
              <a:rPr lang="es-ES" dirty="0">
                <a:latin typeface="Montserrat" panose="00000500000000000000" pitchFamily="2" charset="0"/>
              </a:rPr>
              <a:t>:</a:t>
            </a:r>
            <a:br>
              <a:rPr lang="es-ES" dirty="0">
                <a:latin typeface="Montserrat" panose="00000500000000000000" pitchFamily="2" charset="0"/>
              </a:rPr>
            </a:br>
            <a:r>
              <a:rPr lang="es-ES" dirty="0">
                <a:latin typeface="Montserrat" panose="00000500000000000000" pitchFamily="2" charset="0"/>
              </a:rPr>
              <a:t>Proyectos que demuestren un claro beneficio en términos de ahorro energético, reducción de emisiones o mejoras económicas tienen mayor probabilidad de acceder a las ayudas..</a:t>
            </a:r>
          </a:p>
        </p:txBody>
      </p:sp>
      <p:sp>
        <p:nvSpPr>
          <p:cNvPr id="2" name="QuadreDeText 1">
            <a:extLst>
              <a:ext uri="{FF2B5EF4-FFF2-40B4-BE49-F238E27FC236}">
                <a16:creationId xmlns:a16="http://schemas.microsoft.com/office/drawing/2014/main" id="{9BE19C25-96A6-5099-6804-15427C165BFB}"/>
              </a:ext>
            </a:extLst>
          </p:cNvPr>
          <p:cNvSpPr txBox="1"/>
          <p:nvPr/>
        </p:nvSpPr>
        <p:spPr>
          <a:xfrm>
            <a:off x="381000" y="128016"/>
            <a:ext cx="10244328" cy="738664"/>
          </a:xfrm>
          <a:prstGeom prst="rect">
            <a:avLst/>
          </a:prstGeom>
          <a:noFill/>
        </p:spPr>
        <p:txBody>
          <a:bodyPr wrap="square">
            <a:spAutoFit/>
          </a:bodyPr>
          <a:lstStyle/>
          <a:p>
            <a:pPr algn="ctr"/>
            <a:r>
              <a:rPr lang="es-ES" sz="2400" b="1" dirty="0">
                <a:solidFill>
                  <a:srgbClr val="0D3F96"/>
                </a:solidFill>
                <a:latin typeface="Montserrat" panose="020B0604020202020204" charset="0"/>
                <a:ea typeface="+mj-ea"/>
              </a:rPr>
              <a:t>4 -  CRITERIOS CLAVES</a:t>
            </a:r>
            <a:r>
              <a:rPr lang="es-ES" sz="2400" b="1" spc="20" dirty="0">
                <a:latin typeface="Montserrat" panose="020B0604020202020204" charset="0"/>
                <a:cs typeface="Microsoft Sans Serif"/>
              </a:rPr>
              <a:t> </a:t>
            </a:r>
            <a:r>
              <a:rPr lang="es-ES" sz="2400" b="1" dirty="0">
                <a:solidFill>
                  <a:srgbClr val="0D3F96"/>
                </a:solidFill>
                <a:latin typeface="Montserrat" panose="020B0604020202020204" charset="0"/>
                <a:ea typeface="+mj-ea"/>
              </a:rPr>
              <a:t>PARA ACCEDER A FINANCIACIÓN-</a:t>
            </a:r>
          </a:p>
          <a:p>
            <a:pPr algn="ctr"/>
            <a:r>
              <a:rPr lang="es-ES" b="1" dirty="0">
                <a:solidFill>
                  <a:srgbClr val="C00000"/>
                </a:solidFill>
                <a:latin typeface="Montserrat" panose="00000500000000000000" pitchFamily="2" charset="0"/>
              </a:rPr>
              <a:t>- Subvenciones y ayudas públicas -  </a:t>
            </a:r>
            <a:endParaRPr lang="es-ES" b="1" dirty="0">
              <a:solidFill>
                <a:srgbClr val="C00000"/>
              </a:solidFill>
              <a:effectLst/>
              <a:latin typeface="Montserrat" panose="00000500000000000000" pitchFamily="2" charset="0"/>
            </a:endParaRPr>
          </a:p>
        </p:txBody>
      </p:sp>
    </p:spTree>
    <p:extLst>
      <p:ext uri="{BB962C8B-B14F-4D97-AF65-F5344CB8AC3E}">
        <p14:creationId xmlns:p14="http://schemas.microsoft.com/office/powerpoint/2010/main" val="2357766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29D63-985B-473F-E546-F3D5AB5E2ED3}"/>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C91C2AFE-C0E4-4846-5F22-F821648E9338}"/>
              </a:ext>
            </a:extLst>
          </p:cNvPr>
          <p:cNvSpPr>
            <a:spLocks noGrp="1"/>
          </p:cNvSpPr>
          <p:nvPr>
            <p:ph type="sldNum" sz="quarter" idx="7"/>
          </p:nvPr>
        </p:nvSpPr>
        <p:spPr/>
        <p:txBody>
          <a:bodyPr/>
          <a:lstStyle/>
          <a:p>
            <a:fld id="{B6F15528-21DE-4FAA-801E-634DDDAF4B2B}" type="slidenum">
              <a:rPr lang="es-ES" smtClean="0"/>
              <a:t>13</a:t>
            </a:fld>
            <a:endParaRPr lang="es-ES"/>
          </a:p>
        </p:txBody>
      </p:sp>
      <p:sp>
        <p:nvSpPr>
          <p:cNvPr id="6" name="Rectangle 2">
            <a:extLst>
              <a:ext uri="{FF2B5EF4-FFF2-40B4-BE49-F238E27FC236}">
                <a16:creationId xmlns:a16="http://schemas.microsoft.com/office/drawing/2014/main" id="{BAB38ECF-C585-8CD3-4077-5CC66CC5E24A}"/>
              </a:ext>
            </a:extLst>
          </p:cNvPr>
          <p:cNvSpPr>
            <a:spLocks noChangeArrowheads="1"/>
          </p:cNvSpPr>
          <p:nvPr/>
        </p:nvSpPr>
        <p:spPr bwMode="auto">
          <a:xfrm>
            <a:off x="381000" y="1224098"/>
            <a:ext cx="11430000" cy="5862502"/>
          </a:xfrm>
          <a:prstGeom prst="rect">
            <a:avLst/>
          </a:prstGeom>
          <a:noFill/>
        </p:spPr>
        <p:txBody>
          <a:bodyPr wrap="square">
            <a:spAutoFit/>
          </a:bodyPr>
          <a:lstStyle/>
          <a:p>
            <a:pPr>
              <a:lnSpc>
                <a:spcPct val="150000"/>
              </a:lnSpc>
              <a:buFont typeface="+mj-lt"/>
              <a:buAutoNum type="arabicPeriod"/>
            </a:pPr>
            <a:r>
              <a:rPr lang="es-ES" b="1" dirty="0">
                <a:latin typeface="Montserrat" panose="00000500000000000000" pitchFamily="2" charset="0"/>
              </a:rPr>
              <a:t>Solvencia Crediticia</a:t>
            </a:r>
            <a:r>
              <a:rPr lang="es-ES" dirty="0">
                <a:latin typeface="Montserrat" panose="00000500000000000000" pitchFamily="2" charset="0"/>
              </a:rPr>
              <a:t>:</a:t>
            </a:r>
            <a:br>
              <a:rPr lang="es-ES" dirty="0">
                <a:latin typeface="Montserrat" panose="00000500000000000000" pitchFamily="2" charset="0"/>
              </a:rPr>
            </a:br>
            <a:r>
              <a:rPr lang="es-ES" dirty="0">
                <a:latin typeface="Montserrat" panose="00000500000000000000" pitchFamily="2" charset="0"/>
              </a:rPr>
              <a:t>La entidad que solicita el préstamo debe demostrar solvencia financiera a través de estados financieros sólidos y un historial crediticio favorable.</a:t>
            </a:r>
          </a:p>
          <a:p>
            <a:pPr>
              <a:lnSpc>
                <a:spcPct val="150000"/>
              </a:lnSpc>
              <a:buFont typeface="+mj-lt"/>
              <a:buAutoNum type="arabicPeriod"/>
            </a:pPr>
            <a:r>
              <a:rPr lang="es-ES" b="1" dirty="0">
                <a:latin typeface="Montserrat" panose="00000500000000000000" pitchFamily="2" charset="0"/>
              </a:rPr>
              <a:t>Plan de Negocio</a:t>
            </a:r>
            <a:r>
              <a:rPr lang="es-ES" dirty="0">
                <a:latin typeface="Montserrat" panose="00000500000000000000" pitchFamily="2" charset="0"/>
              </a:rPr>
              <a:t>:</a:t>
            </a:r>
            <a:br>
              <a:rPr lang="es-ES" dirty="0">
                <a:latin typeface="Montserrat" panose="00000500000000000000" pitchFamily="2" charset="0"/>
              </a:rPr>
            </a:br>
            <a:r>
              <a:rPr lang="es-ES" dirty="0">
                <a:latin typeface="Montserrat" panose="00000500000000000000" pitchFamily="2" charset="0"/>
              </a:rPr>
              <a:t>Presentar un plan detallado que explique cómo se utilizarán los fondos y cómo el proyecto generará ahorros o retornos a medio o largo plazo. El plan debe incluir proyecciones financieras realistas.</a:t>
            </a:r>
          </a:p>
          <a:p>
            <a:pPr>
              <a:lnSpc>
                <a:spcPct val="150000"/>
              </a:lnSpc>
              <a:buFont typeface="+mj-lt"/>
              <a:buAutoNum type="arabicPeriod"/>
            </a:pPr>
            <a:r>
              <a:rPr lang="es-ES" b="1" dirty="0">
                <a:latin typeface="Montserrat" panose="00000500000000000000" pitchFamily="2" charset="0"/>
              </a:rPr>
              <a:t>Garantías</a:t>
            </a:r>
            <a:r>
              <a:rPr lang="es-ES" dirty="0">
                <a:latin typeface="Montserrat" panose="00000500000000000000" pitchFamily="2" charset="0"/>
              </a:rPr>
              <a:t>:</a:t>
            </a:r>
            <a:br>
              <a:rPr lang="es-ES" dirty="0">
                <a:latin typeface="Montserrat" panose="00000500000000000000" pitchFamily="2" charset="0"/>
              </a:rPr>
            </a:br>
            <a:r>
              <a:rPr lang="es-ES" dirty="0">
                <a:latin typeface="Montserrat" panose="00000500000000000000" pitchFamily="2" charset="0"/>
              </a:rPr>
              <a:t>Las entidades financieras pueden solicitar garantías o avales para reducir el riesgo, aunque los préstamos blandos suelen ofrecer condiciones más flexibles con menor requerimiento de garantías.</a:t>
            </a:r>
          </a:p>
          <a:p>
            <a:pPr>
              <a:lnSpc>
                <a:spcPct val="150000"/>
              </a:lnSpc>
              <a:buFont typeface="+mj-lt"/>
              <a:buAutoNum type="arabicPeriod"/>
            </a:pPr>
            <a:r>
              <a:rPr lang="es-ES" b="1" dirty="0">
                <a:latin typeface="Montserrat" panose="00000500000000000000" pitchFamily="2" charset="0"/>
              </a:rPr>
              <a:t>Evaluación Energética</a:t>
            </a:r>
            <a:r>
              <a:rPr lang="es-ES" dirty="0">
                <a:latin typeface="Montserrat" panose="00000500000000000000" pitchFamily="2" charset="0"/>
              </a:rPr>
              <a:t>:</a:t>
            </a:r>
            <a:br>
              <a:rPr lang="es-ES" dirty="0">
                <a:latin typeface="Montserrat" panose="00000500000000000000" pitchFamily="2" charset="0"/>
              </a:rPr>
            </a:br>
            <a:r>
              <a:rPr lang="es-ES" dirty="0">
                <a:latin typeface="Montserrat" panose="00000500000000000000" pitchFamily="2" charset="0"/>
              </a:rPr>
              <a:t>En el caso de préstamos vinculados a la eficiencia energética, es común que se exija una auditoría energética que demuestre el potencial de ahorro del proyecto.</a:t>
            </a:r>
          </a:p>
        </p:txBody>
      </p:sp>
      <p:sp>
        <p:nvSpPr>
          <p:cNvPr id="2" name="QuadreDeText 1">
            <a:extLst>
              <a:ext uri="{FF2B5EF4-FFF2-40B4-BE49-F238E27FC236}">
                <a16:creationId xmlns:a16="http://schemas.microsoft.com/office/drawing/2014/main" id="{1E72BAC2-5D58-0F04-CF2E-1A6CE00DF65C}"/>
              </a:ext>
            </a:extLst>
          </p:cNvPr>
          <p:cNvSpPr txBox="1"/>
          <p:nvPr/>
        </p:nvSpPr>
        <p:spPr>
          <a:xfrm>
            <a:off x="83949" y="150055"/>
            <a:ext cx="10244328" cy="738664"/>
          </a:xfrm>
          <a:prstGeom prst="rect">
            <a:avLst/>
          </a:prstGeom>
          <a:noFill/>
        </p:spPr>
        <p:txBody>
          <a:bodyPr wrap="square">
            <a:spAutoFit/>
          </a:bodyPr>
          <a:lstStyle/>
          <a:p>
            <a:pPr algn="ctr"/>
            <a:r>
              <a:rPr lang="es-ES" sz="2400" b="1" dirty="0">
                <a:solidFill>
                  <a:srgbClr val="0D3F96"/>
                </a:solidFill>
                <a:latin typeface="Montserrat" panose="020B0604020202020204" charset="0"/>
                <a:ea typeface="+mj-ea"/>
              </a:rPr>
              <a:t>4 -  CRITERIOS CLAVES PARA ACCEDER A FINANCIACIÓN-</a:t>
            </a:r>
          </a:p>
          <a:p>
            <a:pPr algn="ctr"/>
            <a:r>
              <a:rPr lang="es-ES" b="1" dirty="0">
                <a:solidFill>
                  <a:srgbClr val="C00000"/>
                </a:solidFill>
                <a:latin typeface="Montserrat" panose="00000500000000000000" pitchFamily="2" charset="0"/>
              </a:rPr>
              <a:t>- Criterios para Acceder a Préstamos y Préstamos Blandos-  </a:t>
            </a:r>
            <a:endParaRPr lang="es-ES" b="1" dirty="0">
              <a:solidFill>
                <a:srgbClr val="C00000"/>
              </a:solidFill>
              <a:effectLst/>
              <a:latin typeface="Montserrat" panose="00000500000000000000" pitchFamily="2" charset="0"/>
            </a:endParaRPr>
          </a:p>
        </p:txBody>
      </p:sp>
    </p:spTree>
    <p:extLst>
      <p:ext uri="{BB962C8B-B14F-4D97-AF65-F5344CB8AC3E}">
        <p14:creationId xmlns:p14="http://schemas.microsoft.com/office/powerpoint/2010/main" val="930340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39B74-21A0-F408-308C-9B1CFDFC874A}"/>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046DBD34-6977-2F5F-CC49-0797C23362DB}"/>
              </a:ext>
            </a:extLst>
          </p:cNvPr>
          <p:cNvSpPr>
            <a:spLocks noGrp="1"/>
          </p:cNvSpPr>
          <p:nvPr>
            <p:ph type="sldNum" sz="quarter" idx="7"/>
          </p:nvPr>
        </p:nvSpPr>
        <p:spPr/>
        <p:txBody>
          <a:bodyPr/>
          <a:lstStyle/>
          <a:p>
            <a:fld id="{B6F15528-21DE-4FAA-801E-634DDDAF4B2B}" type="slidenum">
              <a:rPr lang="es-ES" smtClean="0"/>
              <a:t>14</a:t>
            </a:fld>
            <a:endParaRPr lang="es-ES"/>
          </a:p>
        </p:txBody>
      </p:sp>
      <p:sp>
        <p:nvSpPr>
          <p:cNvPr id="2" name="QuadreDeText 1">
            <a:extLst>
              <a:ext uri="{FF2B5EF4-FFF2-40B4-BE49-F238E27FC236}">
                <a16:creationId xmlns:a16="http://schemas.microsoft.com/office/drawing/2014/main" id="{C09E757C-9F50-60D8-3F03-82CD8C2B6C16}"/>
              </a:ext>
            </a:extLst>
          </p:cNvPr>
          <p:cNvSpPr txBox="1"/>
          <p:nvPr/>
        </p:nvSpPr>
        <p:spPr>
          <a:xfrm>
            <a:off x="83949" y="150055"/>
            <a:ext cx="10244328" cy="738664"/>
          </a:xfrm>
          <a:prstGeom prst="rect">
            <a:avLst/>
          </a:prstGeom>
          <a:noFill/>
        </p:spPr>
        <p:txBody>
          <a:bodyPr wrap="square">
            <a:spAutoFit/>
          </a:bodyPr>
          <a:lstStyle/>
          <a:p>
            <a:pPr algn="ctr"/>
            <a:r>
              <a:rPr lang="es-ES" sz="2400" b="1" dirty="0">
                <a:solidFill>
                  <a:srgbClr val="0D3F96"/>
                </a:solidFill>
                <a:latin typeface="Montserrat" panose="020B0604020202020204" charset="0"/>
                <a:ea typeface="+mj-ea"/>
              </a:rPr>
              <a:t>4 -  CRITERIOS CLAVES PARA ACCEDER A FINANCIACIÓN-</a:t>
            </a:r>
          </a:p>
          <a:p>
            <a:pPr algn="ctr"/>
            <a:r>
              <a:rPr lang="es-ES" b="1" dirty="0">
                <a:solidFill>
                  <a:srgbClr val="C00000"/>
                </a:solidFill>
                <a:latin typeface="Montserrat" panose="00000500000000000000" pitchFamily="2" charset="0"/>
              </a:rPr>
              <a:t>- Criterios para Acceder a Bonos Verdes y Leasing Energético -</a:t>
            </a:r>
            <a:endParaRPr lang="es-ES" b="1" dirty="0">
              <a:solidFill>
                <a:srgbClr val="C00000"/>
              </a:solidFill>
              <a:effectLst/>
              <a:latin typeface="Montserrat" panose="00000500000000000000" pitchFamily="2" charset="0"/>
            </a:endParaRPr>
          </a:p>
        </p:txBody>
      </p:sp>
      <p:sp>
        <p:nvSpPr>
          <p:cNvPr id="5" name="Rectangle 3">
            <a:extLst>
              <a:ext uri="{FF2B5EF4-FFF2-40B4-BE49-F238E27FC236}">
                <a16:creationId xmlns:a16="http://schemas.microsoft.com/office/drawing/2014/main" id="{C4F8AD04-5E6F-53D6-BC95-103DECF6A78E}"/>
              </a:ext>
            </a:extLst>
          </p:cNvPr>
          <p:cNvSpPr>
            <a:spLocks noChangeArrowheads="1"/>
          </p:cNvSpPr>
          <p:nvPr/>
        </p:nvSpPr>
        <p:spPr bwMode="auto">
          <a:xfrm rot="10800000" flipV="1">
            <a:off x="503377" y="999099"/>
            <a:ext cx="11056749" cy="627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s-ES" altLang="es-ES" sz="1800" b="1" i="0" u="none" strike="noStrike" cap="none" normalizeH="0" baseline="0" dirty="0">
                <a:ln>
                  <a:noFill/>
                </a:ln>
                <a:solidFill>
                  <a:schemeClr val="tx1"/>
                </a:solidFill>
                <a:effectLst/>
                <a:latin typeface="Montserrat" panose="00000500000000000000" pitchFamily="2" charset="0"/>
              </a:rPr>
              <a:t>Proyectos de Impacto Ambiental Positivo</a:t>
            </a:r>
            <a:r>
              <a:rPr kumimoji="0" lang="es-ES" altLang="es-ES" sz="1800" b="0" i="0" u="none" strike="noStrike" cap="none" normalizeH="0" baseline="0" dirty="0">
                <a:ln>
                  <a:noFill/>
                </a:ln>
                <a:solidFill>
                  <a:schemeClr val="tx1"/>
                </a:solidFill>
                <a:effectLst/>
                <a:latin typeface="Montserrat" panose="00000500000000000000" pitchFamily="2" charset="0"/>
              </a:rPr>
              <a:t>:</a:t>
            </a:r>
            <a:br>
              <a:rPr kumimoji="0" lang="es-ES" altLang="es-ES" sz="1800" b="0" i="0" u="none" strike="noStrike" cap="none" normalizeH="0" baseline="0" dirty="0">
                <a:ln>
                  <a:noFill/>
                </a:ln>
                <a:solidFill>
                  <a:schemeClr val="tx1"/>
                </a:solidFill>
                <a:effectLst/>
                <a:latin typeface="Montserrat" panose="00000500000000000000" pitchFamily="2" charset="0"/>
              </a:rPr>
            </a:br>
            <a:r>
              <a:rPr kumimoji="0" lang="es-ES" altLang="es-ES" sz="1800" b="0" i="0" u="none" strike="noStrike" cap="none" normalizeH="0" baseline="0" dirty="0">
                <a:ln>
                  <a:noFill/>
                </a:ln>
                <a:solidFill>
                  <a:schemeClr val="tx1"/>
                </a:solidFill>
                <a:effectLst/>
                <a:latin typeface="Montserrat" panose="00000500000000000000" pitchFamily="2" charset="0"/>
              </a:rPr>
              <a:t>Para acceder a </a:t>
            </a:r>
            <a:r>
              <a:rPr kumimoji="0" lang="es-ES" altLang="es-ES" sz="1800" b="1" i="0" u="none" strike="noStrike" cap="none" normalizeH="0" baseline="0" dirty="0">
                <a:ln>
                  <a:noFill/>
                </a:ln>
                <a:solidFill>
                  <a:schemeClr val="tx1"/>
                </a:solidFill>
                <a:effectLst/>
                <a:latin typeface="Montserrat" panose="00000500000000000000" pitchFamily="2" charset="0"/>
              </a:rPr>
              <a:t>bonos verdes</a:t>
            </a:r>
            <a:r>
              <a:rPr kumimoji="0" lang="es-ES" altLang="es-ES" sz="1800" b="0" i="0" u="none" strike="noStrike" cap="none" normalizeH="0" baseline="0" dirty="0">
                <a:ln>
                  <a:noFill/>
                </a:ln>
                <a:solidFill>
                  <a:schemeClr val="tx1"/>
                </a:solidFill>
                <a:effectLst/>
                <a:latin typeface="Montserrat" panose="00000500000000000000" pitchFamily="2" charset="0"/>
              </a:rPr>
              <a:t>, el proyecto debe estar claramente vinculado a objetivos de sostenibilidad y reducción de emisiones. Es crucial cumplir con estándares de sostenibilidad internacionales, como los Green Bond </a:t>
            </a:r>
            <a:r>
              <a:rPr kumimoji="0" lang="es-ES" altLang="es-ES" sz="1800" b="0" i="0" u="none" strike="noStrike" cap="none" normalizeH="0" baseline="0" dirty="0" err="1">
                <a:ln>
                  <a:noFill/>
                </a:ln>
                <a:solidFill>
                  <a:schemeClr val="tx1"/>
                </a:solidFill>
                <a:effectLst/>
                <a:latin typeface="Montserrat" panose="00000500000000000000" pitchFamily="2" charset="0"/>
              </a:rPr>
              <a:t>Principles</a:t>
            </a:r>
            <a:r>
              <a:rPr kumimoji="0" lang="es-ES" altLang="es-ES" sz="1800" b="0" i="0" u="none" strike="noStrike" cap="none" normalizeH="0" baseline="0" dirty="0">
                <a:ln>
                  <a:noFill/>
                </a:ln>
                <a:solidFill>
                  <a:schemeClr val="tx1"/>
                </a:solidFill>
                <a:effectLst/>
                <a:latin typeface="Montserrat" panose="00000500000000000000" pitchFamily="2" charset="0"/>
              </a:rPr>
              <a:t>.</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s-ES" altLang="es-ES" sz="1800" b="1" i="0" u="none" strike="noStrike" cap="none" normalizeH="0" baseline="0" dirty="0">
                <a:ln>
                  <a:noFill/>
                </a:ln>
                <a:solidFill>
                  <a:schemeClr val="tx1"/>
                </a:solidFill>
                <a:effectLst/>
                <a:latin typeface="Montserrat" panose="00000500000000000000" pitchFamily="2" charset="0"/>
              </a:rPr>
              <a:t>Cumplimiento de Normas ESG (Ambiental, Social y de Gobernanza)</a:t>
            </a:r>
            <a:r>
              <a:rPr kumimoji="0" lang="es-ES" altLang="es-ES" sz="1800" b="0" i="0" u="none" strike="noStrike" cap="none" normalizeH="0" baseline="0" dirty="0">
                <a:ln>
                  <a:noFill/>
                </a:ln>
                <a:solidFill>
                  <a:schemeClr val="tx1"/>
                </a:solidFill>
                <a:effectLst/>
                <a:latin typeface="Montserrat" panose="00000500000000000000" pitchFamily="2" charset="0"/>
              </a:rPr>
              <a:t>:</a:t>
            </a:r>
            <a:br>
              <a:rPr kumimoji="0" lang="es-ES" altLang="es-ES" sz="1800" b="0" i="0" u="none" strike="noStrike" cap="none" normalizeH="0" baseline="0" dirty="0">
                <a:ln>
                  <a:noFill/>
                </a:ln>
                <a:solidFill>
                  <a:schemeClr val="tx1"/>
                </a:solidFill>
                <a:effectLst/>
                <a:latin typeface="Montserrat" panose="00000500000000000000" pitchFamily="2" charset="0"/>
              </a:rPr>
            </a:br>
            <a:r>
              <a:rPr kumimoji="0" lang="es-ES" altLang="es-ES" sz="1800" b="0" i="0" u="none" strike="noStrike" cap="none" normalizeH="0" baseline="0" dirty="0">
                <a:ln>
                  <a:noFill/>
                </a:ln>
                <a:solidFill>
                  <a:schemeClr val="tx1"/>
                </a:solidFill>
                <a:effectLst/>
                <a:latin typeface="Montserrat" panose="00000500000000000000" pitchFamily="2" charset="0"/>
              </a:rPr>
              <a:t>Las empresas deben demostrar su compromiso con prácticas de sostenibilidad en su operación, algo especialmente relevante para acceder a financiación a través de bonos verdes.</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s-ES" altLang="es-ES" sz="1800" b="1" i="0" u="none" strike="noStrike" cap="none" normalizeH="0" baseline="0" dirty="0">
                <a:ln>
                  <a:noFill/>
                </a:ln>
                <a:solidFill>
                  <a:schemeClr val="tx1"/>
                </a:solidFill>
                <a:effectLst/>
                <a:latin typeface="Montserrat" panose="00000500000000000000" pitchFamily="2" charset="0"/>
              </a:rPr>
              <a:t>Capacidad para Pagar Cuotas</a:t>
            </a:r>
            <a:r>
              <a:rPr kumimoji="0" lang="es-ES" altLang="es-ES" sz="1800" b="0" i="0" u="none" strike="noStrike" cap="none" normalizeH="0" baseline="0" dirty="0">
                <a:ln>
                  <a:noFill/>
                </a:ln>
                <a:solidFill>
                  <a:schemeClr val="tx1"/>
                </a:solidFill>
                <a:effectLst/>
                <a:latin typeface="Montserrat" panose="00000500000000000000" pitchFamily="2" charset="0"/>
              </a:rPr>
              <a:t> (Leasing Energético):</a:t>
            </a:r>
            <a:br>
              <a:rPr kumimoji="0" lang="es-ES" altLang="es-ES" sz="1800" b="0" i="0" u="none" strike="noStrike" cap="none" normalizeH="0" baseline="0" dirty="0">
                <a:ln>
                  <a:noFill/>
                </a:ln>
                <a:solidFill>
                  <a:schemeClr val="tx1"/>
                </a:solidFill>
                <a:effectLst/>
                <a:latin typeface="Montserrat" panose="00000500000000000000" pitchFamily="2" charset="0"/>
              </a:rPr>
            </a:br>
            <a:r>
              <a:rPr kumimoji="0" lang="es-ES" altLang="es-ES" sz="1800" b="0" i="0" u="none" strike="noStrike" cap="none" normalizeH="0" baseline="0" dirty="0">
                <a:ln>
                  <a:noFill/>
                </a:ln>
                <a:solidFill>
                  <a:schemeClr val="tx1"/>
                </a:solidFill>
                <a:effectLst/>
                <a:latin typeface="Montserrat" panose="00000500000000000000" pitchFamily="2" charset="0"/>
              </a:rPr>
              <a:t>Para acceder a </a:t>
            </a:r>
            <a:r>
              <a:rPr kumimoji="0" lang="es-ES" altLang="es-ES" sz="1800" b="1" i="0" u="none" strike="noStrike" cap="none" normalizeH="0" baseline="0" dirty="0">
                <a:ln>
                  <a:noFill/>
                </a:ln>
                <a:solidFill>
                  <a:schemeClr val="tx1"/>
                </a:solidFill>
                <a:effectLst/>
                <a:latin typeface="Montserrat" panose="00000500000000000000" pitchFamily="2" charset="0"/>
              </a:rPr>
              <a:t>leasing energético</a:t>
            </a:r>
            <a:r>
              <a:rPr kumimoji="0" lang="es-ES" altLang="es-ES" sz="1800" b="0" i="0" u="none" strike="noStrike" cap="none" normalizeH="0" baseline="0" dirty="0">
                <a:ln>
                  <a:noFill/>
                </a:ln>
                <a:solidFill>
                  <a:schemeClr val="tx1"/>
                </a:solidFill>
                <a:effectLst/>
                <a:latin typeface="Montserrat" panose="00000500000000000000" pitchFamily="2" charset="0"/>
              </a:rPr>
              <a:t>, la empresa debe demostrar que tiene capacidad financiera para hacer frente a las cuotas periódicas del leasing, que muchas veces son cubiertas por los ahorros generados por la mejora energética.</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s-ES" altLang="es-ES" sz="1800" b="1" i="0" u="none" strike="noStrike" cap="none" normalizeH="0" baseline="0" dirty="0">
                <a:ln>
                  <a:noFill/>
                </a:ln>
                <a:solidFill>
                  <a:schemeClr val="tx1"/>
                </a:solidFill>
                <a:effectLst/>
                <a:latin typeface="Montserrat" panose="00000500000000000000" pitchFamily="2" charset="0"/>
              </a:rPr>
              <a:t>Propiedad del Activo</a:t>
            </a:r>
            <a:r>
              <a:rPr kumimoji="0" lang="es-ES" altLang="es-ES" sz="1800" b="0" i="0" u="none" strike="noStrike" cap="none" normalizeH="0" baseline="0" dirty="0">
                <a:ln>
                  <a:noFill/>
                </a:ln>
                <a:solidFill>
                  <a:schemeClr val="tx1"/>
                </a:solidFill>
                <a:effectLst/>
                <a:latin typeface="Montserrat" panose="00000500000000000000" pitchFamily="2" charset="0"/>
              </a:rPr>
              <a:t>:</a:t>
            </a:r>
            <a:br>
              <a:rPr kumimoji="0" lang="es-ES" altLang="es-ES" sz="1800" b="0" i="0" u="none" strike="noStrike" cap="none" normalizeH="0" baseline="0" dirty="0">
                <a:ln>
                  <a:noFill/>
                </a:ln>
                <a:solidFill>
                  <a:schemeClr val="tx1"/>
                </a:solidFill>
                <a:effectLst/>
                <a:latin typeface="Montserrat" panose="00000500000000000000" pitchFamily="2" charset="0"/>
              </a:rPr>
            </a:br>
            <a:r>
              <a:rPr kumimoji="0" lang="es-ES" altLang="es-ES" sz="1800" b="0" i="0" u="none" strike="noStrike" cap="none" normalizeH="0" baseline="0" dirty="0">
                <a:ln>
                  <a:noFill/>
                </a:ln>
                <a:solidFill>
                  <a:schemeClr val="tx1"/>
                </a:solidFill>
                <a:effectLst/>
                <a:latin typeface="Montserrat" panose="00000500000000000000" pitchFamily="2" charset="0"/>
              </a:rPr>
              <a:t>En el leasing energético, la empresa no es propietaria del activo hasta que finaliza el contrato, por lo que debe aceptar las condiciones de uso y mantenimiento impuestas por la entidad arrendadora.</a:t>
            </a:r>
          </a:p>
        </p:txBody>
      </p:sp>
    </p:spTree>
    <p:extLst>
      <p:ext uri="{BB962C8B-B14F-4D97-AF65-F5344CB8AC3E}">
        <p14:creationId xmlns:p14="http://schemas.microsoft.com/office/powerpoint/2010/main" val="197912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A70E6-C72B-44C4-BFA5-6D93342E4ACF}"/>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E4350E92-146D-B61A-914A-CFB44B05BAB3}"/>
              </a:ext>
            </a:extLst>
          </p:cNvPr>
          <p:cNvSpPr>
            <a:spLocks noGrp="1"/>
          </p:cNvSpPr>
          <p:nvPr>
            <p:ph type="sldNum" sz="quarter" idx="7"/>
          </p:nvPr>
        </p:nvSpPr>
        <p:spPr/>
        <p:txBody>
          <a:bodyPr/>
          <a:lstStyle/>
          <a:p>
            <a:fld id="{B6F15528-21DE-4FAA-801E-634DDDAF4B2B}" type="slidenum">
              <a:rPr lang="es-ES" smtClean="0"/>
              <a:t>15</a:t>
            </a:fld>
            <a:endParaRPr lang="es-ES"/>
          </a:p>
        </p:txBody>
      </p:sp>
      <p:sp>
        <p:nvSpPr>
          <p:cNvPr id="2" name="QuadreDeText 1">
            <a:extLst>
              <a:ext uri="{FF2B5EF4-FFF2-40B4-BE49-F238E27FC236}">
                <a16:creationId xmlns:a16="http://schemas.microsoft.com/office/drawing/2014/main" id="{5EF537B9-BBE8-3417-0E17-C93ADCD3CC04}"/>
              </a:ext>
            </a:extLst>
          </p:cNvPr>
          <p:cNvSpPr txBox="1"/>
          <p:nvPr/>
        </p:nvSpPr>
        <p:spPr>
          <a:xfrm>
            <a:off x="694899" y="1219200"/>
            <a:ext cx="9485421" cy="5632311"/>
          </a:xfrm>
          <a:prstGeom prst="rect">
            <a:avLst/>
          </a:prstGeom>
          <a:noFill/>
        </p:spPr>
        <p:txBody>
          <a:bodyPr wrap="square">
            <a:spAutoFit/>
          </a:bodyPr>
          <a:lstStyle/>
          <a:p>
            <a:pPr algn="ctr"/>
            <a:r>
              <a:rPr lang="es-ES" b="1" dirty="0">
                <a:effectLst/>
                <a:latin typeface="Montserrat" panose="00000500000000000000" pitchFamily="2" charset="0"/>
              </a:rPr>
              <a:t>DINAMIZACIÓN – MENTIMETER</a:t>
            </a:r>
          </a:p>
          <a:p>
            <a:pPr algn="ctr"/>
            <a:endParaRPr lang="es-ES" b="1" dirty="0">
              <a:latin typeface="Montserrat" panose="00000500000000000000" pitchFamily="2" charset="0"/>
            </a:endParaRPr>
          </a:p>
          <a:p>
            <a:r>
              <a:rPr lang="es-ES" dirty="0">
                <a:effectLst/>
                <a:latin typeface="Montserrat" panose="00000500000000000000" pitchFamily="2" charset="0"/>
              </a:rPr>
              <a:t>¿Conocíais los instrumentos financieros innovadores?</a:t>
            </a:r>
          </a:p>
          <a:p>
            <a:pPr marL="285750" indent="-285750">
              <a:buFontTx/>
              <a:buChar char="-"/>
            </a:pPr>
            <a:r>
              <a:rPr lang="es-ES" dirty="0">
                <a:latin typeface="Montserrat" panose="00000500000000000000" pitchFamily="2" charset="0"/>
              </a:rPr>
              <a:t>Bono Verde</a:t>
            </a:r>
          </a:p>
          <a:p>
            <a:pPr marL="285750" indent="-285750">
              <a:buFontTx/>
              <a:buChar char="-"/>
            </a:pPr>
            <a:r>
              <a:rPr lang="es-ES" dirty="0">
                <a:effectLst/>
                <a:latin typeface="Montserrat" panose="00000500000000000000" pitchFamily="2" charset="0"/>
              </a:rPr>
              <a:t>EPC: Energy performance </a:t>
            </a:r>
            <a:r>
              <a:rPr lang="es-ES" dirty="0" err="1">
                <a:effectLst/>
                <a:latin typeface="Montserrat" panose="00000500000000000000" pitchFamily="2" charset="0"/>
              </a:rPr>
              <a:t>contracting</a:t>
            </a:r>
            <a:endParaRPr lang="es-ES" dirty="0">
              <a:effectLst/>
              <a:latin typeface="Montserrat" panose="00000500000000000000" pitchFamily="2" charset="0"/>
            </a:endParaRPr>
          </a:p>
          <a:p>
            <a:pPr marL="285750" indent="-285750">
              <a:buFontTx/>
              <a:buChar char="-"/>
            </a:pPr>
            <a:r>
              <a:rPr lang="es-ES" dirty="0" err="1">
                <a:latin typeface="Montserrat" panose="00000500000000000000" pitchFamily="2" charset="0"/>
              </a:rPr>
              <a:t>On</a:t>
            </a:r>
            <a:r>
              <a:rPr lang="es-ES" dirty="0">
                <a:latin typeface="Montserrat" panose="00000500000000000000" pitchFamily="2" charset="0"/>
              </a:rPr>
              <a:t>-Bill </a:t>
            </a:r>
            <a:r>
              <a:rPr lang="es-ES" dirty="0" err="1">
                <a:latin typeface="Montserrat" panose="00000500000000000000" pitchFamily="2" charset="0"/>
              </a:rPr>
              <a:t>Financing</a:t>
            </a:r>
            <a:endParaRPr lang="es-ES" dirty="0">
              <a:latin typeface="Montserrat" panose="00000500000000000000" pitchFamily="2" charset="0"/>
            </a:endParaRPr>
          </a:p>
          <a:p>
            <a:pPr marL="285750" indent="-285750">
              <a:buFontTx/>
              <a:buChar char="-"/>
            </a:pPr>
            <a:r>
              <a:rPr lang="es-ES" dirty="0">
                <a:latin typeface="Montserrat" panose="00000500000000000000" pitchFamily="2" charset="0"/>
              </a:rPr>
              <a:t>Leasing energético</a:t>
            </a:r>
          </a:p>
          <a:p>
            <a:pPr marL="285750" indent="-285750">
              <a:buFontTx/>
              <a:buChar char="-"/>
            </a:pPr>
            <a:r>
              <a:rPr lang="es-ES" dirty="0" err="1">
                <a:latin typeface="Montserrat" panose="00000500000000000000" pitchFamily="2" charset="0"/>
              </a:rPr>
              <a:t>CAEs</a:t>
            </a:r>
            <a:endParaRPr lang="es-ES" dirty="0">
              <a:latin typeface="Montserrat" panose="00000500000000000000" pitchFamily="2" charset="0"/>
            </a:endParaRPr>
          </a:p>
          <a:p>
            <a:pPr marL="285750" indent="-285750">
              <a:buFontTx/>
              <a:buChar char="-"/>
            </a:pPr>
            <a:r>
              <a:rPr lang="es-ES" dirty="0">
                <a:latin typeface="Montserrat" panose="00000500000000000000" pitchFamily="2" charset="0"/>
              </a:rPr>
              <a:t>Ninguno</a:t>
            </a:r>
            <a:endParaRPr lang="es-ES" dirty="0">
              <a:effectLst/>
              <a:latin typeface="Montserrat" panose="00000500000000000000" pitchFamily="2" charset="0"/>
            </a:endParaRPr>
          </a:p>
          <a:p>
            <a:endParaRPr lang="es-ES" dirty="0">
              <a:latin typeface="Montserrat" panose="00000500000000000000" pitchFamily="2" charset="0"/>
            </a:endParaRPr>
          </a:p>
          <a:p>
            <a:r>
              <a:rPr lang="es-ES" dirty="0">
                <a:effectLst/>
                <a:latin typeface="Montserrat" panose="00000500000000000000" pitchFamily="2" charset="0"/>
              </a:rPr>
              <a:t>¿Habéis buscado financiación para proyectos energéticos? Si / NO</a:t>
            </a:r>
          </a:p>
          <a:p>
            <a:endParaRPr lang="es-ES" dirty="0">
              <a:latin typeface="Montserrat" panose="00000500000000000000" pitchFamily="2" charset="0"/>
            </a:endParaRPr>
          </a:p>
          <a:p>
            <a:r>
              <a:rPr lang="es-ES" dirty="0">
                <a:effectLst/>
                <a:latin typeface="Montserrat" panose="00000500000000000000" pitchFamily="2" charset="0"/>
              </a:rPr>
              <a:t>¿Qué tipo de financiación has utilizado?</a:t>
            </a:r>
          </a:p>
          <a:p>
            <a:pPr marL="285750" indent="-285750">
              <a:buFontTx/>
              <a:buChar char="-"/>
            </a:pPr>
            <a:r>
              <a:rPr lang="es-ES" dirty="0">
                <a:latin typeface="Montserrat" panose="00000500000000000000" pitchFamily="2" charset="0"/>
              </a:rPr>
              <a:t>Rehabilitación edificios</a:t>
            </a:r>
          </a:p>
          <a:p>
            <a:pPr marL="285750" indent="-285750">
              <a:buFontTx/>
              <a:buChar char="-"/>
            </a:pPr>
            <a:r>
              <a:rPr lang="es-ES" dirty="0">
                <a:latin typeface="Montserrat" panose="00000500000000000000" pitchFamily="2" charset="0"/>
              </a:rPr>
              <a:t>Fotovoltaica</a:t>
            </a:r>
          </a:p>
          <a:p>
            <a:pPr marL="285750" indent="-285750">
              <a:buFontTx/>
              <a:buChar char="-"/>
            </a:pPr>
            <a:r>
              <a:rPr lang="es-ES" dirty="0">
                <a:latin typeface="Montserrat" panose="00000500000000000000" pitchFamily="2" charset="0"/>
              </a:rPr>
              <a:t>Financiación a través empresa instaladora</a:t>
            </a:r>
          </a:p>
          <a:p>
            <a:pPr marL="285750" indent="-285750">
              <a:buFontTx/>
              <a:buChar char="-"/>
            </a:pPr>
            <a:r>
              <a:rPr lang="es-ES" dirty="0">
                <a:latin typeface="Montserrat" panose="00000500000000000000" pitchFamily="2" charset="0"/>
              </a:rPr>
              <a:t>Financiación a través del ahorro generado</a:t>
            </a:r>
          </a:p>
          <a:p>
            <a:pPr marL="285750" indent="-285750">
              <a:buFontTx/>
              <a:buChar char="-"/>
            </a:pPr>
            <a:r>
              <a:rPr lang="es-ES" dirty="0">
                <a:latin typeface="Montserrat" panose="00000500000000000000" pitchFamily="2" charset="0"/>
              </a:rPr>
              <a:t>Otros</a:t>
            </a:r>
          </a:p>
          <a:p>
            <a:pPr marL="285750" indent="-285750">
              <a:buFontTx/>
              <a:buChar char="-"/>
            </a:pPr>
            <a:endParaRPr lang="es-ES" dirty="0">
              <a:effectLst/>
              <a:latin typeface="Montserrat" panose="00000500000000000000" pitchFamily="2" charset="0"/>
            </a:endParaRPr>
          </a:p>
          <a:p>
            <a:endParaRPr lang="es-ES" b="1" dirty="0">
              <a:effectLst/>
              <a:latin typeface="Montserrat" panose="00000500000000000000" pitchFamily="2" charset="0"/>
            </a:endParaRPr>
          </a:p>
        </p:txBody>
      </p:sp>
    </p:spTree>
    <p:extLst>
      <p:ext uri="{BB962C8B-B14F-4D97-AF65-F5344CB8AC3E}">
        <p14:creationId xmlns:p14="http://schemas.microsoft.com/office/powerpoint/2010/main" val="10055309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70E75-A2F5-D259-256D-09485305884F}"/>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5844CA5C-2B93-3D16-D5C7-1844246EA7A2}"/>
              </a:ext>
            </a:extLst>
          </p:cNvPr>
          <p:cNvSpPr>
            <a:spLocks noGrp="1"/>
          </p:cNvSpPr>
          <p:nvPr>
            <p:ph type="sldNum" sz="quarter" idx="7"/>
          </p:nvPr>
        </p:nvSpPr>
        <p:spPr/>
        <p:txBody>
          <a:bodyPr/>
          <a:lstStyle/>
          <a:p>
            <a:fld id="{B6F15528-21DE-4FAA-801E-634DDDAF4B2B}" type="slidenum">
              <a:rPr lang="es-ES" smtClean="0"/>
              <a:t>16</a:t>
            </a:fld>
            <a:endParaRPr lang="es-ES"/>
          </a:p>
        </p:txBody>
      </p:sp>
      <p:sp>
        <p:nvSpPr>
          <p:cNvPr id="2" name="QuadreDeText 1">
            <a:extLst>
              <a:ext uri="{FF2B5EF4-FFF2-40B4-BE49-F238E27FC236}">
                <a16:creationId xmlns:a16="http://schemas.microsoft.com/office/drawing/2014/main" id="{69BB7FFE-980F-63BA-A04F-780FB6D0F9EA}"/>
              </a:ext>
            </a:extLst>
          </p:cNvPr>
          <p:cNvSpPr txBox="1"/>
          <p:nvPr/>
        </p:nvSpPr>
        <p:spPr>
          <a:xfrm>
            <a:off x="10236" y="287119"/>
            <a:ext cx="10244328" cy="830997"/>
          </a:xfrm>
          <a:prstGeom prst="rect">
            <a:avLst/>
          </a:prstGeom>
          <a:noFill/>
        </p:spPr>
        <p:txBody>
          <a:bodyPr wrap="square">
            <a:spAutoFit/>
          </a:bodyPr>
          <a:lstStyle/>
          <a:p>
            <a:pPr algn="ctr"/>
            <a:r>
              <a:rPr lang="es-ES" sz="2400" b="1" dirty="0">
                <a:solidFill>
                  <a:srgbClr val="0D3F96"/>
                </a:solidFill>
                <a:latin typeface="Montserrat" panose="020B0604020202020204" charset="0"/>
                <a:ea typeface="+mj-ea"/>
              </a:rPr>
              <a:t>5 -   PROCESO PARA SOLICITAR AYUDAS Y SUBVENCIONES</a:t>
            </a:r>
          </a:p>
          <a:p>
            <a:pPr algn="ctr"/>
            <a:r>
              <a:rPr lang="es-ES" sz="2400" b="1" dirty="0">
                <a:solidFill>
                  <a:srgbClr val="C00000"/>
                </a:solidFill>
                <a:latin typeface="Montserrat" panose="020B0604020202020204" charset="0"/>
                <a:ea typeface="+mj-ea"/>
              </a:rPr>
              <a:t>- PASO 1-  IDENTIFICAR LA AYUDA-</a:t>
            </a:r>
          </a:p>
        </p:txBody>
      </p:sp>
      <p:graphicFrame>
        <p:nvGraphicFramePr>
          <p:cNvPr id="3" name="Diagrama 2">
            <a:extLst>
              <a:ext uri="{FF2B5EF4-FFF2-40B4-BE49-F238E27FC236}">
                <a16:creationId xmlns:a16="http://schemas.microsoft.com/office/drawing/2014/main" id="{B69D8498-981B-9D68-D9D0-2021D628A0C5}"/>
              </a:ext>
            </a:extLst>
          </p:cNvPr>
          <p:cNvGraphicFramePr/>
          <p:nvPr>
            <p:extLst>
              <p:ext uri="{D42A27DB-BD31-4B8C-83A1-F6EECF244321}">
                <p14:modId xmlns:p14="http://schemas.microsoft.com/office/powerpoint/2010/main" val="3023547886"/>
              </p:ext>
            </p:extLst>
          </p:nvPr>
        </p:nvGraphicFramePr>
        <p:xfrm>
          <a:off x="457200" y="1333500"/>
          <a:ext cx="11277600" cy="4457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6743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5BB6A-E5BE-B68D-5A73-84B7975B6B99}"/>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FD9B8062-7AB3-7AB2-389E-7AFDB684A50C}"/>
              </a:ext>
            </a:extLst>
          </p:cNvPr>
          <p:cNvSpPr>
            <a:spLocks noGrp="1"/>
          </p:cNvSpPr>
          <p:nvPr>
            <p:ph type="sldNum" sz="quarter" idx="7"/>
          </p:nvPr>
        </p:nvSpPr>
        <p:spPr/>
        <p:txBody>
          <a:bodyPr/>
          <a:lstStyle/>
          <a:p>
            <a:fld id="{B6F15528-21DE-4FAA-801E-634DDDAF4B2B}" type="slidenum">
              <a:rPr lang="es-ES" smtClean="0"/>
              <a:t>17</a:t>
            </a:fld>
            <a:endParaRPr lang="es-ES"/>
          </a:p>
        </p:txBody>
      </p:sp>
      <p:sp>
        <p:nvSpPr>
          <p:cNvPr id="2" name="QuadreDeText 1">
            <a:extLst>
              <a:ext uri="{FF2B5EF4-FFF2-40B4-BE49-F238E27FC236}">
                <a16:creationId xmlns:a16="http://schemas.microsoft.com/office/drawing/2014/main" id="{238358A0-9FBB-59D3-B2F9-B3EC8CDD2EF5}"/>
              </a:ext>
            </a:extLst>
          </p:cNvPr>
          <p:cNvSpPr txBox="1"/>
          <p:nvPr/>
        </p:nvSpPr>
        <p:spPr>
          <a:xfrm>
            <a:off x="10236" y="287119"/>
            <a:ext cx="10244328" cy="830997"/>
          </a:xfrm>
          <a:prstGeom prst="rect">
            <a:avLst/>
          </a:prstGeom>
          <a:noFill/>
        </p:spPr>
        <p:txBody>
          <a:bodyPr wrap="square">
            <a:spAutoFit/>
          </a:bodyPr>
          <a:lstStyle/>
          <a:p>
            <a:pPr algn="ctr"/>
            <a:r>
              <a:rPr lang="es-ES" sz="2400" b="1" dirty="0">
                <a:solidFill>
                  <a:srgbClr val="0D3F96"/>
                </a:solidFill>
                <a:latin typeface="Montserrat" panose="020B0604020202020204" charset="0"/>
                <a:ea typeface="+mj-ea"/>
              </a:rPr>
              <a:t>5 -   PROCESO PARA SOLICITAR AYUDAS Y SUBVENCIONES</a:t>
            </a:r>
          </a:p>
          <a:p>
            <a:pPr algn="ctr"/>
            <a:r>
              <a:rPr lang="es-ES" sz="2400" b="1" dirty="0">
                <a:solidFill>
                  <a:srgbClr val="C00000"/>
                </a:solidFill>
                <a:latin typeface="Montserrat" panose="020B0604020202020204" charset="0"/>
                <a:ea typeface="+mj-ea"/>
              </a:rPr>
              <a:t>- PASO 2 SOLICITUD – SEGUIMIENTO – RESOLUCIÓN -</a:t>
            </a:r>
          </a:p>
        </p:txBody>
      </p:sp>
      <p:graphicFrame>
        <p:nvGraphicFramePr>
          <p:cNvPr id="3" name="Diagrama 2">
            <a:extLst>
              <a:ext uri="{FF2B5EF4-FFF2-40B4-BE49-F238E27FC236}">
                <a16:creationId xmlns:a16="http://schemas.microsoft.com/office/drawing/2014/main" id="{F61F96D1-62D1-7AFC-E91C-9B90575E325D}"/>
              </a:ext>
            </a:extLst>
          </p:cNvPr>
          <p:cNvGraphicFramePr/>
          <p:nvPr>
            <p:extLst>
              <p:ext uri="{D42A27DB-BD31-4B8C-83A1-F6EECF244321}">
                <p14:modId xmlns:p14="http://schemas.microsoft.com/office/powerpoint/2010/main" val="118956388"/>
              </p:ext>
            </p:extLst>
          </p:nvPr>
        </p:nvGraphicFramePr>
        <p:xfrm>
          <a:off x="457200" y="1898176"/>
          <a:ext cx="11277600" cy="304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78900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97E08-0FF4-0DBA-2FAA-4C069FCB68F5}"/>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C02B2EFD-3ACD-49EA-A8DC-29010B9F6626}"/>
              </a:ext>
            </a:extLst>
          </p:cNvPr>
          <p:cNvSpPr>
            <a:spLocks noGrp="1"/>
          </p:cNvSpPr>
          <p:nvPr>
            <p:ph type="sldNum" sz="quarter" idx="7"/>
          </p:nvPr>
        </p:nvSpPr>
        <p:spPr/>
        <p:txBody>
          <a:bodyPr/>
          <a:lstStyle/>
          <a:p>
            <a:fld id="{B6F15528-21DE-4FAA-801E-634DDDAF4B2B}" type="slidenum">
              <a:rPr lang="es-ES" smtClean="0"/>
              <a:t>18</a:t>
            </a:fld>
            <a:endParaRPr lang="es-ES"/>
          </a:p>
        </p:txBody>
      </p:sp>
      <p:sp>
        <p:nvSpPr>
          <p:cNvPr id="2" name="QuadreDeText 1">
            <a:extLst>
              <a:ext uri="{FF2B5EF4-FFF2-40B4-BE49-F238E27FC236}">
                <a16:creationId xmlns:a16="http://schemas.microsoft.com/office/drawing/2014/main" id="{464693A1-1D4A-F737-8E54-37EDEC7FE867}"/>
              </a:ext>
            </a:extLst>
          </p:cNvPr>
          <p:cNvSpPr txBox="1"/>
          <p:nvPr/>
        </p:nvSpPr>
        <p:spPr>
          <a:xfrm>
            <a:off x="10236" y="287119"/>
            <a:ext cx="10244328" cy="830997"/>
          </a:xfrm>
          <a:prstGeom prst="rect">
            <a:avLst/>
          </a:prstGeom>
          <a:noFill/>
        </p:spPr>
        <p:txBody>
          <a:bodyPr wrap="square">
            <a:spAutoFit/>
          </a:bodyPr>
          <a:lstStyle/>
          <a:p>
            <a:pPr algn="ctr"/>
            <a:r>
              <a:rPr lang="es-ES" sz="2400" b="1" dirty="0">
                <a:solidFill>
                  <a:srgbClr val="0D3F96"/>
                </a:solidFill>
                <a:latin typeface="Montserrat" panose="020B0604020202020204" charset="0"/>
                <a:ea typeface="+mj-ea"/>
              </a:rPr>
              <a:t>5-   PROCESO PARA SOLICITAR AYUDAS Y SUBVENCIONES</a:t>
            </a:r>
          </a:p>
          <a:p>
            <a:pPr algn="ctr"/>
            <a:r>
              <a:rPr lang="es-ES" sz="2400" b="1" dirty="0">
                <a:solidFill>
                  <a:srgbClr val="0D3F96"/>
                </a:solidFill>
                <a:latin typeface="Montserrat" panose="020B0604020202020204" charset="0"/>
                <a:ea typeface="+mj-ea"/>
              </a:rPr>
              <a:t>- </a:t>
            </a:r>
            <a:r>
              <a:rPr lang="es-ES" sz="2400" b="1" dirty="0">
                <a:solidFill>
                  <a:srgbClr val="C00000"/>
                </a:solidFill>
                <a:latin typeface="Montserrat" panose="020B0604020202020204" charset="0"/>
                <a:ea typeface="+mj-ea"/>
              </a:rPr>
              <a:t>PASO 3  JUSTIFICACIÓN Y EJECUCIÓN -</a:t>
            </a:r>
          </a:p>
        </p:txBody>
      </p:sp>
      <p:graphicFrame>
        <p:nvGraphicFramePr>
          <p:cNvPr id="3" name="Diagrama 2">
            <a:extLst>
              <a:ext uri="{FF2B5EF4-FFF2-40B4-BE49-F238E27FC236}">
                <a16:creationId xmlns:a16="http://schemas.microsoft.com/office/drawing/2014/main" id="{1BC80403-A937-0D13-0463-70CC0E997185}"/>
              </a:ext>
            </a:extLst>
          </p:cNvPr>
          <p:cNvGraphicFramePr/>
          <p:nvPr>
            <p:extLst>
              <p:ext uri="{D42A27DB-BD31-4B8C-83A1-F6EECF244321}">
                <p14:modId xmlns:p14="http://schemas.microsoft.com/office/powerpoint/2010/main" val="271321181"/>
              </p:ext>
            </p:extLst>
          </p:nvPr>
        </p:nvGraphicFramePr>
        <p:xfrm>
          <a:off x="457200" y="1898176"/>
          <a:ext cx="11277600" cy="304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074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2C8CC-1B1C-1037-FF04-038AA663CF5A}"/>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1C097FF9-B6EE-B095-7361-51F719969EA8}"/>
              </a:ext>
            </a:extLst>
          </p:cNvPr>
          <p:cNvSpPr>
            <a:spLocks noGrp="1"/>
          </p:cNvSpPr>
          <p:nvPr>
            <p:ph type="sldNum" sz="quarter" idx="7"/>
          </p:nvPr>
        </p:nvSpPr>
        <p:spPr/>
        <p:txBody>
          <a:bodyPr/>
          <a:lstStyle/>
          <a:p>
            <a:fld id="{B6F15528-21DE-4FAA-801E-634DDDAF4B2B}" type="slidenum">
              <a:rPr lang="es-ES" smtClean="0"/>
              <a:t>19</a:t>
            </a:fld>
            <a:endParaRPr lang="es-ES"/>
          </a:p>
        </p:txBody>
      </p:sp>
      <p:sp>
        <p:nvSpPr>
          <p:cNvPr id="2" name="QuadreDeText 1">
            <a:extLst>
              <a:ext uri="{FF2B5EF4-FFF2-40B4-BE49-F238E27FC236}">
                <a16:creationId xmlns:a16="http://schemas.microsoft.com/office/drawing/2014/main" id="{3163353B-6DAC-E459-5AE6-67A88F591591}"/>
              </a:ext>
            </a:extLst>
          </p:cNvPr>
          <p:cNvSpPr txBox="1"/>
          <p:nvPr/>
        </p:nvSpPr>
        <p:spPr>
          <a:xfrm>
            <a:off x="533400" y="152401"/>
            <a:ext cx="9721164" cy="1200329"/>
          </a:xfrm>
          <a:prstGeom prst="rect">
            <a:avLst/>
          </a:prstGeom>
          <a:noFill/>
        </p:spPr>
        <p:txBody>
          <a:bodyPr wrap="square">
            <a:spAutoFit/>
          </a:bodyPr>
          <a:lstStyle/>
          <a:p>
            <a:pPr algn="ctr"/>
            <a:r>
              <a:rPr lang="es-ES" sz="2400" b="1" dirty="0">
                <a:solidFill>
                  <a:srgbClr val="0D3F96"/>
                </a:solidFill>
                <a:latin typeface="Montserrat" panose="020B0604020202020204" charset="0"/>
                <a:ea typeface="+mj-ea"/>
              </a:rPr>
              <a:t>6 -   FUENTES DE INFORMACIÓN: PARA SOLICITAR AYUDAS Y SUBVENCIONES</a:t>
            </a:r>
          </a:p>
          <a:p>
            <a:pPr algn="ctr"/>
            <a:r>
              <a:rPr lang="es-ES" sz="2400" b="1" dirty="0">
                <a:solidFill>
                  <a:srgbClr val="C00000"/>
                </a:solidFill>
                <a:latin typeface="Montserrat" panose="020B0604020202020204" charset="0"/>
                <a:ea typeface="+mj-ea"/>
              </a:rPr>
              <a:t>- BUSCAR CONVOCATORIAS - </a:t>
            </a:r>
          </a:p>
        </p:txBody>
      </p:sp>
      <p:graphicFrame>
        <p:nvGraphicFramePr>
          <p:cNvPr id="3" name="Diagrama 2">
            <a:extLst>
              <a:ext uri="{FF2B5EF4-FFF2-40B4-BE49-F238E27FC236}">
                <a16:creationId xmlns:a16="http://schemas.microsoft.com/office/drawing/2014/main" id="{38887AFE-FEB0-1F1B-EDE3-E66AC53D320A}"/>
              </a:ext>
            </a:extLst>
          </p:cNvPr>
          <p:cNvGraphicFramePr/>
          <p:nvPr>
            <p:extLst>
              <p:ext uri="{D42A27DB-BD31-4B8C-83A1-F6EECF244321}">
                <p14:modId xmlns:p14="http://schemas.microsoft.com/office/powerpoint/2010/main" val="1725993882"/>
              </p:ext>
            </p:extLst>
          </p:nvPr>
        </p:nvGraphicFramePr>
        <p:xfrm>
          <a:off x="304800" y="1026872"/>
          <a:ext cx="2057400" cy="10742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a:extLst>
              <a:ext uri="{FF2B5EF4-FFF2-40B4-BE49-F238E27FC236}">
                <a16:creationId xmlns:a16="http://schemas.microsoft.com/office/drawing/2014/main" id="{F5BD4ACF-8EB6-7D40-0B32-07B03A937F3A}"/>
              </a:ext>
            </a:extLst>
          </p:cNvPr>
          <p:cNvSpPr>
            <a:spLocks noChangeArrowheads="1"/>
          </p:cNvSpPr>
          <p:nvPr/>
        </p:nvSpPr>
        <p:spPr bwMode="auto">
          <a:xfrm rot="10800000" flipV="1">
            <a:off x="685800" y="2209800"/>
            <a:ext cx="10058400" cy="3959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200000"/>
              </a:lnSpc>
              <a:spcBef>
                <a:spcPct val="0"/>
              </a:spcBef>
              <a:spcAft>
                <a:spcPct val="0"/>
              </a:spcAft>
              <a:buClrTx/>
              <a:buSzTx/>
              <a:tabLst/>
            </a:pPr>
            <a:r>
              <a:rPr kumimoji="0" lang="es-ES" altLang="es-ES" sz="1600" b="1" i="0" u="none" strike="noStrike" cap="none" normalizeH="0" baseline="0" dirty="0">
                <a:ln>
                  <a:noFill/>
                </a:ln>
                <a:solidFill>
                  <a:schemeClr val="tx1"/>
                </a:solidFill>
                <a:effectLst/>
                <a:latin typeface="Montserrat" panose="00000500000000000000" pitchFamily="2" charset="0"/>
              </a:rPr>
              <a:t>Webs oficiales y boletines</a:t>
            </a:r>
            <a:r>
              <a:rPr kumimoji="0" lang="es-ES" altLang="es-ES" sz="1600" b="0" i="0" u="none" strike="noStrike" cap="none" normalizeH="0" baseline="0" dirty="0">
                <a:ln>
                  <a:noFill/>
                </a:ln>
                <a:solidFill>
                  <a:schemeClr val="tx1"/>
                </a:solidFill>
                <a:effectLst/>
                <a:latin typeface="Montserrat" panose="00000500000000000000" pitchFamily="2" charset="0"/>
              </a:rPr>
              <a:t>:</a:t>
            </a:r>
          </a:p>
          <a:p>
            <a:pPr marL="285750" marR="0" lvl="0" indent="-285750" algn="l" defTabSz="914400" rtl="0" eaLnBrk="0" fontAlgn="base" latinLnBrk="0" hangingPunct="0">
              <a:lnSpc>
                <a:spcPct val="200000"/>
              </a:lnSpc>
              <a:spcBef>
                <a:spcPct val="0"/>
              </a:spcBef>
              <a:spcAft>
                <a:spcPct val="0"/>
              </a:spcAft>
              <a:buClrTx/>
              <a:buSzTx/>
              <a:buFontTx/>
              <a:buChar char="→"/>
              <a:tabLst/>
            </a:pPr>
            <a:r>
              <a:rPr kumimoji="0" lang="es-ES" altLang="es-ES" sz="1600" b="0" i="0" u="sng" strike="noStrike" cap="none" normalizeH="0" baseline="0" dirty="0">
                <a:ln>
                  <a:noFill/>
                </a:ln>
                <a:solidFill>
                  <a:schemeClr val="tx1"/>
                </a:solidFill>
                <a:effectLst/>
                <a:latin typeface="Montserrat" panose="00000500000000000000" pitchFamily="2" charset="0"/>
              </a:rPr>
              <a:t>Ministerios y Organismos Públicos</a:t>
            </a:r>
            <a:r>
              <a:rPr kumimoji="0" lang="es-ES" altLang="es-ES" sz="1600" b="0" i="0" u="none" strike="noStrike" cap="none" normalizeH="0" baseline="0" dirty="0">
                <a:ln>
                  <a:noFill/>
                </a:ln>
                <a:solidFill>
                  <a:schemeClr val="tx1"/>
                </a:solidFill>
                <a:effectLst/>
                <a:latin typeface="Montserrat" panose="00000500000000000000" pitchFamily="2" charset="0"/>
              </a:rPr>
              <a:t>: Los portales oficiales como el del Ministerio para la Transición Ecológica (MITECO) y el Instituto para la Diversificación y Ahorro de Energía (IDAE) publican regularmente convocatorias.</a:t>
            </a:r>
          </a:p>
          <a:p>
            <a:pPr marL="285750" marR="0" lvl="0" indent="-285750" algn="l" defTabSz="914400" rtl="0" eaLnBrk="0" fontAlgn="base" latinLnBrk="0" hangingPunct="0">
              <a:lnSpc>
                <a:spcPct val="200000"/>
              </a:lnSpc>
              <a:spcBef>
                <a:spcPct val="0"/>
              </a:spcBef>
              <a:spcAft>
                <a:spcPct val="0"/>
              </a:spcAft>
              <a:buClrTx/>
              <a:buSzTx/>
              <a:buFontTx/>
              <a:buChar char="→"/>
              <a:tabLst/>
            </a:pPr>
            <a:r>
              <a:rPr kumimoji="0" lang="es-ES" altLang="es-ES" sz="1600" b="0" i="0" u="sng" strike="noStrike" cap="none" normalizeH="0" baseline="0" dirty="0">
                <a:ln>
                  <a:noFill/>
                </a:ln>
                <a:solidFill>
                  <a:schemeClr val="tx1"/>
                </a:solidFill>
                <a:effectLst/>
                <a:latin typeface="Montserrat" panose="00000500000000000000" pitchFamily="2" charset="0"/>
              </a:rPr>
              <a:t>Boletín Oficial del Estado (BOE)</a:t>
            </a:r>
            <a:r>
              <a:rPr kumimoji="0" lang="es-ES" altLang="es-ES" sz="1600" b="0" i="0" strike="noStrike" cap="none" normalizeH="0" baseline="0" dirty="0">
                <a:ln>
                  <a:noFill/>
                </a:ln>
                <a:solidFill>
                  <a:schemeClr val="tx1"/>
                </a:solidFill>
                <a:effectLst/>
                <a:latin typeface="Montserrat" panose="00000500000000000000" pitchFamily="2" charset="0"/>
              </a:rPr>
              <a:t>: </a:t>
            </a:r>
            <a:r>
              <a:rPr kumimoji="0" lang="es-ES" altLang="es-ES" sz="1600" b="0" i="0" u="none" strike="noStrike" cap="none" normalizeH="0" baseline="0" dirty="0">
                <a:ln>
                  <a:noFill/>
                </a:ln>
                <a:solidFill>
                  <a:schemeClr val="tx1"/>
                </a:solidFill>
                <a:effectLst/>
                <a:latin typeface="Montserrat" panose="00000500000000000000" pitchFamily="2" charset="0"/>
              </a:rPr>
              <a:t>Todas las ayudas y subvenciones oficiales deben publicarse en el BOE, donde se detallan los plazos, requisitos y criterios. </a:t>
            </a:r>
            <a:r>
              <a:rPr lang="es-ES" sz="1600" dirty="0">
                <a:hlinkClick r:id="rId8"/>
              </a:rPr>
              <a:t>www.boe.es</a:t>
            </a:r>
            <a:endParaRPr lang="es-ES" sz="1600" dirty="0"/>
          </a:p>
          <a:p>
            <a:pPr marL="285750" marR="0" lvl="0" indent="-285750" algn="l" defTabSz="914400" rtl="0" eaLnBrk="0" fontAlgn="base" latinLnBrk="0" hangingPunct="0">
              <a:lnSpc>
                <a:spcPct val="200000"/>
              </a:lnSpc>
              <a:spcBef>
                <a:spcPct val="0"/>
              </a:spcBef>
              <a:spcAft>
                <a:spcPct val="0"/>
              </a:spcAft>
              <a:buClrTx/>
              <a:buSzTx/>
              <a:buFontTx/>
              <a:buChar char="→"/>
              <a:tabLst/>
            </a:pPr>
            <a:r>
              <a:rPr kumimoji="0" lang="es-ES" altLang="es-ES" sz="1600" b="0" i="0" u="sng" strike="noStrike" cap="none" normalizeH="0" baseline="0" dirty="0">
                <a:ln>
                  <a:noFill/>
                </a:ln>
                <a:solidFill>
                  <a:schemeClr val="tx1"/>
                </a:solidFill>
                <a:effectLst/>
                <a:latin typeface="Montserrat" panose="00000500000000000000" pitchFamily="2" charset="0"/>
              </a:rPr>
              <a:t>Portales de las Comunidades Autónomas</a:t>
            </a:r>
            <a:r>
              <a:rPr kumimoji="0" lang="es-ES" altLang="es-ES" sz="1600" b="0" i="0" u="none" strike="noStrike" cap="none" normalizeH="0" baseline="0" dirty="0">
                <a:ln>
                  <a:noFill/>
                </a:ln>
                <a:solidFill>
                  <a:schemeClr val="tx1"/>
                </a:solidFill>
                <a:effectLst/>
                <a:latin typeface="Montserrat" panose="00000500000000000000" pitchFamily="2" charset="0"/>
              </a:rPr>
              <a:t>: Cada Comunidad Autónoma tiene su propio portal donde se anuncian ayudas regionales</a:t>
            </a:r>
          </a:p>
        </p:txBody>
      </p:sp>
    </p:spTree>
    <p:extLst>
      <p:ext uri="{BB962C8B-B14F-4D97-AF65-F5344CB8AC3E}">
        <p14:creationId xmlns:p14="http://schemas.microsoft.com/office/powerpoint/2010/main" val="4251383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3156007" y="2891575"/>
            <a:ext cx="5883910" cy="1442720"/>
          </a:xfrm>
          <a:prstGeom prst="rect">
            <a:avLst/>
          </a:prstGeom>
        </p:spPr>
        <p:txBody>
          <a:bodyPr vert="horz" wrap="square" lIns="0" tIns="1270" rIns="0" bIns="0" rtlCol="0">
            <a:spAutoFit/>
          </a:bodyPr>
          <a:lstStyle/>
          <a:p>
            <a:pPr marL="12065" marR="5080" algn="ctr">
              <a:lnSpc>
                <a:spcPct val="104200"/>
              </a:lnSpc>
              <a:spcBef>
                <a:spcPts val="10"/>
              </a:spcBef>
            </a:pPr>
            <a:r>
              <a:rPr sz="1800" dirty="0">
                <a:solidFill>
                  <a:srgbClr val="2E5497"/>
                </a:solidFill>
                <a:latin typeface="Arial MT"/>
                <a:cs typeface="Arial MT"/>
              </a:rPr>
              <a:t>“Co-funded by the European Union. Views and opinions </a:t>
            </a:r>
            <a:r>
              <a:rPr sz="1800" spc="5" dirty="0">
                <a:solidFill>
                  <a:srgbClr val="2E5497"/>
                </a:solidFill>
                <a:latin typeface="Arial MT"/>
                <a:cs typeface="Arial MT"/>
              </a:rPr>
              <a:t> </a:t>
            </a:r>
            <a:r>
              <a:rPr sz="1800" dirty="0">
                <a:solidFill>
                  <a:srgbClr val="2E5497"/>
                </a:solidFill>
                <a:latin typeface="Arial MT"/>
                <a:cs typeface="Arial MT"/>
              </a:rPr>
              <a:t>expressed</a:t>
            </a:r>
            <a:r>
              <a:rPr sz="1800" spc="-15" dirty="0">
                <a:solidFill>
                  <a:srgbClr val="2E5497"/>
                </a:solidFill>
                <a:latin typeface="Arial MT"/>
                <a:cs typeface="Arial MT"/>
              </a:rPr>
              <a:t> </a:t>
            </a:r>
            <a:r>
              <a:rPr sz="1800" dirty="0">
                <a:solidFill>
                  <a:srgbClr val="2E5497"/>
                </a:solidFill>
                <a:latin typeface="Arial MT"/>
                <a:cs typeface="Arial MT"/>
              </a:rPr>
              <a:t>are</a:t>
            </a:r>
            <a:r>
              <a:rPr sz="1800" spc="-10" dirty="0">
                <a:solidFill>
                  <a:srgbClr val="2E5497"/>
                </a:solidFill>
                <a:latin typeface="Arial MT"/>
                <a:cs typeface="Arial MT"/>
              </a:rPr>
              <a:t> </a:t>
            </a:r>
            <a:r>
              <a:rPr sz="1800" dirty="0">
                <a:solidFill>
                  <a:srgbClr val="2E5497"/>
                </a:solidFill>
                <a:latin typeface="Arial MT"/>
                <a:cs typeface="Arial MT"/>
              </a:rPr>
              <a:t>however</a:t>
            </a:r>
            <a:r>
              <a:rPr sz="1800" spc="-10" dirty="0">
                <a:solidFill>
                  <a:srgbClr val="2E5497"/>
                </a:solidFill>
                <a:latin typeface="Arial MT"/>
                <a:cs typeface="Arial MT"/>
              </a:rPr>
              <a:t> </a:t>
            </a:r>
            <a:r>
              <a:rPr sz="1800" dirty="0">
                <a:solidFill>
                  <a:srgbClr val="2E5497"/>
                </a:solidFill>
                <a:latin typeface="Arial MT"/>
                <a:cs typeface="Arial MT"/>
              </a:rPr>
              <a:t>those</a:t>
            </a:r>
            <a:r>
              <a:rPr sz="1800" spc="-10" dirty="0">
                <a:solidFill>
                  <a:srgbClr val="2E5497"/>
                </a:solidFill>
                <a:latin typeface="Arial MT"/>
                <a:cs typeface="Arial MT"/>
              </a:rPr>
              <a:t> </a:t>
            </a:r>
            <a:r>
              <a:rPr sz="1800" dirty="0">
                <a:solidFill>
                  <a:srgbClr val="2E5497"/>
                </a:solidFill>
                <a:latin typeface="Arial MT"/>
                <a:cs typeface="Arial MT"/>
              </a:rPr>
              <a:t>of</a:t>
            </a:r>
            <a:r>
              <a:rPr sz="1800" spc="-15" dirty="0">
                <a:solidFill>
                  <a:srgbClr val="2E5497"/>
                </a:solidFill>
                <a:latin typeface="Arial MT"/>
                <a:cs typeface="Arial MT"/>
              </a:rPr>
              <a:t> </a:t>
            </a:r>
            <a:r>
              <a:rPr sz="1800" dirty="0">
                <a:solidFill>
                  <a:srgbClr val="2E5497"/>
                </a:solidFill>
                <a:latin typeface="Arial MT"/>
                <a:cs typeface="Arial MT"/>
              </a:rPr>
              <a:t>the</a:t>
            </a:r>
            <a:r>
              <a:rPr sz="1800" spc="-10" dirty="0">
                <a:solidFill>
                  <a:srgbClr val="2E5497"/>
                </a:solidFill>
                <a:latin typeface="Arial MT"/>
                <a:cs typeface="Arial MT"/>
              </a:rPr>
              <a:t> </a:t>
            </a:r>
            <a:r>
              <a:rPr sz="1800" dirty="0">
                <a:solidFill>
                  <a:srgbClr val="2E5497"/>
                </a:solidFill>
                <a:latin typeface="Arial MT"/>
                <a:cs typeface="Arial MT"/>
              </a:rPr>
              <a:t>author(s)</a:t>
            </a:r>
            <a:r>
              <a:rPr sz="1800" spc="-10" dirty="0">
                <a:solidFill>
                  <a:srgbClr val="2E5497"/>
                </a:solidFill>
                <a:latin typeface="Arial MT"/>
                <a:cs typeface="Arial MT"/>
              </a:rPr>
              <a:t> </a:t>
            </a:r>
            <a:r>
              <a:rPr sz="1800" dirty="0">
                <a:solidFill>
                  <a:srgbClr val="2E5497"/>
                </a:solidFill>
                <a:latin typeface="Arial MT"/>
                <a:cs typeface="Arial MT"/>
              </a:rPr>
              <a:t>only</a:t>
            </a:r>
            <a:r>
              <a:rPr sz="1800" spc="-10" dirty="0">
                <a:solidFill>
                  <a:srgbClr val="2E5497"/>
                </a:solidFill>
                <a:latin typeface="Arial MT"/>
                <a:cs typeface="Arial MT"/>
              </a:rPr>
              <a:t> </a:t>
            </a:r>
            <a:r>
              <a:rPr sz="1800" dirty="0">
                <a:solidFill>
                  <a:srgbClr val="2E5497"/>
                </a:solidFill>
                <a:latin typeface="Arial MT"/>
                <a:cs typeface="Arial MT"/>
              </a:rPr>
              <a:t>and</a:t>
            </a:r>
            <a:r>
              <a:rPr sz="1800" spc="-10" dirty="0">
                <a:solidFill>
                  <a:srgbClr val="2E5497"/>
                </a:solidFill>
                <a:latin typeface="Arial MT"/>
                <a:cs typeface="Arial MT"/>
              </a:rPr>
              <a:t> </a:t>
            </a:r>
            <a:r>
              <a:rPr sz="1800" dirty="0">
                <a:solidFill>
                  <a:srgbClr val="2E5497"/>
                </a:solidFill>
                <a:latin typeface="Arial MT"/>
                <a:cs typeface="Arial MT"/>
              </a:rPr>
              <a:t>do </a:t>
            </a:r>
            <a:r>
              <a:rPr sz="1800" spc="-484" dirty="0">
                <a:solidFill>
                  <a:srgbClr val="2E5497"/>
                </a:solidFill>
                <a:latin typeface="Arial MT"/>
                <a:cs typeface="Arial MT"/>
              </a:rPr>
              <a:t> </a:t>
            </a:r>
            <a:r>
              <a:rPr sz="1800" dirty="0">
                <a:solidFill>
                  <a:srgbClr val="2E5497"/>
                </a:solidFill>
                <a:latin typeface="Arial MT"/>
                <a:cs typeface="Arial MT"/>
              </a:rPr>
              <a:t>not</a:t>
            </a:r>
            <a:r>
              <a:rPr sz="1800" spc="-10" dirty="0">
                <a:solidFill>
                  <a:srgbClr val="2E5497"/>
                </a:solidFill>
                <a:latin typeface="Arial MT"/>
                <a:cs typeface="Arial MT"/>
              </a:rPr>
              <a:t> </a:t>
            </a:r>
            <a:r>
              <a:rPr sz="1800" dirty="0">
                <a:solidFill>
                  <a:srgbClr val="2E5497"/>
                </a:solidFill>
                <a:latin typeface="Arial MT"/>
                <a:cs typeface="Arial MT"/>
              </a:rPr>
              <a:t>necessarily</a:t>
            </a:r>
            <a:r>
              <a:rPr sz="1800" spc="-5" dirty="0">
                <a:solidFill>
                  <a:srgbClr val="2E5497"/>
                </a:solidFill>
                <a:latin typeface="Arial MT"/>
                <a:cs typeface="Arial MT"/>
              </a:rPr>
              <a:t> </a:t>
            </a:r>
            <a:r>
              <a:rPr sz="1800" dirty="0">
                <a:solidFill>
                  <a:srgbClr val="2E5497"/>
                </a:solidFill>
                <a:latin typeface="Arial MT"/>
                <a:cs typeface="Arial MT"/>
              </a:rPr>
              <a:t>reflect</a:t>
            </a:r>
            <a:r>
              <a:rPr sz="1800" spc="-10" dirty="0">
                <a:solidFill>
                  <a:srgbClr val="2E5497"/>
                </a:solidFill>
                <a:latin typeface="Arial MT"/>
                <a:cs typeface="Arial MT"/>
              </a:rPr>
              <a:t> </a:t>
            </a:r>
            <a:r>
              <a:rPr sz="1800" dirty="0">
                <a:solidFill>
                  <a:srgbClr val="2E5497"/>
                </a:solidFill>
                <a:latin typeface="Arial MT"/>
                <a:cs typeface="Arial MT"/>
              </a:rPr>
              <a:t>those</a:t>
            </a:r>
            <a:r>
              <a:rPr sz="1800" spc="-5" dirty="0">
                <a:solidFill>
                  <a:srgbClr val="2E5497"/>
                </a:solidFill>
                <a:latin typeface="Arial MT"/>
                <a:cs typeface="Arial MT"/>
              </a:rPr>
              <a:t> </a:t>
            </a:r>
            <a:r>
              <a:rPr sz="1800" dirty="0">
                <a:solidFill>
                  <a:srgbClr val="2E5497"/>
                </a:solidFill>
                <a:latin typeface="Arial MT"/>
                <a:cs typeface="Arial MT"/>
              </a:rPr>
              <a:t>of</a:t>
            </a:r>
            <a:r>
              <a:rPr sz="1800" spc="-5" dirty="0">
                <a:solidFill>
                  <a:srgbClr val="2E5497"/>
                </a:solidFill>
                <a:latin typeface="Arial MT"/>
                <a:cs typeface="Arial MT"/>
              </a:rPr>
              <a:t> </a:t>
            </a:r>
            <a:r>
              <a:rPr sz="1800" dirty="0">
                <a:solidFill>
                  <a:srgbClr val="2E5497"/>
                </a:solidFill>
                <a:latin typeface="Arial MT"/>
                <a:cs typeface="Arial MT"/>
              </a:rPr>
              <a:t>the</a:t>
            </a:r>
            <a:r>
              <a:rPr sz="1800" spc="-10" dirty="0">
                <a:solidFill>
                  <a:srgbClr val="2E5497"/>
                </a:solidFill>
                <a:latin typeface="Arial MT"/>
                <a:cs typeface="Arial MT"/>
              </a:rPr>
              <a:t> </a:t>
            </a:r>
            <a:r>
              <a:rPr sz="1800" dirty="0">
                <a:solidFill>
                  <a:srgbClr val="2E5497"/>
                </a:solidFill>
                <a:latin typeface="Arial MT"/>
                <a:cs typeface="Arial MT"/>
              </a:rPr>
              <a:t>European</a:t>
            </a:r>
            <a:r>
              <a:rPr sz="1800" spc="-5" dirty="0">
                <a:solidFill>
                  <a:srgbClr val="2E5497"/>
                </a:solidFill>
                <a:latin typeface="Arial MT"/>
                <a:cs typeface="Arial MT"/>
              </a:rPr>
              <a:t> </a:t>
            </a:r>
            <a:r>
              <a:rPr sz="1800" dirty="0">
                <a:solidFill>
                  <a:srgbClr val="2E5497"/>
                </a:solidFill>
                <a:latin typeface="Arial MT"/>
                <a:cs typeface="Arial MT"/>
              </a:rPr>
              <a:t>Union</a:t>
            </a:r>
            <a:r>
              <a:rPr sz="1800" spc="-10" dirty="0">
                <a:solidFill>
                  <a:srgbClr val="2E5497"/>
                </a:solidFill>
                <a:latin typeface="Arial MT"/>
                <a:cs typeface="Arial MT"/>
              </a:rPr>
              <a:t> </a:t>
            </a:r>
            <a:r>
              <a:rPr sz="1800" dirty="0">
                <a:solidFill>
                  <a:srgbClr val="2E5497"/>
                </a:solidFill>
                <a:latin typeface="Arial MT"/>
                <a:cs typeface="Arial MT"/>
              </a:rPr>
              <a:t>or</a:t>
            </a:r>
            <a:endParaRPr sz="1800" dirty="0">
              <a:latin typeface="Arial MT"/>
              <a:cs typeface="Arial MT"/>
            </a:endParaRPr>
          </a:p>
          <a:p>
            <a:pPr marL="279400" marR="271780" algn="ctr">
              <a:lnSpc>
                <a:spcPct val="104200"/>
              </a:lnSpc>
            </a:pPr>
            <a:r>
              <a:rPr sz="1800" dirty="0">
                <a:solidFill>
                  <a:srgbClr val="2E5497"/>
                </a:solidFill>
                <a:latin typeface="Arial MT"/>
                <a:cs typeface="Arial MT"/>
              </a:rPr>
              <a:t>CINEA.</a:t>
            </a:r>
            <a:r>
              <a:rPr sz="1800" spc="-15" dirty="0">
                <a:solidFill>
                  <a:srgbClr val="2E5497"/>
                </a:solidFill>
                <a:latin typeface="Arial MT"/>
                <a:cs typeface="Arial MT"/>
              </a:rPr>
              <a:t> </a:t>
            </a:r>
            <a:r>
              <a:rPr sz="1800" dirty="0">
                <a:solidFill>
                  <a:srgbClr val="2E5497"/>
                </a:solidFill>
                <a:latin typeface="Arial MT"/>
                <a:cs typeface="Arial MT"/>
              </a:rPr>
              <a:t>Neither</a:t>
            </a:r>
            <a:r>
              <a:rPr sz="1800" spc="-15" dirty="0">
                <a:solidFill>
                  <a:srgbClr val="2E5497"/>
                </a:solidFill>
                <a:latin typeface="Arial MT"/>
                <a:cs typeface="Arial MT"/>
              </a:rPr>
              <a:t> </a:t>
            </a:r>
            <a:r>
              <a:rPr sz="1800" dirty="0">
                <a:solidFill>
                  <a:srgbClr val="2E5497"/>
                </a:solidFill>
                <a:latin typeface="Arial MT"/>
                <a:cs typeface="Arial MT"/>
              </a:rPr>
              <a:t>the</a:t>
            </a:r>
            <a:r>
              <a:rPr sz="1800" spc="-15" dirty="0">
                <a:solidFill>
                  <a:srgbClr val="2E5497"/>
                </a:solidFill>
                <a:latin typeface="Arial MT"/>
                <a:cs typeface="Arial MT"/>
              </a:rPr>
              <a:t> </a:t>
            </a:r>
            <a:r>
              <a:rPr sz="1800" dirty="0">
                <a:solidFill>
                  <a:srgbClr val="2E5497"/>
                </a:solidFill>
                <a:latin typeface="Arial MT"/>
                <a:cs typeface="Arial MT"/>
              </a:rPr>
              <a:t>European</a:t>
            </a:r>
            <a:r>
              <a:rPr sz="1800" spc="-15" dirty="0">
                <a:solidFill>
                  <a:srgbClr val="2E5497"/>
                </a:solidFill>
                <a:latin typeface="Arial MT"/>
                <a:cs typeface="Arial MT"/>
              </a:rPr>
              <a:t> </a:t>
            </a:r>
            <a:r>
              <a:rPr sz="1800" dirty="0">
                <a:solidFill>
                  <a:srgbClr val="2E5497"/>
                </a:solidFill>
                <a:latin typeface="Arial MT"/>
                <a:cs typeface="Arial MT"/>
              </a:rPr>
              <a:t>Union</a:t>
            </a:r>
            <a:r>
              <a:rPr sz="1800" spc="-15" dirty="0">
                <a:solidFill>
                  <a:srgbClr val="2E5497"/>
                </a:solidFill>
                <a:latin typeface="Arial MT"/>
                <a:cs typeface="Arial MT"/>
              </a:rPr>
              <a:t> </a:t>
            </a:r>
            <a:r>
              <a:rPr sz="1800" dirty="0">
                <a:solidFill>
                  <a:srgbClr val="2E5497"/>
                </a:solidFill>
                <a:latin typeface="Arial MT"/>
                <a:cs typeface="Arial MT"/>
              </a:rPr>
              <a:t>nor</a:t>
            </a:r>
            <a:r>
              <a:rPr sz="1800" spc="-15" dirty="0">
                <a:solidFill>
                  <a:srgbClr val="2E5497"/>
                </a:solidFill>
                <a:latin typeface="Arial MT"/>
                <a:cs typeface="Arial MT"/>
              </a:rPr>
              <a:t> </a:t>
            </a:r>
            <a:r>
              <a:rPr sz="1800" dirty="0">
                <a:solidFill>
                  <a:srgbClr val="2E5497"/>
                </a:solidFill>
                <a:latin typeface="Arial MT"/>
                <a:cs typeface="Arial MT"/>
              </a:rPr>
              <a:t>the</a:t>
            </a:r>
            <a:r>
              <a:rPr sz="1800" spc="-10" dirty="0">
                <a:solidFill>
                  <a:srgbClr val="2E5497"/>
                </a:solidFill>
                <a:latin typeface="Arial MT"/>
                <a:cs typeface="Arial MT"/>
              </a:rPr>
              <a:t> </a:t>
            </a:r>
            <a:r>
              <a:rPr sz="1800" dirty="0">
                <a:solidFill>
                  <a:srgbClr val="2E5497"/>
                </a:solidFill>
                <a:latin typeface="Arial MT"/>
                <a:cs typeface="Arial MT"/>
              </a:rPr>
              <a:t>granting </a:t>
            </a:r>
            <a:r>
              <a:rPr sz="1800" spc="-490" dirty="0">
                <a:solidFill>
                  <a:srgbClr val="2E5497"/>
                </a:solidFill>
                <a:latin typeface="Arial MT"/>
                <a:cs typeface="Arial MT"/>
              </a:rPr>
              <a:t> </a:t>
            </a:r>
            <a:r>
              <a:rPr sz="1800" dirty="0">
                <a:solidFill>
                  <a:srgbClr val="2E5497"/>
                </a:solidFill>
                <a:latin typeface="Arial MT"/>
                <a:cs typeface="Arial MT"/>
              </a:rPr>
              <a:t>authority</a:t>
            </a:r>
            <a:r>
              <a:rPr sz="1800" spc="-5" dirty="0">
                <a:solidFill>
                  <a:srgbClr val="2E5497"/>
                </a:solidFill>
                <a:latin typeface="Arial MT"/>
                <a:cs typeface="Arial MT"/>
              </a:rPr>
              <a:t> </a:t>
            </a:r>
            <a:r>
              <a:rPr sz="1800" dirty="0">
                <a:solidFill>
                  <a:srgbClr val="2E5497"/>
                </a:solidFill>
                <a:latin typeface="Arial MT"/>
                <a:cs typeface="Arial MT"/>
              </a:rPr>
              <a:t>can</a:t>
            </a:r>
            <a:r>
              <a:rPr sz="1800" spc="-5" dirty="0">
                <a:solidFill>
                  <a:srgbClr val="2E5497"/>
                </a:solidFill>
                <a:latin typeface="Arial MT"/>
                <a:cs typeface="Arial MT"/>
              </a:rPr>
              <a:t> </a:t>
            </a:r>
            <a:r>
              <a:rPr sz="1800" dirty="0">
                <a:solidFill>
                  <a:srgbClr val="2E5497"/>
                </a:solidFill>
                <a:latin typeface="Arial MT"/>
                <a:cs typeface="Arial MT"/>
              </a:rPr>
              <a:t>be</a:t>
            </a:r>
            <a:r>
              <a:rPr sz="1800" spc="-5" dirty="0">
                <a:solidFill>
                  <a:srgbClr val="2E5497"/>
                </a:solidFill>
                <a:latin typeface="Arial MT"/>
                <a:cs typeface="Arial MT"/>
              </a:rPr>
              <a:t> </a:t>
            </a:r>
            <a:r>
              <a:rPr sz="1800" dirty="0">
                <a:solidFill>
                  <a:srgbClr val="2E5497"/>
                </a:solidFill>
                <a:latin typeface="Arial MT"/>
                <a:cs typeface="Arial MT"/>
              </a:rPr>
              <a:t>held</a:t>
            </a:r>
            <a:r>
              <a:rPr sz="1800" spc="-5" dirty="0">
                <a:solidFill>
                  <a:srgbClr val="2E5497"/>
                </a:solidFill>
                <a:latin typeface="Arial MT"/>
                <a:cs typeface="Arial MT"/>
              </a:rPr>
              <a:t> </a:t>
            </a:r>
            <a:r>
              <a:rPr sz="1800" dirty="0">
                <a:solidFill>
                  <a:srgbClr val="2E5497"/>
                </a:solidFill>
                <a:latin typeface="Arial MT"/>
                <a:cs typeface="Arial MT"/>
              </a:rPr>
              <a:t>responsible</a:t>
            </a:r>
            <a:r>
              <a:rPr sz="1800" spc="-5" dirty="0">
                <a:solidFill>
                  <a:srgbClr val="2E5497"/>
                </a:solidFill>
                <a:latin typeface="Arial MT"/>
                <a:cs typeface="Arial MT"/>
              </a:rPr>
              <a:t> </a:t>
            </a:r>
            <a:r>
              <a:rPr sz="1800" dirty="0">
                <a:solidFill>
                  <a:srgbClr val="2E5497"/>
                </a:solidFill>
                <a:latin typeface="Arial MT"/>
                <a:cs typeface="Arial MT"/>
              </a:rPr>
              <a:t>for</a:t>
            </a:r>
            <a:r>
              <a:rPr sz="1800" spc="-5" dirty="0">
                <a:solidFill>
                  <a:srgbClr val="2E5497"/>
                </a:solidFill>
                <a:latin typeface="Arial MT"/>
                <a:cs typeface="Arial MT"/>
              </a:rPr>
              <a:t> </a:t>
            </a:r>
            <a:r>
              <a:rPr sz="1800" dirty="0">
                <a:solidFill>
                  <a:srgbClr val="2E5497"/>
                </a:solidFill>
                <a:latin typeface="Arial MT"/>
                <a:cs typeface="Arial MT"/>
              </a:rPr>
              <a:t>them”.</a:t>
            </a:r>
            <a:endParaRPr sz="1800" dirty="0">
              <a:latin typeface="Arial MT"/>
              <a:cs typeface="Arial MT"/>
            </a:endParaRPr>
          </a:p>
        </p:txBody>
      </p:sp>
      <p:sp>
        <p:nvSpPr>
          <p:cNvPr id="6" name="Contenidor de número de diapositiva 5">
            <a:extLst>
              <a:ext uri="{FF2B5EF4-FFF2-40B4-BE49-F238E27FC236}">
                <a16:creationId xmlns:a16="http://schemas.microsoft.com/office/drawing/2014/main" id="{15A3CE44-5873-C8A7-BF83-4E28ECC5E268}"/>
              </a:ext>
            </a:extLst>
          </p:cNvPr>
          <p:cNvSpPr>
            <a:spLocks noGrp="1"/>
          </p:cNvSpPr>
          <p:nvPr>
            <p:ph type="sldNum" sz="quarter" idx="7"/>
          </p:nvPr>
        </p:nvSpPr>
        <p:spPr/>
        <p:txBody>
          <a:bodyPr/>
          <a:lstStyle/>
          <a:p>
            <a:fld id="{B6F15528-21DE-4FAA-801E-634DDDAF4B2B}" type="slidenum">
              <a:rPr lang="es-ES" smtClean="0"/>
              <a:t>2</a:t>
            </a:fld>
            <a:endParaRPr lang="es-E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QuadreDeText 4">
            <a:extLst>
              <a:ext uri="{FF2B5EF4-FFF2-40B4-BE49-F238E27FC236}">
                <a16:creationId xmlns:a16="http://schemas.microsoft.com/office/drawing/2014/main" id="{93D633DF-51F4-8AE9-481B-20E199A5EBB3}"/>
              </a:ext>
            </a:extLst>
          </p:cNvPr>
          <p:cNvSpPr txBox="1"/>
          <p:nvPr/>
        </p:nvSpPr>
        <p:spPr>
          <a:xfrm>
            <a:off x="363937" y="221451"/>
            <a:ext cx="10244328" cy="461665"/>
          </a:xfrm>
          <a:prstGeom prst="rect">
            <a:avLst/>
          </a:prstGeom>
          <a:noFill/>
        </p:spPr>
        <p:txBody>
          <a:bodyPr wrap="square">
            <a:spAutoFit/>
          </a:bodyPr>
          <a:lstStyle/>
          <a:p>
            <a:pPr algn="ctr"/>
            <a:r>
              <a:rPr lang="es-ES" sz="2400" b="1" dirty="0">
                <a:effectLst/>
                <a:latin typeface="Montserrat" panose="00000500000000000000" pitchFamily="2" charset="0"/>
              </a:rPr>
              <a:t> </a:t>
            </a:r>
            <a:r>
              <a:rPr lang="es-ES" sz="2400" b="1" dirty="0">
                <a:solidFill>
                  <a:srgbClr val="0D3F96"/>
                </a:solidFill>
                <a:effectLst/>
                <a:latin typeface="Montserrat" panose="020B0604020202020204" charset="0"/>
                <a:ea typeface="+mj-ea"/>
              </a:rPr>
              <a:t>6- </a:t>
            </a:r>
            <a:r>
              <a:rPr lang="es-ES" sz="2400" b="1" dirty="0">
                <a:solidFill>
                  <a:srgbClr val="0D3F96"/>
                </a:solidFill>
                <a:latin typeface="Montserrat" panose="020B0604020202020204" charset="0"/>
                <a:ea typeface="+mj-ea"/>
              </a:rPr>
              <a:t>  AYUDAS Y SUBVENCIONES -  CONVOCATORIAS ABIERTAS</a:t>
            </a:r>
          </a:p>
        </p:txBody>
      </p:sp>
      <p:pic>
        <p:nvPicPr>
          <p:cNvPr id="3" name="Picture 2" descr="IDAE">
            <a:extLst>
              <a:ext uri="{FF2B5EF4-FFF2-40B4-BE49-F238E27FC236}">
                <a16:creationId xmlns:a16="http://schemas.microsoft.com/office/drawing/2014/main" id="{B1A1E515-98FF-F986-AFFB-88B6D654BD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3049455"/>
            <a:ext cx="1692316" cy="608640"/>
          </a:xfrm>
          <a:prstGeom prst="rect">
            <a:avLst/>
          </a:prstGeom>
          <a:noFill/>
          <a:extLst>
            <a:ext uri="{909E8E84-426E-40DD-AFC4-6F175D3DCCD1}">
              <a14:hiddenFill xmlns:a14="http://schemas.microsoft.com/office/drawing/2010/main">
                <a:solidFill>
                  <a:srgbClr val="FFFFFF"/>
                </a:solidFill>
              </a14:hiddenFill>
            </a:ext>
          </a:extLst>
        </p:spPr>
      </p:pic>
      <p:sp>
        <p:nvSpPr>
          <p:cNvPr id="7" name="QuadreDeText 6">
            <a:extLst>
              <a:ext uri="{FF2B5EF4-FFF2-40B4-BE49-F238E27FC236}">
                <a16:creationId xmlns:a16="http://schemas.microsoft.com/office/drawing/2014/main" id="{23EFB02E-AF8C-9A56-5EC9-34EF9FBFAC67}"/>
              </a:ext>
            </a:extLst>
          </p:cNvPr>
          <p:cNvSpPr txBox="1"/>
          <p:nvPr/>
        </p:nvSpPr>
        <p:spPr>
          <a:xfrm>
            <a:off x="3072773" y="3082476"/>
            <a:ext cx="5257800" cy="369332"/>
          </a:xfrm>
          <a:prstGeom prst="rect">
            <a:avLst/>
          </a:prstGeom>
          <a:noFill/>
        </p:spPr>
        <p:txBody>
          <a:bodyPr wrap="square" rtlCol="0">
            <a:spAutoFit/>
          </a:bodyPr>
          <a:lstStyle/>
          <a:p>
            <a:r>
              <a:rPr lang="es-ES" dirty="0">
                <a:hlinkClick r:id="rId3"/>
              </a:rPr>
              <a:t>Portal Ayudas (buscador)</a:t>
            </a:r>
            <a:endParaRPr lang="es-ES" dirty="0"/>
          </a:p>
        </p:txBody>
      </p:sp>
      <p:pic>
        <p:nvPicPr>
          <p:cNvPr id="10" name="Imatge 9">
            <a:extLst>
              <a:ext uri="{FF2B5EF4-FFF2-40B4-BE49-F238E27FC236}">
                <a16:creationId xmlns:a16="http://schemas.microsoft.com/office/drawing/2014/main" id="{91699EFE-AC84-D29F-2291-924F3C20AC8B}"/>
              </a:ext>
            </a:extLst>
          </p:cNvPr>
          <p:cNvPicPr>
            <a:picLocks noChangeAspect="1"/>
          </p:cNvPicPr>
          <p:nvPr/>
        </p:nvPicPr>
        <p:blipFill>
          <a:blip r:embed="rId4"/>
          <a:stretch>
            <a:fillRect/>
          </a:stretch>
        </p:blipFill>
        <p:spPr>
          <a:xfrm>
            <a:off x="363937" y="4026184"/>
            <a:ext cx="2522439" cy="853514"/>
          </a:xfrm>
          <a:prstGeom prst="rect">
            <a:avLst/>
          </a:prstGeom>
        </p:spPr>
      </p:pic>
      <p:sp>
        <p:nvSpPr>
          <p:cNvPr id="12" name="QuadreDeText 11">
            <a:extLst>
              <a:ext uri="{FF2B5EF4-FFF2-40B4-BE49-F238E27FC236}">
                <a16:creationId xmlns:a16="http://schemas.microsoft.com/office/drawing/2014/main" id="{9FF4FD02-BB1E-13AA-B7C0-9F9A49F73A56}"/>
              </a:ext>
            </a:extLst>
          </p:cNvPr>
          <p:cNvSpPr txBox="1"/>
          <p:nvPr/>
        </p:nvSpPr>
        <p:spPr>
          <a:xfrm>
            <a:off x="3072773" y="4242398"/>
            <a:ext cx="6093724" cy="646331"/>
          </a:xfrm>
          <a:prstGeom prst="rect">
            <a:avLst/>
          </a:prstGeom>
          <a:noFill/>
        </p:spPr>
        <p:txBody>
          <a:bodyPr wrap="square">
            <a:spAutoFit/>
          </a:bodyPr>
          <a:lstStyle/>
          <a:p>
            <a:r>
              <a:rPr lang="es-ES" dirty="0">
                <a:hlinkClick r:id="rId5"/>
              </a:rPr>
              <a:t>Portal </a:t>
            </a:r>
            <a:r>
              <a:rPr lang="es-ES" dirty="0" err="1">
                <a:hlinkClick r:id="rId5"/>
              </a:rPr>
              <a:t>ajuts</a:t>
            </a:r>
            <a:r>
              <a:rPr lang="es-ES" dirty="0">
                <a:hlinkClick r:id="rId5"/>
              </a:rPr>
              <a:t> i </a:t>
            </a:r>
            <a:r>
              <a:rPr lang="es-ES" dirty="0" err="1">
                <a:hlinkClick r:id="rId5"/>
              </a:rPr>
              <a:t>finançament</a:t>
            </a:r>
            <a:endParaRPr lang="es-ES" dirty="0"/>
          </a:p>
          <a:p>
            <a:r>
              <a:rPr lang="es-ES" dirty="0" err="1">
                <a:hlinkClick r:id="rId6"/>
              </a:rPr>
              <a:t>Hosteleria</a:t>
            </a:r>
            <a:r>
              <a:rPr lang="es-ES" dirty="0">
                <a:hlinkClick r:id="rId6"/>
              </a:rPr>
              <a:t> i </a:t>
            </a:r>
            <a:r>
              <a:rPr lang="es-ES" dirty="0" err="1">
                <a:hlinkClick r:id="rId6"/>
              </a:rPr>
              <a:t>Turisme</a:t>
            </a:r>
            <a:endParaRPr lang="es-ES" dirty="0"/>
          </a:p>
        </p:txBody>
      </p:sp>
      <p:sp>
        <p:nvSpPr>
          <p:cNvPr id="13" name="QuadreDeText 12">
            <a:extLst>
              <a:ext uri="{FF2B5EF4-FFF2-40B4-BE49-F238E27FC236}">
                <a16:creationId xmlns:a16="http://schemas.microsoft.com/office/drawing/2014/main" id="{691ED9C0-BC3C-F520-1FBD-9A9F350E2CCF}"/>
              </a:ext>
            </a:extLst>
          </p:cNvPr>
          <p:cNvSpPr txBox="1"/>
          <p:nvPr/>
        </p:nvSpPr>
        <p:spPr>
          <a:xfrm>
            <a:off x="2939833" y="1275563"/>
            <a:ext cx="5483112" cy="923330"/>
          </a:xfrm>
          <a:prstGeom prst="rect">
            <a:avLst/>
          </a:prstGeom>
          <a:noFill/>
        </p:spPr>
        <p:txBody>
          <a:bodyPr wrap="square" rtlCol="0">
            <a:spAutoFit/>
          </a:bodyPr>
          <a:lstStyle/>
          <a:p>
            <a:r>
              <a:rPr lang="es-ES" dirty="0">
                <a:hlinkClick r:id="rId7"/>
              </a:rPr>
              <a:t>Energías renovables</a:t>
            </a:r>
            <a:endParaRPr lang="es-ES" dirty="0"/>
          </a:p>
          <a:p>
            <a:r>
              <a:rPr lang="es-ES" dirty="0" err="1">
                <a:hlinkClick r:id="rId8"/>
              </a:rPr>
              <a:t>PERTEs</a:t>
            </a:r>
            <a:endParaRPr lang="es-ES" dirty="0"/>
          </a:p>
          <a:p>
            <a:r>
              <a:rPr lang="es-ES" dirty="0">
                <a:hlinkClick r:id="rId9"/>
              </a:rPr>
              <a:t>Plan de recuperación, Transformación y resiliencia</a:t>
            </a:r>
            <a:endParaRPr lang="es-ES" dirty="0"/>
          </a:p>
        </p:txBody>
      </p:sp>
      <p:pic>
        <p:nvPicPr>
          <p:cNvPr id="16" name="Imatge 15">
            <a:extLst>
              <a:ext uri="{FF2B5EF4-FFF2-40B4-BE49-F238E27FC236}">
                <a16:creationId xmlns:a16="http://schemas.microsoft.com/office/drawing/2014/main" id="{25F47029-A753-BE87-4E34-742ADA8C2FA1}"/>
              </a:ext>
            </a:extLst>
          </p:cNvPr>
          <p:cNvPicPr>
            <a:picLocks noChangeAspect="1"/>
          </p:cNvPicPr>
          <p:nvPr/>
        </p:nvPicPr>
        <p:blipFill>
          <a:blip r:embed="rId10"/>
          <a:stretch>
            <a:fillRect/>
          </a:stretch>
        </p:blipFill>
        <p:spPr>
          <a:xfrm>
            <a:off x="365009" y="1044820"/>
            <a:ext cx="2434959" cy="1551894"/>
          </a:xfrm>
          <a:prstGeom prst="rect">
            <a:avLst/>
          </a:prstGeom>
        </p:spPr>
      </p:pic>
      <p:sp>
        <p:nvSpPr>
          <p:cNvPr id="17" name="QuadreDeText 16">
            <a:extLst>
              <a:ext uri="{FF2B5EF4-FFF2-40B4-BE49-F238E27FC236}">
                <a16:creationId xmlns:a16="http://schemas.microsoft.com/office/drawing/2014/main" id="{3161E228-B7FF-354B-D288-4747AA1886AA}"/>
              </a:ext>
            </a:extLst>
          </p:cNvPr>
          <p:cNvSpPr txBox="1"/>
          <p:nvPr/>
        </p:nvSpPr>
        <p:spPr>
          <a:xfrm>
            <a:off x="3276600" y="5654630"/>
            <a:ext cx="2590800" cy="369332"/>
          </a:xfrm>
          <a:prstGeom prst="rect">
            <a:avLst/>
          </a:prstGeom>
          <a:noFill/>
        </p:spPr>
        <p:txBody>
          <a:bodyPr wrap="square" rtlCol="0">
            <a:spAutoFit/>
          </a:bodyPr>
          <a:lstStyle/>
          <a:p>
            <a:r>
              <a:rPr lang="es-ES" dirty="0" err="1">
                <a:hlinkClick r:id="rId11"/>
              </a:rPr>
              <a:t>Cercadors</a:t>
            </a:r>
            <a:endParaRPr lang="es-ES" dirty="0"/>
          </a:p>
        </p:txBody>
      </p:sp>
      <p:pic>
        <p:nvPicPr>
          <p:cNvPr id="19" name="x_Imatge 1">
            <a:hlinkClick r:id="rId12"/>
            <a:extLst>
              <a:ext uri="{FF2B5EF4-FFF2-40B4-BE49-F238E27FC236}">
                <a16:creationId xmlns:a16="http://schemas.microsoft.com/office/drawing/2014/main" id="{DDE45105-5B28-5BAF-332A-2B89CC44981E}"/>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541088" y="5491060"/>
            <a:ext cx="2082800" cy="520700"/>
          </a:xfrm>
          <a:prstGeom prst="rect">
            <a:avLst/>
          </a:prstGeom>
          <a:noFill/>
          <a:ln>
            <a:noFill/>
          </a:ln>
        </p:spPr>
      </p:pic>
      <p:sp>
        <p:nvSpPr>
          <p:cNvPr id="20" name="CuadroTexto 13">
            <a:extLst>
              <a:ext uri="{FF2B5EF4-FFF2-40B4-BE49-F238E27FC236}">
                <a16:creationId xmlns:a16="http://schemas.microsoft.com/office/drawing/2014/main" id="{0A07428B-AAB8-B62E-D87C-C64F098D1701}"/>
              </a:ext>
            </a:extLst>
          </p:cNvPr>
          <p:cNvSpPr txBox="1"/>
          <p:nvPr/>
        </p:nvSpPr>
        <p:spPr>
          <a:xfrm>
            <a:off x="2939833" y="6622978"/>
            <a:ext cx="6096000" cy="646331"/>
          </a:xfrm>
          <a:prstGeom prst="rect">
            <a:avLst/>
          </a:prstGeom>
          <a:noFill/>
        </p:spPr>
        <p:txBody>
          <a:bodyPr wrap="square">
            <a:spAutoFit/>
          </a:bodyPr>
          <a:lstStyle/>
          <a:p>
            <a:pPr marR="0" lvl="0" algn="l" defTabSz="914400" rtl="0" eaLnBrk="0" fontAlgn="base" latinLnBrk="0" hangingPunct="0">
              <a:spcBef>
                <a:spcPct val="0"/>
              </a:spcBef>
              <a:spcAft>
                <a:spcPct val="0"/>
              </a:spcAft>
              <a:buClrTx/>
              <a:buSzTx/>
              <a:tabLst/>
            </a:pPr>
            <a:r>
              <a:rPr kumimoji="0" lang="es-ES" altLang="es-ES" sz="1800" i="0" u="none" strike="noStrike" cap="none" normalizeH="0" baseline="0" dirty="0">
                <a:ln>
                  <a:noFill/>
                </a:ln>
                <a:solidFill>
                  <a:schemeClr val="tx1"/>
                </a:solidFill>
                <a:effectLst/>
                <a:latin typeface="Montserrat" panose="00000500000000000000" pitchFamily="2" charset="0"/>
                <a:hlinkClick r:id="rId14"/>
              </a:rPr>
              <a:t>Red PIDI:  </a:t>
            </a:r>
            <a:r>
              <a:rPr kumimoji="0" lang="es-ES" altLang="es-ES" sz="1800" i="0" u="none" strike="noStrike" cap="none" normalizeH="0" baseline="0" dirty="0">
                <a:ln>
                  <a:noFill/>
                </a:ln>
                <a:solidFill>
                  <a:schemeClr val="tx1"/>
                </a:solidFill>
                <a:effectLst/>
                <a:latin typeface="Montserrat" panose="00000500000000000000" pitchFamily="2" charset="0"/>
              </a:rPr>
              <a:t>Puntos de Información sobre ayudas públicas a la I+D+I</a:t>
            </a:r>
          </a:p>
        </p:txBody>
      </p:sp>
      <p:pic>
        <p:nvPicPr>
          <p:cNvPr id="21" name="Imatge 8">
            <a:extLst>
              <a:ext uri="{FF2B5EF4-FFF2-40B4-BE49-F238E27FC236}">
                <a16:creationId xmlns:a16="http://schemas.microsoft.com/office/drawing/2014/main" id="{6E94202A-2322-9244-F7DF-1E913B0230AC}"/>
              </a:ext>
            </a:extLst>
          </p:cNvPr>
          <p:cNvPicPr>
            <a:picLocks noChangeAspect="1"/>
          </p:cNvPicPr>
          <p:nvPr/>
        </p:nvPicPr>
        <p:blipFill>
          <a:blip r:embed="rId15"/>
          <a:stretch>
            <a:fillRect/>
          </a:stretch>
        </p:blipFill>
        <p:spPr>
          <a:xfrm>
            <a:off x="659834" y="6575180"/>
            <a:ext cx="1565882" cy="807256"/>
          </a:xfrm>
          <a:prstGeom prst="rect">
            <a:avLst/>
          </a:prstGeom>
        </p:spPr>
      </p:pic>
      <p:pic>
        <p:nvPicPr>
          <p:cNvPr id="23" name="Imatge 22">
            <a:hlinkClick r:id="rId16"/>
            <a:extLst>
              <a:ext uri="{FF2B5EF4-FFF2-40B4-BE49-F238E27FC236}">
                <a16:creationId xmlns:a16="http://schemas.microsoft.com/office/drawing/2014/main" id="{F24AAB21-3B34-0ED2-56EE-D634A755A11E}"/>
              </a:ext>
            </a:extLst>
          </p:cNvPr>
          <p:cNvPicPr>
            <a:picLocks noChangeAspect="1"/>
          </p:cNvPicPr>
          <p:nvPr/>
        </p:nvPicPr>
        <p:blipFill>
          <a:blip r:embed="rId17"/>
          <a:stretch>
            <a:fillRect/>
          </a:stretch>
        </p:blipFill>
        <p:spPr>
          <a:xfrm>
            <a:off x="6143519" y="5381247"/>
            <a:ext cx="2590985" cy="916098"/>
          </a:xfrm>
          <a:prstGeom prst="rect">
            <a:avLst/>
          </a:prstGeom>
        </p:spPr>
      </p:pic>
    </p:spTree>
    <p:extLst>
      <p:ext uri="{BB962C8B-B14F-4D97-AF65-F5344CB8AC3E}">
        <p14:creationId xmlns:p14="http://schemas.microsoft.com/office/powerpoint/2010/main" val="254414876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2C8CC-1B1C-1037-FF04-038AA663CF5A}"/>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1C097FF9-B6EE-B095-7361-51F719969EA8}"/>
              </a:ext>
            </a:extLst>
          </p:cNvPr>
          <p:cNvSpPr>
            <a:spLocks noGrp="1"/>
          </p:cNvSpPr>
          <p:nvPr>
            <p:ph type="sldNum" sz="quarter" idx="7"/>
          </p:nvPr>
        </p:nvSpPr>
        <p:spPr/>
        <p:txBody>
          <a:bodyPr/>
          <a:lstStyle/>
          <a:p>
            <a:fld id="{B6F15528-21DE-4FAA-801E-634DDDAF4B2B}" type="slidenum">
              <a:rPr lang="es-ES" smtClean="0"/>
              <a:t>21</a:t>
            </a:fld>
            <a:endParaRPr lang="es-ES"/>
          </a:p>
        </p:txBody>
      </p:sp>
      <p:sp>
        <p:nvSpPr>
          <p:cNvPr id="3" name="Rectangle 5">
            <a:extLst>
              <a:ext uri="{FF2B5EF4-FFF2-40B4-BE49-F238E27FC236}">
                <a16:creationId xmlns:a16="http://schemas.microsoft.com/office/drawing/2014/main" id="{74294F0C-7661-8CFB-2BC6-07A51FAF14E1}"/>
              </a:ext>
            </a:extLst>
          </p:cNvPr>
          <p:cNvSpPr>
            <a:spLocks noChangeArrowheads="1"/>
          </p:cNvSpPr>
          <p:nvPr/>
        </p:nvSpPr>
        <p:spPr bwMode="auto">
          <a:xfrm rot="10800000" flipV="1">
            <a:off x="609600" y="1142198"/>
            <a:ext cx="10668000" cy="2974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200000"/>
              </a:lnSpc>
              <a:spcBef>
                <a:spcPct val="0"/>
              </a:spcBef>
              <a:spcAft>
                <a:spcPct val="0"/>
              </a:spcAft>
              <a:buClrTx/>
              <a:buSzTx/>
              <a:buFont typeface="Courier New" panose="02070309020205020404" pitchFamily="49" charset="0"/>
              <a:buChar char="o"/>
              <a:tabLst/>
            </a:pPr>
            <a:r>
              <a:rPr kumimoji="0" lang="es-ES" altLang="es-ES" sz="1600" b="1" i="0" u="none" strike="noStrike" cap="none" normalizeH="0" baseline="0" dirty="0">
                <a:ln>
                  <a:noFill/>
                </a:ln>
                <a:solidFill>
                  <a:schemeClr val="tx1"/>
                </a:solidFill>
                <a:effectLst/>
                <a:latin typeface="Montserrat" panose="00000500000000000000" pitchFamily="2" charset="0"/>
              </a:rPr>
              <a:t>PLATAFORMA IMPAWATT</a:t>
            </a:r>
          </a:p>
          <a:p>
            <a:pPr marR="0" lvl="0" algn="l" defTabSz="914400" rtl="0" eaLnBrk="0" fontAlgn="base" latinLnBrk="0" hangingPunct="0">
              <a:lnSpc>
                <a:spcPct val="200000"/>
              </a:lnSpc>
              <a:spcBef>
                <a:spcPct val="0"/>
              </a:spcBef>
              <a:spcAft>
                <a:spcPct val="0"/>
              </a:spcAft>
              <a:buClrTx/>
              <a:buSzTx/>
              <a:tabLst/>
            </a:pPr>
            <a:r>
              <a:rPr kumimoji="0" lang="es-ES" altLang="es-ES" sz="1600" i="0" u="none" strike="noStrike" cap="none" normalizeH="0" baseline="0" dirty="0">
                <a:ln>
                  <a:noFill/>
                </a:ln>
                <a:solidFill>
                  <a:schemeClr val="tx1"/>
                </a:solidFill>
                <a:effectLst/>
                <a:latin typeface="Montserrat" panose="00000500000000000000" pitchFamily="2" charset="0"/>
              </a:rPr>
              <a:t>Plataforma de capacitación creada para ayudar a las pymes en temes a mejorar sus conocimientos en materia de eficiencia energética, cultura energética y a identificar oportunidades de mejora. </a:t>
            </a:r>
          </a:p>
          <a:p>
            <a:pPr marR="0" lvl="0" algn="l" defTabSz="914400" rtl="0" eaLnBrk="0" fontAlgn="base" latinLnBrk="0" hangingPunct="0">
              <a:lnSpc>
                <a:spcPct val="200000"/>
              </a:lnSpc>
              <a:spcBef>
                <a:spcPct val="0"/>
              </a:spcBef>
              <a:spcAft>
                <a:spcPct val="0"/>
              </a:spcAft>
              <a:buClrTx/>
              <a:buSzTx/>
              <a:tabLst/>
            </a:pPr>
            <a:r>
              <a:rPr lang="es-ES" altLang="es-ES" sz="1600" dirty="0">
                <a:latin typeface="Montserrat" panose="00000500000000000000" pitchFamily="2" charset="0"/>
              </a:rPr>
              <a:t>La plataforma cuenta con una BBDD de ayudas a nivel europeo.</a:t>
            </a:r>
          </a:p>
          <a:p>
            <a:pPr marR="0" lvl="0" algn="l" defTabSz="914400" rtl="0" eaLnBrk="0" fontAlgn="base" latinLnBrk="0" hangingPunct="0">
              <a:lnSpc>
                <a:spcPct val="200000"/>
              </a:lnSpc>
              <a:spcBef>
                <a:spcPct val="0"/>
              </a:spcBef>
              <a:spcAft>
                <a:spcPct val="0"/>
              </a:spcAft>
              <a:buClrTx/>
              <a:buSzTx/>
              <a:tabLst/>
            </a:pPr>
            <a:r>
              <a:rPr kumimoji="0" lang="es-ES" altLang="es-ES" sz="1600" i="0" u="none" strike="noStrike" cap="none" normalizeH="0" baseline="0" dirty="0">
                <a:ln>
                  <a:noFill/>
                </a:ln>
                <a:solidFill>
                  <a:schemeClr val="tx1"/>
                </a:solidFill>
                <a:effectLst/>
                <a:latin typeface="Montserrat" panose="00000500000000000000" pitchFamily="2" charset="0"/>
                <a:hlinkClick r:id="rId3"/>
              </a:rPr>
              <a:t>https://es.impawatt.com/financingTool</a:t>
            </a:r>
            <a:endParaRPr kumimoji="0" lang="es-ES" altLang="es-ES" sz="1600" i="0" u="none" strike="noStrike" cap="none" normalizeH="0" baseline="0" dirty="0">
              <a:ln>
                <a:noFill/>
              </a:ln>
              <a:solidFill>
                <a:schemeClr val="tx1"/>
              </a:solidFill>
              <a:effectLst/>
              <a:latin typeface="Montserrat" panose="00000500000000000000" pitchFamily="2" charset="0"/>
            </a:endParaRPr>
          </a:p>
          <a:p>
            <a:pPr marR="0" lvl="0" algn="l" defTabSz="914400" rtl="0" eaLnBrk="0" fontAlgn="base" latinLnBrk="0" hangingPunct="0">
              <a:lnSpc>
                <a:spcPct val="200000"/>
              </a:lnSpc>
              <a:spcBef>
                <a:spcPct val="0"/>
              </a:spcBef>
              <a:spcAft>
                <a:spcPct val="0"/>
              </a:spcAft>
              <a:buClrTx/>
              <a:buSzTx/>
              <a:tabLst/>
            </a:pPr>
            <a:r>
              <a:rPr kumimoji="0" lang="es-ES" altLang="es-ES" sz="1600" i="0" u="none" strike="noStrike" cap="none" normalizeH="0" baseline="0" dirty="0">
                <a:ln>
                  <a:noFill/>
                </a:ln>
                <a:solidFill>
                  <a:schemeClr val="tx1"/>
                </a:solidFill>
                <a:effectLst/>
                <a:latin typeface="Montserrat" panose="00000500000000000000" pitchFamily="2" charset="0"/>
              </a:rPr>
              <a:t> </a:t>
            </a:r>
          </a:p>
        </p:txBody>
      </p:sp>
      <p:pic>
        <p:nvPicPr>
          <p:cNvPr id="5" name="Imagen 4">
            <a:extLst>
              <a:ext uri="{FF2B5EF4-FFF2-40B4-BE49-F238E27FC236}">
                <a16:creationId xmlns:a16="http://schemas.microsoft.com/office/drawing/2014/main" id="{3A2A9A31-3B88-DD65-45CC-6D25E0B83677}"/>
              </a:ext>
            </a:extLst>
          </p:cNvPr>
          <p:cNvPicPr>
            <a:picLocks noChangeAspect="1"/>
          </p:cNvPicPr>
          <p:nvPr/>
        </p:nvPicPr>
        <p:blipFill>
          <a:blip r:embed="rId4"/>
          <a:stretch>
            <a:fillRect/>
          </a:stretch>
        </p:blipFill>
        <p:spPr>
          <a:xfrm>
            <a:off x="8143301" y="6238882"/>
            <a:ext cx="3018498" cy="457016"/>
          </a:xfrm>
          <a:prstGeom prst="rect">
            <a:avLst/>
          </a:prstGeom>
        </p:spPr>
      </p:pic>
      <p:sp>
        <p:nvSpPr>
          <p:cNvPr id="11" name="CuadroTexto 10">
            <a:extLst>
              <a:ext uri="{FF2B5EF4-FFF2-40B4-BE49-F238E27FC236}">
                <a16:creationId xmlns:a16="http://schemas.microsoft.com/office/drawing/2014/main" id="{49062573-C4C1-746F-4DE8-9B0CC745D9A3}"/>
              </a:ext>
            </a:extLst>
          </p:cNvPr>
          <p:cNvSpPr txBox="1"/>
          <p:nvPr/>
        </p:nvSpPr>
        <p:spPr>
          <a:xfrm>
            <a:off x="8153400" y="6905158"/>
            <a:ext cx="3505200" cy="348878"/>
          </a:xfrm>
          <a:prstGeom prst="rect">
            <a:avLst/>
          </a:prstGeom>
          <a:noFill/>
        </p:spPr>
        <p:txBody>
          <a:bodyPr wrap="square">
            <a:spAutoFit/>
          </a:bodyPr>
          <a:lstStyle/>
          <a:p>
            <a:r>
              <a:rPr lang="ca-ES" sz="1667" dirty="0">
                <a:latin typeface="Montserrat SemiBold" panose="00000700000000000000" pitchFamily="2" charset="0"/>
                <a:hlinkClick r:id="rId5"/>
              </a:rPr>
              <a:t>https://es.impawatt.com/</a:t>
            </a:r>
            <a:endParaRPr lang="ca-ES" sz="1667" dirty="0">
              <a:latin typeface="Montserrat SemiBold" panose="00000700000000000000" pitchFamily="2" charset="0"/>
            </a:endParaRPr>
          </a:p>
        </p:txBody>
      </p:sp>
      <p:sp>
        <p:nvSpPr>
          <p:cNvPr id="4" name="QuadreDeText 4">
            <a:extLst>
              <a:ext uri="{FF2B5EF4-FFF2-40B4-BE49-F238E27FC236}">
                <a16:creationId xmlns:a16="http://schemas.microsoft.com/office/drawing/2014/main" id="{D4668994-0649-735D-5F11-C8352DFE71B4}"/>
              </a:ext>
            </a:extLst>
          </p:cNvPr>
          <p:cNvSpPr txBox="1"/>
          <p:nvPr/>
        </p:nvSpPr>
        <p:spPr>
          <a:xfrm>
            <a:off x="762000" y="284314"/>
            <a:ext cx="9312864" cy="461665"/>
          </a:xfrm>
          <a:prstGeom prst="rect">
            <a:avLst/>
          </a:prstGeom>
          <a:noFill/>
        </p:spPr>
        <p:txBody>
          <a:bodyPr wrap="square">
            <a:spAutoFit/>
          </a:bodyPr>
          <a:lstStyle/>
          <a:p>
            <a:pPr algn="ctr"/>
            <a:r>
              <a:rPr lang="es-ES" sz="2400" b="1" dirty="0">
                <a:effectLst/>
                <a:latin typeface="Montserrat" panose="00000500000000000000" pitchFamily="2" charset="0"/>
              </a:rPr>
              <a:t> </a:t>
            </a:r>
            <a:r>
              <a:rPr lang="es-ES" sz="2400" b="1" dirty="0">
                <a:solidFill>
                  <a:srgbClr val="0D3F96"/>
                </a:solidFill>
                <a:effectLst/>
                <a:latin typeface="Montserrat" panose="020B0604020202020204" charset="0"/>
                <a:ea typeface="+mj-ea"/>
              </a:rPr>
              <a:t>6- </a:t>
            </a:r>
            <a:r>
              <a:rPr lang="es-ES" sz="2400" b="1" dirty="0">
                <a:solidFill>
                  <a:srgbClr val="0D3F96"/>
                </a:solidFill>
                <a:latin typeface="Montserrat" panose="020B0604020202020204" charset="0"/>
                <a:ea typeface="+mj-ea"/>
              </a:rPr>
              <a:t>  AYUDAS Y SUBVENCIONES -  CONVOCATORIAS</a:t>
            </a:r>
          </a:p>
        </p:txBody>
      </p:sp>
    </p:spTree>
    <p:extLst>
      <p:ext uri="{BB962C8B-B14F-4D97-AF65-F5344CB8AC3E}">
        <p14:creationId xmlns:p14="http://schemas.microsoft.com/office/powerpoint/2010/main" val="3965504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E0D2B-B427-18E9-A92D-3152F7E4AC30}"/>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6AD417F1-9A68-1481-9154-C8ADE6D2BDFE}"/>
              </a:ext>
            </a:extLst>
          </p:cNvPr>
          <p:cNvSpPr>
            <a:spLocks noGrp="1"/>
          </p:cNvSpPr>
          <p:nvPr>
            <p:ph type="sldNum" sz="quarter" idx="7"/>
          </p:nvPr>
        </p:nvSpPr>
        <p:spPr/>
        <p:txBody>
          <a:bodyPr/>
          <a:lstStyle/>
          <a:p>
            <a:fld id="{B6F15528-21DE-4FAA-801E-634DDDAF4B2B}" type="slidenum">
              <a:rPr lang="es-ES" smtClean="0"/>
              <a:t>22</a:t>
            </a:fld>
            <a:endParaRPr lang="es-ES"/>
          </a:p>
        </p:txBody>
      </p:sp>
      <p:sp>
        <p:nvSpPr>
          <p:cNvPr id="6" name="Rectangle 2">
            <a:extLst>
              <a:ext uri="{FF2B5EF4-FFF2-40B4-BE49-F238E27FC236}">
                <a16:creationId xmlns:a16="http://schemas.microsoft.com/office/drawing/2014/main" id="{89C81F18-405B-B0D9-6903-C153C87FA883}"/>
              </a:ext>
            </a:extLst>
          </p:cNvPr>
          <p:cNvSpPr>
            <a:spLocks noChangeArrowheads="1"/>
          </p:cNvSpPr>
          <p:nvPr/>
        </p:nvSpPr>
        <p:spPr bwMode="auto">
          <a:xfrm>
            <a:off x="381000" y="1676400"/>
            <a:ext cx="11430000" cy="3785011"/>
          </a:xfrm>
          <a:prstGeom prst="rect">
            <a:avLst/>
          </a:prstGeom>
          <a:noFill/>
        </p:spPr>
        <p:txBody>
          <a:bodyPr wrap="square">
            <a:spAutoFit/>
          </a:bodyPr>
          <a:lstStyle/>
          <a:p>
            <a:pPr>
              <a:lnSpc>
                <a:spcPct val="150000"/>
              </a:lnSpc>
            </a:pPr>
            <a:r>
              <a:rPr lang="es-ES" b="1" dirty="0">
                <a:latin typeface="Montserrat" panose="00000500000000000000" pitchFamily="2" charset="0"/>
              </a:rPr>
              <a:t>1. Subvenciones a fondo perdido</a:t>
            </a:r>
          </a:p>
          <a:p>
            <a:pPr>
              <a:lnSpc>
                <a:spcPct val="150000"/>
              </a:lnSpc>
              <a:buFont typeface="Arial" panose="020B0604020202020204" pitchFamily="34" charset="0"/>
              <a:buChar char="•"/>
            </a:pPr>
            <a:r>
              <a:rPr lang="es-ES" dirty="0">
                <a:latin typeface="Montserrat" panose="00000500000000000000" pitchFamily="2" charset="0"/>
              </a:rPr>
              <a:t>Ayudas directas que cubren parte del coste de los proyectos de mejora energética en edificios, infraestructuras y pymes.</a:t>
            </a:r>
          </a:p>
          <a:p>
            <a:pPr>
              <a:lnSpc>
                <a:spcPct val="150000"/>
              </a:lnSpc>
              <a:buFont typeface="Arial" panose="020B0604020202020204" pitchFamily="34" charset="0"/>
              <a:buChar char="•"/>
            </a:pPr>
            <a:r>
              <a:rPr lang="es-ES" b="1" dirty="0">
                <a:latin typeface="Montserrat" panose="00000500000000000000" pitchFamily="2" charset="0"/>
              </a:rPr>
              <a:t>Ejemplos</a:t>
            </a:r>
            <a:r>
              <a:rPr lang="es-ES" dirty="0">
                <a:latin typeface="Montserrat" panose="00000500000000000000" pitchFamily="2" charset="0"/>
              </a:rPr>
              <a:t>: Programas de rehabilitación energética de edificios (PREE) y Planes de Mejora Energética para empresas.</a:t>
            </a:r>
          </a:p>
          <a:p>
            <a:pPr>
              <a:lnSpc>
                <a:spcPct val="150000"/>
              </a:lnSpc>
            </a:pPr>
            <a:r>
              <a:rPr lang="es-ES" b="1" dirty="0">
                <a:latin typeface="Montserrat" panose="00000500000000000000" pitchFamily="2" charset="0"/>
              </a:rPr>
              <a:t>2. Incentivos para autoconsumo y energías renovables</a:t>
            </a:r>
          </a:p>
          <a:p>
            <a:pPr>
              <a:lnSpc>
                <a:spcPct val="150000"/>
              </a:lnSpc>
              <a:buFont typeface="Arial" panose="020B0604020202020204" pitchFamily="34" charset="0"/>
              <a:buChar char="•"/>
            </a:pPr>
            <a:r>
              <a:rPr lang="es-ES" dirty="0">
                <a:latin typeface="Montserrat" panose="00000500000000000000" pitchFamily="2" charset="0"/>
              </a:rPr>
              <a:t>Programas que subvencionan la instalación de paneles solares, sistemas de autoconsumo y almacenamiento de energía renovable.</a:t>
            </a:r>
          </a:p>
          <a:p>
            <a:pPr>
              <a:lnSpc>
                <a:spcPct val="150000"/>
              </a:lnSpc>
              <a:buFont typeface="Arial" panose="020B0604020202020204" pitchFamily="34" charset="0"/>
              <a:buChar char="•"/>
            </a:pPr>
            <a:r>
              <a:rPr lang="es-ES" b="1" dirty="0">
                <a:latin typeface="Montserrat" panose="00000500000000000000" pitchFamily="2" charset="0"/>
              </a:rPr>
              <a:t>Ejemplos</a:t>
            </a:r>
            <a:r>
              <a:rPr lang="es-ES" dirty="0">
                <a:latin typeface="Montserrat" panose="00000500000000000000" pitchFamily="2" charset="0"/>
              </a:rPr>
              <a:t>: Subvenciones para instalaciones fotovoltaicas, calefacción solar y eólica.</a:t>
            </a:r>
          </a:p>
        </p:txBody>
      </p:sp>
      <p:sp>
        <p:nvSpPr>
          <p:cNvPr id="2" name="QuadreDeText 1">
            <a:extLst>
              <a:ext uri="{FF2B5EF4-FFF2-40B4-BE49-F238E27FC236}">
                <a16:creationId xmlns:a16="http://schemas.microsoft.com/office/drawing/2014/main" id="{651C3E5E-FB1E-9948-A382-BF708E922770}"/>
              </a:ext>
            </a:extLst>
          </p:cNvPr>
          <p:cNvSpPr txBox="1"/>
          <p:nvPr/>
        </p:nvSpPr>
        <p:spPr>
          <a:xfrm>
            <a:off x="83949" y="150055"/>
            <a:ext cx="10244328" cy="646331"/>
          </a:xfrm>
          <a:prstGeom prst="rect">
            <a:avLst/>
          </a:prstGeom>
          <a:noFill/>
        </p:spPr>
        <p:txBody>
          <a:bodyPr wrap="square">
            <a:spAutoFit/>
          </a:bodyPr>
          <a:lstStyle/>
          <a:p>
            <a:pPr algn="ctr"/>
            <a:r>
              <a:rPr lang="es-ES" b="1" spc="20" dirty="0">
                <a:latin typeface="Montserrat" panose="00000500000000000000" pitchFamily="2" charset="0"/>
                <a:cs typeface="Microsoft Sans Serif"/>
              </a:rPr>
              <a:t>DIAPOSITIVAS ADICIONALES </a:t>
            </a:r>
          </a:p>
          <a:p>
            <a:pPr algn="ctr"/>
            <a:r>
              <a:rPr lang="es-ES" b="1" spc="20" dirty="0">
                <a:latin typeface="Montserrat" panose="00000500000000000000" pitchFamily="2" charset="0"/>
                <a:cs typeface="Microsoft Sans Serif"/>
              </a:rPr>
              <a:t>EJEMPLOS DE LOS DISTINTOS TIPOS DE AYUDA COMENTADOS</a:t>
            </a:r>
          </a:p>
        </p:txBody>
      </p:sp>
    </p:spTree>
    <p:extLst>
      <p:ext uri="{BB962C8B-B14F-4D97-AF65-F5344CB8AC3E}">
        <p14:creationId xmlns:p14="http://schemas.microsoft.com/office/powerpoint/2010/main" val="9824319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EC905-DFEC-F36D-FD4B-9AAAF1183F58}"/>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01F32D21-3697-6814-8B7F-FB160CE0A303}"/>
              </a:ext>
            </a:extLst>
          </p:cNvPr>
          <p:cNvSpPr>
            <a:spLocks noGrp="1"/>
          </p:cNvSpPr>
          <p:nvPr>
            <p:ph type="sldNum" sz="quarter" idx="7"/>
          </p:nvPr>
        </p:nvSpPr>
        <p:spPr/>
        <p:txBody>
          <a:bodyPr/>
          <a:lstStyle/>
          <a:p>
            <a:fld id="{B6F15528-21DE-4FAA-801E-634DDDAF4B2B}" type="slidenum">
              <a:rPr lang="es-ES" smtClean="0"/>
              <a:t>23</a:t>
            </a:fld>
            <a:endParaRPr lang="es-ES"/>
          </a:p>
        </p:txBody>
      </p:sp>
      <p:sp>
        <p:nvSpPr>
          <p:cNvPr id="6" name="Rectangle 2">
            <a:extLst>
              <a:ext uri="{FF2B5EF4-FFF2-40B4-BE49-F238E27FC236}">
                <a16:creationId xmlns:a16="http://schemas.microsoft.com/office/drawing/2014/main" id="{37B203F7-54BB-FFCD-2BFE-98671EF51772}"/>
              </a:ext>
            </a:extLst>
          </p:cNvPr>
          <p:cNvSpPr>
            <a:spLocks noChangeArrowheads="1"/>
          </p:cNvSpPr>
          <p:nvPr/>
        </p:nvSpPr>
        <p:spPr bwMode="auto">
          <a:xfrm>
            <a:off x="381000" y="1295400"/>
            <a:ext cx="11430000" cy="5185394"/>
          </a:xfrm>
          <a:prstGeom prst="rect">
            <a:avLst/>
          </a:prstGeom>
          <a:noFill/>
        </p:spPr>
        <p:txBody>
          <a:bodyPr wrap="square">
            <a:spAutoFit/>
          </a:bodyPr>
          <a:lstStyle/>
          <a:p>
            <a:pPr>
              <a:lnSpc>
                <a:spcPct val="150000"/>
              </a:lnSpc>
            </a:pPr>
            <a:r>
              <a:rPr lang="es-ES" b="1" dirty="0">
                <a:latin typeface="Montserrat" panose="00000500000000000000" pitchFamily="2" charset="0"/>
              </a:rPr>
              <a:t>3. Programas de ahorro energético en la industria</a:t>
            </a:r>
          </a:p>
          <a:p>
            <a:pPr>
              <a:lnSpc>
                <a:spcPct val="150000"/>
              </a:lnSpc>
              <a:buFont typeface="Arial" panose="020B0604020202020204" pitchFamily="34" charset="0"/>
              <a:buChar char="•"/>
            </a:pPr>
            <a:r>
              <a:rPr lang="es-ES" dirty="0">
                <a:latin typeface="Montserrat" panose="00000500000000000000" pitchFamily="2" charset="0"/>
              </a:rPr>
              <a:t>Ayudas destinadas a mejorar la eficiencia energética en procesos industriales, con especial enfoque en la reducción de emisiones y el uso eficiente de la energía.</a:t>
            </a:r>
          </a:p>
          <a:p>
            <a:pPr>
              <a:lnSpc>
                <a:spcPct val="150000"/>
              </a:lnSpc>
              <a:buFont typeface="Arial" panose="020B0604020202020204" pitchFamily="34" charset="0"/>
              <a:buChar char="•"/>
            </a:pPr>
            <a:r>
              <a:rPr lang="es-ES" b="1" dirty="0">
                <a:latin typeface="Montserrat" panose="00000500000000000000" pitchFamily="2" charset="0"/>
              </a:rPr>
              <a:t>Ejemplos</a:t>
            </a:r>
            <a:r>
              <a:rPr lang="es-ES" dirty="0">
                <a:latin typeface="Montserrat" panose="00000500000000000000" pitchFamily="2" charset="0"/>
              </a:rPr>
              <a:t>: Programas de auditorías energéticas y mejoras en equipamiento industrial.</a:t>
            </a:r>
          </a:p>
          <a:p>
            <a:pPr>
              <a:lnSpc>
                <a:spcPct val="150000"/>
              </a:lnSpc>
            </a:pPr>
            <a:r>
              <a:rPr lang="es-ES" b="1" dirty="0">
                <a:latin typeface="Montserrat" panose="00000500000000000000" pitchFamily="2" charset="0"/>
              </a:rPr>
              <a:t>4. Financiación de la movilidad sostenible</a:t>
            </a:r>
          </a:p>
          <a:p>
            <a:pPr>
              <a:lnSpc>
                <a:spcPct val="150000"/>
              </a:lnSpc>
              <a:buFont typeface="Arial" panose="020B0604020202020204" pitchFamily="34" charset="0"/>
              <a:buChar char="•"/>
            </a:pPr>
            <a:r>
              <a:rPr lang="es-ES" dirty="0">
                <a:latin typeface="Montserrat" panose="00000500000000000000" pitchFamily="2" charset="0"/>
              </a:rPr>
              <a:t>Incentivos para la adquisición de vehículos eléctricos o híbridos, así como para la instalación de puntos de recarga en empresas y espacios públicos.</a:t>
            </a:r>
          </a:p>
          <a:p>
            <a:pPr>
              <a:lnSpc>
                <a:spcPct val="150000"/>
              </a:lnSpc>
              <a:spcBef>
                <a:spcPts val="1200"/>
              </a:spcBef>
              <a:buFont typeface="Arial" panose="020B0604020202020204" pitchFamily="34" charset="0"/>
              <a:buChar char="•"/>
            </a:pPr>
            <a:r>
              <a:rPr lang="es-ES" b="1" dirty="0">
                <a:latin typeface="Montserrat" panose="00000500000000000000" pitchFamily="2" charset="0"/>
              </a:rPr>
              <a:t>Ejemplos</a:t>
            </a:r>
            <a:r>
              <a:rPr lang="es-ES" dirty="0">
                <a:latin typeface="Montserrat" panose="00000500000000000000" pitchFamily="2" charset="0"/>
              </a:rPr>
              <a:t>: Ayudas del Plan MOVES III para empresas y particulares.</a:t>
            </a:r>
          </a:p>
          <a:p>
            <a:pPr>
              <a:lnSpc>
                <a:spcPct val="150000"/>
              </a:lnSpc>
            </a:pPr>
            <a:r>
              <a:rPr lang="es-ES" b="1" dirty="0">
                <a:latin typeface="Montserrat" panose="00000500000000000000" pitchFamily="2" charset="0"/>
              </a:rPr>
              <a:t>5. Préstamos blandos y bonificaciones fiscales</a:t>
            </a:r>
          </a:p>
          <a:p>
            <a:pPr>
              <a:lnSpc>
                <a:spcPct val="150000"/>
              </a:lnSpc>
              <a:buFont typeface="Arial" panose="020B0604020202020204" pitchFamily="34" charset="0"/>
              <a:buChar char="•"/>
            </a:pPr>
            <a:r>
              <a:rPr lang="es-ES" dirty="0">
                <a:latin typeface="Montserrat" panose="00000500000000000000" pitchFamily="2" charset="0"/>
              </a:rPr>
              <a:t>Algunas Comunidades Autónomas ofrecen préstamos a bajo interés o incentivos fiscales para proyectos de eficiencia energética.</a:t>
            </a:r>
          </a:p>
          <a:p>
            <a:pPr>
              <a:lnSpc>
                <a:spcPct val="150000"/>
              </a:lnSpc>
              <a:buFont typeface="Arial" panose="020B0604020202020204" pitchFamily="34" charset="0"/>
              <a:buChar char="•"/>
            </a:pPr>
            <a:r>
              <a:rPr lang="es-ES" b="1" dirty="0">
                <a:latin typeface="Montserrat" panose="00000500000000000000" pitchFamily="2" charset="0"/>
              </a:rPr>
              <a:t>Ejemplos</a:t>
            </a:r>
            <a:r>
              <a:rPr lang="es-ES" dirty="0">
                <a:latin typeface="Montserrat" panose="00000500000000000000" pitchFamily="2" charset="0"/>
              </a:rPr>
              <a:t>: Deducciones fiscales por inversiones en mejoras energéticas y créditos preferenciales.</a:t>
            </a:r>
          </a:p>
        </p:txBody>
      </p:sp>
      <p:sp>
        <p:nvSpPr>
          <p:cNvPr id="3" name="QuadreDeText 1">
            <a:extLst>
              <a:ext uri="{FF2B5EF4-FFF2-40B4-BE49-F238E27FC236}">
                <a16:creationId xmlns:a16="http://schemas.microsoft.com/office/drawing/2014/main" id="{B93EC654-42B6-6185-F919-A9DB3CA91BB1}"/>
              </a:ext>
            </a:extLst>
          </p:cNvPr>
          <p:cNvSpPr txBox="1"/>
          <p:nvPr/>
        </p:nvSpPr>
        <p:spPr>
          <a:xfrm>
            <a:off x="83949" y="150055"/>
            <a:ext cx="10244328" cy="646331"/>
          </a:xfrm>
          <a:prstGeom prst="rect">
            <a:avLst/>
          </a:prstGeom>
          <a:noFill/>
        </p:spPr>
        <p:txBody>
          <a:bodyPr wrap="square">
            <a:spAutoFit/>
          </a:bodyPr>
          <a:lstStyle/>
          <a:p>
            <a:pPr algn="ctr"/>
            <a:r>
              <a:rPr lang="es-ES" b="1" spc="20" dirty="0">
                <a:latin typeface="Montserrat" panose="00000500000000000000" pitchFamily="2" charset="0"/>
                <a:cs typeface="Microsoft Sans Serif"/>
              </a:rPr>
              <a:t>DIAPOSITIVAS ADICIONALES </a:t>
            </a:r>
          </a:p>
          <a:p>
            <a:pPr algn="ctr"/>
            <a:r>
              <a:rPr lang="es-ES" b="1" spc="20" dirty="0">
                <a:latin typeface="Montserrat" panose="00000500000000000000" pitchFamily="2" charset="0"/>
                <a:cs typeface="Microsoft Sans Serif"/>
              </a:rPr>
              <a:t>EJEMPLOS DE LOS DISTINTOS TIPOS DE AYUDA COMENTADOS</a:t>
            </a:r>
          </a:p>
        </p:txBody>
      </p:sp>
    </p:spTree>
    <p:extLst>
      <p:ext uri="{BB962C8B-B14F-4D97-AF65-F5344CB8AC3E}">
        <p14:creationId xmlns:p14="http://schemas.microsoft.com/office/powerpoint/2010/main" val="33736592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450F9-C52E-64A6-6C66-8A7069A01407}"/>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D450AE62-90B0-C145-96A3-6020DB5CBA45}"/>
              </a:ext>
            </a:extLst>
          </p:cNvPr>
          <p:cNvSpPr>
            <a:spLocks noGrp="1"/>
          </p:cNvSpPr>
          <p:nvPr>
            <p:ph type="sldNum" sz="quarter" idx="7"/>
          </p:nvPr>
        </p:nvSpPr>
        <p:spPr/>
        <p:txBody>
          <a:bodyPr/>
          <a:lstStyle/>
          <a:p>
            <a:fld id="{B6F15528-21DE-4FAA-801E-634DDDAF4B2B}" type="slidenum">
              <a:rPr lang="es-ES" smtClean="0"/>
              <a:t>24</a:t>
            </a:fld>
            <a:endParaRPr lang="es-ES"/>
          </a:p>
        </p:txBody>
      </p:sp>
      <p:sp>
        <p:nvSpPr>
          <p:cNvPr id="6" name="Rectangle 2">
            <a:extLst>
              <a:ext uri="{FF2B5EF4-FFF2-40B4-BE49-F238E27FC236}">
                <a16:creationId xmlns:a16="http://schemas.microsoft.com/office/drawing/2014/main" id="{BD7ED0C0-5E5D-A6F3-4AAC-DE1A0BB6B8D7}"/>
              </a:ext>
            </a:extLst>
          </p:cNvPr>
          <p:cNvSpPr>
            <a:spLocks noChangeArrowheads="1"/>
          </p:cNvSpPr>
          <p:nvPr/>
        </p:nvSpPr>
        <p:spPr bwMode="auto">
          <a:xfrm>
            <a:off x="381000" y="1295400"/>
            <a:ext cx="11430000" cy="5185394"/>
          </a:xfrm>
          <a:prstGeom prst="rect">
            <a:avLst/>
          </a:prstGeom>
          <a:noFill/>
        </p:spPr>
        <p:txBody>
          <a:bodyPr wrap="square">
            <a:spAutoFit/>
          </a:bodyPr>
          <a:lstStyle/>
          <a:p>
            <a:pPr>
              <a:lnSpc>
                <a:spcPct val="150000"/>
              </a:lnSpc>
            </a:pPr>
            <a:r>
              <a:rPr lang="es-ES" b="1" dirty="0">
                <a:latin typeface="Montserrat" panose="00000500000000000000" pitchFamily="2" charset="0"/>
              </a:rPr>
              <a:t>3. Programas de ahorro energético en la industria</a:t>
            </a:r>
          </a:p>
          <a:p>
            <a:pPr>
              <a:lnSpc>
                <a:spcPct val="150000"/>
              </a:lnSpc>
              <a:buFont typeface="Arial" panose="020B0604020202020204" pitchFamily="34" charset="0"/>
              <a:buChar char="•"/>
            </a:pPr>
            <a:r>
              <a:rPr lang="es-ES" dirty="0">
                <a:latin typeface="Montserrat" panose="00000500000000000000" pitchFamily="2" charset="0"/>
              </a:rPr>
              <a:t>Ayudas destinadas a mejorar la eficiencia energética en procesos industriales, con especial enfoque en la reducción de emisiones y el uso eficiente de la energía.</a:t>
            </a:r>
          </a:p>
          <a:p>
            <a:pPr>
              <a:lnSpc>
                <a:spcPct val="150000"/>
              </a:lnSpc>
              <a:buFont typeface="Arial" panose="020B0604020202020204" pitchFamily="34" charset="0"/>
              <a:buChar char="•"/>
            </a:pPr>
            <a:r>
              <a:rPr lang="es-ES" b="1" dirty="0">
                <a:latin typeface="Montserrat" panose="00000500000000000000" pitchFamily="2" charset="0"/>
              </a:rPr>
              <a:t>Ejemplos</a:t>
            </a:r>
            <a:r>
              <a:rPr lang="es-ES" dirty="0">
                <a:latin typeface="Montserrat" panose="00000500000000000000" pitchFamily="2" charset="0"/>
              </a:rPr>
              <a:t>: Programas de auditorías energéticas y mejoras en equipamiento industrial.</a:t>
            </a:r>
          </a:p>
          <a:p>
            <a:pPr>
              <a:lnSpc>
                <a:spcPct val="150000"/>
              </a:lnSpc>
            </a:pPr>
            <a:r>
              <a:rPr lang="es-ES" b="1" dirty="0">
                <a:latin typeface="Montserrat" panose="00000500000000000000" pitchFamily="2" charset="0"/>
              </a:rPr>
              <a:t>4. Financiación de la movilidad sostenible</a:t>
            </a:r>
          </a:p>
          <a:p>
            <a:pPr>
              <a:lnSpc>
                <a:spcPct val="150000"/>
              </a:lnSpc>
              <a:buFont typeface="Arial" panose="020B0604020202020204" pitchFamily="34" charset="0"/>
              <a:buChar char="•"/>
            </a:pPr>
            <a:r>
              <a:rPr lang="es-ES" dirty="0">
                <a:latin typeface="Montserrat" panose="00000500000000000000" pitchFamily="2" charset="0"/>
              </a:rPr>
              <a:t>Incentivos para la adquisición de vehículos eléctricos o híbridos, así como para la instalación de puntos de recarga en empresas y espacios públicos.</a:t>
            </a:r>
          </a:p>
          <a:p>
            <a:pPr>
              <a:lnSpc>
                <a:spcPct val="150000"/>
              </a:lnSpc>
              <a:spcBef>
                <a:spcPts val="1200"/>
              </a:spcBef>
              <a:buFont typeface="Arial" panose="020B0604020202020204" pitchFamily="34" charset="0"/>
              <a:buChar char="•"/>
            </a:pPr>
            <a:r>
              <a:rPr lang="es-ES" b="1" dirty="0">
                <a:latin typeface="Montserrat" panose="00000500000000000000" pitchFamily="2" charset="0"/>
              </a:rPr>
              <a:t>Ejemplos</a:t>
            </a:r>
            <a:r>
              <a:rPr lang="es-ES" dirty="0">
                <a:latin typeface="Montserrat" panose="00000500000000000000" pitchFamily="2" charset="0"/>
              </a:rPr>
              <a:t>: Ayudas del Plan MOVES III para empresas y particulares.</a:t>
            </a:r>
          </a:p>
          <a:p>
            <a:pPr>
              <a:lnSpc>
                <a:spcPct val="150000"/>
              </a:lnSpc>
            </a:pPr>
            <a:r>
              <a:rPr lang="es-ES" b="1" dirty="0">
                <a:latin typeface="Montserrat" panose="00000500000000000000" pitchFamily="2" charset="0"/>
              </a:rPr>
              <a:t>5. Préstamos blandos y bonificaciones fiscales</a:t>
            </a:r>
          </a:p>
          <a:p>
            <a:pPr>
              <a:lnSpc>
                <a:spcPct val="150000"/>
              </a:lnSpc>
              <a:buFont typeface="Arial" panose="020B0604020202020204" pitchFamily="34" charset="0"/>
              <a:buChar char="•"/>
            </a:pPr>
            <a:r>
              <a:rPr lang="es-ES" dirty="0">
                <a:latin typeface="Montserrat" panose="00000500000000000000" pitchFamily="2" charset="0"/>
              </a:rPr>
              <a:t>Algunas Comunidades Autónomas ofrecen préstamos a bajo interés o incentivos fiscales para proyectos de eficiencia energética.</a:t>
            </a:r>
          </a:p>
          <a:p>
            <a:pPr>
              <a:lnSpc>
                <a:spcPct val="150000"/>
              </a:lnSpc>
              <a:buFont typeface="Arial" panose="020B0604020202020204" pitchFamily="34" charset="0"/>
              <a:buChar char="•"/>
            </a:pPr>
            <a:r>
              <a:rPr lang="es-ES" b="1" dirty="0">
                <a:latin typeface="Montserrat" panose="00000500000000000000" pitchFamily="2" charset="0"/>
              </a:rPr>
              <a:t>Ejemplos</a:t>
            </a:r>
            <a:r>
              <a:rPr lang="es-ES" dirty="0">
                <a:latin typeface="Montserrat" panose="00000500000000000000" pitchFamily="2" charset="0"/>
              </a:rPr>
              <a:t>: Deducciones fiscales por inversiones en mejoras energéticas y créditos preferenciales.</a:t>
            </a:r>
          </a:p>
        </p:txBody>
      </p:sp>
      <p:sp>
        <p:nvSpPr>
          <p:cNvPr id="3" name="QuadreDeText 1">
            <a:extLst>
              <a:ext uri="{FF2B5EF4-FFF2-40B4-BE49-F238E27FC236}">
                <a16:creationId xmlns:a16="http://schemas.microsoft.com/office/drawing/2014/main" id="{04D6A138-3224-9D4B-FAAA-E9CF7CA9EF29}"/>
              </a:ext>
            </a:extLst>
          </p:cNvPr>
          <p:cNvSpPr txBox="1"/>
          <p:nvPr/>
        </p:nvSpPr>
        <p:spPr>
          <a:xfrm>
            <a:off x="359664" y="152400"/>
            <a:ext cx="10244328" cy="646331"/>
          </a:xfrm>
          <a:prstGeom prst="rect">
            <a:avLst/>
          </a:prstGeom>
          <a:noFill/>
        </p:spPr>
        <p:txBody>
          <a:bodyPr wrap="square">
            <a:spAutoFit/>
          </a:bodyPr>
          <a:lstStyle/>
          <a:p>
            <a:pPr algn="ctr"/>
            <a:r>
              <a:rPr lang="es-ES" b="1" spc="20" dirty="0">
                <a:latin typeface="Montserrat" panose="00000500000000000000" pitchFamily="2" charset="0"/>
                <a:cs typeface="Microsoft Sans Serif"/>
              </a:rPr>
              <a:t>DIAPOSITIVAS ADICIONALES </a:t>
            </a:r>
          </a:p>
          <a:p>
            <a:pPr algn="ctr"/>
            <a:r>
              <a:rPr lang="es-ES" b="1" spc="20" dirty="0">
                <a:latin typeface="Montserrat" panose="00000500000000000000" pitchFamily="2" charset="0"/>
                <a:cs typeface="Microsoft Sans Serif"/>
              </a:rPr>
              <a:t>EJEMPLOS DE LOS DISTINTOS TIPOS DE AYUDA COMENTADOS</a:t>
            </a:r>
          </a:p>
        </p:txBody>
      </p:sp>
    </p:spTree>
    <p:extLst>
      <p:ext uri="{BB962C8B-B14F-4D97-AF65-F5344CB8AC3E}">
        <p14:creationId xmlns:p14="http://schemas.microsoft.com/office/powerpoint/2010/main" val="24691051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48376" y="3191076"/>
            <a:ext cx="9262424" cy="751488"/>
          </a:xfrm>
          <a:prstGeom prst="rect">
            <a:avLst/>
          </a:prstGeom>
        </p:spPr>
        <p:txBody>
          <a:bodyPr vert="horz" wrap="square" lIns="0" tIns="12700" rIns="0" bIns="0" rtlCol="0">
            <a:spAutoFit/>
          </a:bodyPr>
          <a:lstStyle/>
          <a:p>
            <a:pPr marL="12700">
              <a:lnSpc>
                <a:spcPct val="100000"/>
              </a:lnSpc>
              <a:spcBef>
                <a:spcPts val="100"/>
              </a:spcBef>
              <a:tabLst>
                <a:tab pos="1875789" algn="l"/>
                <a:tab pos="3028315" algn="l"/>
                <a:tab pos="3909060" algn="l"/>
                <a:tab pos="5264150" algn="l"/>
              </a:tabLst>
            </a:pPr>
            <a:r>
              <a:rPr lang="es-ES" dirty="0"/>
              <a:t>Muchas gracias por su atención.</a:t>
            </a:r>
            <a:endParaRPr dirty="0"/>
          </a:p>
        </p:txBody>
      </p:sp>
      <p:grpSp>
        <p:nvGrpSpPr>
          <p:cNvPr id="3" name="object 3"/>
          <p:cNvGrpSpPr/>
          <p:nvPr/>
        </p:nvGrpSpPr>
        <p:grpSpPr>
          <a:xfrm>
            <a:off x="7798084" y="188367"/>
            <a:ext cx="4391025" cy="6729730"/>
            <a:chOff x="7798084" y="188367"/>
            <a:chExt cx="4391025" cy="6729730"/>
          </a:xfrm>
        </p:grpSpPr>
        <p:pic>
          <p:nvPicPr>
            <p:cNvPr id="4" name="object 4"/>
            <p:cNvPicPr/>
            <p:nvPr/>
          </p:nvPicPr>
          <p:blipFill>
            <a:blip r:embed="rId2" cstate="print"/>
            <a:stretch>
              <a:fillRect/>
            </a:stretch>
          </p:blipFill>
          <p:spPr>
            <a:xfrm>
              <a:off x="10711232" y="188367"/>
              <a:ext cx="1266824" cy="914399"/>
            </a:xfrm>
            <a:prstGeom prst="rect">
              <a:avLst/>
            </a:prstGeom>
          </p:spPr>
        </p:pic>
        <p:pic>
          <p:nvPicPr>
            <p:cNvPr id="5" name="object 5"/>
            <p:cNvPicPr/>
            <p:nvPr/>
          </p:nvPicPr>
          <p:blipFill>
            <a:blip r:embed="rId3" cstate="print"/>
            <a:stretch>
              <a:fillRect/>
            </a:stretch>
          </p:blipFill>
          <p:spPr>
            <a:xfrm>
              <a:off x="7798084" y="5908355"/>
              <a:ext cx="4391024" cy="1009649"/>
            </a:xfrm>
            <a:prstGeom prst="rect">
              <a:avLst/>
            </a:prstGeom>
          </p:spPr>
        </p:pic>
      </p:grpSp>
      <p:sp>
        <p:nvSpPr>
          <p:cNvPr id="7" name="Contenidor de número de diapositiva 6">
            <a:extLst>
              <a:ext uri="{FF2B5EF4-FFF2-40B4-BE49-F238E27FC236}">
                <a16:creationId xmlns:a16="http://schemas.microsoft.com/office/drawing/2014/main" id="{B3A5C3B7-3EBE-90CF-BE7D-4C878513F4E5}"/>
              </a:ext>
            </a:extLst>
          </p:cNvPr>
          <p:cNvSpPr>
            <a:spLocks noGrp="1"/>
          </p:cNvSpPr>
          <p:nvPr>
            <p:ph type="sldNum" sz="quarter" idx="7"/>
          </p:nvPr>
        </p:nvSpPr>
        <p:spPr/>
        <p:txBody>
          <a:bodyPr/>
          <a:lstStyle/>
          <a:p>
            <a:fld id="{B6F15528-21DE-4FAA-801E-634DDDAF4B2B}" type="slidenum">
              <a:rPr lang="es-ES" smtClean="0"/>
              <a:t>25</a:t>
            </a:fld>
            <a:endParaRPr lang="es-E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1213432" y="1143000"/>
            <a:ext cx="9765135" cy="5552033"/>
          </a:xfrm>
          <a:prstGeom prst="rect">
            <a:avLst/>
          </a:prstGeom>
        </p:spPr>
        <p:txBody>
          <a:bodyPr vert="horz" wrap="square" lIns="0" tIns="12700" rIns="0" bIns="0" rtlCol="0">
            <a:spAutoFit/>
          </a:bodyPr>
          <a:lstStyle/>
          <a:p>
            <a:pPr marL="469900" indent="-457200">
              <a:lnSpc>
                <a:spcPct val="200000"/>
              </a:lnSpc>
              <a:spcBef>
                <a:spcPts val="100"/>
              </a:spcBef>
              <a:buFont typeface="+mj-lt"/>
              <a:buAutoNum type="arabicPeriod"/>
            </a:pPr>
            <a:r>
              <a:rPr lang="es-ES" sz="2000" spc="20" dirty="0">
                <a:latin typeface="Montserrat" panose="020B0604020202020204" charset="0"/>
                <a:cs typeface="Microsoft Sans Serif"/>
              </a:rPr>
              <a:t>Introducción</a:t>
            </a:r>
          </a:p>
          <a:p>
            <a:pPr marL="469900" indent="-457200">
              <a:lnSpc>
                <a:spcPct val="200000"/>
              </a:lnSpc>
              <a:spcBef>
                <a:spcPts val="100"/>
              </a:spcBef>
              <a:buFont typeface="+mj-lt"/>
              <a:buAutoNum type="arabicPeriod"/>
            </a:pPr>
            <a:r>
              <a:rPr lang="es-ES" sz="2000" spc="20" dirty="0">
                <a:latin typeface="Montserrat" panose="020B0604020202020204" charset="0"/>
                <a:cs typeface="Microsoft Sans Serif"/>
              </a:rPr>
              <a:t>Contexto  económico de la eficiencia energética</a:t>
            </a:r>
          </a:p>
          <a:p>
            <a:pPr marL="469900" indent="-457200">
              <a:lnSpc>
                <a:spcPct val="200000"/>
              </a:lnSpc>
              <a:spcBef>
                <a:spcPts val="100"/>
              </a:spcBef>
              <a:buFont typeface="+mj-lt"/>
              <a:buAutoNum type="arabicPeriod"/>
            </a:pPr>
            <a:r>
              <a:rPr lang="es-ES" sz="2000" spc="20" dirty="0">
                <a:latin typeface="Montserrat" panose="020B0604020202020204" charset="0"/>
                <a:cs typeface="Microsoft Sans Serif"/>
              </a:rPr>
              <a:t>Conceptos </a:t>
            </a:r>
          </a:p>
          <a:p>
            <a:pPr marL="469900" indent="-457200">
              <a:lnSpc>
                <a:spcPct val="200000"/>
              </a:lnSpc>
              <a:spcBef>
                <a:spcPts val="100"/>
              </a:spcBef>
              <a:buFont typeface="+mj-lt"/>
              <a:buAutoNum type="arabicPeriod"/>
            </a:pPr>
            <a:r>
              <a:rPr lang="es-ES" sz="2000" spc="20" dirty="0">
                <a:latin typeface="Montserrat" panose="020B0604020202020204" charset="0"/>
                <a:cs typeface="Microsoft Sans Serif"/>
              </a:rPr>
              <a:t>Criterios claves para acceder a financiación</a:t>
            </a:r>
          </a:p>
          <a:p>
            <a:pPr marL="469900" indent="-457200">
              <a:lnSpc>
                <a:spcPct val="200000"/>
              </a:lnSpc>
              <a:spcBef>
                <a:spcPts val="100"/>
              </a:spcBef>
              <a:buFont typeface="+mj-lt"/>
              <a:buAutoNum type="arabicPeriod"/>
            </a:pPr>
            <a:r>
              <a:rPr lang="es-ES" sz="2000" spc="20" dirty="0">
                <a:latin typeface="Montserrat" panose="020B0604020202020204" charset="0"/>
                <a:cs typeface="Microsoft Sans Serif"/>
              </a:rPr>
              <a:t>Proceso para solicitar ayudas y financiación</a:t>
            </a:r>
          </a:p>
          <a:p>
            <a:pPr marL="469900" indent="-457200">
              <a:lnSpc>
                <a:spcPct val="200000"/>
              </a:lnSpc>
              <a:spcBef>
                <a:spcPts val="100"/>
              </a:spcBef>
              <a:buFont typeface="+mj-lt"/>
              <a:buAutoNum type="arabicPeriod"/>
            </a:pPr>
            <a:r>
              <a:rPr lang="es-ES" sz="2000" spc="20" dirty="0">
                <a:latin typeface="Montserrat" panose="020B0604020202020204" charset="0"/>
                <a:cs typeface="Microsoft Sans Serif"/>
              </a:rPr>
              <a:t>Fuentes de información para buscar ayudas y subvenciones : convocatorias</a:t>
            </a:r>
          </a:p>
          <a:p>
            <a:pPr marL="469900" indent="-457200">
              <a:lnSpc>
                <a:spcPct val="200000"/>
              </a:lnSpc>
              <a:spcBef>
                <a:spcPts val="100"/>
              </a:spcBef>
              <a:buFont typeface="+mj-lt"/>
              <a:buAutoNum type="arabicPeriod"/>
            </a:pPr>
            <a:r>
              <a:rPr lang="es-ES" sz="2000" spc="20" dirty="0">
                <a:latin typeface="Montserrat" panose="020B0604020202020204" charset="0"/>
                <a:cs typeface="Microsoft Sans Serif"/>
              </a:rPr>
              <a:t>Casos de éxito</a:t>
            </a:r>
          </a:p>
          <a:p>
            <a:pPr marL="469900" indent="-457200">
              <a:lnSpc>
                <a:spcPct val="200000"/>
              </a:lnSpc>
              <a:spcBef>
                <a:spcPts val="100"/>
              </a:spcBef>
              <a:buFont typeface="+mj-lt"/>
              <a:buAutoNum type="arabicPeriod"/>
            </a:pPr>
            <a:endParaRPr lang="es-ES" sz="2000" spc="20" dirty="0">
              <a:latin typeface="Montserrat" panose="020B0604020202020204" charset="0"/>
              <a:cs typeface="Microsoft Sans Serif"/>
            </a:endParaRPr>
          </a:p>
        </p:txBody>
      </p:sp>
      <p:sp>
        <p:nvSpPr>
          <p:cNvPr id="11" name="Contenidor de número de diapositiva 10">
            <a:extLst>
              <a:ext uri="{FF2B5EF4-FFF2-40B4-BE49-F238E27FC236}">
                <a16:creationId xmlns:a16="http://schemas.microsoft.com/office/drawing/2014/main" id="{00C94640-E8C9-DEA8-F146-631CF9A4F69F}"/>
              </a:ext>
            </a:extLst>
          </p:cNvPr>
          <p:cNvSpPr>
            <a:spLocks noGrp="1"/>
          </p:cNvSpPr>
          <p:nvPr>
            <p:ph type="sldNum" sz="quarter" idx="7"/>
          </p:nvPr>
        </p:nvSpPr>
        <p:spPr/>
        <p:txBody>
          <a:bodyPr/>
          <a:lstStyle/>
          <a:p>
            <a:fld id="{B6F15528-21DE-4FAA-801E-634DDDAF4B2B}" type="slidenum">
              <a:rPr lang="es-ES" smtClean="0"/>
              <a:t>3</a:t>
            </a:fld>
            <a:endParaRPr lang="es-ES"/>
          </a:p>
        </p:txBody>
      </p:sp>
      <p:sp>
        <p:nvSpPr>
          <p:cNvPr id="3" name="CuadroTexto 2">
            <a:extLst>
              <a:ext uri="{FF2B5EF4-FFF2-40B4-BE49-F238E27FC236}">
                <a16:creationId xmlns:a16="http://schemas.microsoft.com/office/drawing/2014/main" id="{D4356B95-FBEB-7899-0774-5A5301F8FDF2}"/>
              </a:ext>
            </a:extLst>
          </p:cNvPr>
          <p:cNvSpPr txBox="1"/>
          <p:nvPr/>
        </p:nvSpPr>
        <p:spPr>
          <a:xfrm>
            <a:off x="2819400" y="533400"/>
            <a:ext cx="6096000" cy="646331"/>
          </a:xfrm>
          <a:prstGeom prst="rect">
            <a:avLst/>
          </a:prstGeom>
          <a:noFill/>
        </p:spPr>
        <p:txBody>
          <a:bodyPr wrap="square">
            <a:spAutoFit/>
          </a:bodyPr>
          <a:lstStyle/>
          <a:p>
            <a:r>
              <a:rPr lang="es-ES" sz="3600" b="1" spc="-5" dirty="0">
                <a:solidFill>
                  <a:srgbClr val="154097"/>
                </a:solidFill>
                <a:latin typeface="Montserrat" panose="020B0604020202020204" charset="0"/>
                <a:ea typeface="+mj-ea"/>
              </a:rPr>
              <a:t>INDICE</a:t>
            </a:r>
            <a:r>
              <a:rPr lang="es-ES" sz="3600" b="1" spc="-5" dirty="0">
                <a:solidFill>
                  <a:srgbClr val="154097"/>
                </a:solidFill>
                <a:latin typeface="Montserrat" panose="020B0604020202020204" charset="0"/>
                <a:cs typeface="+mn-cs"/>
              </a:rPr>
              <a:t>  de contenidos</a:t>
            </a:r>
            <a:endParaRPr lang="es-ES"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533400" y="349743"/>
            <a:ext cx="9537192" cy="443711"/>
          </a:xfrm>
          <a:prstGeom prst="rect">
            <a:avLst/>
          </a:prstGeom>
        </p:spPr>
        <p:txBody>
          <a:bodyPr vert="horz" wrap="square" lIns="0" tIns="12700" rIns="0" bIns="0" rtlCol="0">
            <a:spAutoFit/>
          </a:bodyPr>
          <a:lstStyle/>
          <a:p>
            <a:pPr marL="12700">
              <a:lnSpc>
                <a:spcPct val="100000"/>
              </a:lnSpc>
              <a:spcBef>
                <a:spcPts val="100"/>
              </a:spcBef>
            </a:pPr>
            <a:r>
              <a:rPr lang="es-ES" sz="2800" b="1" dirty="0">
                <a:solidFill>
                  <a:srgbClr val="0D3F96"/>
                </a:solidFill>
                <a:latin typeface="Montserrat" panose="020B0604020202020204" charset="0"/>
              </a:rPr>
              <a:t>1 -  INTRODUCCIÓN</a:t>
            </a:r>
            <a:endParaRPr sz="2800" b="1" dirty="0">
              <a:solidFill>
                <a:srgbClr val="0D3F96"/>
              </a:solidFill>
              <a:latin typeface="Montserrat" panose="020B0604020202020204" charset="0"/>
            </a:endParaRPr>
          </a:p>
        </p:txBody>
      </p:sp>
      <p:sp>
        <p:nvSpPr>
          <p:cNvPr id="3" name="object 6">
            <a:extLst>
              <a:ext uri="{FF2B5EF4-FFF2-40B4-BE49-F238E27FC236}">
                <a16:creationId xmlns:a16="http://schemas.microsoft.com/office/drawing/2014/main" id="{7C34810A-5037-8787-E575-BA0C124CE3C2}"/>
              </a:ext>
            </a:extLst>
          </p:cNvPr>
          <p:cNvSpPr txBox="1"/>
          <p:nvPr/>
        </p:nvSpPr>
        <p:spPr>
          <a:xfrm>
            <a:off x="1261872" y="1676400"/>
            <a:ext cx="9765135" cy="641201"/>
          </a:xfrm>
          <a:prstGeom prst="rect">
            <a:avLst/>
          </a:prstGeom>
        </p:spPr>
        <p:txBody>
          <a:bodyPr vert="horz" wrap="square" lIns="0" tIns="12700" rIns="0" bIns="0" rtlCol="0">
            <a:spAutoFit/>
          </a:bodyPr>
          <a:lstStyle/>
          <a:p>
            <a:pPr marL="12700">
              <a:lnSpc>
                <a:spcPct val="100000"/>
              </a:lnSpc>
              <a:spcBef>
                <a:spcPts val="100"/>
              </a:spcBef>
            </a:pPr>
            <a:r>
              <a:rPr lang="es-ES" sz="2000" b="1" spc="20" dirty="0">
                <a:solidFill>
                  <a:srgbClr val="0D3F96"/>
                </a:solidFill>
                <a:latin typeface="Montserrat" panose="020B0604020202020204" charset="0"/>
                <a:cs typeface="Microsoft Sans Serif"/>
              </a:rPr>
              <a:t> </a:t>
            </a:r>
            <a:endParaRPr lang="es-ES" sz="2000" b="1" spc="20" dirty="0">
              <a:latin typeface="Montserrat" panose="020B0604020202020204" charset="0"/>
              <a:cs typeface="Microsoft Sans Serif"/>
            </a:endParaRPr>
          </a:p>
          <a:p>
            <a:pPr marL="12700">
              <a:lnSpc>
                <a:spcPct val="100000"/>
              </a:lnSpc>
              <a:spcBef>
                <a:spcPts val="100"/>
              </a:spcBef>
            </a:pPr>
            <a:endParaRPr lang="es-ES" sz="2000" spc="20" dirty="0">
              <a:latin typeface="Montserrat" panose="020B0604020202020204" charset="0"/>
              <a:cs typeface="Microsoft Sans Serif"/>
            </a:endParaRPr>
          </a:p>
        </p:txBody>
      </p:sp>
      <p:sp>
        <p:nvSpPr>
          <p:cNvPr id="8" name="Contenidor de número de diapositiva 7">
            <a:extLst>
              <a:ext uri="{FF2B5EF4-FFF2-40B4-BE49-F238E27FC236}">
                <a16:creationId xmlns:a16="http://schemas.microsoft.com/office/drawing/2014/main" id="{4C9EAB4E-47A7-566A-6C16-2156501BBB20}"/>
              </a:ext>
            </a:extLst>
          </p:cNvPr>
          <p:cNvSpPr>
            <a:spLocks noGrp="1"/>
          </p:cNvSpPr>
          <p:nvPr>
            <p:ph type="sldNum" sz="quarter" idx="7"/>
          </p:nvPr>
        </p:nvSpPr>
        <p:spPr/>
        <p:txBody>
          <a:bodyPr/>
          <a:lstStyle/>
          <a:p>
            <a:fld id="{B6F15528-21DE-4FAA-801E-634DDDAF4B2B}" type="slidenum">
              <a:rPr lang="es-ES" smtClean="0"/>
              <a:t>4</a:t>
            </a:fld>
            <a:endParaRPr lang="es-ES"/>
          </a:p>
        </p:txBody>
      </p:sp>
      <p:sp>
        <p:nvSpPr>
          <p:cNvPr id="10" name="QuadreDeText 9">
            <a:extLst>
              <a:ext uri="{FF2B5EF4-FFF2-40B4-BE49-F238E27FC236}">
                <a16:creationId xmlns:a16="http://schemas.microsoft.com/office/drawing/2014/main" id="{FDCA55A4-5217-BC28-8612-9BC1D9B201EF}"/>
              </a:ext>
            </a:extLst>
          </p:cNvPr>
          <p:cNvSpPr txBox="1"/>
          <p:nvPr/>
        </p:nvSpPr>
        <p:spPr>
          <a:xfrm>
            <a:off x="792729" y="1346905"/>
            <a:ext cx="10027263" cy="2232919"/>
          </a:xfrm>
          <a:prstGeom prst="rect">
            <a:avLst/>
          </a:prstGeom>
          <a:noFill/>
        </p:spPr>
        <p:txBody>
          <a:bodyPr wrap="square">
            <a:spAutoFit/>
          </a:bodyPr>
          <a:lstStyle/>
          <a:p>
            <a:r>
              <a:rPr lang="es-ES" sz="2000" b="1" dirty="0">
                <a:effectLst/>
                <a:latin typeface="Montserrat" panose="00000500000000000000" pitchFamily="2" charset="0"/>
              </a:rPr>
              <a:t>Objetiv</a:t>
            </a:r>
            <a:r>
              <a:rPr lang="es-ES" sz="2000" b="1" dirty="0">
                <a:latin typeface="Montserrat" panose="00000500000000000000" pitchFamily="2" charset="0"/>
              </a:rPr>
              <a:t>o de la sesión</a:t>
            </a:r>
            <a:r>
              <a:rPr lang="es-ES" sz="2000" b="1" dirty="0">
                <a:effectLst/>
                <a:latin typeface="Montserrat" panose="00000500000000000000" pitchFamily="2" charset="0"/>
              </a:rPr>
              <a:t>:</a:t>
            </a:r>
          </a:p>
          <a:p>
            <a:pPr marL="742950" lvl="1" indent="-285750">
              <a:lnSpc>
                <a:spcPct val="107000"/>
              </a:lnSpc>
              <a:spcAft>
                <a:spcPts val="800"/>
              </a:spcAft>
              <a:buSzPts val="1000"/>
              <a:buFont typeface="Courier New" panose="02070309020205020404" pitchFamily="49" charset="0"/>
              <a:buChar char="o"/>
              <a:tabLst>
                <a:tab pos="914400" algn="l"/>
              </a:tabLst>
            </a:pP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Identificar formas de financiación adaptadas a las necesidades empresariales.</a:t>
            </a:r>
            <a:r>
              <a:rPr lang="es-ES" sz="2000" kern="100" dirty="0">
                <a:latin typeface="Montserrat" panose="00000500000000000000" pitchFamily="2" charset="0"/>
                <a:ea typeface="Calibri" panose="020F0502020204030204" pitchFamily="34" charset="0"/>
                <a:cs typeface="Times New Roman" panose="02020603050405020304" pitchFamily="18" charset="0"/>
              </a:rPr>
              <a:t> </a:t>
            </a:r>
          </a:p>
          <a:p>
            <a:pPr marL="742950" lvl="1" indent="-285750">
              <a:lnSpc>
                <a:spcPct val="107000"/>
              </a:lnSpc>
              <a:spcAft>
                <a:spcPts val="800"/>
              </a:spcAft>
              <a:buSzPts val="1000"/>
              <a:buFont typeface="Courier New" panose="02070309020205020404" pitchFamily="49" charset="0"/>
              <a:buChar char="o"/>
              <a:tabLst>
                <a:tab pos="914400" algn="l"/>
              </a:tabLst>
            </a:pPr>
            <a:r>
              <a:rPr lang="es-ES" sz="2000" kern="100" dirty="0">
                <a:latin typeface="Montserrat" panose="00000500000000000000" pitchFamily="2" charset="0"/>
                <a:ea typeface="Calibri" panose="020F0502020204030204" pitchFamily="34" charset="0"/>
                <a:cs typeface="Times New Roman" panose="02020603050405020304" pitchFamily="18" charset="0"/>
              </a:rPr>
              <a:t>Conocer las fuentes de ayudas disponibles para proyectos de eficiencia energética en </a:t>
            </a:r>
            <a:r>
              <a:rPr lang="es-ES" sz="2000" kern="100" dirty="0" err="1">
                <a:latin typeface="Montserrat" panose="00000500000000000000" pitchFamily="2" charset="0"/>
                <a:ea typeface="Calibri" panose="020F0502020204030204" pitchFamily="34" charset="0"/>
                <a:cs typeface="Times New Roman" panose="02020603050405020304" pitchFamily="18" charset="0"/>
              </a:rPr>
              <a:t>PYMEs</a:t>
            </a:r>
            <a:r>
              <a:rPr lang="es-ES" sz="2000" kern="100" dirty="0">
                <a:latin typeface="Montserrat" panose="00000500000000000000" pitchFamily="2" charset="0"/>
                <a:ea typeface="Calibri" panose="020F0502020204030204" pitchFamily="34" charset="0"/>
                <a:cs typeface="Times New Roman" panose="02020603050405020304" pitchFamily="18" charset="0"/>
              </a:rPr>
              <a:t>.</a:t>
            </a:r>
            <a:endParaRPr lang="es-ES" sz="2000" kern="100" dirty="0">
              <a:effectLst/>
              <a:latin typeface="Montserrat" panose="00000500000000000000" pitchFamily="2"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Comprender el impacto económico de la eficiencia energética.</a:t>
            </a:r>
          </a:p>
        </p:txBody>
      </p:sp>
      <p:sp>
        <p:nvSpPr>
          <p:cNvPr id="14" name="QuadreDeText 13">
            <a:extLst>
              <a:ext uri="{FF2B5EF4-FFF2-40B4-BE49-F238E27FC236}">
                <a16:creationId xmlns:a16="http://schemas.microsoft.com/office/drawing/2014/main" id="{F47E1C6F-7A6F-38AD-B487-1F10E71F9E0C}"/>
              </a:ext>
            </a:extLst>
          </p:cNvPr>
          <p:cNvSpPr txBox="1"/>
          <p:nvPr/>
        </p:nvSpPr>
        <p:spPr>
          <a:xfrm>
            <a:off x="685800" y="4194830"/>
            <a:ext cx="10493607" cy="2562240"/>
          </a:xfrm>
          <a:prstGeom prst="rect">
            <a:avLst/>
          </a:prstGeom>
          <a:noFill/>
        </p:spPr>
        <p:txBody>
          <a:bodyPr wrap="square">
            <a:spAutoFit/>
          </a:bodyPr>
          <a:lstStyle/>
          <a:p>
            <a:r>
              <a:rPr lang="es-ES" sz="2000" b="1" dirty="0">
                <a:effectLst/>
                <a:latin typeface="Montserrat" panose="00000500000000000000" pitchFamily="2" charset="0"/>
              </a:rPr>
              <a:t>Importancia:</a:t>
            </a:r>
          </a:p>
          <a:p>
            <a:pPr marL="742950" lvl="1" indent="-285750">
              <a:lnSpc>
                <a:spcPct val="107000"/>
              </a:lnSpc>
              <a:spcAft>
                <a:spcPts val="800"/>
              </a:spcAft>
              <a:buSzPts val="1000"/>
              <a:buFont typeface="Courier New" panose="02070309020205020404" pitchFamily="49" charset="0"/>
              <a:buChar char="o"/>
              <a:tabLst>
                <a:tab pos="914400" algn="l"/>
              </a:tabLst>
            </a:pP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Creciente reconocimiento de la importancia de las actuaciones de mejora en el cumplimiento de los objetivos de cambio climático.</a:t>
            </a:r>
            <a:endParaRPr lang="es-ES" sz="2000" kern="100" dirty="0">
              <a:latin typeface="Montserrat" panose="00000500000000000000" pitchFamily="2"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s-ES" sz="2000" kern="100" dirty="0">
                <a:latin typeface="Montserrat" panose="00000500000000000000" pitchFamily="2" charset="0"/>
                <a:ea typeface="Calibri" panose="020F0502020204030204" pitchFamily="34" charset="0"/>
                <a:cs typeface="Times New Roman" panose="02020603050405020304" pitchFamily="18" charset="0"/>
              </a:rPr>
              <a:t>La Comisión Europea estima que existe una brecha anual de financiación de aproximadamente 185.000 millones de euros para lograr los niveles necesarios de eficiencia energética. (*)</a:t>
            </a:r>
          </a:p>
          <a:p>
            <a:pPr marL="742950" lvl="1" indent="-285750">
              <a:lnSpc>
                <a:spcPct val="107000"/>
              </a:lnSpc>
              <a:spcAft>
                <a:spcPts val="800"/>
              </a:spcAft>
              <a:buSzPts val="1000"/>
              <a:buFont typeface="Courier New" panose="02070309020205020404" pitchFamily="49" charset="0"/>
              <a:buChar char="o"/>
              <a:tabLst>
                <a:tab pos="914400" algn="l"/>
              </a:tabLst>
            </a:pP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Comprender el impacto económico de la eficiencia energética.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0EC23-FDA6-B4C9-3D81-914E5A496EE2}"/>
            </a:ext>
          </a:extLst>
        </p:cNvPr>
        <p:cNvGrpSpPr/>
        <p:nvPr/>
      </p:nvGrpSpPr>
      <p:grpSpPr>
        <a:xfrm>
          <a:off x="0" y="0"/>
          <a:ext cx="0" cy="0"/>
          <a:chOff x="0" y="0"/>
          <a:chExt cx="0" cy="0"/>
        </a:xfrm>
      </p:grpSpPr>
      <p:sp>
        <p:nvSpPr>
          <p:cNvPr id="3" name="object 6">
            <a:extLst>
              <a:ext uri="{FF2B5EF4-FFF2-40B4-BE49-F238E27FC236}">
                <a16:creationId xmlns:a16="http://schemas.microsoft.com/office/drawing/2014/main" id="{7D8EB5FA-8A10-1782-D113-86A2C786EF2D}"/>
              </a:ext>
            </a:extLst>
          </p:cNvPr>
          <p:cNvSpPr txBox="1"/>
          <p:nvPr/>
        </p:nvSpPr>
        <p:spPr>
          <a:xfrm>
            <a:off x="1261872" y="1676400"/>
            <a:ext cx="9765135" cy="641201"/>
          </a:xfrm>
          <a:prstGeom prst="rect">
            <a:avLst/>
          </a:prstGeom>
        </p:spPr>
        <p:txBody>
          <a:bodyPr vert="horz" wrap="square" lIns="0" tIns="12700" rIns="0" bIns="0" rtlCol="0">
            <a:spAutoFit/>
          </a:bodyPr>
          <a:lstStyle/>
          <a:p>
            <a:pPr marL="12700">
              <a:lnSpc>
                <a:spcPct val="100000"/>
              </a:lnSpc>
              <a:spcBef>
                <a:spcPts val="100"/>
              </a:spcBef>
            </a:pPr>
            <a:r>
              <a:rPr lang="es-ES" sz="2000" b="1" spc="20" dirty="0">
                <a:solidFill>
                  <a:srgbClr val="0D3F96"/>
                </a:solidFill>
                <a:latin typeface="Montserrat" panose="020B0604020202020204" charset="0"/>
                <a:cs typeface="Microsoft Sans Serif"/>
              </a:rPr>
              <a:t> </a:t>
            </a:r>
            <a:endParaRPr lang="es-ES" sz="2000" b="1" spc="20" dirty="0">
              <a:latin typeface="Montserrat" panose="020B0604020202020204" charset="0"/>
              <a:cs typeface="Microsoft Sans Serif"/>
            </a:endParaRPr>
          </a:p>
          <a:p>
            <a:pPr marL="12700">
              <a:lnSpc>
                <a:spcPct val="100000"/>
              </a:lnSpc>
              <a:spcBef>
                <a:spcPts val="100"/>
              </a:spcBef>
            </a:pPr>
            <a:endParaRPr lang="es-ES" sz="2000" spc="20" dirty="0">
              <a:latin typeface="Montserrat" panose="020B0604020202020204" charset="0"/>
              <a:cs typeface="Microsoft Sans Serif"/>
            </a:endParaRPr>
          </a:p>
        </p:txBody>
      </p:sp>
      <p:sp>
        <p:nvSpPr>
          <p:cNvPr id="8" name="Contenidor de número de diapositiva 7">
            <a:extLst>
              <a:ext uri="{FF2B5EF4-FFF2-40B4-BE49-F238E27FC236}">
                <a16:creationId xmlns:a16="http://schemas.microsoft.com/office/drawing/2014/main" id="{08D12A3D-9E11-B7D8-618D-88FCE430925A}"/>
              </a:ext>
            </a:extLst>
          </p:cNvPr>
          <p:cNvSpPr>
            <a:spLocks noGrp="1"/>
          </p:cNvSpPr>
          <p:nvPr>
            <p:ph type="sldNum" sz="quarter" idx="7"/>
          </p:nvPr>
        </p:nvSpPr>
        <p:spPr/>
        <p:txBody>
          <a:bodyPr/>
          <a:lstStyle/>
          <a:p>
            <a:fld id="{B6F15528-21DE-4FAA-801E-634DDDAF4B2B}" type="slidenum">
              <a:rPr lang="es-ES" smtClean="0"/>
              <a:t>5</a:t>
            </a:fld>
            <a:endParaRPr lang="es-ES"/>
          </a:p>
        </p:txBody>
      </p:sp>
      <p:sp>
        <p:nvSpPr>
          <p:cNvPr id="5" name="QuadreDeText 4">
            <a:extLst>
              <a:ext uri="{FF2B5EF4-FFF2-40B4-BE49-F238E27FC236}">
                <a16:creationId xmlns:a16="http://schemas.microsoft.com/office/drawing/2014/main" id="{68F6ED27-0D84-F7A4-4EF5-B4A942551D67}"/>
              </a:ext>
            </a:extLst>
          </p:cNvPr>
          <p:cNvSpPr txBox="1"/>
          <p:nvPr/>
        </p:nvSpPr>
        <p:spPr>
          <a:xfrm>
            <a:off x="743055" y="1017790"/>
            <a:ext cx="10244328" cy="400110"/>
          </a:xfrm>
          <a:prstGeom prst="rect">
            <a:avLst/>
          </a:prstGeom>
          <a:noFill/>
        </p:spPr>
        <p:txBody>
          <a:bodyPr wrap="square">
            <a:spAutoFit/>
          </a:bodyPr>
          <a:lstStyle/>
          <a:p>
            <a:r>
              <a:rPr lang="es-ES" sz="2000" b="1" dirty="0">
                <a:solidFill>
                  <a:srgbClr val="C00000"/>
                </a:solidFill>
                <a:effectLst/>
                <a:latin typeface="Montserrat" panose="00000500000000000000" pitchFamily="2" charset="0"/>
              </a:rPr>
              <a:t>Visión actual: EUROPA  </a:t>
            </a:r>
          </a:p>
        </p:txBody>
      </p:sp>
      <p:sp>
        <p:nvSpPr>
          <p:cNvPr id="9" name="QuadreDeText 8">
            <a:extLst>
              <a:ext uri="{FF2B5EF4-FFF2-40B4-BE49-F238E27FC236}">
                <a16:creationId xmlns:a16="http://schemas.microsoft.com/office/drawing/2014/main" id="{72F6018A-C381-3542-3313-73B5348F699B}"/>
              </a:ext>
            </a:extLst>
          </p:cNvPr>
          <p:cNvSpPr txBox="1"/>
          <p:nvPr/>
        </p:nvSpPr>
        <p:spPr>
          <a:xfrm>
            <a:off x="220639" y="1762851"/>
            <a:ext cx="11750722" cy="5323765"/>
          </a:xfrm>
          <a:prstGeom prst="rect">
            <a:avLst/>
          </a:prstGeom>
          <a:noFill/>
        </p:spPr>
        <p:txBody>
          <a:bodyPr wrap="square">
            <a:spAutoFit/>
          </a:bodyPr>
          <a:lstStyle/>
          <a:p>
            <a:pPr marL="742950" lvl="1" indent="-285750">
              <a:lnSpc>
                <a:spcPct val="150000"/>
              </a:lnSpc>
              <a:spcAft>
                <a:spcPts val="800"/>
              </a:spcAft>
              <a:buSzPts val="1000"/>
              <a:buFont typeface="Courier New" panose="02070309020205020404" pitchFamily="49" charset="0"/>
              <a:buChar char="o"/>
              <a:tabLst>
                <a:tab pos="914400" algn="l"/>
              </a:tabLst>
            </a:pPr>
            <a:r>
              <a:rPr lang="es-ES" sz="2000" u="sng" kern="100" dirty="0">
                <a:effectLst/>
                <a:latin typeface="Montserrat" panose="00000500000000000000" pitchFamily="2" charset="0"/>
                <a:ea typeface="Calibri" panose="020F0502020204030204" pitchFamily="34" charset="0"/>
                <a:cs typeface="Times New Roman" panose="02020603050405020304" pitchFamily="18" charset="0"/>
              </a:rPr>
              <a:t>Objetivo Clave</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 La Unión Europea busca alcanzar la neutralidad climática para 2050, con una </a:t>
            </a:r>
            <a:r>
              <a:rPr lang="es-ES" sz="2000" b="1" kern="100" dirty="0">
                <a:effectLst/>
                <a:latin typeface="Montserrat" panose="00000500000000000000" pitchFamily="2" charset="0"/>
                <a:ea typeface="Calibri" panose="020F0502020204030204" pitchFamily="34" charset="0"/>
                <a:cs typeface="Times New Roman" panose="02020603050405020304" pitchFamily="18" charset="0"/>
              </a:rPr>
              <a:t>reducción del 90% de emisiones respecto a 1990 y absorción del 10% restante a través de sumideros de carbono​.</a:t>
            </a:r>
          </a:p>
          <a:p>
            <a:pPr marL="742950" lvl="1" indent="-285750">
              <a:lnSpc>
                <a:spcPct val="150000"/>
              </a:lnSpc>
              <a:spcAft>
                <a:spcPts val="800"/>
              </a:spcAft>
              <a:buSzPts val="1000"/>
              <a:buFont typeface="Courier New" panose="02070309020205020404" pitchFamily="49" charset="0"/>
              <a:buChar char="o"/>
              <a:tabLst>
                <a:tab pos="914400" algn="l"/>
              </a:tabLst>
            </a:pPr>
            <a:r>
              <a:rPr lang="es-ES" sz="2000" u="sng" kern="100" dirty="0">
                <a:effectLst/>
                <a:latin typeface="Montserrat" panose="00000500000000000000" pitchFamily="2" charset="0"/>
                <a:ea typeface="Calibri" panose="020F0502020204030204" pitchFamily="34" charset="0"/>
                <a:cs typeface="Times New Roman" panose="02020603050405020304" pitchFamily="18" charset="0"/>
              </a:rPr>
              <a:t>Pacto Verde Europeo (2019): </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Este ambicioso plan lidera la transformación energética en Europa, con medidas como el </a:t>
            </a:r>
            <a:r>
              <a:rPr lang="es-ES" sz="2000" b="1" kern="100" dirty="0">
                <a:effectLst/>
                <a:latin typeface="Montserrat" panose="00000500000000000000" pitchFamily="2" charset="0"/>
                <a:ea typeface="Calibri" panose="020F0502020204030204" pitchFamily="34" charset="0"/>
                <a:cs typeface="Times New Roman" panose="02020603050405020304" pitchFamily="18" charset="0"/>
              </a:rPr>
              <a:t>Plan </a:t>
            </a:r>
            <a:r>
              <a:rPr lang="es-ES" sz="2000" b="1" kern="100" dirty="0" err="1">
                <a:effectLst/>
                <a:latin typeface="Montserrat" panose="00000500000000000000" pitchFamily="2" charset="0"/>
                <a:ea typeface="Calibri" panose="020F0502020204030204" pitchFamily="34" charset="0"/>
                <a:cs typeface="Times New Roman" panose="02020603050405020304" pitchFamily="18" charset="0"/>
              </a:rPr>
              <a:t>REPowerEU</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 que busca diversificar el suministro energético y fomentar las energías limpias​. </a:t>
            </a:r>
            <a:r>
              <a:rPr lang="es-ES" sz="2000" kern="100" dirty="0" err="1">
                <a:effectLst/>
                <a:latin typeface="Montserrat" panose="00000500000000000000" pitchFamily="2" charset="0"/>
                <a:ea typeface="Calibri" panose="020F0502020204030204" pitchFamily="34" charset="0"/>
                <a:cs typeface="Times New Roman" panose="02020603050405020304" pitchFamily="18" charset="0"/>
              </a:rPr>
              <a:t>REPowerEU</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 es un plan de la UE destinado a reducir la dependencia europea de los combustibles fósiles y acelerar la transición hacia la energía verde. </a:t>
            </a:r>
            <a:r>
              <a:rPr lang="es-ES" sz="2000" b="1" kern="100" dirty="0">
                <a:effectLst/>
                <a:latin typeface="Montserrat" panose="00000500000000000000" pitchFamily="2" charset="0"/>
                <a:ea typeface="Calibri" panose="020F0502020204030204" pitchFamily="34" charset="0"/>
                <a:cs typeface="Times New Roman" panose="02020603050405020304" pitchFamily="18" charset="0"/>
              </a:rPr>
              <a:t>El BEI aportará 45 000 millones de euros en los próximos cinco años para apoyar los objetivos del plan </a:t>
            </a:r>
            <a:r>
              <a:rPr lang="es-ES" sz="2000" b="1" kern="100" dirty="0" err="1">
                <a:effectLst/>
                <a:latin typeface="Montserrat" panose="00000500000000000000" pitchFamily="2" charset="0"/>
                <a:ea typeface="Calibri" panose="020F0502020204030204" pitchFamily="34" charset="0"/>
                <a:cs typeface="Times New Roman" panose="02020603050405020304" pitchFamily="18" charset="0"/>
              </a:rPr>
              <a:t>REPowerEU</a:t>
            </a:r>
            <a:endParaRPr lang="es-ES" sz="2000" b="1" kern="100" dirty="0">
              <a:effectLst/>
              <a:latin typeface="Montserrat" panose="00000500000000000000" pitchFamily="2" charset="0"/>
              <a:ea typeface="Calibri" panose="020F0502020204030204" pitchFamily="34" charset="0"/>
              <a:cs typeface="Times New Roman" panose="02020603050405020304" pitchFamily="18" charset="0"/>
            </a:endParaRPr>
          </a:p>
          <a:p>
            <a:pPr marL="742950" lvl="1" indent="-285750">
              <a:lnSpc>
                <a:spcPct val="150000"/>
              </a:lnSpc>
              <a:spcAft>
                <a:spcPts val="800"/>
              </a:spcAft>
              <a:buSzPts val="1000"/>
              <a:buFont typeface="Courier New" panose="02070309020205020404" pitchFamily="49" charset="0"/>
              <a:buChar char="o"/>
              <a:tabLst>
                <a:tab pos="914400" algn="l"/>
              </a:tabLst>
            </a:pP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Europa estima una </a:t>
            </a:r>
            <a:r>
              <a:rPr lang="es-ES" sz="2000" b="1" kern="100" dirty="0">
                <a:effectLst/>
                <a:latin typeface="Montserrat" panose="00000500000000000000" pitchFamily="2" charset="0"/>
                <a:ea typeface="Calibri" panose="020F0502020204030204" pitchFamily="34" charset="0"/>
                <a:cs typeface="Times New Roman" panose="02020603050405020304" pitchFamily="18" charset="0"/>
              </a:rPr>
              <a:t>inversión anual de 185 mil millones de euros para energía eficiente​.</a:t>
            </a:r>
          </a:p>
        </p:txBody>
      </p:sp>
      <p:sp>
        <p:nvSpPr>
          <p:cNvPr id="12" name="QuadreDeText 11">
            <a:extLst>
              <a:ext uri="{FF2B5EF4-FFF2-40B4-BE49-F238E27FC236}">
                <a16:creationId xmlns:a16="http://schemas.microsoft.com/office/drawing/2014/main" id="{28478DDA-4E24-7CFD-678A-B6F70A646A94}"/>
              </a:ext>
            </a:extLst>
          </p:cNvPr>
          <p:cNvSpPr txBox="1"/>
          <p:nvPr/>
        </p:nvSpPr>
        <p:spPr>
          <a:xfrm>
            <a:off x="228600" y="0"/>
            <a:ext cx="10591800" cy="827406"/>
          </a:xfrm>
          <a:prstGeom prst="rect">
            <a:avLst/>
          </a:prstGeom>
          <a:noFill/>
        </p:spPr>
        <p:txBody>
          <a:bodyPr wrap="square">
            <a:spAutoFit/>
          </a:bodyPr>
          <a:lstStyle/>
          <a:p>
            <a:pPr marL="12700">
              <a:lnSpc>
                <a:spcPct val="200000"/>
              </a:lnSpc>
              <a:spcBef>
                <a:spcPts val="100"/>
              </a:spcBef>
            </a:pPr>
            <a:r>
              <a:rPr lang="es-ES" sz="2800" b="1" dirty="0">
                <a:solidFill>
                  <a:srgbClr val="0D3F96"/>
                </a:solidFill>
                <a:latin typeface="Montserrat" panose="020B0604020202020204" charset="0"/>
                <a:ea typeface="+mj-ea"/>
              </a:rPr>
              <a:t>2 -  </a:t>
            </a:r>
            <a:r>
              <a:rPr lang="es-ES" sz="2400" b="1" dirty="0">
                <a:solidFill>
                  <a:srgbClr val="0D3F96"/>
                </a:solidFill>
                <a:latin typeface="Montserrat" panose="020B0604020202020204" charset="0"/>
                <a:ea typeface="+mj-ea"/>
              </a:rPr>
              <a:t>CONTEXTO  ECONÓMICO DE LA EFICIENCIA ENERGÉTICA</a:t>
            </a:r>
          </a:p>
        </p:txBody>
      </p:sp>
    </p:spTree>
    <p:extLst>
      <p:ext uri="{BB962C8B-B14F-4D97-AF65-F5344CB8AC3E}">
        <p14:creationId xmlns:p14="http://schemas.microsoft.com/office/powerpoint/2010/main" val="497290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177F0-1441-34B9-572A-044ACB6B18E4}"/>
            </a:ext>
          </a:extLst>
        </p:cNvPr>
        <p:cNvGrpSpPr/>
        <p:nvPr/>
      </p:nvGrpSpPr>
      <p:grpSpPr>
        <a:xfrm>
          <a:off x="0" y="0"/>
          <a:ext cx="0" cy="0"/>
          <a:chOff x="0" y="0"/>
          <a:chExt cx="0" cy="0"/>
        </a:xfrm>
      </p:grpSpPr>
      <p:sp>
        <p:nvSpPr>
          <p:cNvPr id="3" name="object 6">
            <a:extLst>
              <a:ext uri="{FF2B5EF4-FFF2-40B4-BE49-F238E27FC236}">
                <a16:creationId xmlns:a16="http://schemas.microsoft.com/office/drawing/2014/main" id="{F3234C35-3905-D2FC-9A02-2BED50B0658F}"/>
              </a:ext>
            </a:extLst>
          </p:cNvPr>
          <p:cNvSpPr txBox="1"/>
          <p:nvPr/>
        </p:nvSpPr>
        <p:spPr>
          <a:xfrm>
            <a:off x="1261872" y="1676400"/>
            <a:ext cx="9765135" cy="641201"/>
          </a:xfrm>
          <a:prstGeom prst="rect">
            <a:avLst/>
          </a:prstGeom>
        </p:spPr>
        <p:txBody>
          <a:bodyPr vert="horz" wrap="square" lIns="0" tIns="12700" rIns="0" bIns="0" rtlCol="0">
            <a:spAutoFit/>
          </a:bodyPr>
          <a:lstStyle/>
          <a:p>
            <a:pPr marL="12700">
              <a:lnSpc>
                <a:spcPct val="100000"/>
              </a:lnSpc>
              <a:spcBef>
                <a:spcPts val="100"/>
              </a:spcBef>
            </a:pPr>
            <a:r>
              <a:rPr lang="es-ES" sz="2000" b="1" spc="20" dirty="0">
                <a:solidFill>
                  <a:srgbClr val="0D3F96"/>
                </a:solidFill>
                <a:latin typeface="Montserrat" panose="020B0604020202020204" charset="0"/>
                <a:cs typeface="Microsoft Sans Serif"/>
              </a:rPr>
              <a:t> </a:t>
            </a:r>
            <a:endParaRPr lang="es-ES" sz="2000" b="1" spc="20" dirty="0">
              <a:latin typeface="Montserrat" panose="020B0604020202020204" charset="0"/>
              <a:cs typeface="Microsoft Sans Serif"/>
            </a:endParaRPr>
          </a:p>
          <a:p>
            <a:pPr marL="12700">
              <a:lnSpc>
                <a:spcPct val="100000"/>
              </a:lnSpc>
              <a:spcBef>
                <a:spcPts val="100"/>
              </a:spcBef>
            </a:pPr>
            <a:endParaRPr lang="es-ES" sz="2000" spc="20" dirty="0">
              <a:latin typeface="Montserrat" panose="020B0604020202020204" charset="0"/>
              <a:cs typeface="Microsoft Sans Serif"/>
            </a:endParaRPr>
          </a:p>
        </p:txBody>
      </p:sp>
      <p:sp>
        <p:nvSpPr>
          <p:cNvPr id="8" name="Contenidor de número de diapositiva 7">
            <a:extLst>
              <a:ext uri="{FF2B5EF4-FFF2-40B4-BE49-F238E27FC236}">
                <a16:creationId xmlns:a16="http://schemas.microsoft.com/office/drawing/2014/main" id="{4EE1BBED-ECE1-4F72-BDFA-B41D25918660}"/>
              </a:ext>
            </a:extLst>
          </p:cNvPr>
          <p:cNvSpPr>
            <a:spLocks noGrp="1"/>
          </p:cNvSpPr>
          <p:nvPr>
            <p:ph type="sldNum" sz="quarter" idx="7"/>
          </p:nvPr>
        </p:nvSpPr>
        <p:spPr/>
        <p:txBody>
          <a:bodyPr/>
          <a:lstStyle/>
          <a:p>
            <a:fld id="{B6F15528-21DE-4FAA-801E-634DDDAF4B2B}" type="slidenum">
              <a:rPr lang="es-ES" smtClean="0"/>
              <a:t>6</a:t>
            </a:fld>
            <a:endParaRPr lang="es-ES"/>
          </a:p>
        </p:txBody>
      </p:sp>
      <p:sp>
        <p:nvSpPr>
          <p:cNvPr id="5" name="QuadreDeText 4">
            <a:extLst>
              <a:ext uri="{FF2B5EF4-FFF2-40B4-BE49-F238E27FC236}">
                <a16:creationId xmlns:a16="http://schemas.microsoft.com/office/drawing/2014/main" id="{C6439906-105A-CFF2-3B79-783379D2CA5E}"/>
              </a:ext>
            </a:extLst>
          </p:cNvPr>
          <p:cNvSpPr txBox="1"/>
          <p:nvPr/>
        </p:nvSpPr>
        <p:spPr>
          <a:xfrm>
            <a:off x="558546" y="694119"/>
            <a:ext cx="10244328" cy="400110"/>
          </a:xfrm>
          <a:prstGeom prst="rect">
            <a:avLst/>
          </a:prstGeom>
          <a:noFill/>
        </p:spPr>
        <p:txBody>
          <a:bodyPr wrap="square">
            <a:spAutoFit/>
          </a:bodyPr>
          <a:lstStyle/>
          <a:p>
            <a:r>
              <a:rPr lang="es-ES" sz="2000" b="1" dirty="0">
                <a:solidFill>
                  <a:srgbClr val="C00000"/>
                </a:solidFill>
                <a:effectLst/>
                <a:latin typeface="Montserrat" panose="00000500000000000000" pitchFamily="2" charset="0"/>
              </a:rPr>
              <a:t>Visión actual: ESPAÑA: </a:t>
            </a:r>
            <a:r>
              <a:rPr lang="es-ES" sz="2000" b="1" kern="100" dirty="0">
                <a:solidFill>
                  <a:srgbClr val="C00000"/>
                </a:solidFill>
                <a:effectLst/>
                <a:latin typeface="Montserrat" panose="00000500000000000000" pitchFamily="2" charset="0"/>
                <a:ea typeface="Calibri" panose="020F0502020204030204" pitchFamily="34" charset="0"/>
                <a:cs typeface="Times New Roman" panose="02020603050405020304" pitchFamily="18" charset="0"/>
              </a:rPr>
              <a:t>Plan Nacional Integrado de energía y Clima</a:t>
            </a:r>
            <a:endParaRPr lang="es-ES" sz="2000" b="1" dirty="0">
              <a:solidFill>
                <a:srgbClr val="C00000"/>
              </a:solidFill>
              <a:effectLst/>
              <a:latin typeface="Montserrat" panose="00000500000000000000" pitchFamily="2" charset="0"/>
            </a:endParaRPr>
          </a:p>
        </p:txBody>
      </p:sp>
      <p:sp>
        <p:nvSpPr>
          <p:cNvPr id="9" name="QuadreDeText 8">
            <a:extLst>
              <a:ext uri="{FF2B5EF4-FFF2-40B4-BE49-F238E27FC236}">
                <a16:creationId xmlns:a16="http://schemas.microsoft.com/office/drawing/2014/main" id="{2C00AD92-BC35-5321-3120-8EB7A187BED1}"/>
              </a:ext>
            </a:extLst>
          </p:cNvPr>
          <p:cNvSpPr txBox="1"/>
          <p:nvPr/>
        </p:nvSpPr>
        <p:spPr>
          <a:xfrm>
            <a:off x="-228600" y="1219200"/>
            <a:ext cx="12077700" cy="6452279"/>
          </a:xfrm>
          <a:prstGeom prst="rect">
            <a:avLst/>
          </a:prstGeom>
          <a:noFill/>
        </p:spPr>
        <p:txBody>
          <a:bodyPr wrap="square">
            <a:spAutoFit/>
          </a:bodyPr>
          <a:lstStyle/>
          <a:p>
            <a:pPr marL="742950" lvl="1" indent="-285750">
              <a:lnSpc>
                <a:spcPct val="150000"/>
              </a:lnSpc>
              <a:spcAft>
                <a:spcPts val="800"/>
              </a:spcAft>
              <a:buSzPts val="1000"/>
              <a:buFont typeface="Courier New" panose="02070309020205020404" pitchFamily="49" charset="0"/>
              <a:buChar char="o"/>
              <a:tabLst>
                <a:tab pos="914400" algn="l"/>
              </a:tabLst>
            </a:pP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El PNIEC español prevé la incorporación de 59 GW de potencia renovable y 6 GW de almacenamiento para 2030​ para conseguir entre 2023 y 2030: </a:t>
            </a:r>
          </a:p>
          <a:p>
            <a:pPr marL="1257300" lvl="2" indent="-342900">
              <a:lnSpc>
                <a:spcPct val="150000"/>
              </a:lnSpc>
              <a:spcAft>
                <a:spcPts val="800"/>
              </a:spcAft>
              <a:buSzPts val="1000"/>
              <a:buFont typeface="Source Sans Pro Light" panose="020B0403030403020204" pitchFamily="34" charset="0"/>
              <a:buChar char="→"/>
              <a:tabLst>
                <a:tab pos="914400" algn="l"/>
              </a:tabLst>
            </a:pPr>
            <a:r>
              <a:rPr lang="es-ES" sz="2000" u="sng" kern="100" dirty="0">
                <a:effectLst/>
                <a:latin typeface="Montserrat" panose="00000500000000000000" pitchFamily="2" charset="0"/>
                <a:ea typeface="Calibri" panose="020F0502020204030204" pitchFamily="34" charset="0"/>
                <a:cs typeface="Times New Roman" panose="02020603050405020304" pitchFamily="18" charset="0"/>
              </a:rPr>
              <a:t>Reducción de Emisiones: </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 reducir las emisiones de gases de efecto invernadero en un </a:t>
            </a:r>
            <a:r>
              <a:rPr lang="es-ES" sz="2000" b="1" kern="100" dirty="0">
                <a:effectLst/>
                <a:latin typeface="Montserrat" panose="00000500000000000000" pitchFamily="2" charset="0"/>
                <a:ea typeface="Calibri" panose="020F0502020204030204" pitchFamily="34" charset="0"/>
                <a:cs typeface="Times New Roman" panose="02020603050405020304" pitchFamily="18" charset="0"/>
              </a:rPr>
              <a:t>32%</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 respecto a 1990 </a:t>
            </a:r>
            <a:r>
              <a:rPr lang="es-ES" sz="2000" i="1" kern="100" dirty="0">
                <a:effectLst/>
                <a:latin typeface="Montserrat" panose="00000500000000000000" pitchFamily="2" charset="0"/>
                <a:ea typeface="Calibri" panose="020F0502020204030204" pitchFamily="34" charset="0"/>
                <a:cs typeface="Times New Roman" panose="02020603050405020304" pitchFamily="18" charset="0"/>
              </a:rPr>
              <a:t>(actualizado en 2023 respecto al 23% del plan inicial del 2021)</a:t>
            </a:r>
          </a:p>
          <a:p>
            <a:pPr marL="1257300" lvl="2" indent="-342900">
              <a:lnSpc>
                <a:spcPct val="150000"/>
              </a:lnSpc>
              <a:spcAft>
                <a:spcPts val="800"/>
              </a:spcAft>
              <a:buSzPts val="1000"/>
              <a:buFont typeface="Source Sans Pro Light" panose="020B0403030403020204" pitchFamily="34" charset="0"/>
              <a:buChar char="→"/>
              <a:tabLst>
                <a:tab pos="914400" algn="l"/>
              </a:tabLst>
            </a:pPr>
            <a:r>
              <a:rPr lang="es-ES" sz="2000" u="sng" kern="100" dirty="0">
                <a:effectLst/>
                <a:latin typeface="Montserrat" panose="00000500000000000000" pitchFamily="2" charset="0"/>
                <a:ea typeface="Calibri" panose="020F0502020204030204" pitchFamily="34" charset="0"/>
                <a:cs typeface="Times New Roman" panose="02020603050405020304" pitchFamily="18" charset="0"/>
              </a:rPr>
              <a:t>Aumento de Renovables</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 Las energías renovables deberán representar el </a:t>
            </a:r>
            <a:r>
              <a:rPr lang="es-ES" sz="2000" b="1" kern="100" dirty="0">
                <a:effectLst/>
                <a:latin typeface="Montserrat" panose="00000500000000000000" pitchFamily="2" charset="0"/>
                <a:ea typeface="Calibri" panose="020F0502020204030204" pitchFamily="34" charset="0"/>
                <a:cs typeface="Times New Roman" panose="02020603050405020304" pitchFamily="18" charset="0"/>
              </a:rPr>
              <a:t>48%</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 del consumo de energía final (</a:t>
            </a:r>
            <a:r>
              <a:rPr lang="es-ES" sz="2000" i="1" kern="100" dirty="0">
                <a:effectLst/>
                <a:latin typeface="Montserrat" panose="00000500000000000000" pitchFamily="2" charset="0"/>
                <a:ea typeface="Calibri" panose="020F0502020204030204" pitchFamily="34" charset="0"/>
                <a:cs typeface="Times New Roman" panose="02020603050405020304" pitchFamily="18" charset="0"/>
              </a:rPr>
              <a:t>frente al 42% inicial</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 y el </a:t>
            </a:r>
            <a:r>
              <a:rPr lang="es-ES" sz="2000" b="1" kern="100" dirty="0">
                <a:effectLst/>
                <a:latin typeface="Montserrat" panose="00000500000000000000" pitchFamily="2" charset="0"/>
                <a:ea typeface="Calibri" panose="020F0502020204030204" pitchFamily="34" charset="0"/>
                <a:cs typeface="Times New Roman" panose="02020603050405020304" pitchFamily="18" charset="0"/>
              </a:rPr>
              <a:t>81%</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 de la electricidad será de fuentes renovables.</a:t>
            </a:r>
          </a:p>
          <a:p>
            <a:pPr marL="1257300" lvl="2" indent="-342900">
              <a:lnSpc>
                <a:spcPct val="150000"/>
              </a:lnSpc>
              <a:spcAft>
                <a:spcPts val="800"/>
              </a:spcAft>
              <a:buSzPts val="1000"/>
              <a:buFont typeface="Source Sans Pro Light" panose="020B0403030403020204" pitchFamily="34" charset="0"/>
              <a:buChar char="→"/>
              <a:tabLst>
                <a:tab pos="914400" algn="l"/>
              </a:tabLst>
            </a:pPr>
            <a:r>
              <a:rPr lang="es-ES" sz="2000" u="sng" kern="100" dirty="0">
                <a:effectLst/>
                <a:latin typeface="Montserrat" panose="00000500000000000000" pitchFamily="2" charset="0"/>
                <a:ea typeface="Calibri" panose="020F0502020204030204" pitchFamily="34" charset="0"/>
                <a:cs typeface="Times New Roman" panose="02020603050405020304" pitchFamily="18" charset="0"/>
              </a:rPr>
              <a:t>Eficiencia Energética</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 Mejora en un </a:t>
            </a:r>
            <a:r>
              <a:rPr lang="es-ES" sz="2000" b="1" kern="100" dirty="0">
                <a:effectLst/>
                <a:latin typeface="Montserrat" panose="00000500000000000000" pitchFamily="2" charset="0"/>
                <a:ea typeface="Calibri" panose="020F0502020204030204" pitchFamily="34" charset="0"/>
                <a:cs typeface="Times New Roman" panose="02020603050405020304" pitchFamily="18" charset="0"/>
              </a:rPr>
              <a:t>43%</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 </a:t>
            </a:r>
            <a:r>
              <a:rPr lang="es-ES" sz="2000" i="1" kern="100" dirty="0">
                <a:effectLst/>
                <a:latin typeface="Montserrat" panose="00000500000000000000" pitchFamily="2" charset="0"/>
                <a:ea typeface="Calibri" panose="020F0502020204030204" pitchFamily="34" charset="0"/>
                <a:cs typeface="Times New Roman" panose="02020603050405020304" pitchFamily="18" charset="0"/>
              </a:rPr>
              <a:t>superando la meta previa del 2021 del 39,5%.</a:t>
            </a:r>
          </a:p>
          <a:p>
            <a:pPr marL="1257300" lvl="2" indent="-342900">
              <a:lnSpc>
                <a:spcPct val="150000"/>
              </a:lnSpc>
              <a:spcAft>
                <a:spcPts val="800"/>
              </a:spcAft>
              <a:buSzPts val="1000"/>
              <a:buFont typeface="Source Sans Pro Light" panose="020B0403030403020204" pitchFamily="34" charset="0"/>
              <a:buChar char="→"/>
              <a:tabLst>
                <a:tab pos="914400" algn="l"/>
              </a:tabLst>
            </a:pPr>
            <a:r>
              <a:rPr lang="es-ES" sz="2000" u="sng" kern="100" dirty="0">
                <a:effectLst/>
                <a:latin typeface="Montserrat" panose="00000500000000000000" pitchFamily="2" charset="0"/>
                <a:ea typeface="Calibri" panose="020F0502020204030204" pitchFamily="34" charset="0"/>
                <a:cs typeface="Times New Roman" panose="02020603050405020304" pitchFamily="18" charset="0"/>
              </a:rPr>
              <a:t>Inversiones: </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El plan actualizado prevé una </a:t>
            </a:r>
            <a:r>
              <a:rPr lang="es-ES" sz="2000" b="1" kern="100" dirty="0">
                <a:effectLst/>
                <a:latin typeface="Montserrat" panose="00000500000000000000" pitchFamily="2" charset="0"/>
                <a:ea typeface="Calibri" panose="020F0502020204030204" pitchFamily="34" charset="0"/>
                <a:cs typeface="Times New Roman" panose="02020603050405020304" pitchFamily="18" charset="0"/>
              </a:rPr>
              <a:t>inversión total de 308.000 millones de euros hasta 2030</a:t>
            </a:r>
            <a:r>
              <a:rPr lang="es-ES" sz="2000" b="1" kern="100" dirty="0">
                <a:latin typeface="Montserrat" panose="00000500000000000000" pitchFamily="2" charset="0"/>
                <a:ea typeface="Calibri" panose="020F0502020204030204" pitchFamily="34" charset="0"/>
                <a:cs typeface="Times New Roman" panose="02020603050405020304" pitchFamily="18" charset="0"/>
              </a:rPr>
              <a:t> </a:t>
            </a:r>
            <a:r>
              <a:rPr lang="es-ES" sz="2000" i="1" kern="100" dirty="0">
                <a:latin typeface="Montserrat" panose="00000500000000000000" pitchFamily="2" charset="0"/>
                <a:ea typeface="Calibri" panose="020F0502020204030204" pitchFamily="34" charset="0"/>
                <a:cs typeface="Times New Roman" panose="02020603050405020304" pitchFamily="18" charset="0"/>
              </a:rPr>
              <a:t>( frente a 241.000 iniciales)</a:t>
            </a:r>
            <a:r>
              <a:rPr lang="es-ES" sz="2000" i="1" kern="100" dirty="0">
                <a:effectLst/>
                <a:latin typeface="Montserrat" panose="00000500000000000000" pitchFamily="2" charset="0"/>
                <a:ea typeface="Calibri" panose="020F0502020204030204" pitchFamily="34" charset="0"/>
                <a:cs typeface="Times New Roman" panose="02020603050405020304" pitchFamily="18" charset="0"/>
              </a:rPr>
              <a:t> </a:t>
            </a:r>
            <a:r>
              <a:rPr lang="es-ES" sz="2000" kern="100" dirty="0">
                <a:effectLst/>
                <a:latin typeface="Montserrat" panose="00000500000000000000" pitchFamily="2" charset="0"/>
                <a:ea typeface="Calibri" panose="020F0502020204030204" pitchFamily="34" charset="0"/>
                <a:cs typeface="Times New Roman" panose="02020603050405020304" pitchFamily="18" charset="0"/>
              </a:rPr>
              <a:t>con un mayor enfoque en la electrificación, el hidrógeno verde y el almacenamiento​</a:t>
            </a:r>
          </a:p>
        </p:txBody>
      </p:sp>
      <p:sp>
        <p:nvSpPr>
          <p:cNvPr id="2" name="QuadreDeText 11">
            <a:extLst>
              <a:ext uri="{FF2B5EF4-FFF2-40B4-BE49-F238E27FC236}">
                <a16:creationId xmlns:a16="http://schemas.microsoft.com/office/drawing/2014/main" id="{53E884FB-EE80-5E57-8768-D806D6078A89}"/>
              </a:ext>
            </a:extLst>
          </p:cNvPr>
          <p:cNvSpPr txBox="1"/>
          <p:nvPr/>
        </p:nvSpPr>
        <p:spPr>
          <a:xfrm>
            <a:off x="211074" y="-264354"/>
            <a:ext cx="10591800" cy="827406"/>
          </a:xfrm>
          <a:prstGeom prst="rect">
            <a:avLst/>
          </a:prstGeom>
          <a:noFill/>
        </p:spPr>
        <p:txBody>
          <a:bodyPr wrap="square">
            <a:spAutoFit/>
          </a:bodyPr>
          <a:lstStyle/>
          <a:p>
            <a:pPr marL="12700">
              <a:lnSpc>
                <a:spcPct val="200000"/>
              </a:lnSpc>
              <a:spcBef>
                <a:spcPts val="100"/>
              </a:spcBef>
            </a:pPr>
            <a:r>
              <a:rPr lang="es-ES" sz="2800" b="1" dirty="0">
                <a:solidFill>
                  <a:srgbClr val="0D3F96"/>
                </a:solidFill>
                <a:latin typeface="Montserrat" panose="020B0604020202020204" charset="0"/>
                <a:ea typeface="+mj-ea"/>
              </a:rPr>
              <a:t>2 -  </a:t>
            </a:r>
            <a:r>
              <a:rPr lang="es-ES" sz="2400" b="1" dirty="0">
                <a:solidFill>
                  <a:srgbClr val="0D3F96"/>
                </a:solidFill>
                <a:latin typeface="Montserrat" panose="020B0604020202020204" charset="0"/>
                <a:ea typeface="+mj-ea"/>
              </a:rPr>
              <a:t>CONTEXTO  ECONÓMICO DE LA EFICIENCIA ENERGÉTICA</a:t>
            </a:r>
          </a:p>
        </p:txBody>
      </p:sp>
    </p:spTree>
    <p:extLst>
      <p:ext uri="{BB962C8B-B14F-4D97-AF65-F5344CB8AC3E}">
        <p14:creationId xmlns:p14="http://schemas.microsoft.com/office/powerpoint/2010/main" val="3773828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E1B8D-4C3D-CCE0-F5CC-F45E8EC8A145}"/>
            </a:ext>
          </a:extLst>
        </p:cNvPr>
        <p:cNvGrpSpPr/>
        <p:nvPr/>
      </p:nvGrpSpPr>
      <p:grpSpPr>
        <a:xfrm>
          <a:off x="0" y="0"/>
          <a:ext cx="0" cy="0"/>
          <a:chOff x="0" y="0"/>
          <a:chExt cx="0" cy="0"/>
        </a:xfrm>
      </p:grpSpPr>
      <p:sp>
        <p:nvSpPr>
          <p:cNvPr id="3" name="object 6">
            <a:extLst>
              <a:ext uri="{FF2B5EF4-FFF2-40B4-BE49-F238E27FC236}">
                <a16:creationId xmlns:a16="http://schemas.microsoft.com/office/drawing/2014/main" id="{7353EC27-1664-BA43-E9E4-8588A1FF149F}"/>
              </a:ext>
            </a:extLst>
          </p:cNvPr>
          <p:cNvSpPr txBox="1"/>
          <p:nvPr/>
        </p:nvSpPr>
        <p:spPr>
          <a:xfrm>
            <a:off x="1261872" y="1676400"/>
            <a:ext cx="9765135" cy="641201"/>
          </a:xfrm>
          <a:prstGeom prst="rect">
            <a:avLst/>
          </a:prstGeom>
        </p:spPr>
        <p:txBody>
          <a:bodyPr vert="horz" wrap="square" lIns="0" tIns="12700" rIns="0" bIns="0" rtlCol="0">
            <a:spAutoFit/>
          </a:bodyPr>
          <a:lstStyle/>
          <a:p>
            <a:pPr marL="12700">
              <a:lnSpc>
                <a:spcPct val="100000"/>
              </a:lnSpc>
              <a:spcBef>
                <a:spcPts val="100"/>
              </a:spcBef>
            </a:pPr>
            <a:r>
              <a:rPr lang="es-ES" sz="2000" b="1" spc="20" dirty="0">
                <a:solidFill>
                  <a:srgbClr val="0D3F96"/>
                </a:solidFill>
                <a:latin typeface="Montserrat" panose="020B0604020202020204" charset="0"/>
                <a:cs typeface="Microsoft Sans Serif"/>
              </a:rPr>
              <a:t> </a:t>
            </a:r>
            <a:endParaRPr lang="es-ES" sz="2000" b="1" spc="20" dirty="0">
              <a:latin typeface="Montserrat" panose="020B0604020202020204" charset="0"/>
              <a:cs typeface="Microsoft Sans Serif"/>
            </a:endParaRPr>
          </a:p>
          <a:p>
            <a:pPr marL="12700">
              <a:lnSpc>
                <a:spcPct val="100000"/>
              </a:lnSpc>
              <a:spcBef>
                <a:spcPts val="100"/>
              </a:spcBef>
            </a:pPr>
            <a:endParaRPr lang="es-ES" sz="2000" spc="20" dirty="0">
              <a:latin typeface="Montserrat" panose="020B0604020202020204" charset="0"/>
              <a:cs typeface="Microsoft Sans Serif"/>
            </a:endParaRPr>
          </a:p>
        </p:txBody>
      </p:sp>
      <p:sp>
        <p:nvSpPr>
          <p:cNvPr id="8" name="Contenidor de número de diapositiva 7">
            <a:extLst>
              <a:ext uri="{FF2B5EF4-FFF2-40B4-BE49-F238E27FC236}">
                <a16:creationId xmlns:a16="http://schemas.microsoft.com/office/drawing/2014/main" id="{6B812C5E-BA87-7DBF-DCB5-FC9FC34163AC}"/>
              </a:ext>
            </a:extLst>
          </p:cNvPr>
          <p:cNvSpPr>
            <a:spLocks noGrp="1"/>
          </p:cNvSpPr>
          <p:nvPr>
            <p:ph type="sldNum" sz="quarter" idx="7"/>
          </p:nvPr>
        </p:nvSpPr>
        <p:spPr/>
        <p:txBody>
          <a:bodyPr/>
          <a:lstStyle/>
          <a:p>
            <a:fld id="{B6F15528-21DE-4FAA-801E-634DDDAF4B2B}" type="slidenum">
              <a:rPr lang="es-ES" smtClean="0"/>
              <a:t>7</a:t>
            </a:fld>
            <a:endParaRPr lang="es-ES"/>
          </a:p>
        </p:txBody>
      </p:sp>
      <p:sp>
        <p:nvSpPr>
          <p:cNvPr id="5" name="QuadreDeText 4">
            <a:extLst>
              <a:ext uri="{FF2B5EF4-FFF2-40B4-BE49-F238E27FC236}">
                <a16:creationId xmlns:a16="http://schemas.microsoft.com/office/drawing/2014/main" id="{BDE39869-F940-E4C6-F7E2-7C471196D3A0}"/>
              </a:ext>
            </a:extLst>
          </p:cNvPr>
          <p:cNvSpPr txBox="1"/>
          <p:nvPr/>
        </p:nvSpPr>
        <p:spPr>
          <a:xfrm>
            <a:off x="1255776" y="674068"/>
            <a:ext cx="9482328" cy="400110"/>
          </a:xfrm>
          <a:prstGeom prst="rect">
            <a:avLst/>
          </a:prstGeom>
          <a:noFill/>
        </p:spPr>
        <p:txBody>
          <a:bodyPr wrap="square">
            <a:spAutoFit/>
          </a:bodyPr>
          <a:lstStyle/>
          <a:p>
            <a:r>
              <a:rPr lang="es-ES" sz="2000" b="1" dirty="0">
                <a:solidFill>
                  <a:srgbClr val="C00000"/>
                </a:solidFill>
                <a:effectLst/>
                <a:latin typeface="Montserrat" panose="00000500000000000000" pitchFamily="2" charset="0"/>
              </a:rPr>
              <a:t>Visión actual: ESPAÑA: </a:t>
            </a:r>
            <a:r>
              <a:rPr lang="es-ES" sz="2000" b="1" kern="100" dirty="0">
                <a:solidFill>
                  <a:srgbClr val="C00000"/>
                </a:solidFill>
                <a:effectLst/>
                <a:latin typeface="Montserrat" panose="00000500000000000000" pitchFamily="2" charset="0"/>
                <a:ea typeface="Calibri" panose="020F0502020204030204" pitchFamily="34" charset="0"/>
                <a:cs typeface="Times New Roman" panose="02020603050405020304" pitchFamily="18" charset="0"/>
              </a:rPr>
              <a:t>SECTOR HORECA</a:t>
            </a:r>
            <a:endParaRPr lang="es-ES" sz="2000" b="1" dirty="0">
              <a:solidFill>
                <a:srgbClr val="C00000"/>
              </a:solidFill>
              <a:effectLst/>
              <a:latin typeface="Montserrat" panose="00000500000000000000" pitchFamily="2" charset="0"/>
            </a:endParaRPr>
          </a:p>
        </p:txBody>
      </p:sp>
      <p:graphicFrame>
        <p:nvGraphicFramePr>
          <p:cNvPr id="6" name="Diagrama 5">
            <a:extLst>
              <a:ext uri="{FF2B5EF4-FFF2-40B4-BE49-F238E27FC236}">
                <a16:creationId xmlns:a16="http://schemas.microsoft.com/office/drawing/2014/main" id="{4091AB99-9DB0-24F1-EAD0-C0B0E8A95948}"/>
              </a:ext>
            </a:extLst>
          </p:cNvPr>
          <p:cNvGraphicFramePr/>
          <p:nvPr>
            <p:extLst>
              <p:ext uri="{D42A27DB-BD31-4B8C-83A1-F6EECF244321}">
                <p14:modId xmlns:p14="http://schemas.microsoft.com/office/powerpoint/2010/main" val="777876038"/>
              </p:ext>
            </p:extLst>
          </p:nvPr>
        </p:nvGraphicFramePr>
        <p:xfrm>
          <a:off x="1261872" y="872066"/>
          <a:ext cx="8712200" cy="62145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QuadreDeText 11">
            <a:extLst>
              <a:ext uri="{FF2B5EF4-FFF2-40B4-BE49-F238E27FC236}">
                <a16:creationId xmlns:a16="http://schemas.microsoft.com/office/drawing/2014/main" id="{1EF0B91D-40B0-91DB-7A5E-E14ED8489F67}"/>
              </a:ext>
            </a:extLst>
          </p:cNvPr>
          <p:cNvSpPr txBox="1"/>
          <p:nvPr/>
        </p:nvSpPr>
        <p:spPr>
          <a:xfrm>
            <a:off x="211074" y="-264354"/>
            <a:ext cx="10591800" cy="827406"/>
          </a:xfrm>
          <a:prstGeom prst="rect">
            <a:avLst/>
          </a:prstGeom>
          <a:noFill/>
        </p:spPr>
        <p:txBody>
          <a:bodyPr wrap="square">
            <a:spAutoFit/>
          </a:bodyPr>
          <a:lstStyle/>
          <a:p>
            <a:pPr marL="12700">
              <a:lnSpc>
                <a:spcPct val="200000"/>
              </a:lnSpc>
              <a:spcBef>
                <a:spcPts val="100"/>
              </a:spcBef>
            </a:pPr>
            <a:r>
              <a:rPr lang="es-ES" sz="2800" b="1" dirty="0">
                <a:solidFill>
                  <a:srgbClr val="0D3F96"/>
                </a:solidFill>
                <a:latin typeface="Montserrat" panose="020B0604020202020204" charset="0"/>
                <a:ea typeface="+mj-ea"/>
              </a:rPr>
              <a:t>2 -  </a:t>
            </a:r>
            <a:r>
              <a:rPr lang="es-ES" sz="2400" b="1" dirty="0">
                <a:solidFill>
                  <a:srgbClr val="0D3F96"/>
                </a:solidFill>
                <a:latin typeface="Montserrat" panose="020B0604020202020204" charset="0"/>
                <a:ea typeface="+mj-ea"/>
              </a:rPr>
              <a:t>CONTEXTO  ECONÓMICO DE LA EFICIENCIA ENERGÉTICA</a:t>
            </a:r>
          </a:p>
        </p:txBody>
      </p:sp>
    </p:spTree>
    <p:extLst>
      <p:ext uri="{BB962C8B-B14F-4D97-AF65-F5344CB8AC3E}">
        <p14:creationId xmlns:p14="http://schemas.microsoft.com/office/powerpoint/2010/main" val="3950250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número de diapositiva 1">
            <a:extLst>
              <a:ext uri="{FF2B5EF4-FFF2-40B4-BE49-F238E27FC236}">
                <a16:creationId xmlns:a16="http://schemas.microsoft.com/office/drawing/2014/main" id="{0B338B4B-FC1E-09DA-6151-6D01B9C9DB38}"/>
              </a:ext>
            </a:extLst>
          </p:cNvPr>
          <p:cNvSpPr>
            <a:spLocks noGrp="1"/>
          </p:cNvSpPr>
          <p:nvPr>
            <p:ph type="sldNum" sz="quarter" idx="7"/>
          </p:nvPr>
        </p:nvSpPr>
        <p:spPr/>
        <p:txBody>
          <a:bodyPr/>
          <a:lstStyle/>
          <a:p>
            <a:fld id="{B6F15528-21DE-4FAA-801E-634DDDAF4B2B}" type="slidenum">
              <a:rPr lang="es-ES" smtClean="0"/>
              <a:t>8</a:t>
            </a:fld>
            <a:endParaRPr lang="es-ES"/>
          </a:p>
        </p:txBody>
      </p:sp>
      <p:sp>
        <p:nvSpPr>
          <p:cNvPr id="3" name="QuadreDeText 2">
            <a:extLst>
              <a:ext uri="{FF2B5EF4-FFF2-40B4-BE49-F238E27FC236}">
                <a16:creationId xmlns:a16="http://schemas.microsoft.com/office/drawing/2014/main" id="{CEE267E3-E58F-1A12-A63E-ED5E5CCFBD61}"/>
              </a:ext>
            </a:extLst>
          </p:cNvPr>
          <p:cNvSpPr txBox="1"/>
          <p:nvPr/>
        </p:nvSpPr>
        <p:spPr>
          <a:xfrm>
            <a:off x="457200" y="106478"/>
            <a:ext cx="10244328" cy="892552"/>
          </a:xfrm>
          <a:prstGeom prst="rect">
            <a:avLst/>
          </a:prstGeom>
          <a:noFill/>
        </p:spPr>
        <p:txBody>
          <a:bodyPr wrap="square">
            <a:spAutoFit/>
          </a:bodyPr>
          <a:lstStyle/>
          <a:p>
            <a:pPr algn="ctr"/>
            <a:r>
              <a:rPr lang="es-ES" sz="2800" b="1" dirty="0">
                <a:solidFill>
                  <a:srgbClr val="0D3F96"/>
                </a:solidFill>
                <a:latin typeface="Montserrat" panose="020B0604020202020204" charset="0"/>
                <a:ea typeface="+mj-ea"/>
              </a:rPr>
              <a:t>3 -    CONCEPTOS RELATIVOS A FINANCIACION</a:t>
            </a:r>
            <a:r>
              <a:rPr lang="es-ES" sz="2400" b="1" dirty="0">
                <a:solidFill>
                  <a:srgbClr val="0D3F96"/>
                </a:solidFill>
                <a:latin typeface="Montserrat" panose="020B0604020202020204" charset="0"/>
                <a:ea typeface="+mj-ea"/>
              </a:rPr>
              <a:t>:</a:t>
            </a:r>
          </a:p>
          <a:p>
            <a:pPr algn="ctr"/>
            <a:r>
              <a:rPr lang="es-ES" sz="2400" b="1" dirty="0">
                <a:solidFill>
                  <a:srgbClr val="C00000"/>
                </a:solidFill>
                <a:latin typeface="Montserrat" panose="020B0604020202020204" charset="0"/>
                <a:ea typeface="+mj-ea"/>
              </a:rPr>
              <a:t>Vías de financiación tradicional</a:t>
            </a:r>
          </a:p>
        </p:txBody>
      </p:sp>
      <p:graphicFrame>
        <p:nvGraphicFramePr>
          <p:cNvPr id="5" name="Diagrama 4">
            <a:extLst>
              <a:ext uri="{FF2B5EF4-FFF2-40B4-BE49-F238E27FC236}">
                <a16:creationId xmlns:a16="http://schemas.microsoft.com/office/drawing/2014/main" id="{878FBD26-EFBA-FA0D-7A2F-167041ED2235}"/>
              </a:ext>
            </a:extLst>
          </p:cNvPr>
          <p:cNvGraphicFramePr/>
          <p:nvPr>
            <p:extLst>
              <p:ext uri="{D42A27DB-BD31-4B8C-83A1-F6EECF244321}">
                <p14:modId xmlns:p14="http://schemas.microsoft.com/office/powerpoint/2010/main" val="3530258263"/>
              </p:ext>
            </p:extLst>
          </p:nvPr>
        </p:nvGraphicFramePr>
        <p:xfrm>
          <a:off x="2062556" y="1447800"/>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28536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D8FA9-8296-43CE-2650-F091BE6A2B2D}"/>
            </a:ext>
          </a:extLst>
        </p:cNvPr>
        <p:cNvGrpSpPr/>
        <p:nvPr/>
      </p:nvGrpSpPr>
      <p:grpSpPr>
        <a:xfrm>
          <a:off x="0" y="0"/>
          <a:ext cx="0" cy="0"/>
          <a:chOff x="0" y="0"/>
          <a:chExt cx="0" cy="0"/>
        </a:xfrm>
      </p:grpSpPr>
      <p:sp>
        <p:nvSpPr>
          <p:cNvPr id="8" name="Contenidor de número de diapositiva 7">
            <a:extLst>
              <a:ext uri="{FF2B5EF4-FFF2-40B4-BE49-F238E27FC236}">
                <a16:creationId xmlns:a16="http://schemas.microsoft.com/office/drawing/2014/main" id="{3DA84E57-A338-1D16-A18A-DD2C8859E689}"/>
              </a:ext>
            </a:extLst>
          </p:cNvPr>
          <p:cNvSpPr>
            <a:spLocks noGrp="1"/>
          </p:cNvSpPr>
          <p:nvPr>
            <p:ph type="sldNum" sz="quarter" idx="7"/>
          </p:nvPr>
        </p:nvSpPr>
        <p:spPr/>
        <p:txBody>
          <a:bodyPr/>
          <a:lstStyle/>
          <a:p>
            <a:fld id="{B6F15528-21DE-4FAA-801E-634DDDAF4B2B}" type="slidenum">
              <a:rPr lang="es-ES" smtClean="0"/>
              <a:t>9</a:t>
            </a:fld>
            <a:endParaRPr lang="es-ES"/>
          </a:p>
        </p:txBody>
      </p:sp>
      <p:sp>
        <p:nvSpPr>
          <p:cNvPr id="9" name="QuadreDeText 8">
            <a:extLst>
              <a:ext uri="{FF2B5EF4-FFF2-40B4-BE49-F238E27FC236}">
                <a16:creationId xmlns:a16="http://schemas.microsoft.com/office/drawing/2014/main" id="{6B5F6AE2-42C5-2F2A-84CC-62D7B066050F}"/>
              </a:ext>
            </a:extLst>
          </p:cNvPr>
          <p:cNvSpPr txBox="1"/>
          <p:nvPr/>
        </p:nvSpPr>
        <p:spPr>
          <a:xfrm>
            <a:off x="29570" y="2671407"/>
            <a:ext cx="11808362" cy="3677289"/>
          </a:xfrm>
          <a:prstGeom prst="rect">
            <a:avLst/>
          </a:prstGeom>
          <a:noFill/>
        </p:spPr>
        <p:txBody>
          <a:bodyPr wrap="square">
            <a:spAutoFit/>
          </a:bodyPr>
          <a:lstStyle/>
          <a:p>
            <a:pPr marL="742950" lvl="1" indent="-285750">
              <a:lnSpc>
                <a:spcPct val="150000"/>
              </a:lnSpc>
              <a:spcAft>
                <a:spcPts val="800"/>
              </a:spcAft>
              <a:buSzPts val="1000"/>
              <a:buFont typeface="Courier New" panose="02070309020205020404" pitchFamily="49" charset="0"/>
              <a:buChar char="o"/>
              <a:tabLst>
                <a:tab pos="914400" algn="l"/>
              </a:tabLst>
            </a:pPr>
            <a:r>
              <a:rPr lang="es-ES" b="1" kern="100" dirty="0">
                <a:effectLst/>
                <a:latin typeface="Montserrat" panose="00000500000000000000" pitchFamily="2" charset="0"/>
                <a:ea typeface="Calibri" panose="020F0502020204030204" pitchFamily="34" charset="0"/>
                <a:cs typeface="Times New Roman" panose="02020603050405020304" pitchFamily="18" charset="0"/>
              </a:rPr>
              <a:t>BONO VERDE</a:t>
            </a:r>
          </a:p>
          <a:p>
            <a:pPr marL="800100" lvl="1" indent="-342900">
              <a:lnSpc>
                <a:spcPct val="150000"/>
              </a:lnSpc>
              <a:spcAft>
                <a:spcPts val="800"/>
              </a:spcAft>
              <a:buSzPts val="1000"/>
              <a:buFont typeface="Source Sans Pro Light" panose="020B0403030403020204" pitchFamily="34" charset="0"/>
              <a:buChar char="→"/>
              <a:tabLst>
                <a:tab pos="914400" algn="l"/>
              </a:tabLst>
            </a:pPr>
            <a:r>
              <a:rPr lang="es-ES" dirty="0">
                <a:latin typeface="Montserrat" panose="00000500000000000000" pitchFamily="2" charset="0"/>
              </a:rPr>
              <a:t>Instrumento de deuda emitido por empresas, gobiernos o instituciones financieras para recaudar fondos exclusivamente para financiar proyectos que generen beneficios ambientales, como los relacionados con energías renovables o eficiencia energética.</a:t>
            </a:r>
            <a:r>
              <a:rPr lang="es-ES" kern="100" dirty="0">
                <a:effectLst/>
                <a:latin typeface="Montserrat" panose="00000500000000000000" pitchFamily="2" charset="0"/>
                <a:ea typeface="Calibri" panose="020F0502020204030204" pitchFamily="34" charset="0"/>
                <a:cs typeface="Times New Roman" panose="02020603050405020304" pitchFamily="18" charset="0"/>
              </a:rPr>
              <a:t> </a:t>
            </a:r>
          </a:p>
          <a:p>
            <a:pPr marL="742950" lvl="1" indent="-285750">
              <a:lnSpc>
                <a:spcPct val="150000"/>
              </a:lnSpc>
              <a:spcAft>
                <a:spcPts val="800"/>
              </a:spcAft>
              <a:buSzPts val="1000"/>
              <a:buFont typeface="Courier New" panose="02070309020205020404" pitchFamily="49" charset="0"/>
              <a:buChar char="o"/>
              <a:tabLst>
                <a:tab pos="914400" algn="l"/>
              </a:tabLst>
            </a:pPr>
            <a:r>
              <a:rPr lang="es-ES" b="1" dirty="0">
                <a:latin typeface="Montserrat" panose="00000500000000000000" pitchFamily="2" charset="0"/>
              </a:rPr>
              <a:t>ENERGY PERFORMANCE CONTRACTING (EPC)</a:t>
            </a:r>
            <a:r>
              <a:rPr lang="es-ES" dirty="0">
                <a:latin typeface="Montserrat" panose="00000500000000000000" pitchFamily="2" charset="0"/>
              </a:rPr>
              <a:t>:</a:t>
            </a:r>
          </a:p>
          <a:p>
            <a:pPr marL="742950" lvl="1" indent="-285750">
              <a:lnSpc>
                <a:spcPct val="150000"/>
              </a:lnSpc>
              <a:spcAft>
                <a:spcPts val="800"/>
              </a:spcAft>
              <a:buSzPts val="1000"/>
              <a:buFont typeface="Source Sans Pro Light" panose="020B0403030403020204" pitchFamily="34" charset="0"/>
              <a:buChar char="→"/>
              <a:tabLst>
                <a:tab pos="914400" algn="l"/>
              </a:tabLst>
            </a:pPr>
            <a:r>
              <a:rPr lang="es-ES" dirty="0">
                <a:latin typeface="Montserrat" panose="00000500000000000000" pitchFamily="2" charset="0"/>
              </a:rPr>
              <a:t>Contrato de rendimiento energético en el que una empresa de servicios energéticos (ESCO) financia y gestiona las mejoras de eficiencia energética en una instalación, recuperando la inversión a través de los ahorros energéticos generados.</a:t>
            </a:r>
          </a:p>
        </p:txBody>
      </p:sp>
      <p:sp>
        <p:nvSpPr>
          <p:cNvPr id="2" name="QuadreDeText 1">
            <a:extLst>
              <a:ext uri="{FF2B5EF4-FFF2-40B4-BE49-F238E27FC236}">
                <a16:creationId xmlns:a16="http://schemas.microsoft.com/office/drawing/2014/main" id="{945CAF51-325D-4A69-2605-440FCDDA2E68}"/>
              </a:ext>
            </a:extLst>
          </p:cNvPr>
          <p:cNvSpPr txBox="1"/>
          <p:nvPr/>
        </p:nvSpPr>
        <p:spPr>
          <a:xfrm>
            <a:off x="609600" y="69612"/>
            <a:ext cx="10134600" cy="954107"/>
          </a:xfrm>
          <a:prstGeom prst="rect">
            <a:avLst/>
          </a:prstGeom>
          <a:noFill/>
        </p:spPr>
        <p:txBody>
          <a:bodyPr wrap="square">
            <a:spAutoFit/>
          </a:bodyPr>
          <a:lstStyle/>
          <a:p>
            <a:pPr algn="ctr"/>
            <a:r>
              <a:rPr lang="es-ES" sz="2800" b="1" dirty="0">
                <a:solidFill>
                  <a:srgbClr val="0D3F96"/>
                </a:solidFill>
                <a:latin typeface="Montserrat" panose="020B0604020202020204" charset="0"/>
                <a:ea typeface="+mj-ea"/>
              </a:rPr>
              <a:t>3 -    CONCEPTOS: INSTRUMENTOS FINANCIEROS INNOVADORES</a:t>
            </a:r>
            <a:r>
              <a:rPr lang="es-ES" sz="2400" b="1" spc="20" dirty="0">
                <a:latin typeface="Montserrat" panose="020B0604020202020204" charset="0"/>
                <a:cs typeface="Microsoft Sans Serif"/>
              </a:rPr>
              <a:t> </a:t>
            </a:r>
            <a:r>
              <a:rPr lang="es-ES" sz="2400" b="1" spc="20" dirty="0">
                <a:solidFill>
                  <a:srgbClr val="C00000"/>
                </a:solidFill>
                <a:latin typeface="Montserrat" panose="020B0604020202020204" charset="0"/>
                <a:cs typeface="Microsoft Sans Serif"/>
              </a:rPr>
              <a:t>en eficiencia energética</a:t>
            </a:r>
            <a:r>
              <a:rPr lang="es-ES" sz="2400" b="1" spc="20" dirty="0">
                <a:latin typeface="Montserrat" panose="020B0604020202020204" charset="0"/>
                <a:cs typeface="Microsoft Sans Serif"/>
              </a:rPr>
              <a:t>.</a:t>
            </a:r>
            <a:endParaRPr lang="es-ES" sz="2400" b="1" dirty="0">
              <a:effectLst/>
              <a:latin typeface="Montserrat" panose="00000500000000000000" pitchFamily="2" charset="0"/>
            </a:endParaRPr>
          </a:p>
        </p:txBody>
      </p:sp>
      <p:sp>
        <p:nvSpPr>
          <p:cNvPr id="3" name="QuadreDeText 2">
            <a:extLst>
              <a:ext uri="{FF2B5EF4-FFF2-40B4-BE49-F238E27FC236}">
                <a16:creationId xmlns:a16="http://schemas.microsoft.com/office/drawing/2014/main" id="{25D2F139-A466-4AB4-E045-D2E2E22E2985}"/>
              </a:ext>
            </a:extLst>
          </p:cNvPr>
          <p:cNvSpPr txBox="1"/>
          <p:nvPr/>
        </p:nvSpPr>
        <p:spPr>
          <a:xfrm>
            <a:off x="-64008" y="1063141"/>
            <a:ext cx="12302432" cy="1425262"/>
          </a:xfrm>
          <a:prstGeom prst="rect">
            <a:avLst/>
          </a:prstGeom>
          <a:noFill/>
        </p:spPr>
        <p:txBody>
          <a:bodyPr wrap="square">
            <a:spAutoFit/>
          </a:bodyPr>
          <a:lstStyle/>
          <a:p>
            <a:pPr lvl="1">
              <a:lnSpc>
                <a:spcPct val="150000"/>
              </a:lnSpc>
              <a:spcAft>
                <a:spcPts val="800"/>
              </a:spcAft>
              <a:buSzPts val="1000"/>
              <a:tabLst>
                <a:tab pos="914400" algn="l"/>
              </a:tabLst>
            </a:pPr>
            <a:r>
              <a:rPr lang="es-ES" sz="2000" dirty="0">
                <a:latin typeface="Montserrat" panose="00000500000000000000" pitchFamily="2" charset="0"/>
              </a:rPr>
              <a:t>Además de los tipos de ayudas más conocidas tales </a:t>
            </a:r>
            <a:r>
              <a:rPr lang="es-ES" sz="2000" b="1" dirty="0">
                <a:latin typeface="Montserrat" panose="00000500000000000000" pitchFamily="2" charset="0"/>
              </a:rPr>
              <a:t>como subvenciones, préstamos blandos y líneas de crédito específicas</a:t>
            </a:r>
            <a:r>
              <a:rPr lang="es-ES" sz="2000" dirty="0">
                <a:latin typeface="Montserrat" panose="00000500000000000000" pitchFamily="2" charset="0"/>
              </a:rPr>
              <a:t>, en el ámbito de la eficiencia energética y energía limpia, existen los siguientes instrumentos:</a:t>
            </a:r>
            <a:endParaRPr lang="es-ES" sz="2000" kern="100" dirty="0">
              <a:effectLst/>
              <a:latin typeface="Montserrat" panose="00000500000000000000" pitchFamily="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5262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1033</TotalTime>
  <Words>3775</Words>
  <Application>Microsoft Office PowerPoint</Application>
  <PresentationFormat>Personalizado</PresentationFormat>
  <Paragraphs>351</Paragraphs>
  <Slides>25</Slides>
  <Notes>21</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25</vt:i4>
      </vt:variant>
    </vt:vector>
  </HeadingPairs>
  <TitlesOfParts>
    <vt:vector size="35" baseType="lpstr">
      <vt:lpstr>Aptos</vt:lpstr>
      <vt:lpstr>Arial</vt:lpstr>
      <vt:lpstr>Arial MT</vt:lpstr>
      <vt:lpstr>Calibri</vt:lpstr>
      <vt:lpstr>Courier New</vt:lpstr>
      <vt:lpstr>Montserrat</vt:lpstr>
      <vt:lpstr>Montserrat SemiBold</vt:lpstr>
      <vt:lpstr>Source Sans Pro Light</vt:lpstr>
      <vt:lpstr>Verdana</vt:lpstr>
      <vt:lpstr>Office Theme</vt:lpstr>
      <vt:lpstr>Presentación de PowerPoint</vt:lpstr>
      <vt:lpstr>Presentación de PowerPoint</vt:lpstr>
      <vt:lpstr>Presentación de PowerPoint</vt:lpstr>
      <vt:lpstr>1 -  INTRODUCCIÓN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Muchas gracias por su atención.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Kick-off meeting presentation.pptx</dc:title>
  <dc:creator>Irene Corpas</dc:creator>
  <cp:keywords>DAFuf5-ZMOE,BACI1JWWgaE</cp:keywords>
  <cp:lastModifiedBy>Julia Arango</cp:lastModifiedBy>
  <cp:revision>37</cp:revision>
  <dcterms:created xsi:type="dcterms:W3CDTF">2023-09-15T11:42:38Z</dcterms:created>
  <dcterms:modified xsi:type="dcterms:W3CDTF">2026-06-04T11:28:18Z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2023-09-15T00:00:00Z</vt:filetime>
  </property>
  <property fmtid="{D5CDD505-2E9C-101B-9397-08002B2CF9AE}" pid="3" name="Creator">
    <vt:lpwstr>Canva</vt:lpwstr>
  </property>
  <property fmtid="{D5CDD505-2E9C-101B-9397-08002B2CF9AE}" pid="4" name="LastSaved">
    <vt:filetime>2023-09-15T00:00:00Z</vt:filetime>
  </property>
</Properties>
</file>