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431" r:id="rId2"/>
    <p:sldId id="257" r:id="rId3"/>
    <p:sldId id="258" r:id="rId4"/>
    <p:sldId id="2146846634" r:id="rId5"/>
    <p:sldId id="2146846670" r:id="rId6"/>
    <p:sldId id="269" r:id="rId7"/>
    <p:sldId id="2146846665" r:id="rId8"/>
    <p:sldId id="2146846671" r:id="rId9"/>
    <p:sldId id="2146846636" r:id="rId10"/>
    <p:sldId id="2146846637" r:id="rId11"/>
    <p:sldId id="2146846638" r:id="rId12"/>
    <p:sldId id="2146846639" r:id="rId13"/>
    <p:sldId id="2146846640" r:id="rId14"/>
    <p:sldId id="2146846641" r:id="rId15"/>
    <p:sldId id="2146846644" r:id="rId16"/>
    <p:sldId id="2146846643" r:id="rId17"/>
    <p:sldId id="2146846663" r:id="rId18"/>
    <p:sldId id="2146846645" r:id="rId19"/>
    <p:sldId id="2146846647" r:id="rId20"/>
    <p:sldId id="2146846648" r:id="rId21"/>
    <p:sldId id="2146846649" r:id="rId22"/>
    <p:sldId id="2146846650" r:id="rId23"/>
    <p:sldId id="2146846652" r:id="rId24"/>
    <p:sldId id="2146846646" r:id="rId25"/>
    <p:sldId id="2146846651" r:id="rId26"/>
    <p:sldId id="2146846653" r:id="rId27"/>
    <p:sldId id="2146846654" r:id="rId28"/>
    <p:sldId id="2146846655" r:id="rId29"/>
    <p:sldId id="2146846656" r:id="rId30"/>
    <p:sldId id="2146846657" r:id="rId31"/>
    <p:sldId id="2146846658" r:id="rId32"/>
    <p:sldId id="2146846659" r:id="rId33"/>
    <p:sldId id="2146846666" r:id="rId34"/>
    <p:sldId id="2146846667" r:id="rId35"/>
    <p:sldId id="2146846633" r:id="rId36"/>
    <p:sldId id="2146846668" r:id="rId37"/>
    <p:sldId id="2146846669" r:id="rId38"/>
    <p:sldId id="507" r:id="rId39"/>
  </p:sldIdLst>
  <p:sldSz cx="12192000" cy="7620000"/>
  <p:notesSz cx="12192000" cy="7620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C86029-B181-8530-E394-095D5152FD23}" name="Carmen Ayllón" initials="CA" userId="S::carmen.ayllon@cscamaras.es::bbeba72d-fca3-45d8-96a1-7c53dde7de46" providerId="AD"/>
  <p188:author id="{F9992D87-56B6-DB49-7D55-DD2E9B30A8F1}" name="Marianella Pereira" initials="" userId="S::mpereira@cambraterrassa.org::e4a49908-3dbd-4f50-a8f5-4793d26c995f" providerId="AD"/>
  <p188:author id="{C6359AA2-4A32-32B9-A950-CF3D696F6092}" name="Carmen Jiménez" initials="CJ" userId="S::carmen.jimenez@camara.es::08cab301-8262-4b8b-b95f-fd5d9cb68a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rene Corpas" initials="IC" lastIdx="3" clrIdx="0">
    <p:extLst>
      <p:ext uri="{19B8F6BF-5375-455C-9EA6-DF929625EA0E}">
        <p15:presenceInfo xmlns:p15="http://schemas.microsoft.com/office/powerpoint/2012/main" userId="S-1-5-21-746137067-1035525444-725345543-91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F96"/>
    <a:srgbClr val="0000FF"/>
    <a:srgbClr val="0A0EC2"/>
    <a:srgbClr val="002DB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785351-2FF1-4D18-9C4A-BAE6CA2103E4}" v="5" dt="2025-01-08T14:00:45.31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3" autoAdjust="0"/>
  </p:normalViewPr>
  <p:slideViewPr>
    <p:cSldViewPr>
      <p:cViewPr varScale="1">
        <p:scale>
          <a:sx n="95" d="100"/>
          <a:sy n="95" d="100"/>
        </p:scale>
        <p:origin x="115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9.png"/><Relationship Id="rId7" Type="http://schemas.openxmlformats.org/officeDocument/2006/relationships/image" Target="../media/image12.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9.png"/><Relationship Id="rId7" Type="http://schemas.openxmlformats.org/officeDocument/2006/relationships/image" Target="../media/image12.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1CFD0-EF37-4344-8E2B-A627F1700025}" type="doc">
      <dgm:prSet loTypeId="urn:microsoft.com/office/officeart/2008/layout/SquareAccentList" loCatId="list" qsTypeId="urn:microsoft.com/office/officeart/2005/8/quickstyle/simple1" qsCatId="simple" csTypeId="urn:microsoft.com/office/officeart/2005/8/colors/accent1_1" csCatId="accent1" phldr="1"/>
      <dgm:spPr/>
      <dgm:t>
        <a:bodyPr/>
        <a:lstStyle/>
        <a:p>
          <a:endParaRPr lang="es-ES"/>
        </a:p>
      </dgm:t>
    </dgm:pt>
    <dgm:pt modelId="{75488A83-59A9-4308-8419-FC1E03CEA244}">
      <dgm:prSet phldrT="[Text]"/>
      <dgm:spPr/>
      <dgm:t>
        <a:bodyPr/>
        <a:lstStyle/>
        <a:p>
          <a:r>
            <a:rPr lang="es-ES" b="1" dirty="0">
              <a:latin typeface="Montserrat" panose="00000500000000000000" pitchFamily="2" charset="0"/>
            </a:rPr>
            <a:t>Objetivos</a:t>
          </a:r>
        </a:p>
      </dgm:t>
    </dgm:pt>
    <dgm:pt modelId="{F73D8B8F-1884-4DC5-92AC-71A3B148AAE5}" type="parTrans" cxnId="{D8C1B222-BF48-43A0-A9F9-9FA3B9B8E058}">
      <dgm:prSet/>
      <dgm:spPr/>
      <dgm:t>
        <a:bodyPr/>
        <a:lstStyle/>
        <a:p>
          <a:endParaRPr lang="es-ES">
            <a:latin typeface="Montserrat" panose="00000500000000000000" pitchFamily="2" charset="0"/>
          </a:endParaRPr>
        </a:p>
      </dgm:t>
    </dgm:pt>
    <dgm:pt modelId="{6B53243F-D5A3-48DD-997F-FBF1D83DA6A7}" type="sibTrans" cxnId="{D8C1B222-BF48-43A0-A9F9-9FA3B9B8E058}">
      <dgm:prSet/>
      <dgm:spPr/>
      <dgm:t>
        <a:bodyPr/>
        <a:lstStyle/>
        <a:p>
          <a:endParaRPr lang="es-ES">
            <a:latin typeface="Montserrat" panose="00000500000000000000" pitchFamily="2" charset="0"/>
          </a:endParaRPr>
        </a:p>
      </dgm:t>
    </dgm:pt>
    <dgm:pt modelId="{5C03BA98-2A2F-4532-8A53-0F49D76F7CE1}">
      <dgm:prSet phldrT="[Text]" custT="1"/>
      <dgm:spPr/>
      <dgm:t>
        <a:bodyPr/>
        <a:lstStyle/>
        <a:p>
          <a:r>
            <a:rPr lang="es-ES" sz="1400" dirty="0">
              <a:latin typeface="Montserrat" panose="00000500000000000000" pitchFamily="2" charset="0"/>
            </a:rPr>
            <a:t>Reducir el desperdicio alimentario</a:t>
          </a:r>
        </a:p>
      </dgm:t>
    </dgm:pt>
    <dgm:pt modelId="{FACF3ABE-B276-44C3-A17E-7FD817D80ACE}" type="parTrans" cxnId="{34A5842C-E42B-4744-B5F9-5415D0685A2B}">
      <dgm:prSet/>
      <dgm:spPr/>
      <dgm:t>
        <a:bodyPr/>
        <a:lstStyle/>
        <a:p>
          <a:endParaRPr lang="es-ES">
            <a:latin typeface="Montserrat" panose="00000500000000000000" pitchFamily="2" charset="0"/>
          </a:endParaRPr>
        </a:p>
      </dgm:t>
    </dgm:pt>
    <dgm:pt modelId="{D0028E5E-5BE7-42F3-BF41-BD01EC5BFE58}" type="sibTrans" cxnId="{34A5842C-E42B-4744-B5F9-5415D0685A2B}">
      <dgm:prSet/>
      <dgm:spPr/>
      <dgm:t>
        <a:bodyPr/>
        <a:lstStyle/>
        <a:p>
          <a:endParaRPr lang="es-ES">
            <a:latin typeface="Montserrat" panose="00000500000000000000" pitchFamily="2" charset="0"/>
          </a:endParaRPr>
        </a:p>
      </dgm:t>
    </dgm:pt>
    <dgm:pt modelId="{CA9B7D42-1F41-4F3D-B5AE-F0888131CB90}">
      <dgm:prSet phldrT="[Text]" custT="1"/>
      <dgm:spPr/>
      <dgm:t>
        <a:bodyPr/>
        <a:lstStyle/>
        <a:p>
          <a:r>
            <a:rPr lang="es-ES" sz="1400" dirty="0">
              <a:latin typeface="Montserrat" panose="00000500000000000000" pitchFamily="2" charset="0"/>
            </a:rPr>
            <a:t>Fomentar la donación</a:t>
          </a:r>
        </a:p>
      </dgm:t>
    </dgm:pt>
    <dgm:pt modelId="{7C21FEF7-D29E-42EF-810D-E4003F38AFF2}" type="parTrans" cxnId="{4CB6C8E3-FF9C-4FAB-B0C9-041DD29E8F16}">
      <dgm:prSet/>
      <dgm:spPr/>
      <dgm:t>
        <a:bodyPr/>
        <a:lstStyle/>
        <a:p>
          <a:endParaRPr lang="es-ES">
            <a:latin typeface="Montserrat" panose="00000500000000000000" pitchFamily="2" charset="0"/>
          </a:endParaRPr>
        </a:p>
      </dgm:t>
    </dgm:pt>
    <dgm:pt modelId="{18554A7B-4B60-4ABF-9356-F6359F30884A}" type="sibTrans" cxnId="{4CB6C8E3-FF9C-4FAB-B0C9-041DD29E8F16}">
      <dgm:prSet/>
      <dgm:spPr/>
      <dgm:t>
        <a:bodyPr/>
        <a:lstStyle/>
        <a:p>
          <a:endParaRPr lang="es-ES">
            <a:latin typeface="Montserrat" panose="00000500000000000000" pitchFamily="2" charset="0"/>
          </a:endParaRPr>
        </a:p>
      </dgm:t>
    </dgm:pt>
    <dgm:pt modelId="{9011628F-47B5-4EC1-957D-B89C73C54F24}">
      <dgm:prSet phldrT="[Text]" custT="1"/>
      <dgm:spPr/>
      <dgm:t>
        <a:bodyPr/>
        <a:lstStyle/>
        <a:p>
          <a:r>
            <a:rPr lang="es-ES" sz="1400" dirty="0">
              <a:latin typeface="Montserrat" panose="00000500000000000000" pitchFamily="2" charset="0"/>
            </a:rPr>
            <a:t>Mejorar la información al consumidor</a:t>
          </a:r>
        </a:p>
      </dgm:t>
    </dgm:pt>
    <dgm:pt modelId="{8ED69C42-6B71-4CB6-909B-C6BA7715DD22}" type="parTrans" cxnId="{6BB5A804-719C-4933-9713-BBD4C4D3DC9D}">
      <dgm:prSet/>
      <dgm:spPr/>
      <dgm:t>
        <a:bodyPr/>
        <a:lstStyle/>
        <a:p>
          <a:endParaRPr lang="es-ES">
            <a:latin typeface="Montserrat" panose="00000500000000000000" pitchFamily="2" charset="0"/>
          </a:endParaRPr>
        </a:p>
      </dgm:t>
    </dgm:pt>
    <dgm:pt modelId="{582B2B6A-93E8-4F35-9E8F-E70A8F203620}" type="sibTrans" cxnId="{6BB5A804-719C-4933-9713-BBD4C4D3DC9D}">
      <dgm:prSet/>
      <dgm:spPr/>
      <dgm:t>
        <a:bodyPr/>
        <a:lstStyle/>
        <a:p>
          <a:endParaRPr lang="es-ES">
            <a:latin typeface="Montserrat" panose="00000500000000000000" pitchFamily="2" charset="0"/>
          </a:endParaRPr>
        </a:p>
      </dgm:t>
    </dgm:pt>
    <dgm:pt modelId="{6C34E688-CAC7-4CBF-9FD9-D0C4C5753B84}">
      <dgm:prSet phldrT="[Text]"/>
      <dgm:spPr/>
      <dgm:t>
        <a:bodyPr/>
        <a:lstStyle/>
        <a:p>
          <a:r>
            <a:rPr lang="es-ES" b="1" dirty="0">
              <a:latin typeface="Montserrat" panose="00000500000000000000" pitchFamily="2" charset="0"/>
            </a:rPr>
            <a:t>Obligaciones </a:t>
          </a:r>
        </a:p>
      </dgm:t>
    </dgm:pt>
    <dgm:pt modelId="{8D4E9535-0C51-4248-B158-29DC4893E453}" type="parTrans" cxnId="{D89067EF-884B-4E8E-8AF8-02C340E38C9C}">
      <dgm:prSet/>
      <dgm:spPr/>
      <dgm:t>
        <a:bodyPr/>
        <a:lstStyle/>
        <a:p>
          <a:endParaRPr lang="es-ES">
            <a:latin typeface="Montserrat" panose="00000500000000000000" pitchFamily="2" charset="0"/>
          </a:endParaRPr>
        </a:p>
      </dgm:t>
    </dgm:pt>
    <dgm:pt modelId="{EA5DDF23-2302-4D53-8DC0-21A05B641CB2}" type="sibTrans" cxnId="{D89067EF-884B-4E8E-8AF8-02C340E38C9C}">
      <dgm:prSet/>
      <dgm:spPr/>
      <dgm:t>
        <a:bodyPr/>
        <a:lstStyle/>
        <a:p>
          <a:endParaRPr lang="es-ES">
            <a:latin typeface="Montserrat" panose="00000500000000000000" pitchFamily="2" charset="0"/>
          </a:endParaRPr>
        </a:p>
      </dgm:t>
    </dgm:pt>
    <dgm:pt modelId="{77E7C3F1-A9D9-477D-8A7A-73FF9C9CA85C}">
      <dgm:prSet phldrT="[Text]" custT="1"/>
      <dgm:spPr/>
      <dgm:t>
        <a:bodyPr/>
        <a:lstStyle/>
        <a:p>
          <a:r>
            <a:rPr lang="es-ES" sz="1400" dirty="0">
              <a:latin typeface="Montserrat" panose="00000500000000000000" pitchFamily="2" charset="0"/>
            </a:rPr>
            <a:t>Plan de prevención</a:t>
          </a:r>
        </a:p>
      </dgm:t>
    </dgm:pt>
    <dgm:pt modelId="{5FF39962-F52D-4AE9-A97F-F5878BCDFEA8}" type="parTrans" cxnId="{39CD8A53-86B3-4AB3-8A54-9E8756FAD9C5}">
      <dgm:prSet/>
      <dgm:spPr/>
      <dgm:t>
        <a:bodyPr/>
        <a:lstStyle/>
        <a:p>
          <a:endParaRPr lang="es-ES">
            <a:latin typeface="Montserrat" panose="00000500000000000000" pitchFamily="2" charset="0"/>
          </a:endParaRPr>
        </a:p>
      </dgm:t>
    </dgm:pt>
    <dgm:pt modelId="{FD71B27B-6115-4BF4-AEA9-3C34C8EBE78C}" type="sibTrans" cxnId="{39CD8A53-86B3-4AB3-8A54-9E8756FAD9C5}">
      <dgm:prSet/>
      <dgm:spPr/>
      <dgm:t>
        <a:bodyPr/>
        <a:lstStyle/>
        <a:p>
          <a:endParaRPr lang="es-ES">
            <a:latin typeface="Montserrat" panose="00000500000000000000" pitchFamily="2" charset="0"/>
          </a:endParaRPr>
        </a:p>
      </dgm:t>
    </dgm:pt>
    <dgm:pt modelId="{7DDAA979-21C4-4CB9-9808-8B2B96793D85}">
      <dgm:prSet phldrT="[Text]" custT="1"/>
      <dgm:spPr/>
      <dgm:t>
        <a:bodyPr/>
        <a:lstStyle/>
        <a:p>
          <a:r>
            <a:rPr lang="es-ES" sz="1400" dirty="0">
              <a:latin typeface="Montserrat" panose="00000500000000000000" pitchFamily="2" charset="0"/>
            </a:rPr>
            <a:t>Colaborar con la administración</a:t>
          </a:r>
        </a:p>
      </dgm:t>
    </dgm:pt>
    <dgm:pt modelId="{D68AB775-C67E-44C7-ADBB-D941EBBB4E60}" type="parTrans" cxnId="{E6D92CCB-6AAF-44E0-B975-2B94BFBF4788}">
      <dgm:prSet/>
      <dgm:spPr/>
      <dgm:t>
        <a:bodyPr/>
        <a:lstStyle/>
        <a:p>
          <a:endParaRPr lang="es-ES">
            <a:latin typeface="Montserrat" panose="00000500000000000000" pitchFamily="2" charset="0"/>
          </a:endParaRPr>
        </a:p>
      </dgm:t>
    </dgm:pt>
    <dgm:pt modelId="{5541AA33-6A0C-4373-8152-6B12C0F706F5}" type="sibTrans" cxnId="{E6D92CCB-6AAF-44E0-B975-2B94BFBF4788}">
      <dgm:prSet/>
      <dgm:spPr/>
      <dgm:t>
        <a:bodyPr/>
        <a:lstStyle/>
        <a:p>
          <a:endParaRPr lang="es-ES">
            <a:latin typeface="Montserrat" panose="00000500000000000000" pitchFamily="2" charset="0"/>
          </a:endParaRPr>
        </a:p>
      </dgm:t>
    </dgm:pt>
    <dgm:pt modelId="{4DE57369-C44B-4C04-8344-CB918F2B9C28}">
      <dgm:prSet phldrT="[Text]"/>
      <dgm:spPr/>
      <dgm:t>
        <a:bodyPr/>
        <a:lstStyle/>
        <a:p>
          <a:r>
            <a:rPr lang="es-ES" b="1" dirty="0">
              <a:latin typeface="Montserrat" panose="00000500000000000000" pitchFamily="2" charset="0"/>
            </a:rPr>
            <a:t>Cadena de Valor</a:t>
          </a:r>
        </a:p>
      </dgm:t>
    </dgm:pt>
    <dgm:pt modelId="{589A8714-5A4C-4DAE-96BE-5204849D4F2C}" type="parTrans" cxnId="{8638C00D-5C09-4C94-B80A-8320D8D1FE2A}">
      <dgm:prSet/>
      <dgm:spPr/>
      <dgm:t>
        <a:bodyPr/>
        <a:lstStyle/>
        <a:p>
          <a:endParaRPr lang="es-ES">
            <a:latin typeface="Montserrat" panose="00000500000000000000" pitchFamily="2" charset="0"/>
          </a:endParaRPr>
        </a:p>
      </dgm:t>
    </dgm:pt>
    <dgm:pt modelId="{9DF8CA32-3984-46A9-B76A-4939D8FFC6DC}" type="sibTrans" cxnId="{8638C00D-5C09-4C94-B80A-8320D8D1FE2A}">
      <dgm:prSet/>
      <dgm:spPr/>
      <dgm:t>
        <a:bodyPr/>
        <a:lstStyle/>
        <a:p>
          <a:endParaRPr lang="es-ES">
            <a:latin typeface="Montserrat" panose="00000500000000000000" pitchFamily="2" charset="0"/>
          </a:endParaRPr>
        </a:p>
      </dgm:t>
    </dgm:pt>
    <dgm:pt modelId="{D7E5D7EA-54C6-4989-B1DD-188B8CA25A46}">
      <dgm:prSet phldrT="[Text]" custT="1"/>
      <dgm:spPr/>
      <dgm:t>
        <a:bodyPr/>
        <a:lstStyle/>
        <a:p>
          <a:r>
            <a:rPr lang="es-ES" sz="1400" dirty="0">
              <a:latin typeface="Montserrat" panose="00000500000000000000" pitchFamily="2" charset="0"/>
            </a:rPr>
            <a:t>Innovación</a:t>
          </a:r>
        </a:p>
      </dgm:t>
    </dgm:pt>
    <dgm:pt modelId="{6188D004-111D-491D-9B8C-21DC82EFC1D2}" type="parTrans" cxnId="{65A194C4-10F5-45F9-B764-A5F079CDA25A}">
      <dgm:prSet/>
      <dgm:spPr/>
      <dgm:t>
        <a:bodyPr/>
        <a:lstStyle/>
        <a:p>
          <a:endParaRPr lang="es-ES">
            <a:latin typeface="Montserrat" panose="00000500000000000000" pitchFamily="2" charset="0"/>
          </a:endParaRPr>
        </a:p>
      </dgm:t>
    </dgm:pt>
    <dgm:pt modelId="{D1DF834A-8BAE-4DBC-B63F-CC52572B7F4D}" type="sibTrans" cxnId="{65A194C4-10F5-45F9-B764-A5F079CDA25A}">
      <dgm:prSet/>
      <dgm:spPr/>
      <dgm:t>
        <a:bodyPr/>
        <a:lstStyle/>
        <a:p>
          <a:endParaRPr lang="es-ES">
            <a:latin typeface="Montserrat" panose="00000500000000000000" pitchFamily="2" charset="0"/>
          </a:endParaRPr>
        </a:p>
      </dgm:t>
    </dgm:pt>
    <dgm:pt modelId="{B6693DDA-4049-48C8-A1C2-A9F5F52FE125}">
      <dgm:prSet phldrT="[Text]" custT="1"/>
      <dgm:spPr/>
      <dgm:t>
        <a:bodyPr/>
        <a:lstStyle/>
        <a:p>
          <a:r>
            <a:rPr lang="es-ES" sz="1400" dirty="0">
              <a:latin typeface="Montserrat" panose="00000500000000000000" pitchFamily="2" charset="0"/>
            </a:rPr>
            <a:t>Donación de alimentos</a:t>
          </a:r>
        </a:p>
      </dgm:t>
    </dgm:pt>
    <dgm:pt modelId="{E2E41E38-86F1-49C0-9DA3-6B1FD3306D0D}" type="parTrans" cxnId="{CEEED0FD-0864-47B5-8376-ED8F213D48D9}">
      <dgm:prSet/>
      <dgm:spPr/>
      <dgm:t>
        <a:bodyPr/>
        <a:lstStyle/>
        <a:p>
          <a:endParaRPr lang="es-ES">
            <a:latin typeface="Montserrat" panose="00000500000000000000" pitchFamily="2" charset="0"/>
          </a:endParaRPr>
        </a:p>
      </dgm:t>
    </dgm:pt>
    <dgm:pt modelId="{FB2AAB27-BDF6-4EE4-B2ED-86D1BA56FE32}" type="sibTrans" cxnId="{CEEED0FD-0864-47B5-8376-ED8F213D48D9}">
      <dgm:prSet/>
      <dgm:spPr/>
      <dgm:t>
        <a:bodyPr/>
        <a:lstStyle/>
        <a:p>
          <a:endParaRPr lang="es-ES">
            <a:latin typeface="Montserrat" panose="00000500000000000000" pitchFamily="2" charset="0"/>
          </a:endParaRPr>
        </a:p>
      </dgm:t>
    </dgm:pt>
    <dgm:pt modelId="{38893573-6E0A-49FC-9FDD-305D2FB18B5E}">
      <dgm:prSet phldrT="[Text]" custT="1"/>
      <dgm:spPr/>
      <dgm:t>
        <a:bodyPr/>
        <a:lstStyle/>
        <a:p>
          <a:r>
            <a:rPr lang="es-ES" sz="1400" dirty="0">
              <a:latin typeface="Montserrat" panose="00000500000000000000" pitchFamily="2" charset="0"/>
            </a:rPr>
            <a:t>Información transparente al consumidor</a:t>
          </a:r>
        </a:p>
      </dgm:t>
    </dgm:pt>
    <dgm:pt modelId="{EBA3DC68-7344-44AC-95C4-324FEF7964C5}" type="parTrans" cxnId="{62977D0E-616B-4DE8-8D03-5634B03B022F}">
      <dgm:prSet/>
      <dgm:spPr/>
      <dgm:t>
        <a:bodyPr/>
        <a:lstStyle/>
        <a:p>
          <a:endParaRPr lang="es-ES">
            <a:latin typeface="Montserrat" panose="00000500000000000000" pitchFamily="2" charset="0"/>
          </a:endParaRPr>
        </a:p>
      </dgm:t>
    </dgm:pt>
    <dgm:pt modelId="{C9B87EA5-163A-4E0C-8E43-4A1CA5C9FBB6}" type="sibTrans" cxnId="{62977D0E-616B-4DE8-8D03-5634B03B022F}">
      <dgm:prSet/>
      <dgm:spPr/>
      <dgm:t>
        <a:bodyPr/>
        <a:lstStyle/>
        <a:p>
          <a:endParaRPr lang="es-ES">
            <a:latin typeface="Montserrat" panose="00000500000000000000" pitchFamily="2" charset="0"/>
          </a:endParaRPr>
        </a:p>
      </dgm:t>
    </dgm:pt>
    <dgm:pt modelId="{7C414C73-0625-47BA-A963-9173717D9077}">
      <dgm:prSet phldrT="[Text]" custT="1"/>
      <dgm:spPr/>
      <dgm:t>
        <a:bodyPr/>
        <a:lstStyle/>
        <a:p>
          <a:r>
            <a:rPr lang="es-ES" sz="1400" dirty="0">
              <a:latin typeface="Montserrat" panose="00000500000000000000" pitchFamily="2" charset="0"/>
            </a:rPr>
            <a:t>Mayor conciencia</a:t>
          </a:r>
        </a:p>
      </dgm:t>
    </dgm:pt>
    <dgm:pt modelId="{69A50049-0B90-44F4-B93F-6732CC4A8445}" type="parTrans" cxnId="{01027143-4381-4E8E-9F11-F6201314AAFA}">
      <dgm:prSet/>
      <dgm:spPr/>
      <dgm:t>
        <a:bodyPr/>
        <a:lstStyle/>
        <a:p>
          <a:endParaRPr lang="es-ES">
            <a:latin typeface="Montserrat" panose="00000500000000000000" pitchFamily="2" charset="0"/>
          </a:endParaRPr>
        </a:p>
      </dgm:t>
    </dgm:pt>
    <dgm:pt modelId="{EECEBDD9-39B0-4960-945C-0006E97DAACD}" type="sibTrans" cxnId="{01027143-4381-4E8E-9F11-F6201314AAFA}">
      <dgm:prSet/>
      <dgm:spPr/>
      <dgm:t>
        <a:bodyPr/>
        <a:lstStyle/>
        <a:p>
          <a:endParaRPr lang="es-ES">
            <a:latin typeface="Montserrat" panose="00000500000000000000" pitchFamily="2" charset="0"/>
          </a:endParaRPr>
        </a:p>
      </dgm:t>
    </dgm:pt>
    <dgm:pt modelId="{B93D9A9A-0D97-4AEF-B3DB-66BA3D0960CB}">
      <dgm:prSet phldrT="[Text]" custT="1"/>
      <dgm:spPr/>
      <dgm:t>
        <a:bodyPr/>
        <a:lstStyle/>
        <a:p>
          <a:r>
            <a:rPr lang="es-ES" sz="1400" dirty="0">
              <a:latin typeface="Montserrat" panose="00000500000000000000" pitchFamily="2" charset="0"/>
            </a:rPr>
            <a:t>Innovación</a:t>
          </a:r>
        </a:p>
      </dgm:t>
    </dgm:pt>
    <dgm:pt modelId="{5051CA68-6255-43E4-A1DC-07873C63FAA9}" type="parTrans" cxnId="{24C8D9AD-CBB6-4B97-81A8-3BB520D2FCF9}">
      <dgm:prSet/>
      <dgm:spPr/>
      <dgm:t>
        <a:bodyPr/>
        <a:lstStyle/>
        <a:p>
          <a:endParaRPr lang="es-ES">
            <a:latin typeface="Montserrat" panose="00000500000000000000" pitchFamily="2" charset="0"/>
          </a:endParaRPr>
        </a:p>
      </dgm:t>
    </dgm:pt>
    <dgm:pt modelId="{7839E742-8D66-4CD4-A8B0-DDDBD276768F}" type="sibTrans" cxnId="{24C8D9AD-CBB6-4B97-81A8-3BB520D2FCF9}">
      <dgm:prSet/>
      <dgm:spPr/>
      <dgm:t>
        <a:bodyPr/>
        <a:lstStyle/>
        <a:p>
          <a:endParaRPr lang="es-ES">
            <a:latin typeface="Montserrat" panose="00000500000000000000" pitchFamily="2" charset="0"/>
          </a:endParaRPr>
        </a:p>
      </dgm:t>
    </dgm:pt>
    <dgm:pt modelId="{991F6420-E181-4F91-B9DA-7CA719D75ED8}">
      <dgm:prSet phldrT="[Text]" custT="1"/>
      <dgm:spPr/>
      <dgm:t>
        <a:bodyPr/>
        <a:lstStyle/>
        <a:p>
          <a:r>
            <a:rPr lang="es-ES" sz="1400" dirty="0">
              <a:latin typeface="Montserrat" panose="00000500000000000000" pitchFamily="2" charset="0"/>
            </a:rPr>
            <a:t>Colaboración</a:t>
          </a:r>
        </a:p>
      </dgm:t>
    </dgm:pt>
    <dgm:pt modelId="{A5B69698-0A52-4B6C-A9FA-31D3C8C72B03}" type="parTrans" cxnId="{EE887DE0-4018-4F41-9A42-E7881E0B5689}">
      <dgm:prSet/>
      <dgm:spPr/>
      <dgm:t>
        <a:bodyPr/>
        <a:lstStyle/>
        <a:p>
          <a:endParaRPr lang="es-ES">
            <a:latin typeface="Montserrat" panose="00000500000000000000" pitchFamily="2" charset="0"/>
          </a:endParaRPr>
        </a:p>
      </dgm:t>
    </dgm:pt>
    <dgm:pt modelId="{A294F1C7-2929-4BCE-BD27-63A0DE7C3683}" type="sibTrans" cxnId="{EE887DE0-4018-4F41-9A42-E7881E0B5689}">
      <dgm:prSet/>
      <dgm:spPr/>
      <dgm:t>
        <a:bodyPr/>
        <a:lstStyle/>
        <a:p>
          <a:endParaRPr lang="es-ES">
            <a:latin typeface="Montserrat" panose="00000500000000000000" pitchFamily="2" charset="0"/>
          </a:endParaRPr>
        </a:p>
      </dgm:t>
    </dgm:pt>
    <dgm:pt modelId="{7EC085C4-618A-4CC6-997F-845E46BE67AC}">
      <dgm:prSet phldrT="[Text]" custT="1"/>
      <dgm:spPr/>
      <dgm:t>
        <a:bodyPr/>
        <a:lstStyle/>
        <a:p>
          <a:r>
            <a:rPr lang="es-ES" sz="1400" dirty="0">
              <a:latin typeface="Montserrat" panose="00000500000000000000" pitchFamily="2" charset="0"/>
            </a:rPr>
            <a:t>Beneficios económicos</a:t>
          </a:r>
        </a:p>
      </dgm:t>
    </dgm:pt>
    <dgm:pt modelId="{DA59C047-C9F6-4C0B-89B5-0AC2290F561A}" type="parTrans" cxnId="{9D13A8E4-DAE6-4921-9C31-8D76EA015EEA}">
      <dgm:prSet/>
      <dgm:spPr/>
      <dgm:t>
        <a:bodyPr/>
        <a:lstStyle/>
        <a:p>
          <a:endParaRPr lang="es-ES">
            <a:latin typeface="Montserrat" panose="00000500000000000000" pitchFamily="2" charset="0"/>
          </a:endParaRPr>
        </a:p>
      </dgm:t>
    </dgm:pt>
    <dgm:pt modelId="{31A13073-F9B4-4258-849C-85734C21BEDA}" type="sibTrans" cxnId="{9D13A8E4-DAE6-4921-9C31-8D76EA015EEA}">
      <dgm:prSet/>
      <dgm:spPr/>
      <dgm:t>
        <a:bodyPr/>
        <a:lstStyle/>
        <a:p>
          <a:endParaRPr lang="es-ES">
            <a:latin typeface="Montserrat" panose="00000500000000000000" pitchFamily="2" charset="0"/>
          </a:endParaRPr>
        </a:p>
      </dgm:t>
    </dgm:pt>
    <dgm:pt modelId="{9083FFA2-5474-4027-83E8-90E67F7F05AD}" type="pres">
      <dgm:prSet presAssocID="{BF31CFD0-EF37-4344-8E2B-A627F1700025}" presName="layout" presStyleCnt="0">
        <dgm:presLayoutVars>
          <dgm:chMax/>
          <dgm:chPref/>
          <dgm:dir/>
          <dgm:resizeHandles/>
        </dgm:presLayoutVars>
      </dgm:prSet>
      <dgm:spPr/>
    </dgm:pt>
    <dgm:pt modelId="{76EE28FE-82F3-4F0D-8498-B494B28FC94B}" type="pres">
      <dgm:prSet presAssocID="{75488A83-59A9-4308-8419-FC1E03CEA244}" presName="root" presStyleCnt="0">
        <dgm:presLayoutVars>
          <dgm:chMax/>
          <dgm:chPref/>
        </dgm:presLayoutVars>
      </dgm:prSet>
      <dgm:spPr/>
    </dgm:pt>
    <dgm:pt modelId="{46C5BB54-738E-4F81-BE0F-5D224E5BF833}" type="pres">
      <dgm:prSet presAssocID="{75488A83-59A9-4308-8419-FC1E03CEA244}" presName="rootComposite" presStyleCnt="0">
        <dgm:presLayoutVars/>
      </dgm:prSet>
      <dgm:spPr/>
    </dgm:pt>
    <dgm:pt modelId="{2BD8AC1C-19B2-4B12-8601-0AECD1A31321}" type="pres">
      <dgm:prSet presAssocID="{75488A83-59A9-4308-8419-FC1E03CEA244}" presName="ParentAccent" presStyleLbl="alignNode1" presStyleIdx="0" presStyleCnt="3"/>
      <dgm:spPr/>
    </dgm:pt>
    <dgm:pt modelId="{81B8842A-A25D-4627-8E3A-59A448D96AA1}" type="pres">
      <dgm:prSet presAssocID="{75488A83-59A9-4308-8419-FC1E03CEA244}" presName="ParentSmallAccent" presStyleLbl="fgAcc1" presStyleIdx="0" presStyleCnt="3"/>
      <dgm:spPr/>
    </dgm:pt>
    <dgm:pt modelId="{4D613949-453D-467F-9150-31B1EFFD6AC4}" type="pres">
      <dgm:prSet presAssocID="{75488A83-59A9-4308-8419-FC1E03CEA244}" presName="Parent" presStyleLbl="revTx" presStyleIdx="0" presStyleCnt="15">
        <dgm:presLayoutVars>
          <dgm:chMax/>
          <dgm:chPref val="4"/>
          <dgm:bulletEnabled val="1"/>
        </dgm:presLayoutVars>
      </dgm:prSet>
      <dgm:spPr/>
    </dgm:pt>
    <dgm:pt modelId="{2A3D79AE-5950-4BAA-BE54-C2DB36FEBB5C}" type="pres">
      <dgm:prSet presAssocID="{75488A83-59A9-4308-8419-FC1E03CEA244}" presName="childShape" presStyleCnt="0">
        <dgm:presLayoutVars>
          <dgm:chMax val="0"/>
          <dgm:chPref val="0"/>
        </dgm:presLayoutVars>
      </dgm:prSet>
      <dgm:spPr/>
    </dgm:pt>
    <dgm:pt modelId="{41FA8164-51CF-4A07-A273-C7648C33AD42}" type="pres">
      <dgm:prSet presAssocID="{5C03BA98-2A2F-4532-8A53-0F49D76F7CE1}" presName="childComposite" presStyleCnt="0">
        <dgm:presLayoutVars>
          <dgm:chMax val="0"/>
          <dgm:chPref val="0"/>
        </dgm:presLayoutVars>
      </dgm:prSet>
      <dgm:spPr/>
    </dgm:pt>
    <dgm:pt modelId="{FE1DFDC7-1702-4FAE-A82A-C2957E5BA3B5}" type="pres">
      <dgm:prSet presAssocID="{5C03BA98-2A2F-4532-8A53-0F49D76F7CE1}" presName="ChildAccent" presStyleLbl="solidFgAcc1" presStyleIdx="0" presStyleCnt="12"/>
      <dgm:spPr/>
    </dgm:pt>
    <dgm:pt modelId="{A0CE3037-A8F0-410B-B7E1-314FAE470739}" type="pres">
      <dgm:prSet presAssocID="{5C03BA98-2A2F-4532-8A53-0F49D76F7CE1}" presName="Child" presStyleLbl="revTx" presStyleIdx="1" presStyleCnt="15">
        <dgm:presLayoutVars>
          <dgm:chMax val="0"/>
          <dgm:chPref val="0"/>
          <dgm:bulletEnabled val="1"/>
        </dgm:presLayoutVars>
      </dgm:prSet>
      <dgm:spPr/>
    </dgm:pt>
    <dgm:pt modelId="{911EA1B7-16C5-4608-8523-362E8B14A262}" type="pres">
      <dgm:prSet presAssocID="{CA9B7D42-1F41-4F3D-B5AE-F0888131CB90}" presName="childComposite" presStyleCnt="0">
        <dgm:presLayoutVars>
          <dgm:chMax val="0"/>
          <dgm:chPref val="0"/>
        </dgm:presLayoutVars>
      </dgm:prSet>
      <dgm:spPr/>
    </dgm:pt>
    <dgm:pt modelId="{29C50053-6C2F-4E3C-9465-17F7D1AE473A}" type="pres">
      <dgm:prSet presAssocID="{CA9B7D42-1F41-4F3D-B5AE-F0888131CB90}" presName="ChildAccent" presStyleLbl="solidFgAcc1" presStyleIdx="1" presStyleCnt="12"/>
      <dgm:spPr/>
    </dgm:pt>
    <dgm:pt modelId="{1E0A2B94-1D77-40A8-9043-79D5846189C8}" type="pres">
      <dgm:prSet presAssocID="{CA9B7D42-1F41-4F3D-B5AE-F0888131CB90}" presName="Child" presStyleLbl="revTx" presStyleIdx="2" presStyleCnt="15">
        <dgm:presLayoutVars>
          <dgm:chMax val="0"/>
          <dgm:chPref val="0"/>
          <dgm:bulletEnabled val="1"/>
        </dgm:presLayoutVars>
      </dgm:prSet>
      <dgm:spPr/>
    </dgm:pt>
    <dgm:pt modelId="{78EEDEE9-B700-49B4-A32C-3CADD426FE5F}" type="pres">
      <dgm:prSet presAssocID="{9011628F-47B5-4EC1-957D-B89C73C54F24}" presName="childComposite" presStyleCnt="0">
        <dgm:presLayoutVars>
          <dgm:chMax val="0"/>
          <dgm:chPref val="0"/>
        </dgm:presLayoutVars>
      </dgm:prSet>
      <dgm:spPr/>
    </dgm:pt>
    <dgm:pt modelId="{2F3331EA-2450-4AFE-825F-B7E20B03D94F}" type="pres">
      <dgm:prSet presAssocID="{9011628F-47B5-4EC1-957D-B89C73C54F24}" presName="ChildAccent" presStyleLbl="solidFgAcc1" presStyleIdx="2" presStyleCnt="12"/>
      <dgm:spPr/>
    </dgm:pt>
    <dgm:pt modelId="{FE55757D-0EB0-43F9-B980-55B5F208D98E}" type="pres">
      <dgm:prSet presAssocID="{9011628F-47B5-4EC1-957D-B89C73C54F24}" presName="Child" presStyleLbl="revTx" presStyleIdx="3" presStyleCnt="15">
        <dgm:presLayoutVars>
          <dgm:chMax val="0"/>
          <dgm:chPref val="0"/>
          <dgm:bulletEnabled val="1"/>
        </dgm:presLayoutVars>
      </dgm:prSet>
      <dgm:spPr/>
    </dgm:pt>
    <dgm:pt modelId="{B7A71270-8E66-44F1-8B6A-FA8A123202E8}" type="pres">
      <dgm:prSet presAssocID="{D7E5D7EA-54C6-4989-B1DD-188B8CA25A46}" presName="childComposite" presStyleCnt="0">
        <dgm:presLayoutVars>
          <dgm:chMax val="0"/>
          <dgm:chPref val="0"/>
        </dgm:presLayoutVars>
      </dgm:prSet>
      <dgm:spPr/>
    </dgm:pt>
    <dgm:pt modelId="{18C21E1F-262B-4A2B-9BDF-13207A3ACECF}" type="pres">
      <dgm:prSet presAssocID="{D7E5D7EA-54C6-4989-B1DD-188B8CA25A46}" presName="ChildAccent" presStyleLbl="solidFgAcc1" presStyleIdx="3" presStyleCnt="12"/>
      <dgm:spPr/>
    </dgm:pt>
    <dgm:pt modelId="{4350F2B3-CB54-4278-B227-789364DD894A}" type="pres">
      <dgm:prSet presAssocID="{D7E5D7EA-54C6-4989-B1DD-188B8CA25A46}" presName="Child" presStyleLbl="revTx" presStyleIdx="4" presStyleCnt="15">
        <dgm:presLayoutVars>
          <dgm:chMax val="0"/>
          <dgm:chPref val="0"/>
          <dgm:bulletEnabled val="1"/>
        </dgm:presLayoutVars>
      </dgm:prSet>
      <dgm:spPr/>
    </dgm:pt>
    <dgm:pt modelId="{9CB5A042-287F-4063-B076-860BE02B2C3D}" type="pres">
      <dgm:prSet presAssocID="{6C34E688-CAC7-4CBF-9FD9-D0C4C5753B84}" presName="root" presStyleCnt="0">
        <dgm:presLayoutVars>
          <dgm:chMax/>
          <dgm:chPref/>
        </dgm:presLayoutVars>
      </dgm:prSet>
      <dgm:spPr/>
    </dgm:pt>
    <dgm:pt modelId="{F356AC63-7947-4ABC-A4FC-68C93B7CE0E9}" type="pres">
      <dgm:prSet presAssocID="{6C34E688-CAC7-4CBF-9FD9-D0C4C5753B84}" presName="rootComposite" presStyleCnt="0">
        <dgm:presLayoutVars/>
      </dgm:prSet>
      <dgm:spPr/>
    </dgm:pt>
    <dgm:pt modelId="{76E9A93D-85EC-4CA2-8DB8-3BE8E415C09D}" type="pres">
      <dgm:prSet presAssocID="{6C34E688-CAC7-4CBF-9FD9-D0C4C5753B84}" presName="ParentAccent" presStyleLbl="alignNode1" presStyleIdx="1" presStyleCnt="3"/>
      <dgm:spPr/>
    </dgm:pt>
    <dgm:pt modelId="{2A7DD942-5CA7-4D85-A530-DCE07D5A479B}" type="pres">
      <dgm:prSet presAssocID="{6C34E688-CAC7-4CBF-9FD9-D0C4C5753B84}" presName="ParentSmallAccent" presStyleLbl="fgAcc1" presStyleIdx="1" presStyleCnt="3"/>
      <dgm:spPr/>
    </dgm:pt>
    <dgm:pt modelId="{36C85351-B235-40CD-B586-118FC404C837}" type="pres">
      <dgm:prSet presAssocID="{6C34E688-CAC7-4CBF-9FD9-D0C4C5753B84}" presName="Parent" presStyleLbl="revTx" presStyleIdx="5" presStyleCnt="15">
        <dgm:presLayoutVars>
          <dgm:chMax/>
          <dgm:chPref val="4"/>
          <dgm:bulletEnabled val="1"/>
        </dgm:presLayoutVars>
      </dgm:prSet>
      <dgm:spPr/>
    </dgm:pt>
    <dgm:pt modelId="{BD24C293-C3A0-4D48-8BD9-C839D78BC65A}" type="pres">
      <dgm:prSet presAssocID="{6C34E688-CAC7-4CBF-9FD9-D0C4C5753B84}" presName="childShape" presStyleCnt="0">
        <dgm:presLayoutVars>
          <dgm:chMax val="0"/>
          <dgm:chPref val="0"/>
        </dgm:presLayoutVars>
      </dgm:prSet>
      <dgm:spPr/>
    </dgm:pt>
    <dgm:pt modelId="{AFBF683F-D72E-4A83-B381-B869EE000725}" type="pres">
      <dgm:prSet presAssocID="{77E7C3F1-A9D9-477D-8A7A-73FF9C9CA85C}" presName="childComposite" presStyleCnt="0">
        <dgm:presLayoutVars>
          <dgm:chMax val="0"/>
          <dgm:chPref val="0"/>
        </dgm:presLayoutVars>
      </dgm:prSet>
      <dgm:spPr/>
    </dgm:pt>
    <dgm:pt modelId="{47D7AE98-803F-47B0-81CA-CECD0C854A81}" type="pres">
      <dgm:prSet presAssocID="{77E7C3F1-A9D9-477D-8A7A-73FF9C9CA85C}" presName="ChildAccent" presStyleLbl="solidFgAcc1" presStyleIdx="4" presStyleCnt="12"/>
      <dgm:spPr/>
    </dgm:pt>
    <dgm:pt modelId="{87587A4B-60D5-4D61-A7D9-86906D532820}" type="pres">
      <dgm:prSet presAssocID="{77E7C3F1-A9D9-477D-8A7A-73FF9C9CA85C}" presName="Child" presStyleLbl="revTx" presStyleIdx="6" presStyleCnt="15">
        <dgm:presLayoutVars>
          <dgm:chMax val="0"/>
          <dgm:chPref val="0"/>
          <dgm:bulletEnabled val="1"/>
        </dgm:presLayoutVars>
      </dgm:prSet>
      <dgm:spPr/>
    </dgm:pt>
    <dgm:pt modelId="{9125CB5C-F3F2-4844-8791-E4B34CB48700}" type="pres">
      <dgm:prSet presAssocID="{B6693DDA-4049-48C8-A1C2-A9F5F52FE125}" presName="childComposite" presStyleCnt="0">
        <dgm:presLayoutVars>
          <dgm:chMax val="0"/>
          <dgm:chPref val="0"/>
        </dgm:presLayoutVars>
      </dgm:prSet>
      <dgm:spPr/>
    </dgm:pt>
    <dgm:pt modelId="{0732E0C2-47E5-42F3-8229-DF5FF2468897}" type="pres">
      <dgm:prSet presAssocID="{B6693DDA-4049-48C8-A1C2-A9F5F52FE125}" presName="ChildAccent" presStyleLbl="solidFgAcc1" presStyleIdx="5" presStyleCnt="12"/>
      <dgm:spPr/>
    </dgm:pt>
    <dgm:pt modelId="{15F63CF4-124D-4B40-BBDC-FF52BBD99FF5}" type="pres">
      <dgm:prSet presAssocID="{B6693DDA-4049-48C8-A1C2-A9F5F52FE125}" presName="Child" presStyleLbl="revTx" presStyleIdx="7" presStyleCnt="15">
        <dgm:presLayoutVars>
          <dgm:chMax val="0"/>
          <dgm:chPref val="0"/>
          <dgm:bulletEnabled val="1"/>
        </dgm:presLayoutVars>
      </dgm:prSet>
      <dgm:spPr/>
    </dgm:pt>
    <dgm:pt modelId="{BBA254DE-6DFF-4E22-BB0C-DB1E7E85C168}" type="pres">
      <dgm:prSet presAssocID="{7DDAA979-21C4-4CB9-9808-8B2B96793D85}" presName="childComposite" presStyleCnt="0">
        <dgm:presLayoutVars>
          <dgm:chMax val="0"/>
          <dgm:chPref val="0"/>
        </dgm:presLayoutVars>
      </dgm:prSet>
      <dgm:spPr/>
    </dgm:pt>
    <dgm:pt modelId="{5CCACA8B-8C85-4CC3-96CC-41671DC59C4D}" type="pres">
      <dgm:prSet presAssocID="{7DDAA979-21C4-4CB9-9808-8B2B96793D85}" presName="ChildAccent" presStyleLbl="solidFgAcc1" presStyleIdx="6" presStyleCnt="12"/>
      <dgm:spPr/>
    </dgm:pt>
    <dgm:pt modelId="{C46BD461-81FE-4B78-A24C-169299885A26}" type="pres">
      <dgm:prSet presAssocID="{7DDAA979-21C4-4CB9-9808-8B2B96793D85}" presName="Child" presStyleLbl="revTx" presStyleIdx="8" presStyleCnt="15">
        <dgm:presLayoutVars>
          <dgm:chMax val="0"/>
          <dgm:chPref val="0"/>
          <dgm:bulletEnabled val="1"/>
        </dgm:presLayoutVars>
      </dgm:prSet>
      <dgm:spPr/>
    </dgm:pt>
    <dgm:pt modelId="{F45866F0-07C2-471A-9CCA-EECE73F42229}" type="pres">
      <dgm:prSet presAssocID="{38893573-6E0A-49FC-9FDD-305D2FB18B5E}" presName="childComposite" presStyleCnt="0">
        <dgm:presLayoutVars>
          <dgm:chMax val="0"/>
          <dgm:chPref val="0"/>
        </dgm:presLayoutVars>
      </dgm:prSet>
      <dgm:spPr/>
    </dgm:pt>
    <dgm:pt modelId="{61CD9D8A-0C48-4F42-9CF9-49AF83D1D462}" type="pres">
      <dgm:prSet presAssocID="{38893573-6E0A-49FC-9FDD-305D2FB18B5E}" presName="ChildAccent" presStyleLbl="solidFgAcc1" presStyleIdx="7" presStyleCnt="12"/>
      <dgm:spPr/>
    </dgm:pt>
    <dgm:pt modelId="{A5B2531E-2020-4120-A99E-13185EDDC99A}" type="pres">
      <dgm:prSet presAssocID="{38893573-6E0A-49FC-9FDD-305D2FB18B5E}" presName="Child" presStyleLbl="revTx" presStyleIdx="9" presStyleCnt="15">
        <dgm:presLayoutVars>
          <dgm:chMax val="0"/>
          <dgm:chPref val="0"/>
          <dgm:bulletEnabled val="1"/>
        </dgm:presLayoutVars>
      </dgm:prSet>
      <dgm:spPr/>
    </dgm:pt>
    <dgm:pt modelId="{79501F86-B3FB-4F5F-AE66-C308068F9F4E}" type="pres">
      <dgm:prSet presAssocID="{4DE57369-C44B-4C04-8344-CB918F2B9C28}" presName="root" presStyleCnt="0">
        <dgm:presLayoutVars>
          <dgm:chMax/>
          <dgm:chPref/>
        </dgm:presLayoutVars>
      </dgm:prSet>
      <dgm:spPr/>
    </dgm:pt>
    <dgm:pt modelId="{439A6EBD-F3B0-4DC5-A2A1-7D94449864A8}" type="pres">
      <dgm:prSet presAssocID="{4DE57369-C44B-4C04-8344-CB918F2B9C28}" presName="rootComposite" presStyleCnt="0">
        <dgm:presLayoutVars/>
      </dgm:prSet>
      <dgm:spPr/>
    </dgm:pt>
    <dgm:pt modelId="{F7EDAE4C-0BA4-4CC9-A147-F23B05ADACB4}" type="pres">
      <dgm:prSet presAssocID="{4DE57369-C44B-4C04-8344-CB918F2B9C28}" presName="ParentAccent" presStyleLbl="alignNode1" presStyleIdx="2" presStyleCnt="3"/>
      <dgm:spPr/>
    </dgm:pt>
    <dgm:pt modelId="{14D3F56C-476F-412A-A5F5-0EF9570E822E}" type="pres">
      <dgm:prSet presAssocID="{4DE57369-C44B-4C04-8344-CB918F2B9C28}" presName="ParentSmallAccent" presStyleLbl="fgAcc1" presStyleIdx="2" presStyleCnt="3"/>
      <dgm:spPr/>
    </dgm:pt>
    <dgm:pt modelId="{64FC7577-9FB0-4876-BFBD-9772EBA395CC}" type="pres">
      <dgm:prSet presAssocID="{4DE57369-C44B-4C04-8344-CB918F2B9C28}" presName="Parent" presStyleLbl="revTx" presStyleIdx="10" presStyleCnt="15">
        <dgm:presLayoutVars>
          <dgm:chMax/>
          <dgm:chPref val="4"/>
          <dgm:bulletEnabled val="1"/>
        </dgm:presLayoutVars>
      </dgm:prSet>
      <dgm:spPr/>
    </dgm:pt>
    <dgm:pt modelId="{AF9B2FF2-18E1-4EC4-A026-8A7EFF7ED796}" type="pres">
      <dgm:prSet presAssocID="{4DE57369-C44B-4C04-8344-CB918F2B9C28}" presName="childShape" presStyleCnt="0">
        <dgm:presLayoutVars>
          <dgm:chMax val="0"/>
          <dgm:chPref val="0"/>
        </dgm:presLayoutVars>
      </dgm:prSet>
      <dgm:spPr/>
    </dgm:pt>
    <dgm:pt modelId="{EE89A94F-A06A-4D65-8A17-3501CF92A939}" type="pres">
      <dgm:prSet presAssocID="{7C414C73-0625-47BA-A963-9173717D9077}" presName="childComposite" presStyleCnt="0">
        <dgm:presLayoutVars>
          <dgm:chMax val="0"/>
          <dgm:chPref val="0"/>
        </dgm:presLayoutVars>
      </dgm:prSet>
      <dgm:spPr/>
    </dgm:pt>
    <dgm:pt modelId="{A8AF1E55-8631-4CEF-8616-7960B85C4993}" type="pres">
      <dgm:prSet presAssocID="{7C414C73-0625-47BA-A963-9173717D9077}" presName="ChildAccent" presStyleLbl="solidFgAcc1" presStyleIdx="8" presStyleCnt="12"/>
      <dgm:spPr/>
    </dgm:pt>
    <dgm:pt modelId="{A0B546B1-E55E-4E5E-A5FB-E476197F2410}" type="pres">
      <dgm:prSet presAssocID="{7C414C73-0625-47BA-A963-9173717D9077}" presName="Child" presStyleLbl="revTx" presStyleIdx="11" presStyleCnt="15">
        <dgm:presLayoutVars>
          <dgm:chMax val="0"/>
          <dgm:chPref val="0"/>
          <dgm:bulletEnabled val="1"/>
        </dgm:presLayoutVars>
      </dgm:prSet>
      <dgm:spPr/>
    </dgm:pt>
    <dgm:pt modelId="{1EE970A8-EF17-43F6-A493-DA9E3B8617C3}" type="pres">
      <dgm:prSet presAssocID="{B93D9A9A-0D97-4AEF-B3DB-66BA3D0960CB}" presName="childComposite" presStyleCnt="0">
        <dgm:presLayoutVars>
          <dgm:chMax val="0"/>
          <dgm:chPref val="0"/>
        </dgm:presLayoutVars>
      </dgm:prSet>
      <dgm:spPr/>
    </dgm:pt>
    <dgm:pt modelId="{A7357B15-FD85-4B09-8253-9EB367CAF648}" type="pres">
      <dgm:prSet presAssocID="{B93D9A9A-0D97-4AEF-B3DB-66BA3D0960CB}" presName="ChildAccent" presStyleLbl="solidFgAcc1" presStyleIdx="9" presStyleCnt="12"/>
      <dgm:spPr/>
    </dgm:pt>
    <dgm:pt modelId="{E1BC9722-95E3-45B1-B197-79B2F3EEB039}" type="pres">
      <dgm:prSet presAssocID="{B93D9A9A-0D97-4AEF-B3DB-66BA3D0960CB}" presName="Child" presStyleLbl="revTx" presStyleIdx="12" presStyleCnt="15">
        <dgm:presLayoutVars>
          <dgm:chMax val="0"/>
          <dgm:chPref val="0"/>
          <dgm:bulletEnabled val="1"/>
        </dgm:presLayoutVars>
      </dgm:prSet>
      <dgm:spPr/>
    </dgm:pt>
    <dgm:pt modelId="{6F2932D4-D7FD-4EF7-9EC8-B31086D0ACA1}" type="pres">
      <dgm:prSet presAssocID="{991F6420-E181-4F91-B9DA-7CA719D75ED8}" presName="childComposite" presStyleCnt="0">
        <dgm:presLayoutVars>
          <dgm:chMax val="0"/>
          <dgm:chPref val="0"/>
        </dgm:presLayoutVars>
      </dgm:prSet>
      <dgm:spPr/>
    </dgm:pt>
    <dgm:pt modelId="{2FCA457C-65D1-4583-AC0C-35CE62C3695F}" type="pres">
      <dgm:prSet presAssocID="{991F6420-E181-4F91-B9DA-7CA719D75ED8}" presName="ChildAccent" presStyleLbl="solidFgAcc1" presStyleIdx="10" presStyleCnt="12"/>
      <dgm:spPr/>
    </dgm:pt>
    <dgm:pt modelId="{49404C66-04FD-4649-86B8-45C25BF57E1F}" type="pres">
      <dgm:prSet presAssocID="{991F6420-E181-4F91-B9DA-7CA719D75ED8}" presName="Child" presStyleLbl="revTx" presStyleIdx="13" presStyleCnt="15">
        <dgm:presLayoutVars>
          <dgm:chMax val="0"/>
          <dgm:chPref val="0"/>
          <dgm:bulletEnabled val="1"/>
        </dgm:presLayoutVars>
      </dgm:prSet>
      <dgm:spPr/>
    </dgm:pt>
    <dgm:pt modelId="{8B5B43EF-DAE7-4FE1-A422-9AF00B497878}" type="pres">
      <dgm:prSet presAssocID="{7EC085C4-618A-4CC6-997F-845E46BE67AC}" presName="childComposite" presStyleCnt="0">
        <dgm:presLayoutVars>
          <dgm:chMax val="0"/>
          <dgm:chPref val="0"/>
        </dgm:presLayoutVars>
      </dgm:prSet>
      <dgm:spPr/>
    </dgm:pt>
    <dgm:pt modelId="{B84B7891-BBE8-402C-B7BC-626BE8F941E6}" type="pres">
      <dgm:prSet presAssocID="{7EC085C4-618A-4CC6-997F-845E46BE67AC}" presName="ChildAccent" presStyleLbl="solidFgAcc1" presStyleIdx="11" presStyleCnt="12"/>
      <dgm:spPr/>
    </dgm:pt>
    <dgm:pt modelId="{D46A7BC1-2EB2-47E9-9D9B-79970A8825B0}" type="pres">
      <dgm:prSet presAssocID="{7EC085C4-618A-4CC6-997F-845E46BE67AC}" presName="Child" presStyleLbl="revTx" presStyleIdx="14" presStyleCnt="15">
        <dgm:presLayoutVars>
          <dgm:chMax val="0"/>
          <dgm:chPref val="0"/>
          <dgm:bulletEnabled val="1"/>
        </dgm:presLayoutVars>
      </dgm:prSet>
      <dgm:spPr/>
    </dgm:pt>
  </dgm:ptLst>
  <dgm:cxnLst>
    <dgm:cxn modelId="{6BB5A804-719C-4933-9713-BBD4C4D3DC9D}" srcId="{75488A83-59A9-4308-8419-FC1E03CEA244}" destId="{9011628F-47B5-4EC1-957D-B89C73C54F24}" srcOrd="2" destOrd="0" parTransId="{8ED69C42-6B71-4CB6-909B-C6BA7715DD22}" sibTransId="{582B2B6A-93E8-4F35-9E8F-E70A8F203620}"/>
    <dgm:cxn modelId="{8638C00D-5C09-4C94-B80A-8320D8D1FE2A}" srcId="{BF31CFD0-EF37-4344-8E2B-A627F1700025}" destId="{4DE57369-C44B-4C04-8344-CB918F2B9C28}" srcOrd="2" destOrd="0" parTransId="{589A8714-5A4C-4DAE-96BE-5204849D4F2C}" sibTransId="{9DF8CA32-3984-46A9-B76A-4939D8FFC6DC}"/>
    <dgm:cxn modelId="{62977D0E-616B-4DE8-8D03-5634B03B022F}" srcId="{6C34E688-CAC7-4CBF-9FD9-D0C4C5753B84}" destId="{38893573-6E0A-49FC-9FDD-305D2FB18B5E}" srcOrd="3" destOrd="0" parTransId="{EBA3DC68-7344-44AC-95C4-324FEF7964C5}" sibTransId="{C9B87EA5-163A-4E0C-8E43-4A1CA5C9FBB6}"/>
    <dgm:cxn modelId="{C7A72915-0B8D-4440-B961-B003987A2C19}" type="presOf" srcId="{75488A83-59A9-4308-8419-FC1E03CEA244}" destId="{4D613949-453D-467F-9150-31B1EFFD6AC4}" srcOrd="0" destOrd="0" presId="urn:microsoft.com/office/officeart/2008/layout/SquareAccentList"/>
    <dgm:cxn modelId="{D8C1B222-BF48-43A0-A9F9-9FA3B9B8E058}" srcId="{BF31CFD0-EF37-4344-8E2B-A627F1700025}" destId="{75488A83-59A9-4308-8419-FC1E03CEA244}" srcOrd="0" destOrd="0" parTransId="{F73D8B8F-1884-4DC5-92AC-71A3B148AAE5}" sibTransId="{6B53243F-D5A3-48DD-997F-FBF1D83DA6A7}"/>
    <dgm:cxn modelId="{34A5842C-E42B-4744-B5F9-5415D0685A2B}" srcId="{75488A83-59A9-4308-8419-FC1E03CEA244}" destId="{5C03BA98-2A2F-4532-8A53-0F49D76F7CE1}" srcOrd="0" destOrd="0" parTransId="{FACF3ABE-B276-44C3-A17E-7FD817D80ACE}" sibTransId="{D0028E5E-5BE7-42F3-BF41-BD01EC5BFE58}"/>
    <dgm:cxn modelId="{279F172F-8690-4AA4-B2CD-DBC0E14C698E}" type="presOf" srcId="{B93D9A9A-0D97-4AEF-B3DB-66BA3D0960CB}" destId="{E1BC9722-95E3-45B1-B197-79B2F3EEB039}" srcOrd="0" destOrd="0" presId="urn:microsoft.com/office/officeart/2008/layout/SquareAccentList"/>
    <dgm:cxn modelId="{01027143-4381-4E8E-9F11-F6201314AAFA}" srcId="{4DE57369-C44B-4C04-8344-CB918F2B9C28}" destId="{7C414C73-0625-47BA-A963-9173717D9077}" srcOrd="0" destOrd="0" parTransId="{69A50049-0B90-44F4-B93F-6732CC4A8445}" sibTransId="{EECEBDD9-39B0-4960-945C-0006E97DAACD}"/>
    <dgm:cxn modelId="{1D816066-66CD-477F-928C-059A2024B875}" type="presOf" srcId="{38893573-6E0A-49FC-9FDD-305D2FB18B5E}" destId="{A5B2531E-2020-4120-A99E-13185EDDC99A}" srcOrd="0" destOrd="0" presId="urn:microsoft.com/office/officeart/2008/layout/SquareAccentList"/>
    <dgm:cxn modelId="{2EC2B64A-5BD1-476F-8E98-DF493D64913E}" type="presOf" srcId="{991F6420-E181-4F91-B9DA-7CA719D75ED8}" destId="{49404C66-04FD-4649-86B8-45C25BF57E1F}" srcOrd="0" destOrd="0" presId="urn:microsoft.com/office/officeart/2008/layout/SquareAccentList"/>
    <dgm:cxn modelId="{39CD8A53-86B3-4AB3-8A54-9E8756FAD9C5}" srcId="{6C34E688-CAC7-4CBF-9FD9-D0C4C5753B84}" destId="{77E7C3F1-A9D9-477D-8A7A-73FF9C9CA85C}" srcOrd="0" destOrd="0" parTransId="{5FF39962-F52D-4AE9-A97F-F5878BCDFEA8}" sibTransId="{FD71B27B-6115-4BF4-AEA9-3C34C8EBE78C}"/>
    <dgm:cxn modelId="{9F973496-160E-42FF-B826-426B08B95DA3}" type="presOf" srcId="{D7E5D7EA-54C6-4989-B1DD-188B8CA25A46}" destId="{4350F2B3-CB54-4278-B227-789364DD894A}" srcOrd="0" destOrd="0" presId="urn:microsoft.com/office/officeart/2008/layout/SquareAccentList"/>
    <dgm:cxn modelId="{FFF0A699-6EC9-4BF3-B612-EAFBA7DD6748}" type="presOf" srcId="{4DE57369-C44B-4C04-8344-CB918F2B9C28}" destId="{64FC7577-9FB0-4876-BFBD-9772EBA395CC}" srcOrd="0" destOrd="0" presId="urn:microsoft.com/office/officeart/2008/layout/SquareAccentList"/>
    <dgm:cxn modelId="{74B339A1-1F98-45B7-A474-B807062D0CC3}" type="presOf" srcId="{7EC085C4-618A-4CC6-997F-845E46BE67AC}" destId="{D46A7BC1-2EB2-47E9-9D9B-79970A8825B0}" srcOrd="0" destOrd="0" presId="urn:microsoft.com/office/officeart/2008/layout/SquareAccentList"/>
    <dgm:cxn modelId="{068FDEA4-0885-4D29-98DE-53200EE0E2D0}" type="presOf" srcId="{B6693DDA-4049-48C8-A1C2-A9F5F52FE125}" destId="{15F63CF4-124D-4B40-BBDC-FF52BBD99FF5}" srcOrd="0" destOrd="0" presId="urn:microsoft.com/office/officeart/2008/layout/SquareAccentList"/>
    <dgm:cxn modelId="{D2F07EA9-CDD4-49BB-982C-4642E336ADE9}" type="presOf" srcId="{6C34E688-CAC7-4CBF-9FD9-D0C4C5753B84}" destId="{36C85351-B235-40CD-B586-118FC404C837}" srcOrd="0" destOrd="0" presId="urn:microsoft.com/office/officeart/2008/layout/SquareAccentList"/>
    <dgm:cxn modelId="{883C1AAA-7026-4029-AF9A-B425714E65A5}" type="presOf" srcId="{77E7C3F1-A9D9-477D-8A7A-73FF9C9CA85C}" destId="{87587A4B-60D5-4D61-A7D9-86906D532820}" srcOrd="0" destOrd="0" presId="urn:microsoft.com/office/officeart/2008/layout/SquareAccentList"/>
    <dgm:cxn modelId="{24C8D9AD-CBB6-4B97-81A8-3BB520D2FCF9}" srcId="{4DE57369-C44B-4C04-8344-CB918F2B9C28}" destId="{B93D9A9A-0D97-4AEF-B3DB-66BA3D0960CB}" srcOrd="1" destOrd="0" parTransId="{5051CA68-6255-43E4-A1DC-07873C63FAA9}" sibTransId="{7839E742-8D66-4CD4-A8B0-DDDBD276768F}"/>
    <dgm:cxn modelId="{C31CB9BD-F1C4-4C54-A717-C48D97A5CDBA}" type="presOf" srcId="{7C414C73-0625-47BA-A963-9173717D9077}" destId="{A0B546B1-E55E-4E5E-A5FB-E476197F2410}" srcOrd="0" destOrd="0" presId="urn:microsoft.com/office/officeart/2008/layout/SquareAccentList"/>
    <dgm:cxn modelId="{B96A15C1-F365-4C79-9B0C-2ABC97C3B6BF}" type="presOf" srcId="{9011628F-47B5-4EC1-957D-B89C73C54F24}" destId="{FE55757D-0EB0-43F9-B980-55B5F208D98E}" srcOrd="0" destOrd="0" presId="urn:microsoft.com/office/officeart/2008/layout/SquareAccentList"/>
    <dgm:cxn modelId="{65A194C4-10F5-45F9-B764-A5F079CDA25A}" srcId="{75488A83-59A9-4308-8419-FC1E03CEA244}" destId="{D7E5D7EA-54C6-4989-B1DD-188B8CA25A46}" srcOrd="3" destOrd="0" parTransId="{6188D004-111D-491D-9B8C-21DC82EFC1D2}" sibTransId="{D1DF834A-8BAE-4DBC-B63F-CC52572B7F4D}"/>
    <dgm:cxn modelId="{AB7DA7C7-5787-44AC-8104-6DF673F83094}" type="presOf" srcId="{5C03BA98-2A2F-4532-8A53-0F49D76F7CE1}" destId="{A0CE3037-A8F0-410B-B7E1-314FAE470739}" srcOrd="0" destOrd="0" presId="urn:microsoft.com/office/officeart/2008/layout/SquareAccentList"/>
    <dgm:cxn modelId="{E6D92CCB-6AAF-44E0-B975-2B94BFBF4788}" srcId="{6C34E688-CAC7-4CBF-9FD9-D0C4C5753B84}" destId="{7DDAA979-21C4-4CB9-9808-8B2B96793D85}" srcOrd="2" destOrd="0" parTransId="{D68AB775-C67E-44C7-ADBB-D941EBBB4E60}" sibTransId="{5541AA33-6A0C-4373-8152-6B12C0F706F5}"/>
    <dgm:cxn modelId="{74DA90D5-88B2-4C99-8EC8-89BA3304499B}" type="presOf" srcId="{CA9B7D42-1F41-4F3D-B5AE-F0888131CB90}" destId="{1E0A2B94-1D77-40A8-9043-79D5846189C8}" srcOrd="0" destOrd="0" presId="urn:microsoft.com/office/officeart/2008/layout/SquareAccentList"/>
    <dgm:cxn modelId="{207125D6-2C58-4CC1-900D-1808860F3FF1}" type="presOf" srcId="{7DDAA979-21C4-4CB9-9808-8B2B96793D85}" destId="{C46BD461-81FE-4B78-A24C-169299885A26}" srcOrd="0" destOrd="0" presId="urn:microsoft.com/office/officeart/2008/layout/SquareAccentList"/>
    <dgm:cxn modelId="{EE887DE0-4018-4F41-9A42-E7881E0B5689}" srcId="{4DE57369-C44B-4C04-8344-CB918F2B9C28}" destId="{991F6420-E181-4F91-B9DA-7CA719D75ED8}" srcOrd="2" destOrd="0" parTransId="{A5B69698-0A52-4B6C-A9FA-31D3C8C72B03}" sibTransId="{A294F1C7-2929-4BCE-BD27-63A0DE7C3683}"/>
    <dgm:cxn modelId="{4CB6C8E3-FF9C-4FAB-B0C9-041DD29E8F16}" srcId="{75488A83-59A9-4308-8419-FC1E03CEA244}" destId="{CA9B7D42-1F41-4F3D-B5AE-F0888131CB90}" srcOrd="1" destOrd="0" parTransId="{7C21FEF7-D29E-42EF-810D-E4003F38AFF2}" sibTransId="{18554A7B-4B60-4ABF-9356-F6359F30884A}"/>
    <dgm:cxn modelId="{9D13A8E4-DAE6-4921-9C31-8D76EA015EEA}" srcId="{4DE57369-C44B-4C04-8344-CB918F2B9C28}" destId="{7EC085C4-618A-4CC6-997F-845E46BE67AC}" srcOrd="3" destOrd="0" parTransId="{DA59C047-C9F6-4C0B-89B5-0AC2290F561A}" sibTransId="{31A13073-F9B4-4258-849C-85734C21BEDA}"/>
    <dgm:cxn modelId="{D89067EF-884B-4E8E-8AF8-02C340E38C9C}" srcId="{BF31CFD0-EF37-4344-8E2B-A627F1700025}" destId="{6C34E688-CAC7-4CBF-9FD9-D0C4C5753B84}" srcOrd="1" destOrd="0" parTransId="{8D4E9535-0C51-4248-B158-29DC4893E453}" sibTransId="{EA5DDF23-2302-4D53-8DC0-21A05B641CB2}"/>
    <dgm:cxn modelId="{8DABDDFC-71E3-4795-BCDB-DD05DD5E4FBA}" type="presOf" srcId="{BF31CFD0-EF37-4344-8E2B-A627F1700025}" destId="{9083FFA2-5474-4027-83E8-90E67F7F05AD}" srcOrd="0" destOrd="0" presId="urn:microsoft.com/office/officeart/2008/layout/SquareAccentList"/>
    <dgm:cxn modelId="{CEEED0FD-0864-47B5-8376-ED8F213D48D9}" srcId="{6C34E688-CAC7-4CBF-9FD9-D0C4C5753B84}" destId="{B6693DDA-4049-48C8-A1C2-A9F5F52FE125}" srcOrd="1" destOrd="0" parTransId="{E2E41E38-86F1-49C0-9DA3-6B1FD3306D0D}" sibTransId="{FB2AAB27-BDF6-4EE4-B2ED-86D1BA56FE32}"/>
    <dgm:cxn modelId="{8CFE2D6C-D986-4D45-8000-71723DCBB1E2}" type="presParOf" srcId="{9083FFA2-5474-4027-83E8-90E67F7F05AD}" destId="{76EE28FE-82F3-4F0D-8498-B494B28FC94B}" srcOrd="0" destOrd="0" presId="urn:microsoft.com/office/officeart/2008/layout/SquareAccentList"/>
    <dgm:cxn modelId="{187DDB9B-DE49-488B-A86E-0A116AADFDFE}" type="presParOf" srcId="{76EE28FE-82F3-4F0D-8498-B494B28FC94B}" destId="{46C5BB54-738E-4F81-BE0F-5D224E5BF833}" srcOrd="0" destOrd="0" presId="urn:microsoft.com/office/officeart/2008/layout/SquareAccentList"/>
    <dgm:cxn modelId="{918115B4-DDC3-4FB5-AD47-0122B7398BCF}" type="presParOf" srcId="{46C5BB54-738E-4F81-BE0F-5D224E5BF833}" destId="{2BD8AC1C-19B2-4B12-8601-0AECD1A31321}" srcOrd="0" destOrd="0" presId="urn:microsoft.com/office/officeart/2008/layout/SquareAccentList"/>
    <dgm:cxn modelId="{7BE0E572-7411-4EBD-A4A7-313C533EE357}" type="presParOf" srcId="{46C5BB54-738E-4F81-BE0F-5D224E5BF833}" destId="{81B8842A-A25D-4627-8E3A-59A448D96AA1}" srcOrd="1" destOrd="0" presId="urn:microsoft.com/office/officeart/2008/layout/SquareAccentList"/>
    <dgm:cxn modelId="{FDC42600-259E-431B-9950-F0EB4E2311C7}" type="presParOf" srcId="{46C5BB54-738E-4F81-BE0F-5D224E5BF833}" destId="{4D613949-453D-467F-9150-31B1EFFD6AC4}" srcOrd="2" destOrd="0" presId="urn:microsoft.com/office/officeart/2008/layout/SquareAccentList"/>
    <dgm:cxn modelId="{5CF5C9CB-673B-4CCE-A0D7-83B562367C69}" type="presParOf" srcId="{76EE28FE-82F3-4F0D-8498-B494B28FC94B}" destId="{2A3D79AE-5950-4BAA-BE54-C2DB36FEBB5C}" srcOrd="1" destOrd="0" presId="urn:microsoft.com/office/officeart/2008/layout/SquareAccentList"/>
    <dgm:cxn modelId="{C5AD6A5D-9B89-4524-810F-A7B9EE9D1029}" type="presParOf" srcId="{2A3D79AE-5950-4BAA-BE54-C2DB36FEBB5C}" destId="{41FA8164-51CF-4A07-A273-C7648C33AD42}" srcOrd="0" destOrd="0" presId="urn:microsoft.com/office/officeart/2008/layout/SquareAccentList"/>
    <dgm:cxn modelId="{3DD3B085-0805-49C6-AEC6-939A5C143274}" type="presParOf" srcId="{41FA8164-51CF-4A07-A273-C7648C33AD42}" destId="{FE1DFDC7-1702-4FAE-A82A-C2957E5BA3B5}" srcOrd="0" destOrd="0" presId="urn:microsoft.com/office/officeart/2008/layout/SquareAccentList"/>
    <dgm:cxn modelId="{518BFFCC-4F12-4731-854B-C0FC64E24184}" type="presParOf" srcId="{41FA8164-51CF-4A07-A273-C7648C33AD42}" destId="{A0CE3037-A8F0-410B-B7E1-314FAE470739}" srcOrd="1" destOrd="0" presId="urn:microsoft.com/office/officeart/2008/layout/SquareAccentList"/>
    <dgm:cxn modelId="{D01A5D39-5B86-4BEF-8073-9BC498FA82DA}" type="presParOf" srcId="{2A3D79AE-5950-4BAA-BE54-C2DB36FEBB5C}" destId="{911EA1B7-16C5-4608-8523-362E8B14A262}" srcOrd="1" destOrd="0" presId="urn:microsoft.com/office/officeart/2008/layout/SquareAccentList"/>
    <dgm:cxn modelId="{CCC76E38-BEF8-4AAB-8EE3-DCC5D2F03966}" type="presParOf" srcId="{911EA1B7-16C5-4608-8523-362E8B14A262}" destId="{29C50053-6C2F-4E3C-9465-17F7D1AE473A}" srcOrd="0" destOrd="0" presId="urn:microsoft.com/office/officeart/2008/layout/SquareAccentList"/>
    <dgm:cxn modelId="{58E6E566-6364-4F44-8FA8-56B69C9C082D}" type="presParOf" srcId="{911EA1B7-16C5-4608-8523-362E8B14A262}" destId="{1E0A2B94-1D77-40A8-9043-79D5846189C8}" srcOrd="1" destOrd="0" presId="urn:microsoft.com/office/officeart/2008/layout/SquareAccentList"/>
    <dgm:cxn modelId="{DBAFC57A-7422-41E3-AAEB-467607DDE80D}" type="presParOf" srcId="{2A3D79AE-5950-4BAA-BE54-C2DB36FEBB5C}" destId="{78EEDEE9-B700-49B4-A32C-3CADD426FE5F}" srcOrd="2" destOrd="0" presId="urn:microsoft.com/office/officeart/2008/layout/SquareAccentList"/>
    <dgm:cxn modelId="{58CDC223-FCF6-4D36-AFFA-AB53BA596711}" type="presParOf" srcId="{78EEDEE9-B700-49B4-A32C-3CADD426FE5F}" destId="{2F3331EA-2450-4AFE-825F-B7E20B03D94F}" srcOrd="0" destOrd="0" presId="urn:microsoft.com/office/officeart/2008/layout/SquareAccentList"/>
    <dgm:cxn modelId="{1DB8695F-1876-4DF7-B6CD-F5E79DC875B7}" type="presParOf" srcId="{78EEDEE9-B700-49B4-A32C-3CADD426FE5F}" destId="{FE55757D-0EB0-43F9-B980-55B5F208D98E}" srcOrd="1" destOrd="0" presId="urn:microsoft.com/office/officeart/2008/layout/SquareAccentList"/>
    <dgm:cxn modelId="{B793C6F4-58BC-4B6F-8BAF-76FA671CF9A6}" type="presParOf" srcId="{2A3D79AE-5950-4BAA-BE54-C2DB36FEBB5C}" destId="{B7A71270-8E66-44F1-8B6A-FA8A123202E8}" srcOrd="3" destOrd="0" presId="urn:microsoft.com/office/officeart/2008/layout/SquareAccentList"/>
    <dgm:cxn modelId="{E357993A-5A6A-4A18-BD7F-856B7D964F65}" type="presParOf" srcId="{B7A71270-8E66-44F1-8B6A-FA8A123202E8}" destId="{18C21E1F-262B-4A2B-9BDF-13207A3ACECF}" srcOrd="0" destOrd="0" presId="urn:microsoft.com/office/officeart/2008/layout/SquareAccentList"/>
    <dgm:cxn modelId="{D6A237A8-D1AD-4717-8884-5ED19FE4281A}" type="presParOf" srcId="{B7A71270-8E66-44F1-8B6A-FA8A123202E8}" destId="{4350F2B3-CB54-4278-B227-789364DD894A}" srcOrd="1" destOrd="0" presId="urn:microsoft.com/office/officeart/2008/layout/SquareAccentList"/>
    <dgm:cxn modelId="{B95E2BA3-F73B-4E81-82B6-C75AC6227CE9}" type="presParOf" srcId="{9083FFA2-5474-4027-83E8-90E67F7F05AD}" destId="{9CB5A042-287F-4063-B076-860BE02B2C3D}" srcOrd="1" destOrd="0" presId="urn:microsoft.com/office/officeart/2008/layout/SquareAccentList"/>
    <dgm:cxn modelId="{4289A2B0-28C7-48DD-913E-BECB1DA7FC31}" type="presParOf" srcId="{9CB5A042-287F-4063-B076-860BE02B2C3D}" destId="{F356AC63-7947-4ABC-A4FC-68C93B7CE0E9}" srcOrd="0" destOrd="0" presId="urn:microsoft.com/office/officeart/2008/layout/SquareAccentList"/>
    <dgm:cxn modelId="{39A431A5-2419-47C3-8583-3A856601401F}" type="presParOf" srcId="{F356AC63-7947-4ABC-A4FC-68C93B7CE0E9}" destId="{76E9A93D-85EC-4CA2-8DB8-3BE8E415C09D}" srcOrd="0" destOrd="0" presId="urn:microsoft.com/office/officeart/2008/layout/SquareAccentList"/>
    <dgm:cxn modelId="{CF8E0D6D-D701-45B0-B04A-88F21B257922}" type="presParOf" srcId="{F356AC63-7947-4ABC-A4FC-68C93B7CE0E9}" destId="{2A7DD942-5CA7-4D85-A530-DCE07D5A479B}" srcOrd="1" destOrd="0" presId="urn:microsoft.com/office/officeart/2008/layout/SquareAccentList"/>
    <dgm:cxn modelId="{14F97366-C79C-438C-9DA5-665112552B45}" type="presParOf" srcId="{F356AC63-7947-4ABC-A4FC-68C93B7CE0E9}" destId="{36C85351-B235-40CD-B586-118FC404C837}" srcOrd="2" destOrd="0" presId="urn:microsoft.com/office/officeart/2008/layout/SquareAccentList"/>
    <dgm:cxn modelId="{DB558A2C-D7E8-4903-85C1-BF1D12460FDE}" type="presParOf" srcId="{9CB5A042-287F-4063-B076-860BE02B2C3D}" destId="{BD24C293-C3A0-4D48-8BD9-C839D78BC65A}" srcOrd="1" destOrd="0" presId="urn:microsoft.com/office/officeart/2008/layout/SquareAccentList"/>
    <dgm:cxn modelId="{1AB03B16-250A-4DA7-B2D4-E0DA0B50FAC9}" type="presParOf" srcId="{BD24C293-C3A0-4D48-8BD9-C839D78BC65A}" destId="{AFBF683F-D72E-4A83-B381-B869EE000725}" srcOrd="0" destOrd="0" presId="urn:microsoft.com/office/officeart/2008/layout/SquareAccentList"/>
    <dgm:cxn modelId="{9158B99F-C1C0-4F53-9B3B-C962DA35DB0D}" type="presParOf" srcId="{AFBF683F-D72E-4A83-B381-B869EE000725}" destId="{47D7AE98-803F-47B0-81CA-CECD0C854A81}" srcOrd="0" destOrd="0" presId="urn:microsoft.com/office/officeart/2008/layout/SquareAccentList"/>
    <dgm:cxn modelId="{C352CB33-7167-4056-AE8C-1A69DA1255FE}" type="presParOf" srcId="{AFBF683F-D72E-4A83-B381-B869EE000725}" destId="{87587A4B-60D5-4D61-A7D9-86906D532820}" srcOrd="1" destOrd="0" presId="urn:microsoft.com/office/officeart/2008/layout/SquareAccentList"/>
    <dgm:cxn modelId="{9BA78310-1974-477E-B4E2-8494192CC13E}" type="presParOf" srcId="{BD24C293-C3A0-4D48-8BD9-C839D78BC65A}" destId="{9125CB5C-F3F2-4844-8791-E4B34CB48700}" srcOrd="1" destOrd="0" presId="urn:microsoft.com/office/officeart/2008/layout/SquareAccentList"/>
    <dgm:cxn modelId="{D139EE0B-CC59-42FA-8C07-4888B66A7AB8}" type="presParOf" srcId="{9125CB5C-F3F2-4844-8791-E4B34CB48700}" destId="{0732E0C2-47E5-42F3-8229-DF5FF2468897}" srcOrd="0" destOrd="0" presId="urn:microsoft.com/office/officeart/2008/layout/SquareAccentList"/>
    <dgm:cxn modelId="{B7A9D12F-2FAD-4DF8-9B12-DD9FBE3B99BC}" type="presParOf" srcId="{9125CB5C-F3F2-4844-8791-E4B34CB48700}" destId="{15F63CF4-124D-4B40-BBDC-FF52BBD99FF5}" srcOrd="1" destOrd="0" presId="urn:microsoft.com/office/officeart/2008/layout/SquareAccentList"/>
    <dgm:cxn modelId="{15273516-D51D-4F35-B7C4-E98A4A90DA28}" type="presParOf" srcId="{BD24C293-C3A0-4D48-8BD9-C839D78BC65A}" destId="{BBA254DE-6DFF-4E22-BB0C-DB1E7E85C168}" srcOrd="2" destOrd="0" presId="urn:microsoft.com/office/officeart/2008/layout/SquareAccentList"/>
    <dgm:cxn modelId="{44231BD1-D93B-4EF4-954A-3EEEE9839B3B}" type="presParOf" srcId="{BBA254DE-6DFF-4E22-BB0C-DB1E7E85C168}" destId="{5CCACA8B-8C85-4CC3-96CC-41671DC59C4D}" srcOrd="0" destOrd="0" presId="urn:microsoft.com/office/officeart/2008/layout/SquareAccentList"/>
    <dgm:cxn modelId="{B1768BCA-6163-4D41-B1CA-F76D1E563F3C}" type="presParOf" srcId="{BBA254DE-6DFF-4E22-BB0C-DB1E7E85C168}" destId="{C46BD461-81FE-4B78-A24C-169299885A26}" srcOrd="1" destOrd="0" presId="urn:microsoft.com/office/officeart/2008/layout/SquareAccentList"/>
    <dgm:cxn modelId="{2C373E91-E011-40B4-B9A4-F7683D16BCC8}" type="presParOf" srcId="{BD24C293-C3A0-4D48-8BD9-C839D78BC65A}" destId="{F45866F0-07C2-471A-9CCA-EECE73F42229}" srcOrd="3" destOrd="0" presId="urn:microsoft.com/office/officeart/2008/layout/SquareAccentList"/>
    <dgm:cxn modelId="{19D2CE1C-C435-4F33-9C04-A2BA4E287647}" type="presParOf" srcId="{F45866F0-07C2-471A-9CCA-EECE73F42229}" destId="{61CD9D8A-0C48-4F42-9CF9-49AF83D1D462}" srcOrd="0" destOrd="0" presId="urn:microsoft.com/office/officeart/2008/layout/SquareAccentList"/>
    <dgm:cxn modelId="{B013FF8A-64F2-439D-BB3A-9E609AA01F81}" type="presParOf" srcId="{F45866F0-07C2-471A-9CCA-EECE73F42229}" destId="{A5B2531E-2020-4120-A99E-13185EDDC99A}" srcOrd="1" destOrd="0" presId="urn:microsoft.com/office/officeart/2008/layout/SquareAccentList"/>
    <dgm:cxn modelId="{7B1BAF58-4925-4F29-8E04-776418365B93}" type="presParOf" srcId="{9083FFA2-5474-4027-83E8-90E67F7F05AD}" destId="{79501F86-B3FB-4F5F-AE66-C308068F9F4E}" srcOrd="2" destOrd="0" presId="urn:microsoft.com/office/officeart/2008/layout/SquareAccentList"/>
    <dgm:cxn modelId="{FF526DE8-6D58-4D19-B5E1-89E0276441EB}" type="presParOf" srcId="{79501F86-B3FB-4F5F-AE66-C308068F9F4E}" destId="{439A6EBD-F3B0-4DC5-A2A1-7D94449864A8}" srcOrd="0" destOrd="0" presId="urn:microsoft.com/office/officeart/2008/layout/SquareAccentList"/>
    <dgm:cxn modelId="{C0EA7939-AFF3-4F2B-A5BD-AEAD43F42819}" type="presParOf" srcId="{439A6EBD-F3B0-4DC5-A2A1-7D94449864A8}" destId="{F7EDAE4C-0BA4-4CC9-A147-F23B05ADACB4}" srcOrd="0" destOrd="0" presId="urn:microsoft.com/office/officeart/2008/layout/SquareAccentList"/>
    <dgm:cxn modelId="{9D89BB19-F1F6-406A-A765-C4EDE14E5A50}" type="presParOf" srcId="{439A6EBD-F3B0-4DC5-A2A1-7D94449864A8}" destId="{14D3F56C-476F-412A-A5F5-0EF9570E822E}" srcOrd="1" destOrd="0" presId="urn:microsoft.com/office/officeart/2008/layout/SquareAccentList"/>
    <dgm:cxn modelId="{917FDC41-FB52-47EE-B346-786BFE0C2408}" type="presParOf" srcId="{439A6EBD-F3B0-4DC5-A2A1-7D94449864A8}" destId="{64FC7577-9FB0-4876-BFBD-9772EBA395CC}" srcOrd="2" destOrd="0" presId="urn:microsoft.com/office/officeart/2008/layout/SquareAccentList"/>
    <dgm:cxn modelId="{6749FF32-FB86-4AEB-85BB-F716ABC5C270}" type="presParOf" srcId="{79501F86-B3FB-4F5F-AE66-C308068F9F4E}" destId="{AF9B2FF2-18E1-4EC4-A026-8A7EFF7ED796}" srcOrd="1" destOrd="0" presId="urn:microsoft.com/office/officeart/2008/layout/SquareAccentList"/>
    <dgm:cxn modelId="{D3FF6982-7783-4D6F-BEEB-8A5B02E5CF6F}" type="presParOf" srcId="{AF9B2FF2-18E1-4EC4-A026-8A7EFF7ED796}" destId="{EE89A94F-A06A-4D65-8A17-3501CF92A939}" srcOrd="0" destOrd="0" presId="urn:microsoft.com/office/officeart/2008/layout/SquareAccentList"/>
    <dgm:cxn modelId="{E3EC5014-B500-42E9-9D63-72FA78E3BEA0}" type="presParOf" srcId="{EE89A94F-A06A-4D65-8A17-3501CF92A939}" destId="{A8AF1E55-8631-4CEF-8616-7960B85C4993}" srcOrd="0" destOrd="0" presId="urn:microsoft.com/office/officeart/2008/layout/SquareAccentList"/>
    <dgm:cxn modelId="{C7F7DB33-B4A1-4A58-A8FF-862F7B1D9A4F}" type="presParOf" srcId="{EE89A94F-A06A-4D65-8A17-3501CF92A939}" destId="{A0B546B1-E55E-4E5E-A5FB-E476197F2410}" srcOrd="1" destOrd="0" presId="urn:microsoft.com/office/officeart/2008/layout/SquareAccentList"/>
    <dgm:cxn modelId="{2A68133E-1011-4BF2-A34D-14F62984DFAF}" type="presParOf" srcId="{AF9B2FF2-18E1-4EC4-A026-8A7EFF7ED796}" destId="{1EE970A8-EF17-43F6-A493-DA9E3B8617C3}" srcOrd="1" destOrd="0" presId="urn:microsoft.com/office/officeart/2008/layout/SquareAccentList"/>
    <dgm:cxn modelId="{48AB169C-6B9A-44AA-84F7-9182464559F7}" type="presParOf" srcId="{1EE970A8-EF17-43F6-A493-DA9E3B8617C3}" destId="{A7357B15-FD85-4B09-8253-9EB367CAF648}" srcOrd="0" destOrd="0" presId="urn:microsoft.com/office/officeart/2008/layout/SquareAccentList"/>
    <dgm:cxn modelId="{29BCDA1E-FFDF-4E42-A2A9-25855003B528}" type="presParOf" srcId="{1EE970A8-EF17-43F6-A493-DA9E3B8617C3}" destId="{E1BC9722-95E3-45B1-B197-79B2F3EEB039}" srcOrd="1" destOrd="0" presId="urn:microsoft.com/office/officeart/2008/layout/SquareAccentList"/>
    <dgm:cxn modelId="{E2091504-5A27-4582-B402-A4986BB9E617}" type="presParOf" srcId="{AF9B2FF2-18E1-4EC4-A026-8A7EFF7ED796}" destId="{6F2932D4-D7FD-4EF7-9EC8-B31086D0ACA1}" srcOrd="2" destOrd="0" presId="urn:microsoft.com/office/officeart/2008/layout/SquareAccentList"/>
    <dgm:cxn modelId="{4D075445-E460-42D3-BAD7-BC1A4C43FA84}" type="presParOf" srcId="{6F2932D4-D7FD-4EF7-9EC8-B31086D0ACA1}" destId="{2FCA457C-65D1-4583-AC0C-35CE62C3695F}" srcOrd="0" destOrd="0" presId="urn:microsoft.com/office/officeart/2008/layout/SquareAccentList"/>
    <dgm:cxn modelId="{E393910E-C6EF-494C-99A5-643B0267651D}" type="presParOf" srcId="{6F2932D4-D7FD-4EF7-9EC8-B31086D0ACA1}" destId="{49404C66-04FD-4649-86B8-45C25BF57E1F}" srcOrd="1" destOrd="0" presId="urn:microsoft.com/office/officeart/2008/layout/SquareAccentList"/>
    <dgm:cxn modelId="{E0EE3278-48DE-4BE3-9E75-EDB631219EDE}" type="presParOf" srcId="{AF9B2FF2-18E1-4EC4-A026-8A7EFF7ED796}" destId="{8B5B43EF-DAE7-4FE1-A422-9AF00B497878}" srcOrd="3" destOrd="0" presId="urn:microsoft.com/office/officeart/2008/layout/SquareAccentList"/>
    <dgm:cxn modelId="{130A4E05-E09F-436B-88DD-9EF8EB7EA7C2}" type="presParOf" srcId="{8B5B43EF-DAE7-4FE1-A422-9AF00B497878}" destId="{B84B7891-BBE8-402C-B7BC-626BE8F941E6}" srcOrd="0" destOrd="0" presId="urn:microsoft.com/office/officeart/2008/layout/SquareAccentList"/>
    <dgm:cxn modelId="{3BB6CA6A-BD09-4FFC-A663-DF23F74F84A8}" type="presParOf" srcId="{8B5B43EF-DAE7-4FE1-A422-9AF00B497878}" destId="{D46A7BC1-2EB2-47E9-9D9B-79970A8825B0}"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C2F8FE-80EB-4A8D-A1EA-537681B75A76}"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s-ES"/>
        </a:p>
      </dgm:t>
    </dgm:pt>
    <dgm:pt modelId="{224971C8-5D43-4A0F-B956-CDFADB42936D}">
      <dgm:prSet phldrT="[Text]"/>
      <dgm:spPr/>
      <dgm:t>
        <a:bodyPr/>
        <a:lstStyle/>
        <a:p>
          <a:r>
            <a:rPr lang="es-ES" dirty="0">
              <a:latin typeface="Montserrat" panose="00000500000000000000" pitchFamily="2" charset="0"/>
            </a:rPr>
            <a:t>DESAFÍOS</a:t>
          </a:r>
        </a:p>
      </dgm:t>
    </dgm:pt>
    <dgm:pt modelId="{2CC593D3-C134-4547-A030-13AFE15D5071}" type="parTrans" cxnId="{9F7F86FB-5B40-493C-B5E1-7498D3492485}">
      <dgm:prSet/>
      <dgm:spPr/>
      <dgm:t>
        <a:bodyPr/>
        <a:lstStyle/>
        <a:p>
          <a:endParaRPr lang="es-ES">
            <a:latin typeface="Montserrat" panose="00000500000000000000" pitchFamily="2" charset="0"/>
          </a:endParaRPr>
        </a:p>
      </dgm:t>
    </dgm:pt>
    <dgm:pt modelId="{1FFAF480-7B05-4548-A78E-935EE87B44F6}" type="sibTrans" cxnId="{9F7F86FB-5B40-493C-B5E1-7498D3492485}">
      <dgm:prSet/>
      <dgm:spPr/>
      <dgm:t>
        <a:bodyPr/>
        <a:lstStyle/>
        <a:p>
          <a:endParaRPr lang="es-ES">
            <a:latin typeface="Montserrat" panose="00000500000000000000" pitchFamily="2" charset="0"/>
          </a:endParaRPr>
        </a:p>
      </dgm:t>
    </dgm:pt>
    <dgm:pt modelId="{FD5E63A1-BD57-41B0-9740-045AFD2FF719}">
      <dgm:prSet phldrT="[Text]" custT="1"/>
      <dgm:spPr/>
      <dgm:t>
        <a:bodyPr/>
        <a:lstStyle/>
        <a:p>
          <a:r>
            <a:rPr lang="es-ES" sz="2000" kern="1200" dirty="0">
              <a:latin typeface="Montserrat" panose="00000500000000000000" pitchFamily="2" charset="0"/>
            </a:rPr>
            <a:t>Acceso a financiación</a:t>
          </a:r>
        </a:p>
      </dgm:t>
    </dgm:pt>
    <dgm:pt modelId="{0492429C-24F6-45D7-B881-24D9B705871C}" type="parTrans" cxnId="{1238AE8A-A006-4AC4-AC79-F21520750312}">
      <dgm:prSet/>
      <dgm:spPr/>
      <dgm:t>
        <a:bodyPr/>
        <a:lstStyle/>
        <a:p>
          <a:endParaRPr lang="es-ES">
            <a:latin typeface="Montserrat" panose="00000500000000000000" pitchFamily="2" charset="0"/>
          </a:endParaRPr>
        </a:p>
      </dgm:t>
    </dgm:pt>
    <dgm:pt modelId="{09390785-DF40-460A-8B98-28969A245742}" type="sibTrans" cxnId="{1238AE8A-A006-4AC4-AC79-F21520750312}">
      <dgm:prSet/>
      <dgm:spPr/>
      <dgm:t>
        <a:bodyPr/>
        <a:lstStyle/>
        <a:p>
          <a:endParaRPr lang="es-ES">
            <a:latin typeface="Montserrat" panose="00000500000000000000" pitchFamily="2" charset="0"/>
          </a:endParaRPr>
        </a:p>
      </dgm:t>
    </dgm:pt>
    <dgm:pt modelId="{FC788B78-31F5-49FE-90FC-5C96E5654ACB}">
      <dgm:prSet phldrT="[Text]" custT="1"/>
      <dgm:spPr/>
      <dgm:t>
        <a:bodyPr/>
        <a:lstStyle/>
        <a:p>
          <a:r>
            <a:rPr lang="es-ES" sz="2000" kern="1200" dirty="0">
              <a:solidFill>
                <a:prstClr val="black">
                  <a:hueOff val="0"/>
                  <a:satOff val="0"/>
                  <a:lumOff val="0"/>
                  <a:alphaOff val="0"/>
                </a:prstClr>
              </a:solidFill>
              <a:latin typeface="Montserrat" panose="00000500000000000000" pitchFamily="2" charset="0"/>
              <a:ea typeface="+mn-ea"/>
              <a:cs typeface="+mn-cs"/>
            </a:rPr>
            <a:t>Falta de conocimientos, recursos y tiempo del personal para dedicarse a estos temas.</a:t>
          </a:r>
        </a:p>
      </dgm:t>
    </dgm:pt>
    <dgm:pt modelId="{DF9D20B6-C4D8-4F64-942A-089DA2F87445}" type="parTrans" cxnId="{8D17785E-798A-4A94-B6D9-E3DE8AB324F2}">
      <dgm:prSet/>
      <dgm:spPr/>
      <dgm:t>
        <a:bodyPr/>
        <a:lstStyle/>
        <a:p>
          <a:endParaRPr lang="es-ES">
            <a:latin typeface="Montserrat" panose="00000500000000000000" pitchFamily="2" charset="0"/>
          </a:endParaRPr>
        </a:p>
      </dgm:t>
    </dgm:pt>
    <dgm:pt modelId="{92C7B8FF-9C3C-46A5-A67C-CAE6F46B1964}" type="sibTrans" cxnId="{8D17785E-798A-4A94-B6D9-E3DE8AB324F2}">
      <dgm:prSet/>
      <dgm:spPr/>
      <dgm:t>
        <a:bodyPr/>
        <a:lstStyle/>
        <a:p>
          <a:endParaRPr lang="es-ES">
            <a:latin typeface="Montserrat" panose="00000500000000000000" pitchFamily="2" charset="0"/>
          </a:endParaRPr>
        </a:p>
      </dgm:t>
    </dgm:pt>
    <dgm:pt modelId="{97E727ED-EDDF-49A6-BB37-11A4182B2956}">
      <dgm:prSet phldrT="[Text]"/>
      <dgm:spPr/>
      <dgm:t>
        <a:bodyPr/>
        <a:lstStyle/>
        <a:p>
          <a:r>
            <a:rPr lang="es-ES" dirty="0">
              <a:latin typeface="Montserrat" panose="00000500000000000000" pitchFamily="2" charset="0"/>
            </a:rPr>
            <a:t>OPORTUNIDADES</a:t>
          </a:r>
        </a:p>
      </dgm:t>
    </dgm:pt>
    <dgm:pt modelId="{40097AB2-DEFC-48D3-905D-4A2EBF8F3729}" type="parTrans" cxnId="{CBBC9C89-29CC-47FA-B7C5-198D8AF8F525}">
      <dgm:prSet/>
      <dgm:spPr/>
      <dgm:t>
        <a:bodyPr/>
        <a:lstStyle/>
        <a:p>
          <a:endParaRPr lang="es-ES">
            <a:latin typeface="Montserrat" panose="00000500000000000000" pitchFamily="2" charset="0"/>
          </a:endParaRPr>
        </a:p>
      </dgm:t>
    </dgm:pt>
    <dgm:pt modelId="{CF49C78F-D40E-42AC-949A-2F5EA7E89DE4}" type="sibTrans" cxnId="{CBBC9C89-29CC-47FA-B7C5-198D8AF8F525}">
      <dgm:prSet/>
      <dgm:spPr/>
      <dgm:t>
        <a:bodyPr/>
        <a:lstStyle/>
        <a:p>
          <a:endParaRPr lang="es-ES">
            <a:latin typeface="Montserrat" panose="00000500000000000000" pitchFamily="2" charset="0"/>
          </a:endParaRPr>
        </a:p>
      </dgm:t>
    </dgm:pt>
    <dgm:pt modelId="{67D9E790-3C60-41A9-B55D-6F6F5E43B37B}">
      <dgm:prSet phldrT="[Text]" custT="1"/>
      <dgm:spPr/>
      <dgm:t>
        <a:bodyPr/>
        <a:lstStyle/>
        <a:p>
          <a:r>
            <a:rPr lang="es-ES" sz="2000" dirty="0">
              <a:latin typeface="Montserrat" panose="00000500000000000000" pitchFamily="2" charset="0"/>
            </a:rPr>
            <a:t>Diferenciación</a:t>
          </a:r>
        </a:p>
      </dgm:t>
    </dgm:pt>
    <dgm:pt modelId="{A4FE6E01-BF2D-444E-A75C-945D34D792B7}" type="parTrans" cxnId="{49F43DB5-1D4A-4B8E-B8AC-D1CC2EB1120C}">
      <dgm:prSet/>
      <dgm:spPr/>
      <dgm:t>
        <a:bodyPr/>
        <a:lstStyle/>
        <a:p>
          <a:endParaRPr lang="es-ES">
            <a:latin typeface="Montserrat" panose="00000500000000000000" pitchFamily="2" charset="0"/>
          </a:endParaRPr>
        </a:p>
      </dgm:t>
    </dgm:pt>
    <dgm:pt modelId="{CBE3589C-9850-445A-ABBE-6E58F258C29B}" type="sibTrans" cxnId="{49F43DB5-1D4A-4B8E-B8AC-D1CC2EB1120C}">
      <dgm:prSet/>
      <dgm:spPr/>
      <dgm:t>
        <a:bodyPr/>
        <a:lstStyle/>
        <a:p>
          <a:endParaRPr lang="es-ES">
            <a:latin typeface="Montserrat" panose="00000500000000000000" pitchFamily="2" charset="0"/>
          </a:endParaRPr>
        </a:p>
      </dgm:t>
    </dgm:pt>
    <dgm:pt modelId="{127F03E9-6A9C-4955-82FD-141C93CCD3C6}">
      <dgm:prSet phldrT="[Text]" custT="1"/>
      <dgm:spPr/>
      <dgm:t>
        <a:bodyPr/>
        <a:lstStyle/>
        <a:p>
          <a:r>
            <a:rPr lang="es-ES" sz="2000" dirty="0">
              <a:latin typeface="Montserrat" panose="00000500000000000000" pitchFamily="2" charset="0"/>
            </a:rPr>
            <a:t>Acceso a subvenciones y ayudas</a:t>
          </a:r>
        </a:p>
      </dgm:t>
    </dgm:pt>
    <dgm:pt modelId="{A0492242-8EEB-4297-9488-0B2971A6DEBE}" type="parTrans" cxnId="{FFAED499-BC02-4F72-8838-C78327E84370}">
      <dgm:prSet/>
      <dgm:spPr/>
      <dgm:t>
        <a:bodyPr/>
        <a:lstStyle/>
        <a:p>
          <a:endParaRPr lang="es-ES">
            <a:latin typeface="Montserrat" panose="00000500000000000000" pitchFamily="2" charset="0"/>
          </a:endParaRPr>
        </a:p>
      </dgm:t>
    </dgm:pt>
    <dgm:pt modelId="{A64C7B5F-6CD7-4BA1-9D50-915EAE4E5C03}" type="sibTrans" cxnId="{FFAED499-BC02-4F72-8838-C78327E84370}">
      <dgm:prSet/>
      <dgm:spPr/>
      <dgm:t>
        <a:bodyPr/>
        <a:lstStyle/>
        <a:p>
          <a:endParaRPr lang="es-ES">
            <a:latin typeface="Montserrat" panose="00000500000000000000" pitchFamily="2" charset="0"/>
          </a:endParaRPr>
        </a:p>
      </dgm:t>
    </dgm:pt>
    <dgm:pt modelId="{26F801C7-1D6A-4992-BB17-327F84F9522E}">
      <dgm:prSet phldrT="[Text]" custT="1"/>
      <dgm:spPr/>
      <dgm:t>
        <a:bodyPr/>
        <a:lstStyle/>
        <a:p>
          <a:r>
            <a:rPr lang="es-ES" sz="2000" kern="1200" dirty="0">
              <a:latin typeface="Montserrat" panose="00000500000000000000" pitchFamily="2" charset="0"/>
            </a:rPr>
            <a:t>Proveedores sostenibles</a:t>
          </a:r>
        </a:p>
      </dgm:t>
    </dgm:pt>
    <dgm:pt modelId="{73ABFA58-1E46-46D2-A2CB-11EEC4951E45}" type="parTrans" cxnId="{051BE4AB-6B7F-4062-8773-5F96A4C80519}">
      <dgm:prSet/>
      <dgm:spPr/>
      <dgm:t>
        <a:bodyPr/>
        <a:lstStyle/>
        <a:p>
          <a:endParaRPr lang="es-ES">
            <a:latin typeface="Montserrat" panose="00000500000000000000" pitchFamily="2" charset="0"/>
          </a:endParaRPr>
        </a:p>
      </dgm:t>
    </dgm:pt>
    <dgm:pt modelId="{4CF63BF3-33F8-4811-B0EF-BB1788502430}" type="sibTrans" cxnId="{051BE4AB-6B7F-4062-8773-5F96A4C80519}">
      <dgm:prSet/>
      <dgm:spPr/>
      <dgm:t>
        <a:bodyPr/>
        <a:lstStyle/>
        <a:p>
          <a:endParaRPr lang="es-ES">
            <a:latin typeface="Montserrat" panose="00000500000000000000" pitchFamily="2" charset="0"/>
          </a:endParaRPr>
        </a:p>
      </dgm:t>
    </dgm:pt>
    <dgm:pt modelId="{76D87D66-AEFE-45B9-A6E7-647F6E9589A0}">
      <dgm:prSet phldrT="[Text]" custT="1"/>
      <dgm:spPr/>
      <dgm:t>
        <a:bodyPr/>
        <a:lstStyle/>
        <a:p>
          <a:r>
            <a:rPr lang="es-ES" sz="2000" kern="1200" dirty="0">
              <a:latin typeface="Montserrat" panose="00000500000000000000" pitchFamily="2" charset="0"/>
            </a:rPr>
            <a:t>Adopción de tecnologías</a:t>
          </a:r>
        </a:p>
      </dgm:t>
    </dgm:pt>
    <dgm:pt modelId="{89E54B1E-F60A-45A9-AF05-4DF59B4F6C67}" type="parTrans" cxnId="{A01D7E93-213F-4425-AD73-2D886C0BDF3F}">
      <dgm:prSet/>
      <dgm:spPr/>
      <dgm:t>
        <a:bodyPr/>
        <a:lstStyle/>
        <a:p>
          <a:endParaRPr lang="es-ES">
            <a:latin typeface="Montserrat" panose="00000500000000000000" pitchFamily="2" charset="0"/>
          </a:endParaRPr>
        </a:p>
      </dgm:t>
    </dgm:pt>
    <dgm:pt modelId="{9065CCCE-205F-4CF0-83BD-AF84BD5C7D9A}" type="sibTrans" cxnId="{A01D7E93-213F-4425-AD73-2D886C0BDF3F}">
      <dgm:prSet/>
      <dgm:spPr/>
      <dgm:t>
        <a:bodyPr/>
        <a:lstStyle/>
        <a:p>
          <a:endParaRPr lang="es-ES">
            <a:latin typeface="Montserrat" panose="00000500000000000000" pitchFamily="2" charset="0"/>
          </a:endParaRPr>
        </a:p>
      </dgm:t>
    </dgm:pt>
    <dgm:pt modelId="{496CF97D-90B2-4240-8216-36ACDE4DFC2D}">
      <dgm:prSet phldrT="[Text]" custT="1"/>
      <dgm:spPr/>
      <dgm:t>
        <a:bodyPr/>
        <a:lstStyle/>
        <a:p>
          <a:r>
            <a:rPr lang="es-ES" sz="2000" kern="1200" dirty="0">
              <a:latin typeface="Montserrat" panose="00000500000000000000" pitchFamily="2" charset="0"/>
            </a:rPr>
            <a:t>Economías de escala</a:t>
          </a:r>
          <a:endParaRPr lang="es-ES" sz="2200" kern="1200" dirty="0">
            <a:latin typeface="Montserrat" panose="00000500000000000000" pitchFamily="2" charset="0"/>
          </a:endParaRPr>
        </a:p>
      </dgm:t>
    </dgm:pt>
    <dgm:pt modelId="{9CF060CE-B979-4CD0-A47C-28FDCDBAE954}" type="parTrans" cxnId="{17C5AFAB-98B9-48C5-AEBC-46272E16489D}">
      <dgm:prSet/>
      <dgm:spPr/>
      <dgm:t>
        <a:bodyPr/>
        <a:lstStyle/>
        <a:p>
          <a:endParaRPr lang="es-ES">
            <a:latin typeface="Montserrat" panose="00000500000000000000" pitchFamily="2" charset="0"/>
          </a:endParaRPr>
        </a:p>
      </dgm:t>
    </dgm:pt>
    <dgm:pt modelId="{47EB2953-74FC-4303-9F01-192EA7BF0533}" type="sibTrans" cxnId="{17C5AFAB-98B9-48C5-AEBC-46272E16489D}">
      <dgm:prSet/>
      <dgm:spPr/>
      <dgm:t>
        <a:bodyPr/>
        <a:lstStyle/>
        <a:p>
          <a:endParaRPr lang="es-ES">
            <a:latin typeface="Montserrat" panose="00000500000000000000" pitchFamily="2" charset="0"/>
          </a:endParaRPr>
        </a:p>
      </dgm:t>
    </dgm:pt>
    <dgm:pt modelId="{3133D1C3-70E5-4A22-B7E7-27CCA90F6D32}">
      <dgm:prSet phldrT="[Text]" custT="1"/>
      <dgm:spPr/>
      <dgm:t>
        <a:bodyPr/>
        <a:lstStyle/>
        <a:p>
          <a:r>
            <a:rPr lang="es-ES" sz="2000" dirty="0">
              <a:latin typeface="Montserrat" panose="00000500000000000000" pitchFamily="2" charset="0"/>
            </a:rPr>
            <a:t>Reducción de costos operativos</a:t>
          </a:r>
        </a:p>
      </dgm:t>
    </dgm:pt>
    <dgm:pt modelId="{41F68C31-C23B-4692-83ED-EAFBDE37E4C6}" type="parTrans" cxnId="{9E7D8630-0C47-4E02-BB65-DB1BBAE5C28F}">
      <dgm:prSet/>
      <dgm:spPr/>
      <dgm:t>
        <a:bodyPr/>
        <a:lstStyle/>
        <a:p>
          <a:endParaRPr lang="es-ES"/>
        </a:p>
      </dgm:t>
    </dgm:pt>
    <dgm:pt modelId="{933CF02C-8787-4B76-B98F-4A7164791B91}" type="sibTrans" cxnId="{9E7D8630-0C47-4E02-BB65-DB1BBAE5C28F}">
      <dgm:prSet/>
      <dgm:spPr/>
      <dgm:t>
        <a:bodyPr/>
        <a:lstStyle/>
        <a:p>
          <a:endParaRPr lang="es-ES"/>
        </a:p>
      </dgm:t>
    </dgm:pt>
    <dgm:pt modelId="{99324478-0BA8-4993-82A5-D1A832F0D88F}">
      <dgm:prSet phldrT="[Text]" custT="1"/>
      <dgm:spPr/>
      <dgm:t>
        <a:bodyPr/>
        <a:lstStyle/>
        <a:p>
          <a:r>
            <a:rPr lang="es-ES" sz="2000" dirty="0">
              <a:latin typeface="Montserrat" panose="00000500000000000000" pitchFamily="2" charset="0"/>
            </a:rPr>
            <a:t>Economía Circular</a:t>
          </a:r>
        </a:p>
      </dgm:t>
    </dgm:pt>
    <dgm:pt modelId="{2BE3FD0D-BA3F-4474-AE35-6BCBCDD276BC}" type="parTrans" cxnId="{564168E9-D56B-4061-BB48-5977FAC19600}">
      <dgm:prSet/>
      <dgm:spPr/>
      <dgm:t>
        <a:bodyPr/>
        <a:lstStyle/>
        <a:p>
          <a:endParaRPr lang="es-ES"/>
        </a:p>
      </dgm:t>
    </dgm:pt>
    <dgm:pt modelId="{BF0174AF-BAD5-4CDB-8198-A347A2E14737}" type="sibTrans" cxnId="{564168E9-D56B-4061-BB48-5977FAC19600}">
      <dgm:prSet/>
      <dgm:spPr/>
      <dgm:t>
        <a:bodyPr/>
        <a:lstStyle/>
        <a:p>
          <a:endParaRPr lang="es-ES"/>
        </a:p>
      </dgm:t>
    </dgm:pt>
    <dgm:pt modelId="{F116EC59-F070-4A61-A8B0-E34022AF2D1B}">
      <dgm:prSet phldrT="[Text]" custT="1"/>
      <dgm:spPr/>
      <dgm:t>
        <a:bodyPr/>
        <a:lstStyle/>
        <a:p>
          <a:r>
            <a:rPr lang="es-ES" sz="2000" dirty="0">
              <a:latin typeface="Montserrat" panose="00000500000000000000" pitchFamily="2" charset="0"/>
            </a:rPr>
            <a:t>Digitalización y Tecnologías</a:t>
          </a:r>
        </a:p>
      </dgm:t>
    </dgm:pt>
    <dgm:pt modelId="{27A17DC4-3C93-426A-9E7D-4FB6FD2C39D9}" type="parTrans" cxnId="{94EAE205-9683-4169-9088-9A4C3FB5E6FA}">
      <dgm:prSet/>
      <dgm:spPr/>
      <dgm:t>
        <a:bodyPr/>
        <a:lstStyle/>
        <a:p>
          <a:endParaRPr lang="es-ES"/>
        </a:p>
      </dgm:t>
    </dgm:pt>
    <dgm:pt modelId="{B1087833-38BB-44AB-9C84-D8C666860907}" type="sibTrans" cxnId="{94EAE205-9683-4169-9088-9A4C3FB5E6FA}">
      <dgm:prSet/>
      <dgm:spPr/>
      <dgm:t>
        <a:bodyPr/>
        <a:lstStyle/>
        <a:p>
          <a:endParaRPr lang="es-ES"/>
        </a:p>
      </dgm:t>
    </dgm:pt>
    <dgm:pt modelId="{17BD83DB-7620-47C3-8430-8D0B62677888}">
      <dgm:prSet phldrT="[Text]" custT="1"/>
      <dgm:spPr/>
      <dgm:t>
        <a:bodyPr/>
        <a:lstStyle/>
        <a:p>
          <a:r>
            <a:rPr lang="es-ES" sz="2000" dirty="0">
              <a:latin typeface="Montserrat" panose="00000500000000000000" pitchFamily="2" charset="0"/>
            </a:rPr>
            <a:t>Certificaciones- Reconocimientos</a:t>
          </a:r>
        </a:p>
      </dgm:t>
    </dgm:pt>
    <dgm:pt modelId="{97AC4AD5-1E1E-4FEE-BC51-FC3ADF3BDB62}" type="parTrans" cxnId="{37B089A2-FB6F-4CD1-A4B3-26E79C6959F4}">
      <dgm:prSet/>
      <dgm:spPr/>
      <dgm:t>
        <a:bodyPr/>
        <a:lstStyle/>
        <a:p>
          <a:endParaRPr lang="es-ES"/>
        </a:p>
      </dgm:t>
    </dgm:pt>
    <dgm:pt modelId="{A806CB6C-B1E1-4810-A2E6-45EA7A41F242}" type="sibTrans" cxnId="{37B089A2-FB6F-4CD1-A4B3-26E79C6959F4}">
      <dgm:prSet/>
      <dgm:spPr/>
      <dgm:t>
        <a:bodyPr/>
        <a:lstStyle/>
        <a:p>
          <a:endParaRPr lang="es-ES"/>
        </a:p>
      </dgm:t>
    </dgm:pt>
    <dgm:pt modelId="{5524ABA2-4245-4F4E-9C4B-35F36F28F7B2}">
      <dgm:prSet phldrT="[Text]"/>
      <dgm:spPr/>
      <dgm:t>
        <a:bodyPr/>
        <a:lstStyle/>
        <a:p>
          <a:endParaRPr lang="es-ES" sz="2200" dirty="0">
            <a:latin typeface="Montserrat" panose="00000500000000000000" pitchFamily="2" charset="0"/>
          </a:endParaRPr>
        </a:p>
      </dgm:t>
    </dgm:pt>
    <dgm:pt modelId="{49844D0F-B655-4015-9352-4A8DE8531655}" type="parTrans" cxnId="{2F6EED25-91C3-4AD2-BB3C-54C1E09DEE5B}">
      <dgm:prSet/>
      <dgm:spPr/>
      <dgm:t>
        <a:bodyPr/>
        <a:lstStyle/>
        <a:p>
          <a:endParaRPr lang="es-ES"/>
        </a:p>
      </dgm:t>
    </dgm:pt>
    <dgm:pt modelId="{A06AA3DB-027C-4956-83C5-80DAF88B6FB7}" type="sibTrans" cxnId="{2F6EED25-91C3-4AD2-BB3C-54C1E09DEE5B}">
      <dgm:prSet/>
      <dgm:spPr/>
      <dgm:t>
        <a:bodyPr/>
        <a:lstStyle/>
        <a:p>
          <a:endParaRPr lang="es-ES"/>
        </a:p>
      </dgm:t>
    </dgm:pt>
    <dgm:pt modelId="{E8E39C56-56AA-4B3F-808B-24E5F725D9CA}">
      <dgm:prSet phldrT="[Text]" custT="1"/>
      <dgm:spPr/>
      <dgm:t>
        <a:bodyPr/>
        <a:lstStyle/>
        <a:p>
          <a:r>
            <a:rPr lang="es-ES" sz="2000" dirty="0">
              <a:latin typeface="Montserrat" panose="00000500000000000000" pitchFamily="2" charset="0"/>
            </a:rPr>
            <a:t>Colaboración Alianzas</a:t>
          </a:r>
        </a:p>
      </dgm:t>
    </dgm:pt>
    <dgm:pt modelId="{8B5257E4-7A72-487C-A3D7-6EAB8379061E}" type="parTrans" cxnId="{A6EABC88-9579-4206-9CD9-8808D439085C}">
      <dgm:prSet/>
      <dgm:spPr/>
      <dgm:t>
        <a:bodyPr/>
        <a:lstStyle/>
        <a:p>
          <a:endParaRPr lang="es-ES"/>
        </a:p>
      </dgm:t>
    </dgm:pt>
    <dgm:pt modelId="{2BB28616-BA61-408D-BE33-D759F50F3A78}" type="sibTrans" cxnId="{A6EABC88-9579-4206-9CD9-8808D439085C}">
      <dgm:prSet/>
      <dgm:spPr/>
      <dgm:t>
        <a:bodyPr/>
        <a:lstStyle/>
        <a:p>
          <a:endParaRPr lang="es-ES"/>
        </a:p>
      </dgm:t>
    </dgm:pt>
    <dgm:pt modelId="{A84F657D-56A1-4307-96B2-68FB86C4F21E}">
      <dgm:prSet phldrT="[Text]" custT="1"/>
      <dgm:spPr/>
      <dgm:t>
        <a:bodyPr/>
        <a:lstStyle/>
        <a:p>
          <a:r>
            <a:rPr lang="es-ES" sz="2000" dirty="0">
              <a:latin typeface="Montserrat" panose="00000500000000000000" pitchFamily="2" charset="0"/>
            </a:rPr>
            <a:t>Innovación</a:t>
          </a:r>
        </a:p>
      </dgm:t>
    </dgm:pt>
    <dgm:pt modelId="{B4899584-E86D-4AE1-858B-FBA6D89A1A29}" type="parTrans" cxnId="{001CA651-87B1-4A73-893D-D8A462A1231A}">
      <dgm:prSet/>
      <dgm:spPr/>
      <dgm:t>
        <a:bodyPr/>
        <a:lstStyle/>
        <a:p>
          <a:endParaRPr lang="es-ES"/>
        </a:p>
      </dgm:t>
    </dgm:pt>
    <dgm:pt modelId="{9E71B845-D9A2-4566-8AE9-3689105F955A}" type="sibTrans" cxnId="{001CA651-87B1-4A73-893D-D8A462A1231A}">
      <dgm:prSet/>
      <dgm:spPr/>
      <dgm:t>
        <a:bodyPr/>
        <a:lstStyle/>
        <a:p>
          <a:endParaRPr lang="es-ES"/>
        </a:p>
      </dgm:t>
    </dgm:pt>
    <dgm:pt modelId="{966AFA9E-E28A-480C-B983-95946EDDC088}">
      <dgm:prSet phldrT="[Text]" custT="1"/>
      <dgm:spPr/>
      <dgm:t>
        <a:bodyPr/>
        <a:lstStyle/>
        <a:p>
          <a:r>
            <a:rPr lang="es-ES" sz="2000" kern="1200" dirty="0">
              <a:solidFill>
                <a:prstClr val="black">
                  <a:hueOff val="0"/>
                  <a:satOff val="0"/>
                  <a:lumOff val="0"/>
                  <a:alphaOff val="0"/>
                </a:prstClr>
              </a:solidFill>
              <a:latin typeface="Montserrat" panose="00000500000000000000" pitchFamily="2" charset="0"/>
              <a:ea typeface="+mn-ea"/>
              <a:cs typeface="+mn-cs"/>
            </a:rPr>
            <a:t>Dificultad para implementar normativas y regulaciones</a:t>
          </a:r>
        </a:p>
      </dgm:t>
    </dgm:pt>
    <dgm:pt modelId="{61DCF405-341C-4560-95EE-27619DA95906}" type="parTrans" cxnId="{B3657A26-6CFF-44D8-BA87-1D30B71E43D6}">
      <dgm:prSet/>
      <dgm:spPr/>
      <dgm:t>
        <a:bodyPr/>
        <a:lstStyle/>
        <a:p>
          <a:endParaRPr lang="es-ES"/>
        </a:p>
      </dgm:t>
    </dgm:pt>
    <dgm:pt modelId="{4648DC03-E820-467C-9469-F44ABE9664C7}" type="sibTrans" cxnId="{B3657A26-6CFF-44D8-BA87-1D30B71E43D6}">
      <dgm:prSet/>
      <dgm:spPr/>
      <dgm:t>
        <a:bodyPr/>
        <a:lstStyle/>
        <a:p>
          <a:endParaRPr lang="es-ES"/>
        </a:p>
      </dgm:t>
    </dgm:pt>
    <dgm:pt modelId="{7F639D89-A9DA-481A-BA82-7A4EFD70B550}" type="pres">
      <dgm:prSet presAssocID="{68C2F8FE-80EB-4A8D-A1EA-537681B75A76}" presName="Name0" presStyleCnt="0">
        <dgm:presLayoutVars>
          <dgm:dir/>
          <dgm:animLvl val="lvl"/>
          <dgm:resizeHandles val="exact"/>
        </dgm:presLayoutVars>
      </dgm:prSet>
      <dgm:spPr/>
    </dgm:pt>
    <dgm:pt modelId="{39676C67-DD54-4AE7-A07B-4FA808725B74}" type="pres">
      <dgm:prSet presAssocID="{224971C8-5D43-4A0F-B956-CDFADB42936D}" presName="composite" presStyleCnt="0"/>
      <dgm:spPr/>
    </dgm:pt>
    <dgm:pt modelId="{0DA009A3-FDC4-4DE8-8F82-2765E37B1763}" type="pres">
      <dgm:prSet presAssocID="{224971C8-5D43-4A0F-B956-CDFADB42936D}" presName="parTx" presStyleLbl="alignNode1" presStyleIdx="0" presStyleCnt="2">
        <dgm:presLayoutVars>
          <dgm:chMax val="0"/>
          <dgm:chPref val="0"/>
          <dgm:bulletEnabled val="1"/>
        </dgm:presLayoutVars>
      </dgm:prSet>
      <dgm:spPr/>
    </dgm:pt>
    <dgm:pt modelId="{1B41FDDA-926F-409B-A32C-87D3015B12E2}" type="pres">
      <dgm:prSet presAssocID="{224971C8-5D43-4A0F-B956-CDFADB42936D}" presName="desTx" presStyleLbl="alignAccFollowNode1" presStyleIdx="0" presStyleCnt="2">
        <dgm:presLayoutVars>
          <dgm:bulletEnabled val="1"/>
        </dgm:presLayoutVars>
      </dgm:prSet>
      <dgm:spPr/>
    </dgm:pt>
    <dgm:pt modelId="{62B5330F-2EEB-4D94-8DF1-FBCB37709736}" type="pres">
      <dgm:prSet presAssocID="{1FFAF480-7B05-4548-A78E-935EE87B44F6}" presName="space" presStyleCnt="0"/>
      <dgm:spPr/>
    </dgm:pt>
    <dgm:pt modelId="{B0606AA0-A64B-4C52-891B-32D85E5607FD}" type="pres">
      <dgm:prSet presAssocID="{97E727ED-EDDF-49A6-BB37-11A4182B2956}" presName="composite" presStyleCnt="0"/>
      <dgm:spPr/>
    </dgm:pt>
    <dgm:pt modelId="{9AC81250-16B7-42FC-A5C5-96F2F46FF520}" type="pres">
      <dgm:prSet presAssocID="{97E727ED-EDDF-49A6-BB37-11A4182B2956}" presName="parTx" presStyleLbl="alignNode1" presStyleIdx="1" presStyleCnt="2">
        <dgm:presLayoutVars>
          <dgm:chMax val="0"/>
          <dgm:chPref val="0"/>
          <dgm:bulletEnabled val="1"/>
        </dgm:presLayoutVars>
      </dgm:prSet>
      <dgm:spPr/>
    </dgm:pt>
    <dgm:pt modelId="{656E3501-E5CC-49D6-8FE9-100F0C919747}" type="pres">
      <dgm:prSet presAssocID="{97E727ED-EDDF-49A6-BB37-11A4182B2956}" presName="desTx" presStyleLbl="alignAccFollowNode1" presStyleIdx="1" presStyleCnt="2">
        <dgm:presLayoutVars>
          <dgm:bulletEnabled val="1"/>
        </dgm:presLayoutVars>
      </dgm:prSet>
      <dgm:spPr/>
    </dgm:pt>
  </dgm:ptLst>
  <dgm:cxnLst>
    <dgm:cxn modelId="{24AD0605-12B3-45F5-837C-0D9FF263A34F}" type="presOf" srcId="{99324478-0BA8-4993-82A5-D1A832F0D88F}" destId="{656E3501-E5CC-49D6-8FE9-100F0C919747}" srcOrd="0" destOrd="3" presId="urn:microsoft.com/office/officeart/2005/8/layout/hList1"/>
    <dgm:cxn modelId="{94EAE205-9683-4169-9088-9A4C3FB5E6FA}" srcId="{97E727ED-EDDF-49A6-BB37-11A4182B2956}" destId="{F116EC59-F070-4A61-A8B0-E34022AF2D1B}" srcOrd="4" destOrd="0" parTransId="{27A17DC4-3C93-426A-9E7D-4FB6FD2C39D9}" sibTransId="{B1087833-38BB-44AB-9C84-D8C666860907}"/>
    <dgm:cxn modelId="{E4DEDA09-405A-4B38-AE7A-218BEAFCAE6C}" type="presOf" srcId="{67D9E790-3C60-41A9-B55D-6F6F5E43B37B}" destId="{656E3501-E5CC-49D6-8FE9-100F0C919747}" srcOrd="0" destOrd="0" presId="urn:microsoft.com/office/officeart/2005/8/layout/hList1"/>
    <dgm:cxn modelId="{85632E14-EB16-47A4-B203-29DBF35FAC20}" type="presOf" srcId="{127F03E9-6A9C-4955-82FD-141C93CCD3C6}" destId="{656E3501-E5CC-49D6-8FE9-100F0C919747}" srcOrd="0" destOrd="1" presId="urn:microsoft.com/office/officeart/2005/8/layout/hList1"/>
    <dgm:cxn modelId="{BA1C1D19-DCAA-4560-AD58-0BE829B57CEB}" type="presOf" srcId="{F116EC59-F070-4A61-A8B0-E34022AF2D1B}" destId="{656E3501-E5CC-49D6-8FE9-100F0C919747}" srcOrd="0" destOrd="4" presId="urn:microsoft.com/office/officeart/2005/8/layout/hList1"/>
    <dgm:cxn modelId="{8C448D22-AA63-473E-B563-D04357E6C19B}" type="presOf" srcId="{E8E39C56-56AA-4B3F-808B-24E5F725D9CA}" destId="{656E3501-E5CC-49D6-8FE9-100F0C919747}" srcOrd="0" destOrd="6" presId="urn:microsoft.com/office/officeart/2005/8/layout/hList1"/>
    <dgm:cxn modelId="{2F6EED25-91C3-4AD2-BB3C-54C1E09DEE5B}" srcId="{97E727ED-EDDF-49A6-BB37-11A4182B2956}" destId="{5524ABA2-4245-4F4E-9C4B-35F36F28F7B2}" srcOrd="8" destOrd="0" parTransId="{49844D0F-B655-4015-9352-4A8DE8531655}" sibTransId="{A06AA3DB-027C-4956-83C5-80DAF88B6FB7}"/>
    <dgm:cxn modelId="{B3657A26-6CFF-44D8-BA87-1D30B71E43D6}" srcId="{224971C8-5D43-4A0F-B956-CDFADB42936D}" destId="{966AFA9E-E28A-480C-B983-95946EDDC088}" srcOrd="2" destOrd="0" parTransId="{61DCF405-341C-4560-95EE-27619DA95906}" sibTransId="{4648DC03-E820-467C-9469-F44ABE9664C7}"/>
    <dgm:cxn modelId="{9E7D8630-0C47-4E02-BB65-DB1BBAE5C28F}" srcId="{97E727ED-EDDF-49A6-BB37-11A4182B2956}" destId="{3133D1C3-70E5-4A22-B7E7-27CCA90F6D32}" srcOrd="2" destOrd="0" parTransId="{41F68C31-C23B-4692-83ED-EAFBDE37E4C6}" sibTransId="{933CF02C-8787-4B76-B98F-4A7164791B91}"/>
    <dgm:cxn modelId="{CE63CC30-5AA2-4592-8C95-26F2361F526C}" type="presOf" srcId="{496CF97D-90B2-4240-8216-36ACDE4DFC2D}" destId="{1B41FDDA-926F-409B-A32C-87D3015B12E2}" srcOrd="0" destOrd="5" presId="urn:microsoft.com/office/officeart/2005/8/layout/hList1"/>
    <dgm:cxn modelId="{E5611633-437F-42FC-9505-D190246D1210}" type="presOf" srcId="{17BD83DB-7620-47C3-8430-8D0B62677888}" destId="{656E3501-E5CC-49D6-8FE9-100F0C919747}" srcOrd="0" destOrd="5" presId="urn:microsoft.com/office/officeart/2005/8/layout/hList1"/>
    <dgm:cxn modelId="{DE7DF435-749D-423D-8C6F-455DCB9FFB97}" type="presOf" srcId="{FC788B78-31F5-49FE-90FC-5C96E5654ACB}" destId="{1B41FDDA-926F-409B-A32C-87D3015B12E2}" srcOrd="0" destOrd="1" presId="urn:microsoft.com/office/officeart/2005/8/layout/hList1"/>
    <dgm:cxn modelId="{264B565E-BB27-4CBF-81F2-70D3B089F249}" type="presOf" srcId="{966AFA9E-E28A-480C-B983-95946EDDC088}" destId="{1B41FDDA-926F-409B-A32C-87D3015B12E2}" srcOrd="0" destOrd="2" presId="urn:microsoft.com/office/officeart/2005/8/layout/hList1"/>
    <dgm:cxn modelId="{8D17785E-798A-4A94-B6D9-E3DE8AB324F2}" srcId="{224971C8-5D43-4A0F-B956-CDFADB42936D}" destId="{FC788B78-31F5-49FE-90FC-5C96E5654ACB}" srcOrd="1" destOrd="0" parTransId="{DF9D20B6-C4D8-4F64-942A-089DA2F87445}" sibTransId="{92C7B8FF-9C3C-46A5-A67C-CAE6F46B1964}"/>
    <dgm:cxn modelId="{3B6B964E-8D84-4429-9B1B-AAACA9AB0746}" type="presOf" srcId="{3133D1C3-70E5-4A22-B7E7-27CCA90F6D32}" destId="{656E3501-E5CC-49D6-8FE9-100F0C919747}" srcOrd="0" destOrd="2" presId="urn:microsoft.com/office/officeart/2005/8/layout/hList1"/>
    <dgm:cxn modelId="{001CA651-87B1-4A73-893D-D8A462A1231A}" srcId="{97E727ED-EDDF-49A6-BB37-11A4182B2956}" destId="{A84F657D-56A1-4307-96B2-68FB86C4F21E}" srcOrd="7" destOrd="0" parTransId="{B4899584-E86D-4AE1-858B-FBA6D89A1A29}" sibTransId="{9E71B845-D9A2-4566-8AE9-3689105F955A}"/>
    <dgm:cxn modelId="{68B7E955-8192-414E-A412-A41981AE4DD2}" type="presOf" srcId="{97E727ED-EDDF-49A6-BB37-11A4182B2956}" destId="{9AC81250-16B7-42FC-A5C5-96F2F46FF520}" srcOrd="0" destOrd="0" presId="urn:microsoft.com/office/officeart/2005/8/layout/hList1"/>
    <dgm:cxn modelId="{690B6858-A734-4F74-AC28-2E773696F14C}" type="presOf" srcId="{68C2F8FE-80EB-4A8D-A1EA-537681B75A76}" destId="{7F639D89-A9DA-481A-BA82-7A4EFD70B550}" srcOrd="0" destOrd="0" presId="urn:microsoft.com/office/officeart/2005/8/layout/hList1"/>
    <dgm:cxn modelId="{A6EABC88-9579-4206-9CD9-8808D439085C}" srcId="{97E727ED-EDDF-49A6-BB37-11A4182B2956}" destId="{E8E39C56-56AA-4B3F-808B-24E5F725D9CA}" srcOrd="6" destOrd="0" parTransId="{8B5257E4-7A72-487C-A3D7-6EAB8379061E}" sibTransId="{2BB28616-BA61-408D-BE33-D759F50F3A78}"/>
    <dgm:cxn modelId="{CBBC9C89-29CC-47FA-B7C5-198D8AF8F525}" srcId="{68C2F8FE-80EB-4A8D-A1EA-537681B75A76}" destId="{97E727ED-EDDF-49A6-BB37-11A4182B2956}" srcOrd="1" destOrd="0" parTransId="{40097AB2-DEFC-48D3-905D-4A2EBF8F3729}" sibTransId="{CF49C78F-D40E-42AC-949A-2F5EA7E89DE4}"/>
    <dgm:cxn modelId="{1238AE8A-A006-4AC4-AC79-F21520750312}" srcId="{224971C8-5D43-4A0F-B956-CDFADB42936D}" destId="{FD5E63A1-BD57-41B0-9740-045AFD2FF719}" srcOrd="0" destOrd="0" parTransId="{0492429C-24F6-45D7-B881-24D9B705871C}" sibTransId="{09390785-DF40-460A-8B98-28969A245742}"/>
    <dgm:cxn modelId="{DBC4D292-8603-4F23-9A30-95FC034DEA91}" type="presOf" srcId="{76D87D66-AEFE-45B9-A6E7-647F6E9589A0}" destId="{1B41FDDA-926F-409B-A32C-87D3015B12E2}" srcOrd="0" destOrd="4" presId="urn:microsoft.com/office/officeart/2005/8/layout/hList1"/>
    <dgm:cxn modelId="{A01D7E93-213F-4425-AD73-2D886C0BDF3F}" srcId="{224971C8-5D43-4A0F-B956-CDFADB42936D}" destId="{76D87D66-AEFE-45B9-A6E7-647F6E9589A0}" srcOrd="4" destOrd="0" parTransId="{89E54B1E-F60A-45A9-AF05-4DF59B4F6C67}" sibTransId="{9065CCCE-205F-4CF0-83BD-AF84BD5C7D9A}"/>
    <dgm:cxn modelId="{80C4DB97-4827-4CC9-9564-DF0C6AD1F78F}" type="presOf" srcId="{26F801C7-1D6A-4992-BB17-327F84F9522E}" destId="{1B41FDDA-926F-409B-A32C-87D3015B12E2}" srcOrd="0" destOrd="3" presId="urn:microsoft.com/office/officeart/2005/8/layout/hList1"/>
    <dgm:cxn modelId="{FFAED499-BC02-4F72-8838-C78327E84370}" srcId="{97E727ED-EDDF-49A6-BB37-11A4182B2956}" destId="{127F03E9-6A9C-4955-82FD-141C93CCD3C6}" srcOrd="1" destOrd="0" parTransId="{A0492242-8EEB-4297-9488-0B2971A6DEBE}" sibTransId="{A64C7B5F-6CD7-4BA1-9D50-915EAE4E5C03}"/>
    <dgm:cxn modelId="{37B089A2-FB6F-4CD1-A4B3-26E79C6959F4}" srcId="{97E727ED-EDDF-49A6-BB37-11A4182B2956}" destId="{17BD83DB-7620-47C3-8430-8D0B62677888}" srcOrd="5" destOrd="0" parTransId="{97AC4AD5-1E1E-4FEE-BC51-FC3ADF3BDB62}" sibTransId="{A806CB6C-B1E1-4810-A2E6-45EA7A41F242}"/>
    <dgm:cxn modelId="{B82F18A4-D072-4E23-9ED6-E2FC400B58B4}" type="presOf" srcId="{224971C8-5D43-4A0F-B956-CDFADB42936D}" destId="{0DA009A3-FDC4-4DE8-8F82-2765E37B1763}" srcOrd="0" destOrd="0" presId="urn:microsoft.com/office/officeart/2005/8/layout/hList1"/>
    <dgm:cxn modelId="{17C5AFAB-98B9-48C5-AEBC-46272E16489D}" srcId="{224971C8-5D43-4A0F-B956-CDFADB42936D}" destId="{496CF97D-90B2-4240-8216-36ACDE4DFC2D}" srcOrd="5" destOrd="0" parTransId="{9CF060CE-B979-4CD0-A47C-28FDCDBAE954}" sibTransId="{47EB2953-74FC-4303-9F01-192EA7BF0533}"/>
    <dgm:cxn modelId="{051BE4AB-6B7F-4062-8773-5F96A4C80519}" srcId="{224971C8-5D43-4A0F-B956-CDFADB42936D}" destId="{26F801C7-1D6A-4992-BB17-327F84F9522E}" srcOrd="3" destOrd="0" parTransId="{73ABFA58-1E46-46D2-A2CB-11EEC4951E45}" sibTransId="{4CF63BF3-33F8-4811-B0EF-BB1788502430}"/>
    <dgm:cxn modelId="{49F43DB5-1D4A-4B8E-B8AC-D1CC2EB1120C}" srcId="{97E727ED-EDDF-49A6-BB37-11A4182B2956}" destId="{67D9E790-3C60-41A9-B55D-6F6F5E43B37B}" srcOrd="0" destOrd="0" parTransId="{A4FE6E01-BF2D-444E-A75C-945D34D792B7}" sibTransId="{CBE3589C-9850-445A-ABBE-6E58F258C29B}"/>
    <dgm:cxn modelId="{F420C4C6-1E33-40D7-AB7C-C365344582F4}" type="presOf" srcId="{5524ABA2-4245-4F4E-9C4B-35F36F28F7B2}" destId="{656E3501-E5CC-49D6-8FE9-100F0C919747}" srcOrd="0" destOrd="8" presId="urn:microsoft.com/office/officeart/2005/8/layout/hList1"/>
    <dgm:cxn modelId="{564168E9-D56B-4061-BB48-5977FAC19600}" srcId="{97E727ED-EDDF-49A6-BB37-11A4182B2956}" destId="{99324478-0BA8-4993-82A5-D1A832F0D88F}" srcOrd="3" destOrd="0" parTransId="{2BE3FD0D-BA3F-4474-AE35-6BCBCDD276BC}" sibTransId="{BF0174AF-BAD5-4CDB-8198-A347A2E14737}"/>
    <dgm:cxn modelId="{A2D6A6F1-CDC8-4BB1-A5E7-81FEDFEF1C3F}" type="presOf" srcId="{A84F657D-56A1-4307-96B2-68FB86C4F21E}" destId="{656E3501-E5CC-49D6-8FE9-100F0C919747}" srcOrd="0" destOrd="7" presId="urn:microsoft.com/office/officeart/2005/8/layout/hList1"/>
    <dgm:cxn modelId="{9F7F86FB-5B40-493C-B5E1-7498D3492485}" srcId="{68C2F8FE-80EB-4A8D-A1EA-537681B75A76}" destId="{224971C8-5D43-4A0F-B956-CDFADB42936D}" srcOrd="0" destOrd="0" parTransId="{2CC593D3-C134-4547-A030-13AFE15D5071}" sibTransId="{1FFAF480-7B05-4548-A78E-935EE87B44F6}"/>
    <dgm:cxn modelId="{80408CFB-E149-4C62-B8F4-9FAAC3D51C15}" type="presOf" srcId="{FD5E63A1-BD57-41B0-9740-045AFD2FF719}" destId="{1B41FDDA-926F-409B-A32C-87D3015B12E2}" srcOrd="0" destOrd="0" presId="urn:microsoft.com/office/officeart/2005/8/layout/hList1"/>
    <dgm:cxn modelId="{FFB73B1B-EE45-4BA1-B7B5-FCC5EE90CE6B}" type="presParOf" srcId="{7F639D89-A9DA-481A-BA82-7A4EFD70B550}" destId="{39676C67-DD54-4AE7-A07B-4FA808725B74}" srcOrd="0" destOrd="0" presId="urn:microsoft.com/office/officeart/2005/8/layout/hList1"/>
    <dgm:cxn modelId="{6C15F7CF-A875-42F3-96A6-61813F98B967}" type="presParOf" srcId="{39676C67-DD54-4AE7-A07B-4FA808725B74}" destId="{0DA009A3-FDC4-4DE8-8F82-2765E37B1763}" srcOrd="0" destOrd="0" presId="urn:microsoft.com/office/officeart/2005/8/layout/hList1"/>
    <dgm:cxn modelId="{51DD4E0A-4FA4-42BB-8421-1ACE61288ADB}" type="presParOf" srcId="{39676C67-DD54-4AE7-A07B-4FA808725B74}" destId="{1B41FDDA-926F-409B-A32C-87D3015B12E2}" srcOrd="1" destOrd="0" presId="urn:microsoft.com/office/officeart/2005/8/layout/hList1"/>
    <dgm:cxn modelId="{61383DA8-F83F-4D1A-A25E-BBC7F080AC7D}" type="presParOf" srcId="{7F639D89-A9DA-481A-BA82-7A4EFD70B550}" destId="{62B5330F-2EEB-4D94-8DF1-FBCB37709736}" srcOrd="1" destOrd="0" presId="urn:microsoft.com/office/officeart/2005/8/layout/hList1"/>
    <dgm:cxn modelId="{0D6749B5-F502-4DE8-BF36-A70D473D8D11}" type="presParOf" srcId="{7F639D89-A9DA-481A-BA82-7A4EFD70B550}" destId="{B0606AA0-A64B-4C52-891B-32D85E5607FD}" srcOrd="2" destOrd="0" presId="urn:microsoft.com/office/officeart/2005/8/layout/hList1"/>
    <dgm:cxn modelId="{9CE7D4D4-D86C-46C4-B5B7-75A47764F1B2}" type="presParOf" srcId="{B0606AA0-A64B-4C52-891B-32D85E5607FD}" destId="{9AC81250-16B7-42FC-A5C5-96F2F46FF520}" srcOrd="0" destOrd="0" presId="urn:microsoft.com/office/officeart/2005/8/layout/hList1"/>
    <dgm:cxn modelId="{A59F59A0-3254-4AEB-A5E3-F6D90F03ADDC}" type="presParOf" srcId="{B0606AA0-A64B-4C52-891B-32D85E5607FD}" destId="{656E3501-E5CC-49D6-8FE9-100F0C91974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D63ADE-AD64-48CA-A511-6DECA961EAB6}" type="doc">
      <dgm:prSet loTypeId="urn:microsoft.com/office/officeart/2008/layout/AlternatingPictureBlocks" loCatId="list" qsTypeId="urn:microsoft.com/office/officeart/2005/8/quickstyle/simple1" qsCatId="simple" csTypeId="urn:microsoft.com/office/officeart/2005/8/colors/accent1_1" csCatId="accent1" phldr="1"/>
      <dgm:spPr/>
    </dgm:pt>
    <dgm:pt modelId="{FD95F1C0-58C3-4F9B-A5D1-EBE88CA8AF90}">
      <dgm:prSet phldrT="[Text]"/>
      <dgm:spPr/>
      <dgm:t>
        <a:bodyPr/>
        <a:lstStyle/>
        <a:p>
          <a:r>
            <a:rPr lang="es-ES" dirty="0">
              <a:latin typeface="Montserrat" panose="00000500000000000000" pitchFamily="2" charset="0"/>
            </a:rPr>
            <a:t>Reducción efectiva de las emisiones</a:t>
          </a:r>
        </a:p>
      </dgm:t>
    </dgm:pt>
    <dgm:pt modelId="{56168855-57EC-4724-8CF3-7C6CDA326D8F}" type="parTrans" cxnId="{10605182-2D6E-4D59-9CA2-F1EFA54F0860}">
      <dgm:prSet/>
      <dgm:spPr/>
      <dgm:t>
        <a:bodyPr/>
        <a:lstStyle/>
        <a:p>
          <a:endParaRPr lang="es-ES">
            <a:latin typeface="Montserrat" panose="00000500000000000000" pitchFamily="2" charset="0"/>
          </a:endParaRPr>
        </a:p>
      </dgm:t>
    </dgm:pt>
    <dgm:pt modelId="{A5CB1A6C-CB2F-4A63-A8B3-81F65FAB3749}" type="sibTrans" cxnId="{10605182-2D6E-4D59-9CA2-F1EFA54F0860}">
      <dgm:prSet/>
      <dgm:spPr/>
      <dgm:t>
        <a:bodyPr/>
        <a:lstStyle/>
        <a:p>
          <a:endParaRPr lang="es-ES">
            <a:latin typeface="Montserrat" panose="00000500000000000000" pitchFamily="2" charset="0"/>
          </a:endParaRPr>
        </a:p>
      </dgm:t>
    </dgm:pt>
    <dgm:pt modelId="{65485B8A-ACD4-4536-885F-FD30E70FE475}">
      <dgm:prSet phldrT="[Text]"/>
      <dgm:spPr/>
      <dgm:t>
        <a:bodyPr/>
        <a:lstStyle/>
        <a:p>
          <a:r>
            <a:rPr lang="es-ES" dirty="0">
              <a:latin typeface="Montserrat" panose="00000500000000000000" pitchFamily="2" charset="0"/>
            </a:rPr>
            <a:t>Optimización de recursos y costos</a:t>
          </a:r>
        </a:p>
      </dgm:t>
    </dgm:pt>
    <dgm:pt modelId="{E79414D7-2E50-4C07-AD87-31A72803A6A8}" type="parTrans" cxnId="{7A00E642-4172-4A43-B64A-8F00AF969EFA}">
      <dgm:prSet/>
      <dgm:spPr/>
      <dgm:t>
        <a:bodyPr/>
        <a:lstStyle/>
        <a:p>
          <a:endParaRPr lang="es-ES">
            <a:latin typeface="Montserrat" panose="00000500000000000000" pitchFamily="2" charset="0"/>
          </a:endParaRPr>
        </a:p>
      </dgm:t>
    </dgm:pt>
    <dgm:pt modelId="{4FBEA176-B051-437F-AEA8-985630965B6B}" type="sibTrans" cxnId="{7A00E642-4172-4A43-B64A-8F00AF969EFA}">
      <dgm:prSet/>
      <dgm:spPr/>
      <dgm:t>
        <a:bodyPr/>
        <a:lstStyle/>
        <a:p>
          <a:endParaRPr lang="es-ES">
            <a:latin typeface="Montserrat" panose="00000500000000000000" pitchFamily="2" charset="0"/>
          </a:endParaRPr>
        </a:p>
      </dgm:t>
    </dgm:pt>
    <dgm:pt modelId="{E3E3ED7A-2A0F-4E75-B3DE-8292252D5A67}">
      <dgm:prSet phldrT="[Text]"/>
      <dgm:spPr/>
      <dgm:t>
        <a:bodyPr/>
        <a:lstStyle/>
        <a:p>
          <a:r>
            <a:rPr lang="es-ES" dirty="0">
              <a:latin typeface="Montserrat" panose="00000500000000000000" pitchFamily="2" charset="0"/>
            </a:rPr>
            <a:t>Competitividad</a:t>
          </a:r>
        </a:p>
      </dgm:t>
    </dgm:pt>
    <dgm:pt modelId="{140C1317-A5AD-4565-8103-5EBAC7DD154A}" type="parTrans" cxnId="{EEBAD8D2-082C-4933-9CC7-060E74B12C0A}">
      <dgm:prSet/>
      <dgm:spPr/>
      <dgm:t>
        <a:bodyPr/>
        <a:lstStyle/>
        <a:p>
          <a:endParaRPr lang="es-ES">
            <a:latin typeface="Montserrat" panose="00000500000000000000" pitchFamily="2" charset="0"/>
          </a:endParaRPr>
        </a:p>
      </dgm:t>
    </dgm:pt>
    <dgm:pt modelId="{1A24D662-E0E8-4E23-BDCD-BE035ECD9FBB}" type="sibTrans" cxnId="{EEBAD8D2-082C-4933-9CC7-060E74B12C0A}">
      <dgm:prSet/>
      <dgm:spPr/>
      <dgm:t>
        <a:bodyPr/>
        <a:lstStyle/>
        <a:p>
          <a:endParaRPr lang="es-ES">
            <a:latin typeface="Montserrat" panose="00000500000000000000" pitchFamily="2" charset="0"/>
          </a:endParaRPr>
        </a:p>
      </dgm:t>
    </dgm:pt>
    <dgm:pt modelId="{1C45E0CE-A9B0-454B-91A6-FB50D2C7BC5D}">
      <dgm:prSet phldrT="[Text]"/>
      <dgm:spPr/>
      <dgm:t>
        <a:bodyPr/>
        <a:lstStyle/>
        <a:p>
          <a:r>
            <a:rPr lang="es-ES" dirty="0">
              <a:latin typeface="Montserrat" panose="00000500000000000000" pitchFamily="2" charset="0"/>
            </a:rPr>
            <a:t>Fortalecer colaboración estratégica</a:t>
          </a:r>
        </a:p>
      </dgm:t>
    </dgm:pt>
    <dgm:pt modelId="{40749734-AE77-47EC-973C-9B17B6625C71}" type="parTrans" cxnId="{727CB72A-3688-404E-B65E-26874FE156FD}">
      <dgm:prSet/>
      <dgm:spPr/>
      <dgm:t>
        <a:bodyPr/>
        <a:lstStyle/>
        <a:p>
          <a:endParaRPr lang="es-ES">
            <a:latin typeface="Montserrat" panose="00000500000000000000" pitchFamily="2" charset="0"/>
          </a:endParaRPr>
        </a:p>
      </dgm:t>
    </dgm:pt>
    <dgm:pt modelId="{BCB31C83-AABC-4632-94D8-57F44810EF12}" type="sibTrans" cxnId="{727CB72A-3688-404E-B65E-26874FE156FD}">
      <dgm:prSet/>
      <dgm:spPr/>
      <dgm:t>
        <a:bodyPr/>
        <a:lstStyle/>
        <a:p>
          <a:endParaRPr lang="es-ES">
            <a:latin typeface="Montserrat" panose="00000500000000000000" pitchFamily="2" charset="0"/>
          </a:endParaRPr>
        </a:p>
      </dgm:t>
    </dgm:pt>
    <dgm:pt modelId="{4ACF62AB-493C-4BC8-BC1D-5C2D95117453}" type="pres">
      <dgm:prSet presAssocID="{B1D63ADE-AD64-48CA-A511-6DECA961EAB6}" presName="linearFlow" presStyleCnt="0">
        <dgm:presLayoutVars>
          <dgm:dir/>
          <dgm:resizeHandles val="exact"/>
        </dgm:presLayoutVars>
      </dgm:prSet>
      <dgm:spPr/>
    </dgm:pt>
    <dgm:pt modelId="{02EFA787-DBCC-4B5A-9761-D3248517E89E}" type="pres">
      <dgm:prSet presAssocID="{FD95F1C0-58C3-4F9B-A5D1-EBE88CA8AF90}" presName="comp" presStyleCnt="0"/>
      <dgm:spPr/>
    </dgm:pt>
    <dgm:pt modelId="{55779489-42E8-44BF-AECB-C4670F1DC372}" type="pres">
      <dgm:prSet presAssocID="{FD95F1C0-58C3-4F9B-A5D1-EBE88CA8AF90}" presName="rect2" presStyleLbl="node1" presStyleIdx="0" presStyleCnt="4" custLinFactY="100000" custLinFactNeighborX="-49447" custLinFactNeighborY="124217">
        <dgm:presLayoutVars>
          <dgm:bulletEnabled val="1"/>
        </dgm:presLayoutVars>
      </dgm:prSet>
      <dgm:spPr/>
    </dgm:pt>
    <dgm:pt modelId="{2C2B5528-65D4-4586-9EB7-A0A5303B3FD4}" type="pres">
      <dgm:prSet presAssocID="{FD95F1C0-58C3-4F9B-A5D1-EBE88CA8AF90}" presName="rect1" presStyleLbl="lnNode1" presStyleIdx="0" presStyleCnt="4" custLinFactX="100000" custLinFactY="100000" custLinFactNeighborX="129462" custLinFactNeighborY="124217"/>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Sustainability with solid fill"/>
        </a:ext>
      </dgm:extLst>
    </dgm:pt>
    <dgm:pt modelId="{8ED94AC3-6164-4C12-94F1-60C6B0890A42}" type="pres">
      <dgm:prSet presAssocID="{A5CB1A6C-CB2F-4A63-A8B3-81F65FAB3749}" presName="sibTrans" presStyleCnt="0"/>
      <dgm:spPr/>
    </dgm:pt>
    <dgm:pt modelId="{3E9D948C-92CA-474B-A4C3-5029748A9AF4}" type="pres">
      <dgm:prSet presAssocID="{65485B8A-ACD4-4536-885F-FD30E70FE475}" presName="comp" presStyleCnt="0"/>
      <dgm:spPr/>
    </dgm:pt>
    <dgm:pt modelId="{8CB5E95E-C038-4A96-BD3D-051FAC2BF659}" type="pres">
      <dgm:prSet presAssocID="{65485B8A-ACD4-4536-885F-FD30E70FE475}" presName="rect2" presStyleLbl="node1" presStyleIdx="1" presStyleCnt="4" custLinFactY="-6278" custLinFactNeighborX="-193" custLinFactNeighborY="-100000">
        <dgm:presLayoutVars>
          <dgm:bulletEnabled val="1"/>
        </dgm:presLayoutVars>
      </dgm:prSet>
      <dgm:spPr/>
    </dgm:pt>
    <dgm:pt modelId="{609518E5-3738-4EDA-B698-1F55B683E8F9}" type="pres">
      <dgm:prSet presAssocID="{65485B8A-ACD4-4536-885F-FD30E70FE475}" presName="rect1" presStyleLbl="lnNode1" presStyleIdx="1" presStyleCnt="4" custLinFactY="-6278" custLinFactNeighborX="-3872" custLinFactNeighborY="-100000"/>
      <dgm:spPr>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Coins outline"/>
        </a:ext>
      </dgm:extLst>
    </dgm:pt>
    <dgm:pt modelId="{F313168F-627D-455C-96A2-B3913B4233EC}" type="pres">
      <dgm:prSet presAssocID="{4FBEA176-B051-437F-AEA8-985630965B6B}" presName="sibTrans" presStyleCnt="0"/>
      <dgm:spPr/>
    </dgm:pt>
    <dgm:pt modelId="{5A4B9916-F10F-4881-897E-721736FE9E57}" type="pres">
      <dgm:prSet presAssocID="{E3E3ED7A-2A0F-4E75-B3DE-8292252D5A67}" presName="comp" presStyleCnt="0"/>
      <dgm:spPr/>
    </dgm:pt>
    <dgm:pt modelId="{A0A15718-2120-46D0-B88D-3BFAA6651ACD}" type="pres">
      <dgm:prSet presAssocID="{E3E3ED7A-2A0F-4E75-B3DE-8292252D5A67}" presName="rect2" presStyleLbl="node1" presStyleIdx="2" presStyleCnt="4" custLinFactY="-17943" custLinFactNeighborX="-838" custLinFactNeighborY="-100000">
        <dgm:presLayoutVars>
          <dgm:bulletEnabled val="1"/>
        </dgm:presLayoutVars>
      </dgm:prSet>
      <dgm:spPr/>
    </dgm:pt>
    <dgm:pt modelId="{F4EEFD81-09E1-4419-B24C-76099BD83ECE}" type="pres">
      <dgm:prSet presAssocID="{E3E3ED7A-2A0F-4E75-B3DE-8292252D5A67}" presName="rect1" presStyleLbl="lnNode1" presStyleIdx="2" presStyleCnt="4" custLinFactY="-18702" custLinFactNeighborX="-432" custLinFactNeighborY="-100000"/>
      <dgm:spPr>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Bar graph with upward trend with solid fill"/>
        </a:ext>
      </dgm:extLst>
    </dgm:pt>
    <dgm:pt modelId="{4584ABF8-089B-4635-AB64-DD6117014F25}" type="pres">
      <dgm:prSet presAssocID="{1A24D662-E0E8-4E23-BDCD-BE035ECD9FBB}" presName="sibTrans" presStyleCnt="0"/>
      <dgm:spPr/>
    </dgm:pt>
    <dgm:pt modelId="{82216135-C0E3-4CA0-AA90-99E8A7A8D4F8}" type="pres">
      <dgm:prSet presAssocID="{1C45E0CE-A9B0-454B-91A6-FB50D2C7BC5D}" presName="comp" presStyleCnt="0"/>
      <dgm:spPr/>
    </dgm:pt>
    <dgm:pt modelId="{9F91063C-5593-432F-B643-FCE5DD19E837}" type="pres">
      <dgm:prSet presAssocID="{1C45E0CE-A9B0-454B-91A6-FB50D2C7BC5D}" presName="rect2" presStyleLbl="node1" presStyleIdx="3" presStyleCnt="4">
        <dgm:presLayoutVars>
          <dgm:bulletEnabled val="1"/>
        </dgm:presLayoutVars>
      </dgm:prSet>
      <dgm:spPr/>
    </dgm:pt>
    <dgm:pt modelId="{F35BA55E-4786-46D0-AB5D-6F66158D70FB}" type="pres">
      <dgm:prSet presAssocID="{1C45E0CE-A9B0-454B-91A6-FB50D2C7BC5D}" presName="rect1" presStyleLbl="ln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dgm:spPr>
      <dgm:extLst>
        <a:ext uri="{E40237B7-FDA0-4F09-8148-C483321AD2D9}">
          <dgm14:cNvPr xmlns:dgm14="http://schemas.microsoft.com/office/drawing/2010/diagram" id="0" name="" descr="Influencer with solid fill"/>
        </a:ext>
      </dgm:extLst>
    </dgm:pt>
  </dgm:ptLst>
  <dgm:cxnLst>
    <dgm:cxn modelId="{727CB72A-3688-404E-B65E-26874FE156FD}" srcId="{B1D63ADE-AD64-48CA-A511-6DECA961EAB6}" destId="{1C45E0CE-A9B0-454B-91A6-FB50D2C7BC5D}" srcOrd="3" destOrd="0" parTransId="{40749734-AE77-47EC-973C-9B17B6625C71}" sibTransId="{BCB31C83-AABC-4632-94D8-57F44810EF12}"/>
    <dgm:cxn modelId="{7A00E642-4172-4A43-B64A-8F00AF969EFA}" srcId="{B1D63ADE-AD64-48CA-A511-6DECA961EAB6}" destId="{65485B8A-ACD4-4536-885F-FD30E70FE475}" srcOrd="1" destOrd="0" parTransId="{E79414D7-2E50-4C07-AD87-31A72803A6A8}" sibTransId="{4FBEA176-B051-437F-AEA8-985630965B6B}"/>
    <dgm:cxn modelId="{C4459371-EC1C-4E0D-9999-18173B0224A3}" type="presOf" srcId="{1C45E0CE-A9B0-454B-91A6-FB50D2C7BC5D}" destId="{9F91063C-5593-432F-B643-FCE5DD19E837}" srcOrd="0" destOrd="0" presId="urn:microsoft.com/office/officeart/2008/layout/AlternatingPictureBlocks"/>
    <dgm:cxn modelId="{10605182-2D6E-4D59-9CA2-F1EFA54F0860}" srcId="{B1D63ADE-AD64-48CA-A511-6DECA961EAB6}" destId="{FD95F1C0-58C3-4F9B-A5D1-EBE88CA8AF90}" srcOrd="0" destOrd="0" parTransId="{56168855-57EC-4724-8CF3-7C6CDA326D8F}" sibTransId="{A5CB1A6C-CB2F-4A63-A8B3-81F65FAB3749}"/>
    <dgm:cxn modelId="{1E5F93BA-C508-4074-8453-CADD9C41761B}" type="presOf" srcId="{B1D63ADE-AD64-48CA-A511-6DECA961EAB6}" destId="{4ACF62AB-493C-4BC8-BC1D-5C2D95117453}" srcOrd="0" destOrd="0" presId="urn:microsoft.com/office/officeart/2008/layout/AlternatingPictureBlocks"/>
    <dgm:cxn modelId="{D6E958D0-B435-4E24-95A8-676E7CBCF5C5}" type="presOf" srcId="{E3E3ED7A-2A0F-4E75-B3DE-8292252D5A67}" destId="{A0A15718-2120-46D0-B88D-3BFAA6651ACD}" srcOrd="0" destOrd="0" presId="urn:microsoft.com/office/officeart/2008/layout/AlternatingPictureBlocks"/>
    <dgm:cxn modelId="{EEBAD8D2-082C-4933-9CC7-060E74B12C0A}" srcId="{B1D63ADE-AD64-48CA-A511-6DECA961EAB6}" destId="{E3E3ED7A-2A0F-4E75-B3DE-8292252D5A67}" srcOrd="2" destOrd="0" parTransId="{140C1317-A5AD-4565-8103-5EBAC7DD154A}" sibTransId="{1A24D662-E0E8-4E23-BDCD-BE035ECD9FBB}"/>
    <dgm:cxn modelId="{C1A97DD8-381C-4BC8-81F4-64220D0D3BFA}" type="presOf" srcId="{FD95F1C0-58C3-4F9B-A5D1-EBE88CA8AF90}" destId="{55779489-42E8-44BF-AECB-C4670F1DC372}" srcOrd="0" destOrd="0" presId="urn:microsoft.com/office/officeart/2008/layout/AlternatingPictureBlocks"/>
    <dgm:cxn modelId="{701898DA-7D3A-4832-A23E-82D1273477AE}" type="presOf" srcId="{65485B8A-ACD4-4536-885F-FD30E70FE475}" destId="{8CB5E95E-C038-4A96-BD3D-051FAC2BF659}" srcOrd="0" destOrd="0" presId="urn:microsoft.com/office/officeart/2008/layout/AlternatingPictureBlocks"/>
    <dgm:cxn modelId="{4DEFF3CE-39CF-430C-A952-5B7249B66143}" type="presParOf" srcId="{4ACF62AB-493C-4BC8-BC1D-5C2D95117453}" destId="{02EFA787-DBCC-4B5A-9761-D3248517E89E}" srcOrd="0" destOrd="0" presId="urn:microsoft.com/office/officeart/2008/layout/AlternatingPictureBlocks"/>
    <dgm:cxn modelId="{862BA535-1135-4316-A743-27EC48EB76D2}" type="presParOf" srcId="{02EFA787-DBCC-4B5A-9761-D3248517E89E}" destId="{55779489-42E8-44BF-AECB-C4670F1DC372}" srcOrd="0" destOrd="0" presId="urn:microsoft.com/office/officeart/2008/layout/AlternatingPictureBlocks"/>
    <dgm:cxn modelId="{0B521371-4242-4DF0-B4C1-0E8E74718369}" type="presParOf" srcId="{02EFA787-DBCC-4B5A-9761-D3248517E89E}" destId="{2C2B5528-65D4-4586-9EB7-A0A5303B3FD4}" srcOrd="1" destOrd="0" presId="urn:microsoft.com/office/officeart/2008/layout/AlternatingPictureBlocks"/>
    <dgm:cxn modelId="{D19E8216-3BA8-4AA7-8752-5592DD5A5704}" type="presParOf" srcId="{4ACF62AB-493C-4BC8-BC1D-5C2D95117453}" destId="{8ED94AC3-6164-4C12-94F1-60C6B0890A42}" srcOrd="1" destOrd="0" presId="urn:microsoft.com/office/officeart/2008/layout/AlternatingPictureBlocks"/>
    <dgm:cxn modelId="{8E634730-E927-46AD-9C25-C5A6719837C0}" type="presParOf" srcId="{4ACF62AB-493C-4BC8-BC1D-5C2D95117453}" destId="{3E9D948C-92CA-474B-A4C3-5029748A9AF4}" srcOrd="2" destOrd="0" presId="urn:microsoft.com/office/officeart/2008/layout/AlternatingPictureBlocks"/>
    <dgm:cxn modelId="{B45D5D2C-7127-45C7-BC28-312EC5CC523A}" type="presParOf" srcId="{3E9D948C-92CA-474B-A4C3-5029748A9AF4}" destId="{8CB5E95E-C038-4A96-BD3D-051FAC2BF659}" srcOrd="0" destOrd="0" presId="urn:microsoft.com/office/officeart/2008/layout/AlternatingPictureBlocks"/>
    <dgm:cxn modelId="{2F842B8A-9318-402F-83DB-F4FE870D05A4}" type="presParOf" srcId="{3E9D948C-92CA-474B-A4C3-5029748A9AF4}" destId="{609518E5-3738-4EDA-B698-1F55B683E8F9}" srcOrd="1" destOrd="0" presId="urn:microsoft.com/office/officeart/2008/layout/AlternatingPictureBlocks"/>
    <dgm:cxn modelId="{7E313401-6C92-4C62-85B7-9700B5C34545}" type="presParOf" srcId="{4ACF62AB-493C-4BC8-BC1D-5C2D95117453}" destId="{F313168F-627D-455C-96A2-B3913B4233EC}" srcOrd="3" destOrd="0" presId="urn:microsoft.com/office/officeart/2008/layout/AlternatingPictureBlocks"/>
    <dgm:cxn modelId="{DC7B52D6-AE34-42FD-8BF8-6EA6B86A93BF}" type="presParOf" srcId="{4ACF62AB-493C-4BC8-BC1D-5C2D95117453}" destId="{5A4B9916-F10F-4881-897E-721736FE9E57}" srcOrd="4" destOrd="0" presId="urn:microsoft.com/office/officeart/2008/layout/AlternatingPictureBlocks"/>
    <dgm:cxn modelId="{8499109A-FC83-4A32-BA3D-2874E08430EE}" type="presParOf" srcId="{5A4B9916-F10F-4881-897E-721736FE9E57}" destId="{A0A15718-2120-46D0-B88D-3BFAA6651ACD}" srcOrd="0" destOrd="0" presId="urn:microsoft.com/office/officeart/2008/layout/AlternatingPictureBlocks"/>
    <dgm:cxn modelId="{92623EE7-B7F7-462C-99FE-03F13547F478}" type="presParOf" srcId="{5A4B9916-F10F-4881-897E-721736FE9E57}" destId="{F4EEFD81-09E1-4419-B24C-76099BD83ECE}" srcOrd="1" destOrd="0" presId="urn:microsoft.com/office/officeart/2008/layout/AlternatingPictureBlocks"/>
    <dgm:cxn modelId="{DD9AE92D-031A-40AC-A015-02735A756728}" type="presParOf" srcId="{4ACF62AB-493C-4BC8-BC1D-5C2D95117453}" destId="{4584ABF8-089B-4635-AB64-DD6117014F25}" srcOrd="5" destOrd="0" presId="urn:microsoft.com/office/officeart/2008/layout/AlternatingPictureBlocks"/>
    <dgm:cxn modelId="{365DE8CA-11E0-42C2-A582-007F448DDAE3}" type="presParOf" srcId="{4ACF62AB-493C-4BC8-BC1D-5C2D95117453}" destId="{82216135-C0E3-4CA0-AA90-99E8A7A8D4F8}" srcOrd="6" destOrd="0" presId="urn:microsoft.com/office/officeart/2008/layout/AlternatingPictureBlocks"/>
    <dgm:cxn modelId="{E78C2A9C-6710-4DDE-822E-C3DFA57D6E37}" type="presParOf" srcId="{82216135-C0E3-4CA0-AA90-99E8A7A8D4F8}" destId="{9F91063C-5593-432F-B643-FCE5DD19E837}" srcOrd="0" destOrd="0" presId="urn:microsoft.com/office/officeart/2008/layout/AlternatingPictureBlocks"/>
    <dgm:cxn modelId="{6D44645D-BEBD-469E-BE6B-8EC1075C7EA4}" type="presParOf" srcId="{82216135-C0E3-4CA0-AA90-99E8A7A8D4F8}" destId="{F35BA55E-4786-46D0-AB5D-6F66158D70FB}"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3E7048-1580-4D7B-895D-489A5F6CC4D2}"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s-ES"/>
        </a:p>
      </dgm:t>
    </dgm:pt>
    <dgm:pt modelId="{44979B20-D048-49E5-AF20-F3A8003607FF}">
      <dgm:prSet phldrT="[Text]" custT="1"/>
      <dgm:spPr/>
      <dgm:t>
        <a:bodyPr/>
        <a:lstStyle/>
        <a:p>
          <a:r>
            <a:rPr lang="es-ES" sz="1800" b="1" dirty="0">
              <a:latin typeface="Montserrat" panose="00000500000000000000" pitchFamily="2" charset="0"/>
            </a:rPr>
            <a:t>Transporte y Logística</a:t>
          </a:r>
        </a:p>
      </dgm:t>
    </dgm:pt>
    <dgm:pt modelId="{16B68DE5-2962-4F89-AC9C-E63E2E413413}" type="parTrans" cxnId="{CE691CDF-F9BA-449E-A7A7-D316615B489E}">
      <dgm:prSet/>
      <dgm:spPr/>
      <dgm:t>
        <a:bodyPr/>
        <a:lstStyle/>
        <a:p>
          <a:endParaRPr lang="es-ES" sz="1400">
            <a:latin typeface="Montserrat" panose="00000500000000000000" pitchFamily="2" charset="0"/>
          </a:endParaRPr>
        </a:p>
      </dgm:t>
    </dgm:pt>
    <dgm:pt modelId="{E6CBF2D8-F74D-4039-B761-5599222ACE29}" type="sibTrans" cxnId="{CE691CDF-F9BA-449E-A7A7-D316615B489E}">
      <dgm:prSet/>
      <dgm:spPr/>
      <dgm:t>
        <a:bodyPr/>
        <a:lstStyle/>
        <a:p>
          <a:endParaRPr lang="es-ES" sz="1400">
            <a:latin typeface="Montserrat" panose="00000500000000000000" pitchFamily="2" charset="0"/>
          </a:endParaRPr>
        </a:p>
      </dgm:t>
    </dgm:pt>
    <dgm:pt modelId="{3CCA4B5C-B6B3-4C98-A403-32DD8464C841}">
      <dgm:prSet phldrT="[Text]" custT="1"/>
      <dgm:spPr/>
      <dgm:t>
        <a:bodyPr/>
        <a:lstStyle/>
        <a:p>
          <a:r>
            <a:rPr lang="es-ES" sz="1400" dirty="0">
              <a:latin typeface="Montserrat" panose="00000500000000000000" pitchFamily="2" charset="0"/>
            </a:rPr>
            <a:t>20 – 40 % Emisiones</a:t>
          </a:r>
        </a:p>
      </dgm:t>
    </dgm:pt>
    <dgm:pt modelId="{E3ED7E21-755F-47A5-9613-4745B7F44A7A}" type="parTrans" cxnId="{DE5345DE-9AC3-4E80-8E1B-E6656255012E}">
      <dgm:prSet/>
      <dgm:spPr/>
      <dgm:t>
        <a:bodyPr/>
        <a:lstStyle/>
        <a:p>
          <a:endParaRPr lang="es-ES" sz="1400">
            <a:latin typeface="Montserrat" panose="00000500000000000000" pitchFamily="2" charset="0"/>
          </a:endParaRPr>
        </a:p>
      </dgm:t>
    </dgm:pt>
    <dgm:pt modelId="{0A2A2F36-CFD1-4687-80F8-63BB69463AED}" type="sibTrans" cxnId="{DE5345DE-9AC3-4E80-8E1B-E6656255012E}">
      <dgm:prSet/>
      <dgm:spPr/>
      <dgm:t>
        <a:bodyPr/>
        <a:lstStyle/>
        <a:p>
          <a:endParaRPr lang="es-ES" sz="1400">
            <a:latin typeface="Montserrat" panose="00000500000000000000" pitchFamily="2" charset="0"/>
          </a:endParaRPr>
        </a:p>
      </dgm:t>
    </dgm:pt>
    <dgm:pt modelId="{A36BC0B6-BAE6-49E4-9599-C6E9E9AA85C3}">
      <dgm:prSet phldrT="[Text]" custT="1"/>
      <dgm:spPr/>
      <dgm:t>
        <a:bodyPr/>
        <a:lstStyle/>
        <a:p>
          <a:r>
            <a:rPr lang="es-ES" sz="1400" dirty="0">
              <a:latin typeface="Montserrat" panose="00000500000000000000" pitchFamily="2" charset="0"/>
            </a:rPr>
            <a:t>Dependencia de combustibles fósiles</a:t>
          </a:r>
        </a:p>
      </dgm:t>
    </dgm:pt>
    <dgm:pt modelId="{A447D88D-392C-4487-848E-CD909ED54A6F}" type="parTrans" cxnId="{A1338CEF-4DA0-4007-8BD4-7FCA49CC7B16}">
      <dgm:prSet/>
      <dgm:spPr/>
      <dgm:t>
        <a:bodyPr/>
        <a:lstStyle/>
        <a:p>
          <a:endParaRPr lang="es-ES" sz="1400">
            <a:latin typeface="Montserrat" panose="00000500000000000000" pitchFamily="2" charset="0"/>
          </a:endParaRPr>
        </a:p>
      </dgm:t>
    </dgm:pt>
    <dgm:pt modelId="{2C8910F2-167D-4226-9557-3FD4548D8F97}" type="sibTrans" cxnId="{A1338CEF-4DA0-4007-8BD4-7FCA49CC7B16}">
      <dgm:prSet/>
      <dgm:spPr/>
      <dgm:t>
        <a:bodyPr/>
        <a:lstStyle/>
        <a:p>
          <a:endParaRPr lang="es-ES" sz="1400">
            <a:latin typeface="Montserrat" panose="00000500000000000000" pitchFamily="2" charset="0"/>
          </a:endParaRPr>
        </a:p>
      </dgm:t>
    </dgm:pt>
    <dgm:pt modelId="{58B8F3C6-82CC-4AF2-9013-2C7B4494432F}">
      <dgm:prSet phldrT="[Text]" custT="1"/>
      <dgm:spPr/>
      <dgm:t>
        <a:bodyPr/>
        <a:lstStyle/>
        <a:p>
          <a:r>
            <a:rPr lang="es-ES" sz="1800" b="1" dirty="0">
              <a:latin typeface="Montserrat" panose="00000500000000000000" pitchFamily="2" charset="0"/>
            </a:rPr>
            <a:t>Consumo energético en operaciones</a:t>
          </a:r>
        </a:p>
      </dgm:t>
    </dgm:pt>
    <dgm:pt modelId="{5283C939-0CB0-4F60-86E4-D36DB367900B}" type="parTrans" cxnId="{AD99D9EB-6EA2-42F1-BD39-92DBDB0B5E46}">
      <dgm:prSet/>
      <dgm:spPr/>
      <dgm:t>
        <a:bodyPr/>
        <a:lstStyle/>
        <a:p>
          <a:endParaRPr lang="es-ES" sz="1400">
            <a:latin typeface="Montserrat" panose="00000500000000000000" pitchFamily="2" charset="0"/>
          </a:endParaRPr>
        </a:p>
      </dgm:t>
    </dgm:pt>
    <dgm:pt modelId="{1A26D9BA-095D-4A46-9116-43E514CCE170}" type="sibTrans" cxnId="{AD99D9EB-6EA2-42F1-BD39-92DBDB0B5E46}">
      <dgm:prSet/>
      <dgm:spPr/>
      <dgm:t>
        <a:bodyPr/>
        <a:lstStyle/>
        <a:p>
          <a:endParaRPr lang="es-ES" sz="1400">
            <a:latin typeface="Montserrat" panose="00000500000000000000" pitchFamily="2" charset="0"/>
          </a:endParaRPr>
        </a:p>
      </dgm:t>
    </dgm:pt>
    <dgm:pt modelId="{0125AE80-130F-44EA-9390-48C39FCD12EE}">
      <dgm:prSet phldrT="[Text]" custT="1"/>
      <dgm:spPr/>
      <dgm:t>
        <a:bodyPr/>
        <a:lstStyle/>
        <a:p>
          <a:r>
            <a:rPr lang="es-ES" sz="1400" dirty="0">
              <a:latin typeface="Montserrat" panose="00000500000000000000" pitchFamily="2" charset="0"/>
            </a:rPr>
            <a:t>Hasta el 70% de las emisiones</a:t>
          </a:r>
        </a:p>
      </dgm:t>
    </dgm:pt>
    <dgm:pt modelId="{01571ED3-2413-4395-943B-D81015344950}" type="parTrans" cxnId="{355CB590-9061-4B91-A73C-B74624663F82}">
      <dgm:prSet/>
      <dgm:spPr/>
      <dgm:t>
        <a:bodyPr/>
        <a:lstStyle/>
        <a:p>
          <a:endParaRPr lang="es-ES" sz="1400">
            <a:latin typeface="Montserrat" panose="00000500000000000000" pitchFamily="2" charset="0"/>
          </a:endParaRPr>
        </a:p>
      </dgm:t>
    </dgm:pt>
    <dgm:pt modelId="{F4F772F3-31C3-405D-9446-DC1E3BEA7759}" type="sibTrans" cxnId="{355CB590-9061-4B91-A73C-B74624663F82}">
      <dgm:prSet/>
      <dgm:spPr/>
      <dgm:t>
        <a:bodyPr/>
        <a:lstStyle/>
        <a:p>
          <a:endParaRPr lang="es-ES" sz="1400">
            <a:latin typeface="Montserrat" panose="00000500000000000000" pitchFamily="2" charset="0"/>
          </a:endParaRPr>
        </a:p>
      </dgm:t>
    </dgm:pt>
    <dgm:pt modelId="{73928502-F0DE-4B0D-A9C8-162A5E7F2081}">
      <dgm:prSet phldrT="[Text]" custT="1"/>
      <dgm:spPr/>
      <dgm:t>
        <a:bodyPr/>
        <a:lstStyle/>
        <a:p>
          <a:r>
            <a:rPr lang="es-ES" sz="1400" dirty="0">
              <a:latin typeface="Montserrat" panose="00000500000000000000" pitchFamily="2" charset="0"/>
            </a:rPr>
            <a:t>Principales fuentes: Climatización, iluminación, agua caliente. </a:t>
          </a:r>
        </a:p>
      </dgm:t>
    </dgm:pt>
    <dgm:pt modelId="{18F31BED-A24D-439D-A20A-B0DAAD5AEF29}" type="parTrans" cxnId="{AF6CD282-C3A7-4673-A064-67F02D10F07A}">
      <dgm:prSet/>
      <dgm:spPr/>
      <dgm:t>
        <a:bodyPr/>
        <a:lstStyle/>
        <a:p>
          <a:endParaRPr lang="es-ES" sz="1400">
            <a:latin typeface="Montserrat" panose="00000500000000000000" pitchFamily="2" charset="0"/>
          </a:endParaRPr>
        </a:p>
      </dgm:t>
    </dgm:pt>
    <dgm:pt modelId="{F8ED3A6B-1B88-43A7-873C-A41C060E0DB2}" type="sibTrans" cxnId="{AF6CD282-C3A7-4673-A064-67F02D10F07A}">
      <dgm:prSet/>
      <dgm:spPr/>
      <dgm:t>
        <a:bodyPr/>
        <a:lstStyle/>
        <a:p>
          <a:endParaRPr lang="es-ES" sz="1400">
            <a:latin typeface="Montserrat" panose="00000500000000000000" pitchFamily="2" charset="0"/>
          </a:endParaRPr>
        </a:p>
      </dgm:t>
    </dgm:pt>
    <dgm:pt modelId="{58190A68-1643-4F74-8BBF-4C8A428C2F41}">
      <dgm:prSet phldrT="[Text]" custT="1"/>
      <dgm:spPr/>
      <dgm:t>
        <a:bodyPr/>
        <a:lstStyle/>
        <a:p>
          <a:r>
            <a:rPr lang="es-ES" sz="1800" b="1" dirty="0">
              <a:latin typeface="Montserrat" panose="00000500000000000000" pitchFamily="2" charset="0"/>
            </a:rPr>
            <a:t>Residuos</a:t>
          </a:r>
        </a:p>
      </dgm:t>
    </dgm:pt>
    <dgm:pt modelId="{DC30D925-CCF1-4ECF-8709-81C4F4083CB4}" type="parTrans" cxnId="{37A09C52-BF64-4983-BEFA-D95366F2C8DC}">
      <dgm:prSet/>
      <dgm:spPr/>
      <dgm:t>
        <a:bodyPr/>
        <a:lstStyle/>
        <a:p>
          <a:endParaRPr lang="es-ES" sz="1400">
            <a:latin typeface="Montserrat" panose="00000500000000000000" pitchFamily="2" charset="0"/>
          </a:endParaRPr>
        </a:p>
      </dgm:t>
    </dgm:pt>
    <dgm:pt modelId="{51C818DD-A2ED-4597-97C2-1DE96364E257}" type="sibTrans" cxnId="{37A09C52-BF64-4983-BEFA-D95366F2C8DC}">
      <dgm:prSet/>
      <dgm:spPr/>
      <dgm:t>
        <a:bodyPr/>
        <a:lstStyle/>
        <a:p>
          <a:endParaRPr lang="es-ES" sz="1400">
            <a:latin typeface="Montserrat" panose="00000500000000000000" pitchFamily="2" charset="0"/>
          </a:endParaRPr>
        </a:p>
      </dgm:t>
    </dgm:pt>
    <dgm:pt modelId="{E7521011-59EB-4F8D-994F-E5123C9027A8}">
      <dgm:prSet phldrT="[Text]" custT="1"/>
      <dgm:spPr/>
      <dgm:t>
        <a:bodyPr/>
        <a:lstStyle/>
        <a:p>
          <a:r>
            <a:rPr lang="es-ES" sz="1400" dirty="0">
              <a:latin typeface="Montserrat" panose="00000500000000000000" pitchFamily="2" charset="0"/>
            </a:rPr>
            <a:t>Aprox. 10% en restaurantes</a:t>
          </a:r>
        </a:p>
      </dgm:t>
    </dgm:pt>
    <dgm:pt modelId="{C9390934-876C-41AE-A7A7-0CA9CF6BA310}" type="parTrans" cxnId="{FBCBDDC8-23D6-4D1A-9C63-8D768FD1F741}">
      <dgm:prSet/>
      <dgm:spPr/>
      <dgm:t>
        <a:bodyPr/>
        <a:lstStyle/>
        <a:p>
          <a:endParaRPr lang="es-ES" sz="1400">
            <a:latin typeface="Montserrat" panose="00000500000000000000" pitchFamily="2" charset="0"/>
          </a:endParaRPr>
        </a:p>
      </dgm:t>
    </dgm:pt>
    <dgm:pt modelId="{543423E0-40AA-409F-AB03-BA5BFF1E8D7F}" type="sibTrans" cxnId="{FBCBDDC8-23D6-4D1A-9C63-8D768FD1F741}">
      <dgm:prSet/>
      <dgm:spPr/>
      <dgm:t>
        <a:bodyPr/>
        <a:lstStyle/>
        <a:p>
          <a:endParaRPr lang="es-ES" sz="1400">
            <a:latin typeface="Montserrat" panose="00000500000000000000" pitchFamily="2" charset="0"/>
          </a:endParaRPr>
        </a:p>
      </dgm:t>
    </dgm:pt>
    <dgm:pt modelId="{1152F600-D14C-43FA-B7BC-E6A5D88F65FB}">
      <dgm:prSet phldrT="[Text]" custT="1"/>
      <dgm:spPr/>
      <dgm:t>
        <a:bodyPr/>
        <a:lstStyle/>
        <a:p>
          <a:r>
            <a:rPr lang="es-ES" sz="1400" dirty="0">
              <a:latin typeface="Montserrat" panose="00000500000000000000" pitchFamily="2" charset="0"/>
            </a:rPr>
            <a:t>Residuos orgánicos</a:t>
          </a:r>
        </a:p>
      </dgm:t>
    </dgm:pt>
    <dgm:pt modelId="{148D9F12-5ECF-4F31-AF87-E651DBA8FB58}" type="parTrans" cxnId="{8A579271-812C-4C2C-B051-5108A578B4BB}">
      <dgm:prSet/>
      <dgm:spPr/>
      <dgm:t>
        <a:bodyPr/>
        <a:lstStyle/>
        <a:p>
          <a:endParaRPr lang="es-ES" sz="1400">
            <a:latin typeface="Montserrat" panose="00000500000000000000" pitchFamily="2" charset="0"/>
          </a:endParaRPr>
        </a:p>
      </dgm:t>
    </dgm:pt>
    <dgm:pt modelId="{8E8F7958-BBB2-4699-A62D-A218723538FD}" type="sibTrans" cxnId="{8A579271-812C-4C2C-B051-5108A578B4BB}">
      <dgm:prSet/>
      <dgm:spPr/>
      <dgm:t>
        <a:bodyPr/>
        <a:lstStyle/>
        <a:p>
          <a:endParaRPr lang="es-ES" sz="1400">
            <a:latin typeface="Montserrat" panose="00000500000000000000" pitchFamily="2" charset="0"/>
          </a:endParaRPr>
        </a:p>
      </dgm:t>
    </dgm:pt>
    <dgm:pt modelId="{875983EB-65AE-4D3A-A7A9-798E4C6F6105}">
      <dgm:prSet phldrT="[Text]" custT="1"/>
      <dgm:spPr/>
      <dgm:t>
        <a:bodyPr/>
        <a:lstStyle/>
        <a:p>
          <a:r>
            <a:rPr lang="es-ES" sz="1800" b="1" dirty="0">
              <a:latin typeface="Montserrat" panose="00000500000000000000" pitchFamily="2" charset="0"/>
            </a:rPr>
            <a:t>Proveedores y producción</a:t>
          </a:r>
        </a:p>
      </dgm:t>
    </dgm:pt>
    <dgm:pt modelId="{C3D78C73-01B2-48A7-990E-001FD6758AE2}" type="parTrans" cxnId="{4F5EFC64-FD11-4162-B59C-5D22FF443CE1}">
      <dgm:prSet/>
      <dgm:spPr/>
      <dgm:t>
        <a:bodyPr/>
        <a:lstStyle/>
        <a:p>
          <a:endParaRPr lang="es-ES" sz="1400">
            <a:latin typeface="Montserrat" panose="00000500000000000000" pitchFamily="2" charset="0"/>
          </a:endParaRPr>
        </a:p>
      </dgm:t>
    </dgm:pt>
    <dgm:pt modelId="{024A4F17-4685-47F3-935A-CEE0F5BD378B}" type="sibTrans" cxnId="{4F5EFC64-FD11-4162-B59C-5D22FF443CE1}">
      <dgm:prSet/>
      <dgm:spPr/>
      <dgm:t>
        <a:bodyPr/>
        <a:lstStyle/>
        <a:p>
          <a:endParaRPr lang="es-ES" sz="1400">
            <a:latin typeface="Montserrat" panose="00000500000000000000" pitchFamily="2" charset="0"/>
          </a:endParaRPr>
        </a:p>
      </dgm:t>
    </dgm:pt>
    <dgm:pt modelId="{95802894-14BF-412F-9555-D21E69AC57B9}">
      <dgm:prSet phldrT="[Text]" custT="1"/>
      <dgm:spPr/>
      <dgm:t>
        <a:bodyPr/>
        <a:lstStyle/>
        <a:p>
          <a:r>
            <a:rPr lang="es-ES" sz="1400" dirty="0">
              <a:latin typeface="Montserrat" panose="00000500000000000000" pitchFamily="2" charset="0"/>
            </a:rPr>
            <a:t>Productos con alta huella de carbono</a:t>
          </a:r>
        </a:p>
      </dgm:t>
    </dgm:pt>
    <dgm:pt modelId="{5F04F7B4-D4B3-4D7A-B99B-8CAB764D48F7}" type="parTrans" cxnId="{9E687FBE-7524-40F6-8F14-DAC747146772}">
      <dgm:prSet/>
      <dgm:spPr/>
      <dgm:t>
        <a:bodyPr/>
        <a:lstStyle/>
        <a:p>
          <a:endParaRPr lang="es-ES" sz="1400">
            <a:latin typeface="Montserrat" panose="00000500000000000000" pitchFamily="2" charset="0"/>
          </a:endParaRPr>
        </a:p>
      </dgm:t>
    </dgm:pt>
    <dgm:pt modelId="{79BD6A5E-53C3-41F5-A718-CB428B75AAD9}" type="sibTrans" cxnId="{9E687FBE-7524-40F6-8F14-DAC747146772}">
      <dgm:prSet/>
      <dgm:spPr/>
      <dgm:t>
        <a:bodyPr/>
        <a:lstStyle/>
        <a:p>
          <a:endParaRPr lang="es-ES" sz="1400">
            <a:latin typeface="Montserrat" panose="00000500000000000000" pitchFamily="2" charset="0"/>
          </a:endParaRPr>
        </a:p>
      </dgm:t>
    </dgm:pt>
    <dgm:pt modelId="{D87904A3-C74B-422B-8229-D82C51A86227}">
      <dgm:prSet phldrT="[Text]" custT="1"/>
      <dgm:spPr/>
      <dgm:t>
        <a:bodyPr/>
        <a:lstStyle/>
        <a:p>
          <a:r>
            <a:rPr lang="es-ES" sz="1400" dirty="0">
              <a:latin typeface="Montserrat" panose="00000500000000000000" pitchFamily="2" charset="0"/>
            </a:rPr>
            <a:t>Transporte</a:t>
          </a:r>
        </a:p>
      </dgm:t>
    </dgm:pt>
    <dgm:pt modelId="{D0AFCF44-3376-4EDE-84E2-89E7BDBBD612}" type="parTrans" cxnId="{16001138-A0FE-4216-8432-48EA32B2906A}">
      <dgm:prSet/>
      <dgm:spPr/>
      <dgm:t>
        <a:bodyPr/>
        <a:lstStyle/>
        <a:p>
          <a:endParaRPr lang="es-ES" sz="1400">
            <a:latin typeface="Montserrat" panose="00000500000000000000" pitchFamily="2" charset="0"/>
          </a:endParaRPr>
        </a:p>
      </dgm:t>
    </dgm:pt>
    <dgm:pt modelId="{8BA6353C-A2C1-4C02-933D-835D3A744E4C}" type="sibTrans" cxnId="{16001138-A0FE-4216-8432-48EA32B2906A}">
      <dgm:prSet/>
      <dgm:spPr/>
      <dgm:t>
        <a:bodyPr/>
        <a:lstStyle/>
        <a:p>
          <a:endParaRPr lang="es-ES" sz="1400">
            <a:latin typeface="Montserrat" panose="00000500000000000000" pitchFamily="2" charset="0"/>
          </a:endParaRPr>
        </a:p>
      </dgm:t>
    </dgm:pt>
    <dgm:pt modelId="{805A31C9-6156-4AC4-BD18-1789919D40CC}" type="pres">
      <dgm:prSet presAssocID="{793E7048-1580-4D7B-895D-489A5F6CC4D2}" presName="theList" presStyleCnt="0">
        <dgm:presLayoutVars>
          <dgm:dir/>
          <dgm:animLvl val="lvl"/>
          <dgm:resizeHandles val="exact"/>
        </dgm:presLayoutVars>
      </dgm:prSet>
      <dgm:spPr/>
    </dgm:pt>
    <dgm:pt modelId="{4AEEBCF8-1248-4D08-960D-8FBA054A8D14}" type="pres">
      <dgm:prSet presAssocID="{44979B20-D048-49E5-AF20-F3A8003607FF}" presName="compNode" presStyleCnt="0"/>
      <dgm:spPr/>
    </dgm:pt>
    <dgm:pt modelId="{94C695C7-5884-4255-8977-20E5EDECD776}" type="pres">
      <dgm:prSet presAssocID="{44979B20-D048-49E5-AF20-F3A8003607FF}" presName="aNode" presStyleLbl="bgShp" presStyleIdx="0" presStyleCnt="4"/>
      <dgm:spPr/>
    </dgm:pt>
    <dgm:pt modelId="{59C76DFF-D8CF-4399-8EC7-66714385CF58}" type="pres">
      <dgm:prSet presAssocID="{44979B20-D048-49E5-AF20-F3A8003607FF}" presName="textNode" presStyleLbl="bgShp" presStyleIdx="0" presStyleCnt="4"/>
      <dgm:spPr/>
    </dgm:pt>
    <dgm:pt modelId="{759F9140-C719-41D2-8C0F-DCEE2B93D52B}" type="pres">
      <dgm:prSet presAssocID="{44979B20-D048-49E5-AF20-F3A8003607FF}" presName="compChildNode" presStyleCnt="0"/>
      <dgm:spPr/>
    </dgm:pt>
    <dgm:pt modelId="{F1930D4B-646B-4332-8662-042EA7CDE3E2}" type="pres">
      <dgm:prSet presAssocID="{44979B20-D048-49E5-AF20-F3A8003607FF}" presName="theInnerList" presStyleCnt="0"/>
      <dgm:spPr/>
    </dgm:pt>
    <dgm:pt modelId="{A1ABC7AC-417C-4AE5-AC35-D486D247EBCB}" type="pres">
      <dgm:prSet presAssocID="{3CCA4B5C-B6B3-4C98-A403-32DD8464C841}" presName="childNode" presStyleLbl="node1" presStyleIdx="0" presStyleCnt="8">
        <dgm:presLayoutVars>
          <dgm:bulletEnabled val="1"/>
        </dgm:presLayoutVars>
      </dgm:prSet>
      <dgm:spPr/>
    </dgm:pt>
    <dgm:pt modelId="{3EAB4F94-ADF9-49FA-8599-DD956E5EE0FE}" type="pres">
      <dgm:prSet presAssocID="{3CCA4B5C-B6B3-4C98-A403-32DD8464C841}" presName="aSpace2" presStyleCnt="0"/>
      <dgm:spPr/>
    </dgm:pt>
    <dgm:pt modelId="{30037792-2676-49A7-8A1B-214B678DDA41}" type="pres">
      <dgm:prSet presAssocID="{A36BC0B6-BAE6-49E4-9599-C6E9E9AA85C3}" presName="childNode" presStyleLbl="node1" presStyleIdx="1" presStyleCnt="8">
        <dgm:presLayoutVars>
          <dgm:bulletEnabled val="1"/>
        </dgm:presLayoutVars>
      </dgm:prSet>
      <dgm:spPr/>
    </dgm:pt>
    <dgm:pt modelId="{A16A7712-32E1-47AC-8169-9AF06E6F3B5C}" type="pres">
      <dgm:prSet presAssocID="{44979B20-D048-49E5-AF20-F3A8003607FF}" presName="aSpace" presStyleCnt="0"/>
      <dgm:spPr/>
    </dgm:pt>
    <dgm:pt modelId="{62CEFFFE-77C8-4807-860C-B634970CB030}" type="pres">
      <dgm:prSet presAssocID="{58B8F3C6-82CC-4AF2-9013-2C7B4494432F}" presName="compNode" presStyleCnt="0"/>
      <dgm:spPr/>
    </dgm:pt>
    <dgm:pt modelId="{2F10772E-8F6A-4FC5-A0A2-D849AF67B88A}" type="pres">
      <dgm:prSet presAssocID="{58B8F3C6-82CC-4AF2-9013-2C7B4494432F}" presName="aNode" presStyleLbl="bgShp" presStyleIdx="1" presStyleCnt="4"/>
      <dgm:spPr/>
    </dgm:pt>
    <dgm:pt modelId="{6218D676-751B-44F8-ACE8-415AA20C7213}" type="pres">
      <dgm:prSet presAssocID="{58B8F3C6-82CC-4AF2-9013-2C7B4494432F}" presName="textNode" presStyleLbl="bgShp" presStyleIdx="1" presStyleCnt="4"/>
      <dgm:spPr/>
    </dgm:pt>
    <dgm:pt modelId="{44C2D36C-2179-45A5-8313-79AD4F4E7CF0}" type="pres">
      <dgm:prSet presAssocID="{58B8F3C6-82CC-4AF2-9013-2C7B4494432F}" presName="compChildNode" presStyleCnt="0"/>
      <dgm:spPr/>
    </dgm:pt>
    <dgm:pt modelId="{38E84294-2209-4A9D-A3DA-5EDC5A14F13C}" type="pres">
      <dgm:prSet presAssocID="{58B8F3C6-82CC-4AF2-9013-2C7B4494432F}" presName="theInnerList" presStyleCnt="0"/>
      <dgm:spPr/>
    </dgm:pt>
    <dgm:pt modelId="{33EAC422-D859-4502-872D-2B1BDDB1B0D5}" type="pres">
      <dgm:prSet presAssocID="{0125AE80-130F-44EA-9390-48C39FCD12EE}" presName="childNode" presStyleLbl="node1" presStyleIdx="2" presStyleCnt="8">
        <dgm:presLayoutVars>
          <dgm:bulletEnabled val="1"/>
        </dgm:presLayoutVars>
      </dgm:prSet>
      <dgm:spPr/>
    </dgm:pt>
    <dgm:pt modelId="{64E6307C-3928-4D81-B23E-A31846A3E70B}" type="pres">
      <dgm:prSet presAssocID="{0125AE80-130F-44EA-9390-48C39FCD12EE}" presName="aSpace2" presStyleCnt="0"/>
      <dgm:spPr/>
    </dgm:pt>
    <dgm:pt modelId="{9DAA2B51-DBE1-40C7-B697-615EFB10A756}" type="pres">
      <dgm:prSet presAssocID="{73928502-F0DE-4B0D-A9C8-162A5E7F2081}" presName="childNode" presStyleLbl="node1" presStyleIdx="3" presStyleCnt="8">
        <dgm:presLayoutVars>
          <dgm:bulletEnabled val="1"/>
        </dgm:presLayoutVars>
      </dgm:prSet>
      <dgm:spPr/>
    </dgm:pt>
    <dgm:pt modelId="{8892262F-F43B-49E5-A24E-BE01FFEEEAA6}" type="pres">
      <dgm:prSet presAssocID="{58B8F3C6-82CC-4AF2-9013-2C7B4494432F}" presName="aSpace" presStyleCnt="0"/>
      <dgm:spPr/>
    </dgm:pt>
    <dgm:pt modelId="{CF455193-08B2-435A-A677-7EFA5E61468A}" type="pres">
      <dgm:prSet presAssocID="{58190A68-1643-4F74-8BBF-4C8A428C2F41}" presName="compNode" presStyleCnt="0"/>
      <dgm:spPr/>
    </dgm:pt>
    <dgm:pt modelId="{206002B2-07FF-43EC-8EA4-EF4548DC4BB8}" type="pres">
      <dgm:prSet presAssocID="{58190A68-1643-4F74-8BBF-4C8A428C2F41}" presName="aNode" presStyleLbl="bgShp" presStyleIdx="2" presStyleCnt="4"/>
      <dgm:spPr/>
    </dgm:pt>
    <dgm:pt modelId="{90309657-6801-4F68-B91A-522978142A6C}" type="pres">
      <dgm:prSet presAssocID="{58190A68-1643-4F74-8BBF-4C8A428C2F41}" presName="textNode" presStyleLbl="bgShp" presStyleIdx="2" presStyleCnt="4"/>
      <dgm:spPr/>
    </dgm:pt>
    <dgm:pt modelId="{E2363526-A633-4AC7-9840-77BB05FDCFAC}" type="pres">
      <dgm:prSet presAssocID="{58190A68-1643-4F74-8BBF-4C8A428C2F41}" presName="compChildNode" presStyleCnt="0"/>
      <dgm:spPr/>
    </dgm:pt>
    <dgm:pt modelId="{5F107DCA-8FDA-4D3A-BE4B-EE30497EF25C}" type="pres">
      <dgm:prSet presAssocID="{58190A68-1643-4F74-8BBF-4C8A428C2F41}" presName="theInnerList" presStyleCnt="0"/>
      <dgm:spPr/>
    </dgm:pt>
    <dgm:pt modelId="{E58685E7-4D4F-4630-BC6B-D214BB26355E}" type="pres">
      <dgm:prSet presAssocID="{E7521011-59EB-4F8D-994F-E5123C9027A8}" presName="childNode" presStyleLbl="node1" presStyleIdx="4" presStyleCnt="8">
        <dgm:presLayoutVars>
          <dgm:bulletEnabled val="1"/>
        </dgm:presLayoutVars>
      </dgm:prSet>
      <dgm:spPr/>
    </dgm:pt>
    <dgm:pt modelId="{653E9178-95B3-4F94-B05A-C17699B1E609}" type="pres">
      <dgm:prSet presAssocID="{E7521011-59EB-4F8D-994F-E5123C9027A8}" presName="aSpace2" presStyleCnt="0"/>
      <dgm:spPr/>
    </dgm:pt>
    <dgm:pt modelId="{6AE7FC2B-7898-4D93-9AAF-0F27032CCAE9}" type="pres">
      <dgm:prSet presAssocID="{1152F600-D14C-43FA-B7BC-E6A5D88F65FB}" presName="childNode" presStyleLbl="node1" presStyleIdx="5" presStyleCnt="8">
        <dgm:presLayoutVars>
          <dgm:bulletEnabled val="1"/>
        </dgm:presLayoutVars>
      </dgm:prSet>
      <dgm:spPr/>
    </dgm:pt>
    <dgm:pt modelId="{8A9EA4F1-CB19-4F55-8902-CBCA8E85A843}" type="pres">
      <dgm:prSet presAssocID="{58190A68-1643-4F74-8BBF-4C8A428C2F41}" presName="aSpace" presStyleCnt="0"/>
      <dgm:spPr/>
    </dgm:pt>
    <dgm:pt modelId="{9D140D22-04AC-4957-B590-98E0F7F5B839}" type="pres">
      <dgm:prSet presAssocID="{875983EB-65AE-4D3A-A7A9-798E4C6F6105}" presName="compNode" presStyleCnt="0"/>
      <dgm:spPr/>
    </dgm:pt>
    <dgm:pt modelId="{F5CF7338-1B9E-4635-9BA0-EA21297CBDED}" type="pres">
      <dgm:prSet presAssocID="{875983EB-65AE-4D3A-A7A9-798E4C6F6105}" presName="aNode" presStyleLbl="bgShp" presStyleIdx="3" presStyleCnt="4"/>
      <dgm:spPr/>
    </dgm:pt>
    <dgm:pt modelId="{C9487CB8-3773-43BB-AE7E-3B3A002746C7}" type="pres">
      <dgm:prSet presAssocID="{875983EB-65AE-4D3A-A7A9-798E4C6F6105}" presName="textNode" presStyleLbl="bgShp" presStyleIdx="3" presStyleCnt="4"/>
      <dgm:spPr/>
    </dgm:pt>
    <dgm:pt modelId="{29AD08B6-759B-4B6B-9A15-B9B839DF5E9D}" type="pres">
      <dgm:prSet presAssocID="{875983EB-65AE-4D3A-A7A9-798E4C6F6105}" presName="compChildNode" presStyleCnt="0"/>
      <dgm:spPr/>
    </dgm:pt>
    <dgm:pt modelId="{C66696D1-A90C-4FCF-BC87-FD48D939F6F5}" type="pres">
      <dgm:prSet presAssocID="{875983EB-65AE-4D3A-A7A9-798E4C6F6105}" presName="theInnerList" presStyleCnt="0"/>
      <dgm:spPr/>
    </dgm:pt>
    <dgm:pt modelId="{AB228B4D-A3C2-442C-91EB-01A35847EDCB}" type="pres">
      <dgm:prSet presAssocID="{95802894-14BF-412F-9555-D21E69AC57B9}" presName="childNode" presStyleLbl="node1" presStyleIdx="6" presStyleCnt="8">
        <dgm:presLayoutVars>
          <dgm:bulletEnabled val="1"/>
        </dgm:presLayoutVars>
      </dgm:prSet>
      <dgm:spPr/>
    </dgm:pt>
    <dgm:pt modelId="{64E7C8D3-BAC0-4764-8745-F918B581A3DF}" type="pres">
      <dgm:prSet presAssocID="{95802894-14BF-412F-9555-D21E69AC57B9}" presName="aSpace2" presStyleCnt="0"/>
      <dgm:spPr/>
    </dgm:pt>
    <dgm:pt modelId="{74BBBD12-D5F2-4BFA-B2F1-32A0ECCC53E5}" type="pres">
      <dgm:prSet presAssocID="{D87904A3-C74B-422B-8229-D82C51A86227}" presName="childNode" presStyleLbl="node1" presStyleIdx="7" presStyleCnt="8">
        <dgm:presLayoutVars>
          <dgm:bulletEnabled val="1"/>
        </dgm:presLayoutVars>
      </dgm:prSet>
      <dgm:spPr/>
    </dgm:pt>
  </dgm:ptLst>
  <dgm:cxnLst>
    <dgm:cxn modelId="{08CE7F0E-19AE-400E-92F5-49EB6FFC9E12}" type="presOf" srcId="{58190A68-1643-4F74-8BBF-4C8A428C2F41}" destId="{90309657-6801-4F68-B91A-522978142A6C}" srcOrd="1" destOrd="0" presId="urn:microsoft.com/office/officeart/2005/8/layout/lProcess2"/>
    <dgm:cxn modelId="{20013915-6D61-4AD8-A62A-02B426C3408B}" type="presOf" srcId="{A36BC0B6-BAE6-49E4-9599-C6E9E9AA85C3}" destId="{30037792-2676-49A7-8A1B-214B678DDA41}" srcOrd="0" destOrd="0" presId="urn:microsoft.com/office/officeart/2005/8/layout/lProcess2"/>
    <dgm:cxn modelId="{4AAADE19-7897-4128-A2A6-57C5025FFB2F}" type="presOf" srcId="{E7521011-59EB-4F8D-994F-E5123C9027A8}" destId="{E58685E7-4D4F-4630-BC6B-D214BB26355E}" srcOrd="0" destOrd="0" presId="urn:microsoft.com/office/officeart/2005/8/layout/lProcess2"/>
    <dgm:cxn modelId="{762D7828-82A5-4636-8807-9BA9418BE513}" type="presOf" srcId="{73928502-F0DE-4B0D-A9C8-162A5E7F2081}" destId="{9DAA2B51-DBE1-40C7-B697-615EFB10A756}" srcOrd="0" destOrd="0" presId="urn:microsoft.com/office/officeart/2005/8/layout/lProcess2"/>
    <dgm:cxn modelId="{16001138-A0FE-4216-8432-48EA32B2906A}" srcId="{875983EB-65AE-4D3A-A7A9-798E4C6F6105}" destId="{D87904A3-C74B-422B-8229-D82C51A86227}" srcOrd="1" destOrd="0" parTransId="{D0AFCF44-3376-4EDE-84E2-89E7BDBBD612}" sibTransId="{8BA6353C-A2C1-4C02-933D-835D3A744E4C}"/>
    <dgm:cxn modelId="{815E8C44-BFA6-4425-AEA8-4729B4C7C133}" type="presOf" srcId="{875983EB-65AE-4D3A-A7A9-798E4C6F6105}" destId="{F5CF7338-1B9E-4635-9BA0-EA21297CBDED}" srcOrd="0" destOrd="0" presId="urn:microsoft.com/office/officeart/2005/8/layout/lProcess2"/>
    <dgm:cxn modelId="{4F5EFC64-FD11-4162-B59C-5D22FF443CE1}" srcId="{793E7048-1580-4D7B-895D-489A5F6CC4D2}" destId="{875983EB-65AE-4D3A-A7A9-798E4C6F6105}" srcOrd="3" destOrd="0" parTransId="{C3D78C73-01B2-48A7-990E-001FD6758AE2}" sibTransId="{024A4F17-4685-47F3-935A-CEE0F5BD378B}"/>
    <dgm:cxn modelId="{8A579271-812C-4C2C-B051-5108A578B4BB}" srcId="{58190A68-1643-4F74-8BBF-4C8A428C2F41}" destId="{1152F600-D14C-43FA-B7BC-E6A5D88F65FB}" srcOrd="1" destOrd="0" parTransId="{148D9F12-5ECF-4F31-AF87-E651DBA8FB58}" sibTransId="{8E8F7958-BBB2-4699-A62D-A218723538FD}"/>
    <dgm:cxn modelId="{37A09C52-BF64-4983-BEFA-D95366F2C8DC}" srcId="{793E7048-1580-4D7B-895D-489A5F6CC4D2}" destId="{58190A68-1643-4F74-8BBF-4C8A428C2F41}" srcOrd="2" destOrd="0" parTransId="{DC30D925-CCF1-4ECF-8709-81C4F4083CB4}" sibTransId="{51C818DD-A2ED-4597-97C2-1DE96364E257}"/>
    <dgm:cxn modelId="{45182477-9757-474A-B41A-CB158F26001A}" type="presOf" srcId="{D87904A3-C74B-422B-8229-D82C51A86227}" destId="{74BBBD12-D5F2-4BFA-B2F1-32A0ECCC53E5}" srcOrd="0" destOrd="0" presId="urn:microsoft.com/office/officeart/2005/8/layout/lProcess2"/>
    <dgm:cxn modelId="{288F4478-AEF1-4668-A93C-169FCF383D41}" type="presOf" srcId="{0125AE80-130F-44EA-9390-48C39FCD12EE}" destId="{33EAC422-D859-4502-872D-2B1BDDB1B0D5}" srcOrd="0" destOrd="0" presId="urn:microsoft.com/office/officeart/2005/8/layout/lProcess2"/>
    <dgm:cxn modelId="{FD725D82-273B-4E0C-9760-EB474B72915E}" type="presOf" srcId="{58B8F3C6-82CC-4AF2-9013-2C7B4494432F}" destId="{2F10772E-8F6A-4FC5-A0A2-D849AF67B88A}" srcOrd="0" destOrd="0" presId="urn:microsoft.com/office/officeart/2005/8/layout/lProcess2"/>
    <dgm:cxn modelId="{AF6CD282-C3A7-4673-A064-67F02D10F07A}" srcId="{58B8F3C6-82CC-4AF2-9013-2C7B4494432F}" destId="{73928502-F0DE-4B0D-A9C8-162A5E7F2081}" srcOrd="1" destOrd="0" parTransId="{18F31BED-A24D-439D-A20A-B0DAAD5AEF29}" sibTransId="{F8ED3A6B-1B88-43A7-873C-A41C060E0DB2}"/>
    <dgm:cxn modelId="{0070A28B-F1B5-4813-9E17-9C085B05A28B}" type="presOf" srcId="{875983EB-65AE-4D3A-A7A9-798E4C6F6105}" destId="{C9487CB8-3773-43BB-AE7E-3B3A002746C7}" srcOrd="1" destOrd="0" presId="urn:microsoft.com/office/officeart/2005/8/layout/lProcess2"/>
    <dgm:cxn modelId="{355CB590-9061-4B91-A73C-B74624663F82}" srcId="{58B8F3C6-82CC-4AF2-9013-2C7B4494432F}" destId="{0125AE80-130F-44EA-9390-48C39FCD12EE}" srcOrd="0" destOrd="0" parTransId="{01571ED3-2413-4395-943B-D81015344950}" sibTransId="{F4F772F3-31C3-405D-9446-DC1E3BEA7759}"/>
    <dgm:cxn modelId="{F0971B92-64A7-48CC-BBF5-B69FCE57CE62}" type="presOf" srcId="{44979B20-D048-49E5-AF20-F3A8003607FF}" destId="{59C76DFF-D8CF-4399-8EC7-66714385CF58}" srcOrd="1" destOrd="0" presId="urn:microsoft.com/office/officeart/2005/8/layout/lProcess2"/>
    <dgm:cxn modelId="{F63321B2-6B40-4041-9C67-A42394F0295B}" type="presOf" srcId="{3CCA4B5C-B6B3-4C98-A403-32DD8464C841}" destId="{A1ABC7AC-417C-4AE5-AC35-D486D247EBCB}" srcOrd="0" destOrd="0" presId="urn:microsoft.com/office/officeart/2005/8/layout/lProcess2"/>
    <dgm:cxn modelId="{9E687FBE-7524-40F6-8F14-DAC747146772}" srcId="{875983EB-65AE-4D3A-A7A9-798E4C6F6105}" destId="{95802894-14BF-412F-9555-D21E69AC57B9}" srcOrd="0" destOrd="0" parTransId="{5F04F7B4-D4B3-4D7A-B99B-8CAB764D48F7}" sibTransId="{79BD6A5E-53C3-41F5-A718-CB428B75AAD9}"/>
    <dgm:cxn modelId="{BFCBCBC2-2FEE-4A45-A8B6-9732D9E5B81D}" type="presOf" srcId="{793E7048-1580-4D7B-895D-489A5F6CC4D2}" destId="{805A31C9-6156-4AC4-BD18-1789919D40CC}" srcOrd="0" destOrd="0" presId="urn:microsoft.com/office/officeart/2005/8/layout/lProcess2"/>
    <dgm:cxn modelId="{9E7035C7-8776-4030-BA31-2E72DEE260C2}" type="presOf" srcId="{95802894-14BF-412F-9555-D21E69AC57B9}" destId="{AB228B4D-A3C2-442C-91EB-01A35847EDCB}" srcOrd="0" destOrd="0" presId="urn:microsoft.com/office/officeart/2005/8/layout/lProcess2"/>
    <dgm:cxn modelId="{FBCBDDC8-23D6-4D1A-9C63-8D768FD1F741}" srcId="{58190A68-1643-4F74-8BBF-4C8A428C2F41}" destId="{E7521011-59EB-4F8D-994F-E5123C9027A8}" srcOrd="0" destOrd="0" parTransId="{C9390934-876C-41AE-A7A7-0CA9CF6BA310}" sibTransId="{543423E0-40AA-409F-AB03-BA5BFF1E8D7F}"/>
    <dgm:cxn modelId="{07195FD2-42C3-4849-BF00-2CB98214CDFB}" type="presOf" srcId="{58190A68-1643-4F74-8BBF-4C8A428C2F41}" destId="{206002B2-07FF-43EC-8EA4-EF4548DC4BB8}" srcOrd="0" destOrd="0" presId="urn:microsoft.com/office/officeart/2005/8/layout/lProcess2"/>
    <dgm:cxn modelId="{DE5345DE-9AC3-4E80-8E1B-E6656255012E}" srcId="{44979B20-D048-49E5-AF20-F3A8003607FF}" destId="{3CCA4B5C-B6B3-4C98-A403-32DD8464C841}" srcOrd="0" destOrd="0" parTransId="{E3ED7E21-755F-47A5-9613-4745B7F44A7A}" sibTransId="{0A2A2F36-CFD1-4687-80F8-63BB69463AED}"/>
    <dgm:cxn modelId="{CE691CDF-F9BA-449E-A7A7-D316615B489E}" srcId="{793E7048-1580-4D7B-895D-489A5F6CC4D2}" destId="{44979B20-D048-49E5-AF20-F3A8003607FF}" srcOrd="0" destOrd="0" parTransId="{16B68DE5-2962-4F89-AC9C-E63E2E413413}" sibTransId="{E6CBF2D8-F74D-4039-B761-5599222ACE29}"/>
    <dgm:cxn modelId="{39B221E0-BA3C-4518-B31E-B3EC4CCF0793}" type="presOf" srcId="{58B8F3C6-82CC-4AF2-9013-2C7B4494432F}" destId="{6218D676-751B-44F8-ACE8-415AA20C7213}" srcOrd="1" destOrd="0" presId="urn:microsoft.com/office/officeart/2005/8/layout/lProcess2"/>
    <dgm:cxn modelId="{DE79A0E1-48C9-4F46-9A53-6BF060B986EA}" type="presOf" srcId="{1152F600-D14C-43FA-B7BC-E6A5D88F65FB}" destId="{6AE7FC2B-7898-4D93-9AAF-0F27032CCAE9}" srcOrd="0" destOrd="0" presId="urn:microsoft.com/office/officeart/2005/8/layout/lProcess2"/>
    <dgm:cxn modelId="{AD99D9EB-6EA2-42F1-BD39-92DBDB0B5E46}" srcId="{793E7048-1580-4D7B-895D-489A5F6CC4D2}" destId="{58B8F3C6-82CC-4AF2-9013-2C7B4494432F}" srcOrd="1" destOrd="0" parTransId="{5283C939-0CB0-4F60-86E4-D36DB367900B}" sibTransId="{1A26D9BA-095D-4A46-9116-43E514CCE170}"/>
    <dgm:cxn modelId="{3DA156EC-21A8-4722-BCCD-1D9FE6E1A3A5}" type="presOf" srcId="{44979B20-D048-49E5-AF20-F3A8003607FF}" destId="{94C695C7-5884-4255-8977-20E5EDECD776}" srcOrd="0" destOrd="0" presId="urn:microsoft.com/office/officeart/2005/8/layout/lProcess2"/>
    <dgm:cxn modelId="{A1338CEF-4DA0-4007-8BD4-7FCA49CC7B16}" srcId="{44979B20-D048-49E5-AF20-F3A8003607FF}" destId="{A36BC0B6-BAE6-49E4-9599-C6E9E9AA85C3}" srcOrd="1" destOrd="0" parTransId="{A447D88D-392C-4487-848E-CD909ED54A6F}" sibTransId="{2C8910F2-167D-4226-9557-3FD4548D8F97}"/>
    <dgm:cxn modelId="{E7C55FB6-51FC-4A97-9A8A-381E04B75B8B}" type="presParOf" srcId="{805A31C9-6156-4AC4-BD18-1789919D40CC}" destId="{4AEEBCF8-1248-4D08-960D-8FBA054A8D14}" srcOrd="0" destOrd="0" presId="urn:microsoft.com/office/officeart/2005/8/layout/lProcess2"/>
    <dgm:cxn modelId="{C547EE7A-16CE-457F-8C9A-50D119E53CB6}" type="presParOf" srcId="{4AEEBCF8-1248-4D08-960D-8FBA054A8D14}" destId="{94C695C7-5884-4255-8977-20E5EDECD776}" srcOrd="0" destOrd="0" presId="urn:microsoft.com/office/officeart/2005/8/layout/lProcess2"/>
    <dgm:cxn modelId="{C5B31D72-51C3-498D-AFBC-4C9B744BA6EE}" type="presParOf" srcId="{4AEEBCF8-1248-4D08-960D-8FBA054A8D14}" destId="{59C76DFF-D8CF-4399-8EC7-66714385CF58}" srcOrd="1" destOrd="0" presId="urn:microsoft.com/office/officeart/2005/8/layout/lProcess2"/>
    <dgm:cxn modelId="{96EFF7F9-8EB0-4A38-82A2-883FC854DE16}" type="presParOf" srcId="{4AEEBCF8-1248-4D08-960D-8FBA054A8D14}" destId="{759F9140-C719-41D2-8C0F-DCEE2B93D52B}" srcOrd="2" destOrd="0" presId="urn:microsoft.com/office/officeart/2005/8/layout/lProcess2"/>
    <dgm:cxn modelId="{A0E28F4A-3B9E-47EC-9DC5-FBDACB0D3CF9}" type="presParOf" srcId="{759F9140-C719-41D2-8C0F-DCEE2B93D52B}" destId="{F1930D4B-646B-4332-8662-042EA7CDE3E2}" srcOrd="0" destOrd="0" presId="urn:microsoft.com/office/officeart/2005/8/layout/lProcess2"/>
    <dgm:cxn modelId="{9C277223-1514-43CD-A239-8E0AA1D86B79}" type="presParOf" srcId="{F1930D4B-646B-4332-8662-042EA7CDE3E2}" destId="{A1ABC7AC-417C-4AE5-AC35-D486D247EBCB}" srcOrd="0" destOrd="0" presId="urn:microsoft.com/office/officeart/2005/8/layout/lProcess2"/>
    <dgm:cxn modelId="{0E194D83-125D-4CC8-B365-7ABBCC3A8486}" type="presParOf" srcId="{F1930D4B-646B-4332-8662-042EA7CDE3E2}" destId="{3EAB4F94-ADF9-49FA-8599-DD956E5EE0FE}" srcOrd="1" destOrd="0" presId="urn:microsoft.com/office/officeart/2005/8/layout/lProcess2"/>
    <dgm:cxn modelId="{A952857E-5176-40E5-875D-C9A7C80994AB}" type="presParOf" srcId="{F1930D4B-646B-4332-8662-042EA7CDE3E2}" destId="{30037792-2676-49A7-8A1B-214B678DDA41}" srcOrd="2" destOrd="0" presId="urn:microsoft.com/office/officeart/2005/8/layout/lProcess2"/>
    <dgm:cxn modelId="{B760A21F-B8ED-48AC-8D9D-9F5C5F71A359}" type="presParOf" srcId="{805A31C9-6156-4AC4-BD18-1789919D40CC}" destId="{A16A7712-32E1-47AC-8169-9AF06E6F3B5C}" srcOrd="1" destOrd="0" presId="urn:microsoft.com/office/officeart/2005/8/layout/lProcess2"/>
    <dgm:cxn modelId="{FF0FDC1E-AB7B-483F-927E-3EEE7DB49FD8}" type="presParOf" srcId="{805A31C9-6156-4AC4-BD18-1789919D40CC}" destId="{62CEFFFE-77C8-4807-860C-B634970CB030}" srcOrd="2" destOrd="0" presId="urn:microsoft.com/office/officeart/2005/8/layout/lProcess2"/>
    <dgm:cxn modelId="{A2C991D7-4076-4810-B857-637C3372FCD2}" type="presParOf" srcId="{62CEFFFE-77C8-4807-860C-B634970CB030}" destId="{2F10772E-8F6A-4FC5-A0A2-D849AF67B88A}" srcOrd="0" destOrd="0" presId="urn:microsoft.com/office/officeart/2005/8/layout/lProcess2"/>
    <dgm:cxn modelId="{3CB6458D-6D0C-4D7E-B1AD-D7E47AA11EAE}" type="presParOf" srcId="{62CEFFFE-77C8-4807-860C-B634970CB030}" destId="{6218D676-751B-44F8-ACE8-415AA20C7213}" srcOrd="1" destOrd="0" presId="urn:microsoft.com/office/officeart/2005/8/layout/lProcess2"/>
    <dgm:cxn modelId="{D6F6D12E-046D-4C6C-9A33-8A9DFB2F38C3}" type="presParOf" srcId="{62CEFFFE-77C8-4807-860C-B634970CB030}" destId="{44C2D36C-2179-45A5-8313-79AD4F4E7CF0}" srcOrd="2" destOrd="0" presId="urn:microsoft.com/office/officeart/2005/8/layout/lProcess2"/>
    <dgm:cxn modelId="{BB9ED73C-1509-4A06-86C6-F6BB03298525}" type="presParOf" srcId="{44C2D36C-2179-45A5-8313-79AD4F4E7CF0}" destId="{38E84294-2209-4A9D-A3DA-5EDC5A14F13C}" srcOrd="0" destOrd="0" presId="urn:microsoft.com/office/officeart/2005/8/layout/lProcess2"/>
    <dgm:cxn modelId="{A9F23BC4-6077-447C-B823-7CF4E6256026}" type="presParOf" srcId="{38E84294-2209-4A9D-A3DA-5EDC5A14F13C}" destId="{33EAC422-D859-4502-872D-2B1BDDB1B0D5}" srcOrd="0" destOrd="0" presId="urn:microsoft.com/office/officeart/2005/8/layout/lProcess2"/>
    <dgm:cxn modelId="{E02F22EB-229A-4E4B-9039-B5EA96900484}" type="presParOf" srcId="{38E84294-2209-4A9D-A3DA-5EDC5A14F13C}" destId="{64E6307C-3928-4D81-B23E-A31846A3E70B}" srcOrd="1" destOrd="0" presId="urn:microsoft.com/office/officeart/2005/8/layout/lProcess2"/>
    <dgm:cxn modelId="{02B2B794-11DD-46E5-9DCB-98009DFAAAAE}" type="presParOf" srcId="{38E84294-2209-4A9D-A3DA-5EDC5A14F13C}" destId="{9DAA2B51-DBE1-40C7-B697-615EFB10A756}" srcOrd="2" destOrd="0" presId="urn:microsoft.com/office/officeart/2005/8/layout/lProcess2"/>
    <dgm:cxn modelId="{155AB0DF-DD6E-4A15-8F27-DFAB3FC3B329}" type="presParOf" srcId="{805A31C9-6156-4AC4-BD18-1789919D40CC}" destId="{8892262F-F43B-49E5-A24E-BE01FFEEEAA6}" srcOrd="3" destOrd="0" presId="urn:microsoft.com/office/officeart/2005/8/layout/lProcess2"/>
    <dgm:cxn modelId="{37154D09-2428-470C-9F7E-B492491D75ED}" type="presParOf" srcId="{805A31C9-6156-4AC4-BD18-1789919D40CC}" destId="{CF455193-08B2-435A-A677-7EFA5E61468A}" srcOrd="4" destOrd="0" presId="urn:microsoft.com/office/officeart/2005/8/layout/lProcess2"/>
    <dgm:cxn modelId="{7216AE8B-C94D-4487-91C5-A3BAB2CB8B77}" type="presParOf" srcId="{CF455193-08B2-435A-A677-7EFA5E61468A}" destId="{206002B2-07FF-43EC-8EA4-EF4548DC4BB8}" srcOrd="0" destOrd="0" presId="urn:microsoft.com/office/officeart/2005/8/layout/lProcess2"/>
    <dgm:cxn modelId="{A3C77D7F-0F38-44B3-81CA-2DD554114F97}" type="presParOf" srcId="{CF455193-08B2-435A-A677-7EFA5E61468A}" destId="{90309657-6801-4F68-B91A-522978142A6C}" srcOrd="1" destOrd="0" presId="urn:microsoft.com/office/officeart/2005/8/layout/lProcess2"/>
    <dgm:cxn modelId="{CD8B029E-63F9-4380-89C0-9FFC77460C9F}" type="presParOf" srcId="{CF455193-08B2-435A-A677-7EFA5E61468A}" destId="{E2363526-A633-4AC7-9840-77BB05FDCFAC}" srcOrd="2" destOrd="0" presId="urn:microsoft.com/office/officeart/2005/8/layout/lProcess2"/>
    <dgm:cxn modelId="{072BD266-42F6-4989-9FFC-4B572D482102}" type="presParOf" srcId="{E2363526-A633-4AC7-9840-77BB05FDCFAC}" destId="{5F107DCA-8FDA-4D3A-BE4B-EE30497EF25C}" srcOrd="0" destOrd="0" presId="urn:microsoft.com/office/officeart/2005/8/layout/lProcess2"/>
    <dgm:cxn modelId="{CA105224-3673-45B5-9F3A-EC41BC7FAF9E}" type="presParOf" srcId="{5F107DCA-8FDA-4D3A-BE4B-EE30497EF25C}" destId="{E58685E7-4D4F-4630-BC6B-D214BB26355E}" srcOrd="0" destOrd="0" presId="urn:microsoft.com/office/officeart/2005/8/layout/lProcess2"/>
    <dgm:cxn modelId="{340A998F-7386-40D0-90B5-C7499E445B0D}" type="presParOf" srcId="{5F107DCA-8FDA-4D3A-BE4B-EE30497EF25C}" destId="{653E9178-95B3-4F94-B05A-C17699B1E609}" srcOrd="1" destOrd="0" presId="urn:microsoft.com/office/officeart/2005/8/layout/lProcess2"/>
    <dgm:cxn modelId="{FB006BC2-A98F-4E99-B290-CFCA6249A306}" type="presParOf" srcId="{5F107DCA-8FDA-4D3A-BE4B-EE30497EF25C}" destId="{6AE7FC2B-7898-4D93-9AAF-0F27032CCAE9}" srcOrd="2" destOrd="0" presId="urn:microsoft.com/office/officeart/2005/8/layout/lProcess2"/>
    <dgm:cxn modelId="{97A2DADF-3D04-4C17-95AA-A83D9124D678}" type="presParOf" srcId="{805A31C9-6156-4AC4-BD18-1789919D40CC}" destId="{8A9EA4F1-CB19-4F55-8902-CBCA8E85A843}" srcOrd="5" destOrd="0" presId="urn:microsoft.com/office/officeart/2005/8/layout/lProcess2"/>
    <dgm:cxn modelId="{277A2D1A-BD28-40BD-9C17-70222E815CA4}" type="presParOf" srcId="{805A31C9-6156-4AC4-BD18-1789919D40CC}" destId="{9D140D22-04AC-4957-B590-98E0F7F5B839}" srcOrd="6" destOrd="0" presId="urn:microsoft.com/office/officeart/2005/8/layout/lProcess2"/>
    <dgm:cxn modelId="{997F8D41-E411-4EF2-B0D5-8FE008846963}" type="presParOf" srcId="{9D140D22-04AC-4957-B590-98E0F7F5B839}" destId="{F5CF7338-1B9E-4635-9BA0-EA21297CBDED}" srcOrd="0" destOrd="0" presId="urn:microsoft.com/office/officeart/2005/8/layout/lProcess2"/>
    <dgm:cxn modelId="{5946B5B6-33A4-4633-ACB1-131136F49326}" type="presParOf" srcId="{9D140D22-04AC-4957-B590-98E0F7F5B839}" destId="{C9487CB8-3773-43BB-AE7E-3B3A002746C7}" srcOrd="1" destOrd="0" presId="urn:microsoft.com/office/officeart/2005/8/layout/lProcess2"/>
    <dgm:cxn modelId="{AD3F6894-F277-466D-9411-681177D475EB}" type="presParOf" srcId="{9D140D22-04AC-4957-B590-98E0F7F5B839}" destId="{29AD08B6-759B-4B6B-9A15-B9B839DF5E9D}" srcOrd="2" destOrd="0" presId="urn:microsoft.com/office/officeart/2005/8/layout/lProcess2"/>
    <dgm:cxn modelId="{B664E66E-357E-4FFA-AF83-1F9105545321}" type="presParOf" srcId="{29AD08B6-759B-4B6B-9A15-B9B839DF5E9D}" destId="{C66696D1-A90C-4FCF-BC87-FD48D939F6F5}" srcOrd="0" destOrd="0" presId="urn:microsoft.com/office/officeart/2005/8/layout/lProcess2"/>
    <dgm:cxn modelId="{9D3C1D31-9A30-4D5A-AB52-9C868CBE91C1}" type="presParOf" srcId="{C66696D1-A90C-4FCF-BC87-FD48D939F6F5}" destId="{AB228B4D-A3C2-442C-91EB-01A35847EDCB}" srcOrd="0" destOrd="0" presId="urn:microsoft.com/office/officeart/2005/8/layout/lProcess2"/>
    <dgm:cxn modelId="{656ACE7C-1301-4F8C-9E25-6D06BA4A60B9}" type="presParOf" srcId="{C66696D1-A90C-4FCF-BC87-FD48D939F6F5}" destId="{64E7C8D3-BAC0-4764-8745-F918B581A3DF}" srcOrd="1" destOrd="0" presId="urn:microsoft.com/office/officeart/2005/8/layout/lProcess2"/>
    <dgm:cxn modelId="{3B888169-194F-48E0-93D4-DF46971C9497}" type="presParOf" srcId="{C66696D1-A90C-4FCF-BC87-FD48D939F6F5}" destId="{74BBBD12-D5F2-4BFA-B2F1-32A0ECCC53E5}"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D63ADE-AD64-48CA-A511-6DECA961EAB6}" type="doc">
      <dgm:prSet loTypeId="urn:microsoft.com/office/officeart/2008/layout/AlternatingPictureBlocks" loCatId="list" qsTypeId="urn:microsoft.com/office/officeart/2005/8/quickstyle/simple1" qsCatId="simple" csTypeId="urn:microsoft.com/office/officeart/2005/8/colors/accent1_1" csCatId="accent1" phldr="1"/>
      <dgm:spPr/>
    </dgm:pt>
    <dgm:pt modelId="{FD95F1C0-58C3-4F9B-A5D1-EBE88CA8AF90}">
      <dgm:prSet phldrT="[Text]" custT="1"/>
      <dgm:spPr/>
      <dgm:t>
        <a:bodyPr/>
        <a:lstStyle/>
        <a:p>
          <a:r>
            <a:rPr lang="es-ES" sz="2000" dirty="0">
              <a:latin typeface="Montserrat" panose="00000500000000000000" pitchFamily="2" charset="0"/>
            </a:rPr>
            <a:t>Socios Clave</a:t>
          </a:r>
        </a:p>
      </dgm:t>
    </dgm:pt>
    <dgm:pt modelId="{56168855-57EC-4724-8CF3-7C6CDA326D8F}" type="parTrans" cxnId="{10605182-2D6E-4D59-9CA2-F1EFA54F0860}">
      <dgm:prSet/>
      <dgm:spPr/>
      <dgm:t>
        <a:bodyPr/>
        <a:lstStyle/>
        <a:p>
          <a:endParaRPr lang="es-ES" sz="2000">
            <a:latin typeface="Montserrat" panose="00000500000000000000" pitchFamily="2" charset="0"/>
          </a:endParaRPr>
        </a:p>
      </dgm:t>
    </dgm:pt>
    <dgm:pt modelId="{A5CB1A6C-CB2F-4A63-A8B3-81F65FAB3749}" type="sibTrans" cxnId="{10605182-2D6E-4D59-9CA2-F1EFA54F0860}">
      <dgm:prSet/>
      <dgm:spPr/>
      <dgm:t>
        <a:bodyPr/>
        <a:lstStyle/>
        <a:p>
          <a:endParaRPr lang="es-ES" sz="2000">
            <a:latin typeface="Montserrat" panose="00000500000000000000" pitchFamily="2" charset="0"/>
          </a:endParaRPr>
        </a:p>
      </dgm:t>
    </dgm:pt>
    <dgm:pt modelId="{65485B8A-ACD4-4536-885F-FD30E70FE475}">
      <dgm:prSet phldrT="[Text]" custT="1"/>
      <dgm:spPr/>
      <dgm:t>
        <a:bodyPr/>
        <a:lstStyle/>
        <a:p>
          <a:r>
            <a:rPr lang="es-ES" sz="2000" dirty="0">
              <a:latin typeface="Montserrat" panose="00000500000000000000" pitchFamily="2" charset="0"/>
            </a:rPr>
            <a:t>Actividades Clave</a:t>
          </a:r>
        </a:p>
      </dgm:t>
    </dgm:pt>
    <dgm:pt modelId="{E79414D7-2E50-4C07-AD87-31A72803A6A8}" type="parTrans" cxnId="{7A00E642-4172-4A43-B64A-8F00AF969EFA}">
      <dgm:prSet/>
      <dgm:spPr/>
      <dgm:t>
        <a:bodyPr/>
        <a:lstStyle/>
        <a:p>
          <a:endParaRPr lang="es-ES" sz="2000">
            <a:latin typeface="Montserrat" panose="00000500000000000000" pitchFamily="2" charset="0"/>
          </a:endParaRPr>
        </a:p>
      </dgm:t>
    </dgm:pt>
    <dgm:pt modelId="{4FBEA176-B051-437F-AEA8-985630965B6B}" type="sibTrans" cxnId="{7A00E642-4172-4A43-B64A-8F00AF969EFA}">
      <dgm:prSet/>
      <dgm:spPr/>
      <dgm:t>
        <a:bodyPr/>
        <a:lstStyle/>
        <a:p>
          <a:endParaRPr lang="es-ES" sz="2000">
            <a:latin typeface="Montserrat" panose="00000500000000000000" pitchFamily="2" charset="0"/>
          </a:endParaRPr>
        </a:p>
      </dgm:t>
    </dgm:pt>
    <dgm:pt modelId="{E3E3ED7A-2A0F-4E75-B3DE-8292252D5A67}">
      <dgm:prSet phldrT="[Text]" custT="1"/>
      <dgm:spPr/>
      <dgm:t>
        <a:bodyPr/>
        <a:lstStyle/>
        <a:p>
          <a:r>
            <a:rPr lang="es-ES" sz="2000" dirty="0">
              <a:latin typeface="Montserrat" panose="00000500000000000000" pitchFamily="2" charset="0"/>
            </a:rPr>
            <a:t>Recursos Clave</a:t>
          </a:r>
        </a:p>
      </dgm:t>
    </dgm:pt>
    <dgm:pt modelId="{140C1317-A5AD-4565-8103-5EBAC7DD154A}" type="parTrans" cxnId="{EEBAD8D2-082C-4933-9CC7-060E74B12C0A}">
      <dgm:prSet/>
      <dgm:spPr/>
      <dgm:t>
        <a:bodyPr/>
        <a:lstStyle/>
        <a:p>
          <a:endParaRPr lang="es-ES" sz="2000">
            <a:latin typeface="Montserrat" panose="00000500000000000000" pitchFamily="2" charset="0"/>
          </a:endParaRPr>
        </a:p>
      </dgm:t>
    </dgm:pt>
    <dgm:pt modelId="{1A24D662-E0E8-4E23-BDCD-BE035ECD9FBB}" type="sibTrans" cxnId="{EEBAD8D2-082C-4933-9CC7-060E74B12C0A}">
      <dgm:prSet/>
      <dgm:spPr/>
      <dgm:t>
        <a:bodyPr/>
        <a:lstStyle/>
        <a:p>
          <a:endParaRPr lang="es-ES" sz="2000">
            <a:latin typeface="Montserrat" panose="00000500000000000000" pitchFamily="2" charset="0"/>
          </a:endParaRPr>
        </a:p>
      </dgm:t>
    </dgm:pt>
    <dgm:pt modelId="{1C45E0CE-A9B0-454B-91A6-FB50D2C7BC5D}">
      <dgm:prSet phldrT="[Text]" custT="1"/>
      <dgm:spPr/>
      <dgm:t>
        <a:bodyPr/>
        <a:lstStyle/>
        <a:p>
          <a:r>
            <a:rPr lang="es-ES" sz="2000" dirty="0">
              <a:latin typeface="Montserrat" panose="00000500000000000000" pitchFamily="2" charset="0"/>
            </a:rPr>
            <a:t>Propuesta de valor</a:t>
          </a:r>
        </a:p>
      </dgm:t>
    </dgm:pt>
    <dgm:pt modelId="{40749734-AE77-47EC-973C-9B17B6625C71}" type="parTrans" cxnId="{727CB72A-3688-404E-B65E-26874FE156FD}">
      <dgm:prSet/>
      <dgm:spPr/>
      <dgm:t>
        <a:bodyPr/>
        <a:lstStyle/>
        <a:p>
          <a:endParaRPr lang="es-ES" sz="2000">
            <a:latin typeface="Montserrat" panose="00000500000000000000" pitchFamily="2" charset="0"/>
          </a:endParaRPr>
        </a:p>
      </dgm:t>
    </dgm:pt>
    <dgm:pt modelId="{BCB31C83-AABC-4632-94D8-57F44810EF12}" type="sibTrans" cxnId="{727CB72A-3688-404E-B65E-26874FE156FD}">
      <dgm:prSet/>
      <dgm:spPr/>
      <dgm:t>
        <a:bodyPr/>
        <a:lstStyle/>
        <a:p>
          <a:endParaRPr lang="es-ES" sz="2000">
            <a:latin typeface="Montserrat" panose="00000500000000000000" pitchFamily="2" charset="0"/>
          </a:endParaRPr>
        </a:p>
      </dgm:t>
    </dgm:pt>
    <dgm:pt modelId="{4ACF62AB-493C-4BC8-BC1D-5C2D95117453}" type="pres">
      <dgm:prSet presAssocID="{B1D63ADE-AD64-48CA-A511-6DECA961EAB6}" presName="linearFlow" presStyleCnt="0">
        <dgm:presLayoutVars>
          <dgm:dir/>
          <dgm:resizeHandles val="exact"/>
        </dgm:presLayoutVars>
      </dgm:prSet>
      <dgm:spPr/>
    </dgm:pt>
    <dgm:pt modelId="{02EFA787-DBCC-4B5A-9761-D3248517E89E}" type="pres">
      <dgm:prSet presAssocID="{FD95F1C0-58C3-4F9B-A5D1-EBE88CA8AF90}" presName="comp" presStyleCnt="0"/>
      <dgm:spPr/>
    </dgm:pt>
    <dgm:pt modelId="{55779489-42E8-44BF-AECB-C4670F1DC372}" type="pres">
      <dgm:prSet presAssocID="{FD95F1C0-58C3-4F9B-A5D1-EBE88CA8AF90}" presName="rect2" presStyleLbl="node1" presStyleIdx="0" presStyleCnt="4" custLinFactNeighborX="-777" custLinFactNeighborY="496">
        <dgm:presLayoutVars>
          <dgm:bulletEnabled val="1"/>
        </dgm:presLayoutVars>
      </dgm:prSet>
      <dgm:spPr/>
    </dgm:pt>
    <dgm:pt modelId="{2C2B5528-65D4-4586-9EB7-A0A5303B3FD4}" type="pres">
      <dgm:prSet presAssocID="{FD95F1C0-58C3-4F9B-A5D1-EBE88CA8AF90}" presName="rect1" presStyleLbl="ln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Handshake with solid fill"/>
        </a:ext>
      </dgm:extLst>
    </dgm:pt>
    <dgm:pt modelId="{8ED94AC3-6164-4C12-94F1-60C6B0890A42}" type="pres">
      <dgm:prSet presAssocID="{A5CB1A6C-CB2F-4A63-A8B3-81F65FAB3749}" presName="sibTrans" presStyleCnt="0"/>
      <dgm:spPr/>
    </dgm:pt>
    <dgm:pt modelId="{3E9D948C-92CA-474B-A4C3-5029748A9AF4}" type="pres">
      <dgm:prSet presAssocID="{65485B8A-ACD4-4536-885F-FD30E70FE475}" presName="comp" presStyleCnt="0"/>
      <dgm:spPr/>
    </dgm:pt>
    <dgm:pt modelId="{8CB5E95E-C038-4A96-BD3D-051FAC2BF659}" type="pres">
      <dgm:prSet presAssocID="{65485B8A-ACD4-4536-885F-FD30E70FE475}" presName="rect2" presStyleLbl="node1" presStyleIdx="1" presStyleCnt="4">
        <dgm:presLayoutVars>
          <dgm:bulletEnabled val="1"/>
        </dgm:presLayoutVars>
      </dgm:prSet>
      <dgm:spPr/>
    </dgm:pt>
    <dgm:pt modelId="{609518E5-3738-4EDA-B698-1F55B683E8F9}" type="pres">
      <dgm:prSet presAssocID="{65485B8A-ACD4-4536-885F-FD30E70FE475}" presName="rect1" presStyleLbl="ln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Raised hand with solid fill"/>
        </a:ext>
      </dgm:extLst>
    </dgm:pt>
    <dgm:pt modelId="{F313168F-627D-455C-96A2-B3913B4233EC}" type="pres">
      <dgm:prSet presAssocID="{4FBEA176-B051-437F-AEA8-985630965B6B}" presName="sibTrans" presStyleCnt="0"/>
      <dgm:spPr/>
    </dgm:pt>
    <dgm:pt modelId="{5A4B9916-F10F-4881-897E-721736FE9E57}" type="pres">
      <dgm:prSet presAssocID="{E3E3ED7A-2A0F-4E75-B3DE-8292252D5A67}" presName="comp" presStyleCnt="0"/>
      <dgm:spPr/>
    </dgm:pt>
    <dgm:pt modelId="{A0A15718-2120-46D0-B88D-3BFAA6651ACD}" type="pres">
      <dgm:prSet presAssocID="{E3E3ED7A-2A0F-4E75-B3DE-8292252D5A67}" presName="rect2" presStyleLbl="node1" presStyleIdx="2" presStyleCnt="4">
        <dgm:presLayoutVars>
          <dgm:bulletEnabled val="1"/>
        </dgm:presLayoutVars>
      </dgm:prSet>
      <dgm:spPr/>
    </dgm:pt>
    <dgm:pt modelId="{F4EEFD81-09E1-4419-B24C-76099BD83ECE}" type="pres">
      <dgm:prSet presAssocID="{E3E3ED7A-2A0F-4E75-B3DE-8292252D5A67}" presName="rect1" presStyleLbl="ln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Puzzle pieces with solid fill"/>
        </a:ext>
      </dgm:extLst>
    </dgm:pt>
    <dgm:pt modelId="{4584ABF8-089B-4635-AB64-DD6117014F25}" type="pres">
      <dgm:prSet presAssocID="{1A24D662-E0E8-4E23-BDCD-BE035ECD9FBB}" presName="sibTrans" presStyleCnt="0"/>
      <dgm:spPr/>
    </dgm:pt>
    <dgm:pt modelId="{82216135-C0E3-4CA0-AA90-99E8A7A8D4F8}" type="pres">
      <dgm:prSet presAssocID="{1C45E0CE-A9B0-454B-91A6-FB50D2C7BC5D}" presName="comp" presStyleCnt="0"/>
      <dgm:spPr/>
    </dgm:pt>
    <dgm:pt modelId="{9F91063C-5593-432F-B643-FCE5DD19E837}" type="pres">
      <dgm:prSet presAssocID="{1C45E0CE-A9B0-454B-91A6-FB50D2C7BC5D}" presName="rect2" presStyleLbl="node1" presStyleIdx="3" presStyleCnt="4">
        <dgm:presLayoutVars>
          <dgm:bulletEnabled val="1"/>
        </dgm:presLayoutVars>
      </dgm:prSet>
      <dgm:spPr/>
    </dgm:pt>
    <dgm:pt modelId="{F35BA55E-4786-46D0-AB5D-6F66158D70FB}" type="pres">
      <dgm:prSet presAssocID="{1C45E0CE-A9B0-454B-91A6-FB50D2C7BC5D}" presName="rect1" presStyleLbl="ln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dgm:spPr>
      <dgm:extLst>
        <a:ext uri="{E40237B7-FDA0-4F09-8148-C483321AD2D9}">
          <dgm14:cNvPr xmlns:dgm14="http://schemas.microsoft.com/office/drawing/2010/diagram" id="0" name="" descr="Present with solid fill"/>
        </a:ext>
      </dgm:extLst>
    </dgm:pt>
  </dgm:ptLst>
  <dgm:cxnLst>
    <dgm:cxn modelId="{727CB72A-3688-404E-B65E-26874FE156FD}" srcId="{B1D63ADE-AD64-48CA-A511-6DECA961EAB6}" destId="{1C45E0CE-A9B0-454B-91A6-FB50D2C7BC5D}" srcOrd="3" destOrd="0" parTransId="{40749734-AE77-47EC-973C-9B17B6625C71}" sibTransId="{BCB31C83-AABC-4632-94D8-57F44810EF12}"/>
    <dgm:cxn modelId="{7A00E642-4172-4A43-B64A-8F00AF969EFA}" srcId="{B1D63ADE-AD64-48CA-A511-6DECA961EAB6}" destId="{65485B8A-ACD4-4536-885F-FD30E70FE475}" srcOrd="1" destOrd="0" parTransId="{E79414D7-2E50-4C07-AD87-31A72803A6A8}" sibTransId="{4FBEA176-B051-437F-AEA8-985630965B6B}"/>
    <dgm:cxn modelId="{C4459371-EC1C-4E0D-9999-18173B0224A3}" type="presOf" srcId="{1C45E0CE-A9B0-454B-91A6-FB50D2C7BC5D}" destId="{9F91063C-5593-432F-B643-FCE5DD19E837}" srcOrd="0" destOrd="0" presId="urn:microsoft.com/office/officeart/2008/layout/AlternatingPictureBlocks"/>
    <dgm:cxn modelId="{10605182-2D6E-4D59-9CA2-F1EFA54F0860}" srcId="{B1D63ADE-AD64-48CA-A511-6DECA961EAB6}" destId="{FD95F1C0-58C3-4F9B-A5D1-EBE88CA8AF90}" srcOrd="0" destOrd="0" parTransId="{56168855-57EC-4724-8CF3-7C6CDA326D8F}" sibTransId="{A5CB1A6C-CB2F-4A63-A8B3-81F65FAB3749}"/>
    <dgm:cxn modelId="{1E5F93BA-C508-4074-8453-CADD9C41761B}" type="presOf" srcId="{B1D63ADE-AD64-48CA-A511-6DECA961EAB6}" destId="{4ACF62AB-493C-4BC8-BC1D-5C2D95117453}" srcOrd="0" destOrd="0" presId="urn:microsoft.com/office/officeart/2008/layout/AlternatingPictureBlocks"/>
    <dgm:cxn modelId="{D6E958D0-B435-4E24-95A8-676E7CBCF5C5}" type="presOf" srcId="{E3E3ED7A-2A0F-4E75-B3DE-8292252D5A67}" destId="{A0A15718-2120-46D0-B88D-3BFAA6651ACD}" srcOrd="0" destOrd="0" presId="urn:microsoft.com/office/officeart/2008/layout/AlternatingPictureBlocks"/>
    <dgm:cxn modelId="{EEBAD8D2-082C-4933-9CC7-060E74B12C0A}" srcId="{B1D63ADE-AD64-48CA-A511-6DECA961EAB6}" destId="{E3E3ED7A-2A0F-4E75-B3DE-8292252D5A67}" srcOrd="2" destOrd="0" parTransId="{140C1317-A5AD-4565-8103-5EBAC7DD154A}" sibTransId="{1A24D662-E0E8-4E23-BDCD-BE035ECD9FBB}"/>
    <dgm:cxn modelId="{C1A97DD8-381C-4BC8-81F4-64220D0D3BFA}" type="presOf" srcId="{FD95F1C0-58C3-4F9B-A5D1-EBE88CA8AF90}" destId="{55779489-42E8-44BF-AECB-C4670F1DC372}" srcOrd="0" destOrd="0" presId="urn:microsoft.com/office/officeart/2008/layout/AlternatingPictureBlocks"/>
    <dgm:cxn modelId="{701898DA-7D3A-4832-A23E-82D1273477AE}" type="presOf" srcId="{65485B8A-ACD4-4536-885F-FD30E70FE475}" destId="{8CB5E95E-C038-4A96-BD3D-051FAC2BF659}" srcOrd="0" destOrd="0" presId="urn:microsoft.com/office/officeart/2008/layout/AlternatingPictureBlocks"/>
    <dgm:cxn modelId="{4DEFF3CE-39CF-430C-A952-5B7249B66143}" type="presParOf" srcId="{4ACF62AB-493C-4BC8-BC1D-5C2D95117453}" destId="{02EFA787-DBCC-4B5A-9761-D3248517E89E}" srcOrd="0" destOrd="0" presId="urn:microsoft.com/office/officeart/2008/layout/AlternatingPictureBlocks"/>
    <dgm:cxn modelId="{862BA535-1135-4316-A743-27EC48EB76D2}" type="presParOf" srcId="{02EFA787-DBCC-4B5A-9761-D3248517E89E}" destId="{55779489-42E8-44BF-AECB-C4670F1DC372}" srcOrd="0" destOrd="0" presId="urn:microsoft.com/office/officeart/2008/layout/AlternatingPictureBlocks"/>
    <dgm:cxn modelId="{0B521371-4242-4DF0-B4C1-0E8E74718369}" type="presParOf" srcId="{02EFA787-DBCC-4B5A-9761-D3248517E89E}" destId="{2C2B5528-65D4-4586-9EB7-A0A5303B3FD4}" srcOrd="1" destOrd="0" presId="urn:microsoft.com/office/officeart/2008/layout/AlternatingPictureBlocks"/>
    <dgm:cxn modelId="{D19E8216-3BA8-4AA7-8752-5592DD5A5704}" type="presParOf" srcId="{4ACF62AB-493C-4BC8-BC1D-5C2D95117453}" destId="{8ED94AC3-6164-4C12-94F1-60C6B0890A42}" srcOrd="1" destOrd="0" presId="urn:microsoft.com/office/officeart/2008/layout/AlternatingPictureBlocks"/>
    <dgm:cxn modelId="{8E634730-E927-46AD-9C25-C5A6719837C0}" type="presParOf" srcId="{4ACF62AB-493C-4BC8-BC1D-5C2D95117453}" destId="{3E9D948C-92CA-474B-A4C3-5029748A9AF4}" srcOrd="2" destOrd="0" presId="urn:microsoft.com/office/officeart/2008/layout/AlternatingPictureBlocks"/>
    <dgm:cxn modelId="{B45D5D2C-7127-45C7-BC28-312EC5CC523A}" type="presParOf" srcId="{3E9D948C-92CA-474B-A4C3-5029748A9AF4}" destId="{8CB5E95E-C038-4A96-BD3D-051FAC2BF659}" srcOrd="0" destOrd="0" presId="urn:microsoft.com/office/officeart/2008/layout/AlternatingPictureBlocks"/>
    <dgm:cxn modelId="{2F842B8A-9318-402F-83DB-F4FE870D05A4}" type="presParOf" srcId="{3E9D948C-92CA-474B-A4C3-5029748A9AF4}" destId="{609518E5-3738-4EDA-B698-1F55B683E8F9}" srcOrd="1" destOrd="0" presId="urn:microsoft.com/office/officeart/2008/layout/AlternatingPictureBlocks"/>
    <dgm:cxn modelId="{7E313401-6C92-4C62-85B7-9700B5C34545}" type="presParOf" srcId="{4ACF62AB-493C-4BC8-BC1D-5C2D95117453}" destId="{F313168F-627D-455C-96A2-B3913B4233EC}" srcOrd="3" destOrd="0" presId="urn:microsoft.com/office/officeart/2008/layout/AlternatingPictureBlocks"/>
    <dgm:cxn modelId="{DC7B52D6-AE34-42FD-8BF8-6EA6B86A93BF}" type="presParOf" srcId="{4ACF62AB-493C-4BC8-BC1D-5C2D95117453}" destId="{5A4B9916-F10F-4881-897E-721736FE9E57}" srcOrd="4" destOrd="0" presId="urn:microsoft.com/office/officeart/2008/layout/AlternatingPictureBlocks"/>
    <dgm:cxn modelId="{8499109A-FC83-4A32-BA3D-2874E08430EE}" type="presParOf" srcId="{5A4B9916-F10F-4881-897E-721736FE9E57}" destId="{A0A15718-2120-46D0-B88D-3BFAA6651ACD}" srcOrd="0" destOrd="0" presId="urn:microsoft.com/office/officeart/2008/layout/AlternatingPictureBlocks"/>
    <dgm:cxn modelId="{92623EE7-B7F7-462C-99FE-03F13547F478}" type="presParOf" srcId="{5A4B9916-F10F-4881-897E-721736FE9E57}" destId="{F4EEFD81-09E1-4419-B24C-76099BD83ECE}" srcOrd="1" destOrd="0" presId="urn:microsoft.com/office/officeart/2008/layout/AlternatingPictureBlocks"/>
    <dgm:cxn modelId="{DD9AE92D-031A-40AC-A015-02735A756728}" type="presParOf" srcId="{4ACF62AB-493C-4BC8-BC1D-5C2D95117453}" destId="{4584ABF8-089B-4635-AB64-DD6117014F25}" srcOrd="5" destOrd="0" presId="urn:microsoft.com/office/officeart/2008/layout/AlternatingPictureBlocks"/>
    <dgm:cxn modelId="{365DE8CA-11E0-42C2-A582-007F448DDAE3}" type="presParOf" srcId="{4ACF62AB-493C-4BC8-BC1D-5C2D95117453}" destId="{82216135-C0E3-4CA0-AA90-99E8A7A8D4F8}" srcOrd="6" destOrd="0" presId="urn:microsoft.com/office/officeart/2008/layout/AlternatingPictureBlocks"/>
    <dgm:cxn modelId="{E78C2A9C-6710-4DDE-822E-C3DFA57D6E37}" type="presParOf" srcId="{82216135-C0E3-4CA0-AA90-99E8A7A8D4F8}" destId="{9F91063C-5593-432F-B643-FCE5DD19E837}" srcOrd="0" destOrd="0" presId="urn:microsoft.com/office/officeart/2008/layout/AlternatingPictureBlocks"/>
    <dgm:cxn modelId="{6D44645D-BEBD-469E-BE6B-8EC1075C7EA4}" type="presParOf" srcId="{82216135-C0E3-4CA0-AA90-99E8A7A8D4F8}" destId="{F35BA55E-4786-46D0-AB5D-6F66158D70FB}"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D63ADE-AD64-48CA-A511-6DECA961EAB6}" type="doc">
      <dgm:prSet loTypeId="urn:microsoft.com/office/officeart/2008/layout/AlternatingPictureBlocks" loCatId="list" qsTypeId="urn:microsoft.com/office/officeart/2005/8/quickstyle/simple1" qsCatId="simple" csTypeId="urn:microsoft.com/office/officeart/2005/8/colors/accent1_1" csCatId="accent1" phldr="1"/>
      <dgm:spPr/>
    </dgm:pt>
    <dgm:pt modelId="{FD95F1C0-58C3-4F9B-A5D1-EBE88CA8AF90}">
      <dgm:prSet phldrT="[Text]"/>
      <dgm:spPr/>
      <dgm:t>
        <a:bodyPr/>
        <a:lstStyle/>
        <a:p>
          <a:r>
            <a:rPr lang="es-ES" dirty="0">
              <a:latin typeface="Montserrat" panose="00000500000000000000" pitchFamily="2" charset="0"/>
            </a:rPr>
            <a:t>Relación con el cliente</a:t>
          </a:r>
        </a:p>
      </dgm:t>
    </dgm:pt>
    <dgm:pt modelId="{56168855-57EC-4724-8CF3-7C6CDA326D8F}" type="parTrans" cxnId="{10605182-2D6E-4D59-9CA2-F1EFA54F0860}">
      <dgm:prSet/>
      <dgm:spPr/>
      <dgm:t>
        <a:bodyPr/>
        <a:lstStyle/>
        <a:p>
          <a:endParaRPr lang="es-ES">
            <a:latin typeface="Montserrat" panose="00000500000000000000" pitchFamily="2" charset="0"/>
          </a:endParaRPr>
        </a:p>
      </dgm:t>
    </dgm:pt>
    <dgm:pt modelId="{A5CB1A6C-CB2F-4A63-A8B3-81F65FAB3749}" type="sibTrans" cxnId="{10605182-2D6E-4D59-9CA2-F1EFA54F0860}">
      <dgm:prSet/>
      <dgm:spPr/>
      <dgm:t>
        <a:bodyPr/>
        <a:lstStyle/>
        <a:p>
          <a:endParaRPr lang="es-ES">
            <a:latin typeface="Montserrat" panose="00000500000000000000" pitchFamily="2" charset="0"/>
          </a:endParaRPr>
        </a:p>
      </dgm:t>
    </dgm:pt>
    <dgm:pt modelId="{65485B8A-ACD4-4536-885F-FD30E70FE475}">
      <dgm:prSet phldrT="[Text]"/>
      <dgm:spPr/>
      <dgm:t>
        <a:bodyPr/>
        <a:lstStyle/>
        <a:p>
          <a:r>
            <a:rPr lang="es-ES" dirty="0">
              <a:latin typeface="Montserrat" panose="00000500000000000000" pitchFamily="2" charset="0"/>
            </a:rPr>
            <a:t>Segmentos de clientes</a:t>
          </a:r>
        </a:p>
      </dgm:t>
    </dgm:pt>
    <dgm:pt modelId="{E79414D7-2E50-4C07-AD87-31A72803A6A8}" type="parTrans" cxnId="{7A00E642-4172-4A43-B64A-8F00AF969EFA}">
      <dgm:prSet/>
      <dgm:spPr/>
      <dgm:t>
        <a:bodyPr/>
        <a:lstStyle/>
        <a:p>
          <a:endParaRPr lang="es-ES">
            <a:latin typeface="Montserrat" panose="00000500000000000000" pitchFamily="2" charset="0"/>
          </a:endParaRPr>
        </a:p>
      </dgm:t>
    </dgm:pt>
    <dgm:pt modelId="{4FBEA176-B051-437F-AEA8-985630965B6B}" type="sibTrans" cxnId="{7A00E642-4172-4A43-B64A-8F00AF969EFA}">
      <dgm:prSet/>
      <dgm:spPr/>
      <dgm:t>
        <a:bodyPr/>
        <a:lstStyle/>
        <a:p>
          <a:endParaRPr lang="es-ES">
            <a:latin typeface="Montserrat" panose="00000500000000000000" pitchFamily="2" charset="0"/>
          </a:endParaRPr>
        </a:p>
      </dgm:t>
    </dgm:pt>
    <dgm:pt modelId="{E3E3ED7A-2A0F-4E75-B3DE-8292252D5A67}">
      <dgm:prSet phldrT="[Text]"/>
      <dgm:spPr/>
      <dgm:t>
        <a:bodyPr/>
        <a:lstStyle/>
        <a:p>
          <a:r>
            <a:rPr lang="es-ES" dirty="0">
              <a:latin typeface="Montserrat" panose="00000500000000000000" pitchFamily="2" charset="0"/>
            </a:rPr>
            <a:t>Canales</a:t>
          </a:r>
        </a:p>
      </dgm:t>
    </dgm:pt>
    <dgm:pt modelId="{140C1317-A5AD-4565-8103-5EBAC7DD154A}" type="parTrans" cxnId="{EEBAD8D2-082C-4933-9CC7-060E74B12C0A}">
      <dgm:prSet/>
      <dgm:spPr/>
      <dgm:t>
        <a:bodyPr/>
        <a:lstStyle/>
        <a:p>
          <a:endParaRPr lang="es-ES">
            <a:latin typeface="Montserrat" panose="00000500000000000000" pitchFamily="2" charset="0"/>
          </a:endParaRPr>
        </a:p>
      </dgm:t>
    </dgm:pt>
    <dgm:pt modelId="{1A24D662-E0E8-4E23-BDCD-BE035ECD9FBB}" type="sibTrans" cxnId="{EEBAD8D2-082C-4933-9CC7-060E74B12C0A}">
      <dgm:prSet/>
      <dgm:spPr/>
      <dgm:t>
        <a:bodyPr/>
        <a:lstStyle/>
        <a:p>
          <a:endParaRPr lang="es-ES">
            <a:latin typeface="Montserrat" panose="00000500000000000000" pitchFamily="2" charset="0"/>
          </a:endParaRPr>
        </a:p>
      </dgm:t>
    </dgm:pt>
    <dgm:pt modelId="{1C45E0CE-A9B0-454B-91A6-FB50D2C7BC5D}">
      <dgm:prSet phldrT="[Text]"/>
      <dgm:spPr/>
      <dgm:t>
        <a:bodyPr/>
        <a:lstStyle/>
        <a:p>
          <a:r>
            <a:rPr lang="es-ES" dirty="0">
              <a:latin typeface="Montserrat" panose="00000500000000000000" pitchFamily="2" charset="0"/>
            </a:rPr>
            <a:t>Estructura de Costos</a:t>
          </a:r>
        </a:p>
      </dgm:t>
    </dgm:pt>
    <dgm:pt modelId="{40749734-AE77-47EC-973C-9B17B6625C71}" type="parTrans" cxnId="{727CB72A-3688-404E-B65E-26874FE156FD}">
      <dgm:prSet/>
      <dgm:spPr/>
      <dgm:t>
        <a:bodyPr/>
        <a:lstStyle/>
        <a:p>
          <a:endParaRPr lang="es-ES">
            <a:latin typeface="Montserrat" panose="00000500000000000000" pitchFamily="2" charset="0"/>
          </a:endParaRPr>
        </a:p>
      </dgm:t>
    </dgm:pt>
    <dgm:pt modelId="{BCB31C83-AABC-4632-94D8-57F44810EF12}" type="sibTrans" cxnId="{727CB72A-3688-404E-B65E-26874FE156FD}">
      <dgm:prSet/>
      <dgm:spPr/>
      <dgm:t>
        <a:bodyPr/>
        <a:lstStyle/>
        <a:p>
          <a:endParaRPr lang="es-ES">
            <a:latin typeface="Montserrat" panose="00000500000000000000" pitchFamily="2" charset="0"/>
          </a:endParaRPr>
        </a:p>
      </dgm:t>
    </dgm:pt>
    <dgm:pt modelId="{C8624886-8006-4E2B-9819-3A058A88C684}">
      <dgm:prSet phldrT="[Text]"/>
      <dgm:spPr/>
      <dgm:t>
        <a:bodyPr/>
        <a:lstStyle/>
        <a:p>
          <a:r>
            <a:rPr lang="es-ES" dirty="0">
              <a:latin typeface="Montserrat" panose="00000500000000000000" pitchFamily="2" charset="0"/>
            </a:rPr>
            <a:t>Flujos de ingresos</a:t>
          </a:r>
        </a:p>
      </dgm:t>
    </dgm:pt>
    <dgm:pt modelId="{174B3633-0F9A-43E8-91A8-DED7A7310FC8}" type="parTrans" cxnId="{86BBE6E8-CCF2-4FD6-8111-9CE5C8D522CC}">
      <dgm:prSet/>
      <dgm:spPr/>
      <dgm:t>
        <a:bodyPr/>
        <a:lstStyle/>
        <a:p>
          <a:endParaRPr lang="es-ES"/>
        </a:p>
      </dgm:t>
    </dgm:pt>
    <dgm:pt modelId="{D1408ECA-A692-4B4A-8DF0-F7559C97E53E}" type="sibTrans" cxnId="{86BBE6E8-CCF2-4FD6-8111-9CE5C8D522CC}">
      <dgm:prSet/>
      <dgm:spPr/>
      <dgm:t>
        <a:bodyPr/>
        <a:lstStyle/>
        <a:p>
          <a:endParaRPr lang="es-ES"/>
        </a:p>
      </dgm:t>
    </dgm:pt>
    <dgm:pt modelId="{4ACF62AB-493C-4BC8-BC1D-5C2D95117453}" type="pres">
      <dgm:prSet presAssocID="{B1D63ADE-AD64-48CA-A511-6DECA961EAB6}" presName="linearFlow" presStyleCnt="0">
        <dgm:presLayoutVars>
          <dgm:dir/>
          <dgm:resizeHandles val="exact"/>
        </dgm:presLayoutVars>
      </dgm:prSet>
      <dgm:spPr/>
    </dgm:pt>
    <dgm:pt modelId="{02EFA787-DBCC-4B5A-9761-D3248517E89E}" type="pres">
      <dgm:prSet presAssocID="{FD95F1C0-58C3-4F9B-A5D1-EBE88CA8AF90}" presName="comp" presStyleCnt="0"/>
      <dgm:spPr/>
    </dgm:pt>
    <dgm:pt modelId="{55779489-42E8-44BF-AECB-C4670F1DC372}" type="pres">
      <dgm:prSet presAssocID="{FD95F1C0-58C3-4F9B-A5D1-EBE88CA8AF90}" presName="rect2" presStyleLbl="node1" presStyleIdx="0" presStyleCnt="5" custLinFactNeighborX="-361" custLinFactNeighborY="-3032">
        <dgm:presLayoutVars>
          <dgm:bulletEnabled val="1"/>
        </dgm:presLayoutVars>
      </dgm:prSet>
      <dgm:spPr/>
    </dgm:pt>
    <dgm:pt modelId="{2C2B5528-65D4-4586-9EB7-A0A5303B3FD4}" type="pres">
      <dgm:prSet presAssocID="{FD95F1C0-58C3-4F9B-A5D1-EBE88CA8AF90}" presName="rect1" presStyleLbl="ln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Heart with solid fill"/>
        </a:ext>
      </dgm:extLst>
    </dgm:pt>
    <dgm:pt modelId="{8ED94AC3-6164-4C12-94F1-60C6B0890A42}" type="pres">
      <dgm:prSet presAssocID="{A5CB1A6C-CB2F-4A63-A8B3-81F65FAB3749}" presName="sibTrans" presStyleCnt="0"/>
      <dgm:spPr/>
    </dgm:pt>
    <dgm:pt modelId="{3E9D948C-92CA-474B-A4C3-5029748A9AF4}" type="pres">
      <dgm:prSet presAssocID="{65485B8A-ACD4-4536-885F-FD30E70FE475}" presName="comp" presStyleCnt="0"/>
      <dgm:spPr/>
    </dgm:pt>
    <dgm:pt modelId="{8CB5E95E-C038-4A96-BD3D-051FAC2BF659}" type="pres">
      <dgm:prSet presAssocID="{65485B8A-ACD4-4536-885F-FD30E70FE475}" presName="rect2" presStyleLbl="node1" presStyleIdx="1" presStyleCnt="5">
        <dgm:presLayoutVars>
          <dgm:bulletEnabled val="1"/>
        </dgm:presLayoutVars>
      </dgm:prSet>
      <dgm:spPr/>
    </dgm:pt>
    <dgm:pt modelId="{609518E5-3738-4EDA-B698-1F55B683E8F9}" type="pres">
      <dgm:prSet presAssocID="{65485B8A-ACD4-4536-885F-FD30E70FE475}" presName="rect1" presStyleLbl="ln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Target Audience with solid fill"/>
        </a:ext>
      </dgm:extLst>
    </dgm:pt>
    <dgm:pt modelId="{F313168F-627D-455C-96A2-B3913B4233EC}" type="pres">
      <dgm:prSet presAssocID="{4FBEA176-B051-437F-AEA8-985630965B6B}" presName="sibTrans" presStyleCnt="0"/>
      <dgm:spPr/>
    </dgm:pt>
    <dgm:pt modelId="{5A4B9916-F10F-4881-897E-721736FE9E57}" type="pres">
      <dgm:prSet presAssocID="{E3E3ED7A-2A0F-4E75-B3DE-8292252D5A67}" presName="comp" presStyleCnt="0"/>
      <dgm:spPr/>
    </dgm:pt>
    <dgm:pt modelId="{A0A15718-2120-46D0-B88D-3BFAA6651ACD}" type="pres">
      <dgm:prSet presAssocID="{E3E3ED7A-2A0F-4E75-B3DE-8292252D5A67}" presName="rect2" presStyleLbl="node1" presStyleIdx="2" presStyleCnt="5">
        <dgm:presLayoutVars>
          <dgm:bulletEnabled val="1"/>
        </dgm:presLayoutVars>
      </dgm:prSet>
      <dgm:spPr/>
    </dgm:pt>
    <dgm:pt modelId="{F4EEFD81-09E1-4419-B24C-76099BD83ECE}" type="pres">
      <dgm:prSet presAssocID="{E3E3ED7A-2A0F-4E75-B3DE-8292252D5A67}" presName="rect1" presStyleLbl="ln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Connected with solid fill"/>
        </a:ext>
      </dgm:extLst>
    </dgm:pt>
    <dgm:pt modelId="{4584ABF8-089B-4635-AB64-DD6117014F25}" type="pres">
      <dgm:prSet presAssocID="{1A24D662-E0E8-4E23-BDCD-BE035ECD9FBB}" presName="sibTrans" presStyleCnt="0"/>
      <dgm:spPr/>
    </dgm:pt>
    <dgm:pt modelId="{82216135-C0E3-4CA0-AA90-99E8A7A8D4F8}" type="pres">
      <dgm:prSet presAssocID="{1C45E0CE-A9B0-454B-91A6-FB50D2C7BC5D}" presName="comp" presStyleCnt="0"/>
      <dgm:spPr/>
    </dgm:pt>
    <dgm:pt modelId="{9F91063C-5593-432F-B643-FCE5DD19E837}" type="pres">
      <dgm:prSet presAssocID="{1C45E0CE-A9B0-454B-91A6-FB50D2C7BC5D}" presName="rect2" presStyleLbl="node1" presStyleIdx="3" presStyleCnt="5">
        <dgm:presLayoutVars>
          <dgm:bulletEnabled val="1"/>
        </dgm:presLayoutVars>
      </dgm:prSet>
      <dgm:spPr/>
    </dgm:pt>
    <dgm:pt modelId="{F35BA55E-4786-46D0-AB5D-6F66158D70FB}" type="pres">
      <dgm:prSet presAssocID="{1C45E0CE-A9B0-454B-91A6-FB50D2C7BC5D}" presName="rect1" presStyleLbl="ln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dgm:spPr>
      <dgm:extLst>
        <a:ext uri="{E40237B7-FDA0-4F09-8148-C483321AD2D9}">
          <dgm14:cNvPr xmlns:dgm14="http://schemas.microsoft.com/office/drawing/2010/diagram" id="0" name="" descr="Bar graph with upward trend with solid fill"/>
        </a:ext>
      </dgm:extLst>
    </dgm:pt>
    <dgm:pt modelId="{304362AF-4ECA-42F1-B50C-3BBC900033F1}" type="pres">
      <dgm:prSet presAssocID="{BCB31C83-AABC-4632-94D8-57F44810EF12}" presName="sibTrans" presStyleCnt="0"/>
      <dgm:spPr/>
    </dgm:pt>
    <dgm:pt modelId="{BA916626-EE01-499A-A4EE-535035E3B3AE}" type="pres">
      <dgm:prSet presAssocID="{C8624886-8006-4E2B-9819-3A058A88C684}" presName="comp" presStyleCnt="0"/>
      <dgm:spPr/>
    </dgm:pt>
    <dgm:pt modelId="{9F4E5EE8-1928-4A69-8A09-512374B4416E}" type="pres">
      <dgm:prSet presAssocID="{C8624886-8006-4E2B-9819-3A058A88C684}" presName="rect2" presStyleLbl="node1" presStyleIdx="4" presStyleCnt="5">
        <dgm:presLayoutVars>
          <dgm:bulletEnabled val="1"/>
        </dgm:presLayoutVars>
      </dgm:prSet>
      <dgm:spPr/>
    </dgm:pt>
    <dgm:pt modelId="{6DAD6731-8E49-4D52-9967-26590495D4A7}" type="pres">
      <dgm:prSet presAssocID="{C8624886-8006-4E2B-9819-3A058A88C684}" presName="rect1" presStyleLbl="ln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l="-1000" r="-1000"/>
          </a:stretch>
        </a:blipFill>
      </dgm:spPr>
      <dgm:extLst>
        <a:ext uri="{E40237B7-FDA0-4F09-8148-C483321AD2D9}">
          <dgm14:cNvPr xmlns:dgm14="http://schemas.microsoft.com/office/drawing/2010/diagram" id="0" name="" descr="Euro outline"/>
        </a:ext>
      </dgm:extLst>
    </dgm:pt>
  </dgm:ptLst>
  <dgm:cxnLst>
    <dgm:cxn modelId="{727CB72A-3688-404E-B65E-26874FE156FD}" srcId="{B1D63ADE-AD64-48CA-A511-6DECA961EAB6}" destId="{1C45E0CE-A9B0-454B-91A6-FB50D2C7BC5D}" srcOrd="3" destOrd="0" parTransId="{40749734-AE77-47EC-973C-9B17B6625C71}" sibTransId="{BCB31C83-AABC-4632-94D8-57F44810EF12}"/>
    <dgm:cxn modelId="{7A00E642-4172-4A43-B64A-8F00AF969EFA}" srcId="{B1D63ADE-AD64-48CA-A511-6DECA961EAB6}" destId="{65485B8A-ACD4-4536-885F-FD30E70FE475}" srcOrd="1" destOrd="0" parTransId="{E79414D7-2E50-4C07-AD87-31A72803A6A8}" sibTransId="{4FBEA176-B051-437F-AEA8-985630965B6B}"/>
    <dgm:cxn modelId="{C4459371-EC1C-4E0D-9999-18173B0224A3}" type="presOf" srcId="{1C45E0CE-A9B0-454B-91A6-FB50D2C7BC5D}" destId="{9F91063C-5593-432F-B643-FCE5DD19E837}" srcOrd="0" destOrd="0" presId="urn:microsoft.com/office/officeart/2008/layout/AlternatingPictureBlocks"/>
    <dgm:cxn modelId="{10605182-2D6E-4D59-9CA2-F1EFA54F0860}" srcId="{B1D63ADE-AD64-48CA-A511-6DECA961EAB6}" destId="{FD95F1C0-58C3-4F9B-A5D1-EBE88CA8AF90}" srcOrd="0" destOrd="0" parTransId="{56168855-57EC-4724-8CF3-7C6CDA326D8F}" sibTransId="{A5CB1A6C-CB2F-4A63-A8B3-81F65FAB3749}"/>
    <dgm:cxn modelId="{B31A0CA1-DA53-44A4-A9AE-300E6F4F870A}" type="presOf" srcId="{C8624886-8006-4E2B-9819-3A058A88C684}" destId="{9F4E5EE8-1928-4A69-8A09-512374B4416E}" srcOrd="0" destOrd="0" presId="urn:microsoft.com/office/officeart/2008/layout/AlternatingPictureBlocks"/>
    <dgm:cxn modelId="{1E5F93BA-C508-4074-8453-CADD9C41761B}" type="presOf" srcId="{B1D63ADE-AD64-48CA-A511-6DECA961EAB6}" destId="{4ACF62AB-493C-4BC8-BC1D-5C2D95117453}" srcOrd="0" destOrd="0" presId="urn:microsoft.com/office/officeart/2008/layout/AlternatingPictureBlocks"/>
    <dgm:cxn modelId="{D6E958D0-B435-4E24-95A8-676E7CBCF5C5}" type="presOf" srcId="{E3E3ED7A-2A0F-4E75-B3DE-8292252D5A67}" destId="{A0A15718-2120-46D0-B88D-3BFAA6651ACD}" srcOrd="0" destOrd="0" presId="urn:microsoft.com/office/officeart/2008/layout/AlternatingPictureBlocks"/>
    <dgm:cxn modelId="{EEBAD8D2-082C-4933-9CC7-060E74B12C0A}" srcId="{B1D63ADE-AD64-48CA-A511-6DECA961EAB6}" destId="{E3E3ED7A-2A0F-4E75-B3DE-8292252D5A67}" srcOrd="2" destOrd="0" parTransId="{140C1317-A5AD-4565-8103-5EBAC7DD154A}" sibTransId="{1A24D662-E0E8-4E23-BDCD-BE035ECD9FBB}"/>
    <dgm:cxn modelId="{C1A97DD8-381C-4BC8-81F4-64220D0D3BFA}" type="presOf" srcId="{FD95F1C0-58C3-4F9B-A5D1-EBE88CA8AF90}" destId="{55779489-42E8-44BF-AECB-C4670F1DC372}" srcOrd="0" destOrd="0" presId="urn:microsoft.com/office/officeart/2008/layout/AlternatingPictureBlocks"/>
    <dgm:cxn modelId="{701898DA-7D3A-4832-A23E-82D1273477AE}" type="presOf" srcId="{65485B8A-ACD4-4536-885F-FD30E70FE475}" destId="{8CB5E95E-C038-4A96-BD3D-051FAC2BF659}" srcOrd="0" destOrd="0" presId="urn:microsoft.com/office/officeart/2008/layout/AlternatingPictureBlocks"/>
    <dgm:cxn modelId="{86BBE6E8-CCF2-4FD6-8111-9CE5C8D522CC}" srcId="{B1D63ADE-AD64-48CA-A511-6DECA961EAB6}" destId="{C8624886-8006-4E2B-9819-3A058A88C684}" srcOrd="4" destOrd="0" parTransId="{174B3633-0F9A-43E8-91A8-DED7A7310FC8}" sibTransId="{D1408ECA-A692-4B4A-8DF0-F7559C97E53E}"/>
    <dgm:cxn modelId="{4DEFF3CE-39CF-430C-A952-5B7249B66143}" type="presParOf" srcId="{4ACF62AB-493C-4BC8-BC1D-5C2D95117453}" destId="{02EFA787-DBCC-4B5A-9761-D3248517E89E}" srcOrd="0" destOrd="0" presId="urn:microsoft.com/office/officeart/2008/layout/AlternatingPictureBlocks"/>
    <dgm:cxn modelId="{862BA535-1135-4316-A743-27EC48EB76D2}" type="presParOf" srcId="{02EFA787-DBCC-4B5A-9761-D3248517E89E}" destId="{55779489-42E8-44BF-AECB-C4670F1DC372}" srcOrd="0" destOrd="0" presId="urn:microsoft.com/office/officeart/2008/layout/AlternatingPictureBlocks"/>
    <dgm:cxn modelId="{0B521371-4242-4DF0-B4C1-0E8E74718369}" type="presParOf" srcId="{02EFA787-DBCC-4B5A-9761-D3248517E89E}" destId="{2C2B5528-65D4-4586-9EB7-A0A5303B3FD4}" srcOrd="1" destOrd="0" presId="urn:microsoft.com/office/officeart/2008/layout/AlternatingPictureBlocks"/>
    <dgm:cxn modelId="{D19E8216-3BA8-4AA7-8752-5592DD5A5704}" type="presParOf" srcId="{4ACF62AB-493C-4BC8-BC1D-5C2D95117453}" destId="{8ED94AC3-6164-4C12-94F1-60C6B0890A42}" srcOrd="1" destOrd="0" presId="urn:microsoft.com/office/officeart/2008/layout/AlternatingPictureBlocks"/>
    <dgm:cxn modelId="{8E634730-E927-46AD-9C25-C5A6719837C0}" type="presParOf" srcId="{4ACF62AB-493C-4BC8-BC1D-5C2D95117453}" destId="{3E9D948C-92CA-474B-A4C3-5029748A9AF4}" srcOrd="2" destOrd="0" presId="urn:microsoft.com/office/officeart/2008/layout/AlternatingPictureBlocks"/>
    <dgm:cxn modelId="{B45D5D2C-7127-45C7-BC28-312EC5CC523A}" type="presParOf" srcId="{3E9D948C-92CA-474B-A4C3-5029748A9AF4}" destId="{8CB5E95E-C038-4A96-BD3D-051FAC2BF659}" srcOrd="0" destOrd="0" presId="urn:microsoft.com/office/officeart/2008/layout/AlternatingPictureBlocks"/>
    <dgm:cxn modelId="{2F842B8A-9318-402F-83DB-F4FE870D05A4}" type="presParOf" srcId="{3E9D948C-92CA-474B-A4C3-5029748A9AF4}" destId="{609518E5-3738-4EDA-B698-1F55B683E8F9}" srcOrd="1" destOrd="0" presId="urn:microsoft.com/office/officeart/2008/layout/AlternatingPictureBlocks"/>
    <dgm:cxn modelId="{7E313401-6C92-4C62-85B7-9700B5C34545}" type="presParOf" srcId="{4ACF62AB-493C-4BC8-BC1D-5C2D95117453}" destId="{F313168F-627D-455C-96A2-B3913B4233EC}" srcOrd="3" destOrd="0" presId="urn:microsoft.com/office/officeart/2008/layout/AlternatingPictureBlocks"/>
    <dgm:cxn modelId="{DC7B52D6-AE34-42FD-8BF8-6EA6B86A93BF}" type="presParOf" srcId="{4ACF62AB-493C-4BC8-BC1D-5C2D95117453}" destId="{5A4B9916-F10F-4881-897E-721736FE9E57}" srcOrd="4" destOrd="0" presId="urn:microsoft.com/office/officeart/2008/layout/AlternatingPictureBlocks"/>
    <dgm:cxn modelId="{8499109A-FC83-4A32-BA3D-2874E08430EE}" type="presParOf" srcId="{5A4B9916-F10F-4881-897E-721736FE9E57}" destId="{A0A15718-2120-46D0-B88D-3BFAA6651ACD}" srcOrd="0" destOrd="0" presId="urn:microsoft.com/office/officeart/2008/layout/AlternatingPictureBlocks"/>
    <dgm:cxn modelId="{92623EE7-B7F7-462C-99FE-03F13547F478}" type="presParOf" srcId="{5A4B9916-F10F-4881-897E-721736FE9E57}" destId="{F4EEFD81-09E1-4419-B24C-76099BD83ECE}" srcOrd="1" destOrd="0" presId="urn:microsoft.com/office/officeart/2008/layout/AlternatingPictureBlocks"/>
    <dgm:cxn modelId="{DD9AE92D-031A-40AC-A015-02735A756728}" type="presParOf" srcId="{4ACF62AB-493C-4BC8-BC1D-5C2D95117453}" destId="{4584ABF8-089B-4635-AB64-DD6117014F25}" srcOrd="5" destOrd="0" presId="urn:microsoft.com/office/officeart/2008/layout/AlternatingPictureBlocks"/>
    <dgm:cxn modelId="{365DE8CA-11E0-42C2-A582-007F448DDAE3}" type="presParOf" srcId="{4ACF62AB-493C-4BC8-BC1D-5C2D95117453}" destId="{82216135-C0E3-4CA0-AA90-99E8A7A8D4F8}" srcOrd="6" destOrd="0" presId="urn:microsoft.com/office/officeart/2008/layout/AlternatingPictureBlocks"/>
    <dgm:cxn modelId="{E78C2A9C-6710-4DDE-822E-C3DFA57D6E37}" type="presParOf" srcId="{82216135-C0E3-4CA0-AA90-99E8A7A8D4F8}" destId="{9F91063C-5593-432F-B643-FCE5DD19E837}" srcOrd="0" destOrd="0" presId="urn:microsoft.com/office/officeart/2008/layout/AlternatingPictureBlocks"/>
    <dgm:cxn modelId="{6D44645D-BEBD-469E-BE6B-8EC1075C7EA4}" type="presParOf" srcId="{82216135-C0E3-4CA0-AA90-99E8A7A8D4F8}" destId="{F35BA55E-4786-46D0-AB5D-6F66158D70FB}" srcOrd="1" destOrd="0" presId="urn:microsoft.com/office/officeart/2008/layout/AlternatingPictureBlocks"/>
    <dgm:cxn modelId="{1508AC00-EAB3-4773-B6F5-308BA1C9BDBE}" type="presParOf" srcId="{4ACF62AB-493C-4BC8-BC1D-5C2D95117453}" destId="{304362AF-4ECA-42F1-B50C-3BBC900033F1}" srcOrd="7" destOrd="0" presId="urn:microsoft.com/office/officeart/2008/layout/AlternatingPictureBlocks"/>
    <dgm:cxn modelId="{146B9ABC-A920-412E-838C-97278BC39817}" type="presParOf" srcId="{4ACF62AB-493C-4BC8-BC1D-5C2D95117453}" destId="{BA916626-EE01-499A-A4EE-535035E3B3AE}" srcOrd="8" destOrd="0" presId="urn:microsoft.com/office/officeart/2008/layout/AlternatingPictureBlocks"/>
    <dgm:cxn modelId="{8B7592C3-1B5A-4D44-BEF7-EBB29B3AE724}" type="presParOf" srcId="{BA916626-EE01-499A-A4EE-535035E3B3AE}" destId="{9F4E5EE8-1928-4A69-8A09-512374B4416E}" srcOrd="0" destOrd="0" presId="urn:microsoft.com/office/officeart/2008/layout/AlternatingPictureBlocks"/>
    <dgm:cxn modelId="{DC1ED3A6-63CC-43C9-AD7E-24E9C49C0FA2}" type="presParOf" srcId="{BA916626-EE01-499A-A4EE-535035E3B3AE}" destId="{6DAD6731-8E49-4D52-9967-26590495D4A7}" srcOrd="1" destOrd="0" presId="urn:microsoft.com/office/officeart/2008/layout/AlternatingPictureBlock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8AC1C-19B2-4B12-8601-0AECD1A31321}">
      <dsp:nvSpPr>
        <dsp:cNvPr id="0" name=""/>
        <dsp:cNvSpPr/>
      </dsp:nvSpPr>
      <dsp:spPr>
        <a:xfrm>
          <a:off x="6454" y="690811"/>
          <a:ext cx="3268664" cy="38454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B8842A-A25D-4627-8E3A-59A448D96AA1}">
      <dsp:nvSpPr>
        <dsp:cNvPr id="0" name=""/>
        <dsp:cNvSpPr/>
      </dsp:nvSpPr>
      <dsp:spPr>
        <a:xfrm>
          <a:off x="6454" y="835232"/>
          <a:ext cx="240127" cy="240127"/>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613949-453D-467F-9150-31B1EFFD6AC4}">
      <dsp:nvSpPr>
        <dsp:cNvPr id="0" name=""/>
        <dsp:cNvSpPr/>
      </dsp:nvSpPr>
      <dsp:spPr>
        <a:xfrm>
          <a:off x="6454" y="0"/>
          <a:ext cx="3268664" cy="69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s-ES" sz="2800" b="1" kern="1200" dirty="0">
              <a:latin typeface="Montserrat" panose="00000500000000000000" pitchFamily="2" charset="0"/>
            </a:rPr>
            <a:t>Objetivos</a:t>
          </a:r>
        </a:p>
      </dsp:txBody>
      <dsp:txXfrm>
        <a:off x="6454" y="0"/>
        <a:ext cx="3268664" cy="690811"/>
      </dsp:txXfrm>
    </dsp:sp>
    <dsp:sp modelId="{FE1DFDC7-1702-4FAE-A82A-C2957E5BA3B5}">
      <dsp:nvSpPr>
        <dsp:cNvPr id="0" name=""/>
        <dsp:cNvSpPr/>
      </dsp:nvSpPr>
      <dsp:spPr>
        <a:xfrm>
          <a:off x="6454" y="1394963"/>
          <a:ext cx="240121" cy="24012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CE3037-A8F0-410B-B7E1-314FAE470739}">
      <dsp:nvSpPr>
        <dsp:cNvPr id="0" name=""/>
        <dsp:cNvSpPr/>
      </dsp:nvSpPr>
      <dsp:spPr>
        <a:xfrm>
          <a:off x="235261" y="1235161"/>
          <a:ext cx="3039858" cy="55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2" charset="0"/>
            </a:rPr>
            <a:t>Reducir el desperdicio alimentario</a:t>
          </a:r>
        </a:p>
      </dsp:txBody>
      <dsp:txXfrm>
        <a:off x="235261" y="1235161"/>
        <a:ext cx="3039858" cy="559724"/>
      </dsp:txXfrm>
    </dsp:sp>
    <dsp:sp modelId="{29C50053-6C2F-4E3C-9465-17F7D1AE473A}">
      <dsp:nvSpPr>
        <dsp:cNvPr id="0" name=""/>
        <dsp:cNvSpPr/>
      </dsp:nvSpPr>
      <dsp:spPr>
        <a:xfrm>
          <a:off x="6454" y="1954687"/>
          <a:ext cx="240121" cy="24012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0A2B94-1D77-40A8-9043-79D5846189C8}">
      <dsp:nvSpPr>
        <dsp:cNvPr id="0" name=""/>
        <dsp:cNvSpPr/>
      </dsp:nvSpPr>
      <dsp:spPr>
        <a:xfrm>
          <a:off x="235261" y="1794886"/>
          <a:ext cx="3039858" cy="55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2" charset="0"/>
            </a:rPr>
            <a:t>Fomentar la donación</a:t>
          </a:r>
        </a:p>
      </dsp:txBody>
      <dsp:txXfrm>
        <a:off x="235261" y="1794886"/>
        <a:ext cx="3039858" cy="559724"/>
      </dsp:txXfrm>
    </dsp:sp>
    <dsp:sp modelId="{2F3331EA-2450-4AFE-825F-B7E20B03D94F}">
      <dsp:nvSpPr>
        <dsp:cNvPr id="0" name=""/>
        <dsp:cNvSpPr/>
      </dsp:nvSpPr>
      <dsp:spPr>
        <a:xfrm>
          <a:off x="6454" y="2514412"/>
          <a:ext cx="240121" cy="24012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55757D-0EB0-43F9-B980-55B5F208D98E}">
      <dsp:nvSpPr>
        <dsp:cNvPr id="0" name=""/>
        <dsp:cNvSpPr/>
      </dsp:nvSpPr>
      <dsp:spPr>
        <a:xfrm>
          <a:off x="235261" y="2354611"/>
          <a:ext cx="3039858" cy="55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2" charset="0"/>
            </a:rPr>
            <a:t>Mejorar la información al consumidor</a:t>
          </a:r>
        </a:p>
      </dsp:txBody>
      <dsp:txXfrm>
        <a:off x="235261" y="2354611"/>
        <a:ext cx="3039858" cy="559724"/>
      </dsp:txXfrm>
    </dsp:sp>
    <dsp:sp modelId="{18C21E1F-262B-4A2B-9BDF-13207A3ACECF}">
      <dsp:nvSpPr>
        <dsp:cNvPr id="0" name=""/>
        <dsp:cNvSpPr/>
      </dsp:nvSpPr>
      <dsp:spPr>
        <a:xfrm>
          <a:off x="6454" y="3074137"/>
          <a:ext cx="240121" cy="24012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50F2B3-CB54-4278-B227-789364DD894A}">
      <dsp:nvSpPr>
        <dsp:cNvPr id="0" name=""/>
        <dsp:cNvSpPr/>
      </dsp:nvSpPr>
      <dsp:spPr>
        <a:xfrm>
          <a:off x="235261" y="2914336"/>
          <a:ext cx="3039858" cy="55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2" charset="0"/>
            </a:rPr>
            <a:t>Innovación</a:t>
          </a:r>
        </a:p>
      </dsp:txBody>
      <dsp:txXfrm>
        <a:off x="235261" y="2914336"/>
        <a:ext cx="3039858" cy="559724"/>
      </dsp:txXfrm>
    </dsp:sp>
    <dsp:sp modelId="{76E9A93D-85EC-4CA2-8DB8-3BE8E415C09D}">
      <dsp:nvSpPr>
        <dsp:cNvPr id="0" name=""/>
        <dsp:cNvSpPr/>
      </dsp:nvSpPr>
      <dsp:spPr>
        <a:xfrm>
          <a:off x="3438552" y="690811"/>
          <a:ext cx="3268664" cy="38454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DD942-5CA7-4D85-A530-DCE07D5A479B}">
      <dsp:nvSpPr>
        <dsp:cNvPr id="0" name=""/>
        <dsp:cNvSpPr/>
      </dsp:nvSpPr>
      <dsp:spPr>
        <a:xfrm>
          <a:off x="3438552" y="835232"/>
          <a:ext cx="240127" cy="240127"/>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C85351-B235-40CD-B586-118FC404C837}">
      <dsp:nvSpPr>
        <dsp:cNvPr id="0" name=""/>
        <dsp:cNvSpPr/>
      </dsp:nvSpPr>
      <dsp:spPr>
        <a:xfrm>
          <a:off x="3438552" y="0"/>
          <a:ext cx="3268664" cy="69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s-ES" sz="2800" b="1" kern="1200" dirty="0">
              <a:latin typeface="Montserrat" panose="00000500000000000000" pitchFamily="2" charset="0"/>
            </a:rPr>
            <a:t>Obligaciones </a:t>
          </a:r>
        </a:p>
      </dsp:txBody>
      <dsp:txXfrm>
        <a:off x="3438552" y="0"/>
        <a:ext cx="3268664" cy="690811"/>
      </dsp:txXfrm>
    </dsp:sp>
    <dsp:sp modelId="{47D7AE98-803F-47B0-81CA-CECD0C854A81}">
      <dsp:nvSpPr>
        <dsp:cNvPr id="0" name=""/>
        <dsp:cNvSpPr/>
      </dsp:nvSpPr>
      <dsp:spPr>
        <a:xfrm>
          <a:off x="3438552" y="1394963"/>
          <a:ext cx="240121" cy="24012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587A4B-60D5-4D61-A7D9-86906D532820}">
      <dsp:nvSpPr>
        <dsp:cNvPr id="0" name=""/>
        <dsp:cNvSpPr/>
      </dsp:nvSpPr>
      <dsp:spPr>
        <a:xfrm>
          <a:off x="3667359" y="1235161"/>
          <a:ext cx="3039858" cy="55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2" charset="0"/>
            </a:rPr>
            <a:t>Plan de prevención</a:t>
          </a:r>
        </a:p>
      </dsp:txBody>
      <dsp:txXfrm>
        <a:off x="3667359" y="1235161"/>
        <a:ext cx="3039858" cy="559724"/>
      </dsp:txXfrm>
    </dsp:sp>
    <dsp:sp modelId="{0732E0C2-47E5-42F3-8229-DF5FF2468897}">
      <dsp:nvSpPr>
        <dsp:cNvPr id="0" name=""/>
        <dsp:cNvSpPr/>
      </dsp:nvSpPr>
      <dsp:spPr>
        <a:xfrm>
          <a:off x="3438552" y="1954687"/>
          <a:ext cx="240121" cy="24012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F63CF4-124D-4B40-BBDC-FF52BBD99FF5}">
      <dsp:nvSpPr>
        <dsp:cNvPr id="0" name=""/>
        <dsp:cNvSpPr/>
      </dsp:nvSpPr>
      <dsp:spPr>
        <a:xfrm>
          <a:off x="3667359" y="1794886"/>
          <a:ext cx="3039858" cy="55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2" charset="0"/>
            </a:rPr>
            <a:t>Donación de alimentos</a:t>
          </a:r>
        </a:p>
      </dsp:txBody>
      <dsp:txXfrm>
        <a:off x="3667359" y="1794886"/>
        <a:ext cx="3039858" cy="559724"/>
      </dsp:txXfrm>
    </dsp:sp>
    <dsp:sp modelId="{5CCACA8B-8C85-4CC3-96CC-41671DC59C4D}">
      <dsp:nvSpPr>
        <dsp:cNvPr id="0" name=""/>
        <dsp:cNvSpPr/>
      </dsp:nvSpPr>
      <dsp:spPr>
        <a:xfrm>
          <a:off x="3438552" y="2514412"/>
          <a:ext cx="240121" cy="24012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6BD461-81FE-4B78-A24C-169299885A26}">
      <dsp:nvSpPr>
        <dsp:cNvPr id="0" name=""/>
        <dsp:cNvSpPr/>
      </dsp:nvSpPr>
      <dsp:spPr>
        <a:xfrm>
          <a:off x="3667359" y="2354611"/>
          <a:ext cx="3039858" cy="55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2" charset="0"/>
            </a:rPr>
            <a:t>Colaborar con la administración</a:t>
          </a:r>
        </a:p>
      </dsp:txBody>
      <dsp:txXfrm>
        <a:off x="3667359" y="2354611"/>
        <a:ext cx="3039858" cy="559724"/>
      </dsp:txXfrm>
    </dsp:sp>
    <dsp:sp modelId="{61CD9D8A-0C48-4F42-9CF9-49AF83D1D462}">
      <dsp:nvSpPr>
        <dsp:cNvPr id="0" name=""/>
        <dsp:cNvSpPr/>
      </dsp:nvSpPr>
      <dsp:spPr>
        <a:xfrm>
          <a:off x="3438552" y="3074137"/>
          <a:ext cx="240121" cy="24012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B2531E-2020-4120-A99E-13185EDDC99A}">
      <dsp:nvSpPr>
        <dsp:cNvPr id="0" name=""/>
        <dsp:cNvSpPr/>
      </dsp:nvSpPr>
      <dsp:spPr>
        <a:xfrm>
          <a:off x="3667359" y="2914336"/>
          <a:ext cx="3039858" cy="55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2" charset="0"/>
            </a:rPr>
            <a:t>Información transparente al consumidor</a:t>
          </a:r>
        </a:p>
      </dsp:txBody>
      <dsp:txXfrm>
        <a:off x="3667359" y="2914336"/>
        <a:ext cx="3039858" cy="559724"/>
      </dsp:txXfrm>
    </dsp:sp>
    <dsp:sp modelId="{F7EDAE4C-0BA4-4CC9-A147-F23B05ADACB4}">
      <dsp:nvSpPr>
        <dsp:cNvPr id="0" name=""/>
        <dsp:cNvSpPr/>
      </dsp:nvSpPr>
      <dsp:spPr>
        <a:xfrm>
          <a:off x="6870650" y="690811"/>
          <a:ext cx="3268664" cy="38454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3F56C-476F-412A-A5F5-0EF9570E822E}">
      <dsp:nvSpPr>
        <dsp:cNvPr id="0" name=""/>
        <dsp:cNvSpPr/>
      </dsp:nvSpPr>
      <dsp:spPr>
        <a:xfrm>
          <a:off x="6870650" y="835232"/>
          <a:ext cx="240127" cy="240127"/>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C7577-9FB0-4876-BFBD-9772EBA395CC}">
      <dsp:nvSpPr>
        <dsp:cNvPr id="0" name=""/>
        <dsp:cNvSpPr/>
      </dsp:nvSpPr>
      <dsp:spPr>
        <a:xfrm>
          <a:off x="6870650" y="0"/>
          <a:ext cx="3268664" cy="69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s-ES" sz="2800" b="1" kern="1200" dirty="0">
              <a:latin typeface="Montserrat" panose="00000500000000000000" pitchFamily="2" charset="0"/>
            </a:rPr>
            <a:t>Cadena de Valor</a:t>
          </a:r>
        </a:p>
      </dsp:txBody>
      <dsp:txXfrm>
        <a:off x="6870650" y="0"/>
        <a:ext cx="3268664" cy="690811"/>
      </dsp:txXfrm>
    </dsp:sp>
    <dsp:sp modelId="{A8AF1E55-8631-4CEF-8616-7960B85C4993}">
      <dsp:nvSpPr>
        <dsp:cNvPr id="0" name=""/>
        <dsp:cNvSpPr/>
      </dsp:nvSpPr>
      <dsp:spPr>
        <a:xfrm>
          <a:off x="6870650" y="1394963"/>
          <a:ext cx="240121" cy="24012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B546B1-E55E-4E5E-A5FB-E476197F2410}">
      <dsp:nvSpPr>
        <dsp:cNvPr id="0" name=""/>
        <dsp:cNvSpPr/>
      </dsp:nvSpPr>
      <dsp:spPr>
        <a:xfrm>
          <a:off x="7099457" y="1235161"/>
          <a:ext cx="3039858" cy="55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2" charset="0"/>
            </a:rPr>
            <a:t>Mayor conciencia</a:t>
          </a:r>
        </a:p>
      </dsp:txBody>
      <dsp:txXfrm>
        <a:off x="7099457" y="1235161"/>
        <a:ext cx="3039858" cy="559724"/>
      </dsp:txXfrm>
    </dsp:sp>
    <dsp:sp modelId="{A7357B15-FD85-4B09-8253-9EB367CAF648}">
      <dsp:nvSpPr>
        <dsp:cNvPr id="0" name=""/>
        <dsp:cNvSpPr/>
      </dsp:nvSpPr>
      <dsp:spPr>
        <a:xfrm>
          <a:off x="6870650" y="1954687"/>
          <a:ext cx="240121" cy="24012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BC9722-95E3-45B1-B197-79B2F3EEB039}">
      <dsp:nvSpPr>
        <dsp:cNvPr id="0" name=""/>
        <dsp:cNvSpPr/>
      </dsp:nvSpPr>
      <dsp:spPr>
        <a:xfrm>
          <a:off x="7099457" y="1794886"/>
          <a:ext cx="3039858" cy="55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2" charset="0"/>
            </a:rPr>
            <a:t>Innovación</a:t>
          </a:r>
        </a:p>
      </dsp:txBody>
      <dsp:txXfrm>
        <a:off x="7099457" y="1794886"/>
        <a:ext cx="3039858" cy="559724"/>
      </dsp:txXfrm>
    </dsp:sp>
    <dsp:sp modelId="{2FCA457C-65D1-4583-AC0C-35CE62C3695F}">
      <dsp:nvSpPr>
        <dsp:cNvPr id="0" name=""/>
        <dsp:cNvSpPr/>
      </dsp:nvSpPr>
      <dsp:spPr>
        <a:xfrm>
          <a:off x="6870650" y="2514412"/>
          <a:ext cx="240121" cy="24012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404C66-04FD-4649-86B8-45C25BF57E1F}">
      <dsp:nvSpPr>
        <dsp:cNvPr id="0" name=""/>
        <dsp:cNvSpPr/>
      </dsp:nvSpPr>
      <dsp:spPr>
        <a:xfrm>
          <a:off x="7099457" y="2354611"/>
          <a:ext cx="3039858" cy="55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2" charset="0"/>
            </a:rPr>
            <a:t>Colaboración</a:t>
          </a:r>
        </a:p>
      </dsp:txBody>
      <dsp:txXfrm>
        <a:off x="7099457" y="2354611"/>
        <a:ext cx="3039858" cy="559724"/>
      </dsp:txXfrm>
    </dsp:sp>
    <dsp:sp modelId="{B84B7891-BBE8-402C-B7BC-626BE8F941E6}">
      <dsp:nvSpPr>
        <dsp:cNvPr id="0" name=""/>
        <dsp:cNvSpPr/>
      </dsp:nvSpPr>
      <dsp:spPr>
        <a:xfrm>
          <a:off x="6870650" y="3074137"/>
          <a:ext cx="240121" cy="24012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6A7BC1-2EB2-47E9-9D9B-79970A8825B0}">
      <dsp:nvSpPr>
        <dsp:cNvPr id="0" name=""/>
        <dsp:cNvSpPr/>
      </dsp:nvSpPr>
      <dsp:spPr>
        <a:xfrm>
          <a:off x="7099457" y="2914336"/>
          <a:ext cx="3039858" cy="55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2" charset="0"/>
            </a:rPr>
            <a:t>Beneficios económicos</a:t>
          </a:r>
        </a:p>
      </dsp:txBody>
      <dsp:txXfrm>
        <a:off x="7099457" y="2914336"/>
        <a:ext cx="3039858" cy="559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009A3-FDC4-4DE8-8F82-2765E37B1763}">
      <dsp:nvSpPr>
        <dsp:cNvPr id="0" name=""/>
        <dsp:cNvSpPr/>
      </dsp:nvSpPr>
      <dsp:spPr>
        <a:xfrm>
          <a:off x="39" y="161259"/>
          <a:ext cx="3798093" cy="80640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Montserrat" panose="00000500000000000000" pitchFamily="2" charset="0"/>
            </a:rPr>
            <a:t>DESAFÍOS</a:t>
          </a:r>
        </a:p>
      </dsp:txBody>
      <dsp:txXfrm>
        <a:off x="39" y="161259"/>
        <a:ext cx="3798093" cy="806400"/>
      </dsp:txXfrm>
    </dsp:sp>
    <dsp:sp modelId="{1B41FDDA-926F-409B-A32C-87D3015B12E2}">
      <dsp:nvSpPr>
        <dsp:cNvPr id="0" name=""/>
        <dsp:cNvSpPr/>
      </dsp:nvSpPr>
      <dsp:spPr>
        <a:xfrm>
          <a:off x="39" y="967659"/>
          <a:ext cx="3798093" cy="4289748"/>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a:latin typeface="Montserrat" panose="00000500000000000000" pitchFamily="2" charset="0"/>
            </a:rPr>
            <a:t>Acceso a financiación</a:t>
          </a:r>
        </a:p>
        <a:p>
          <a:pPr marL="228600" lvl="1" indent="-228600" algn="l" defTabSz="889000">
            <a:lnSpc>
              <a:spcPct val="90000"/>
            </a:lnSpc>
            <a:spcBef>
              <a:spcPct val="0"/>
            </a:spcBef>
            <a:spcAft>
              <a:spcPct val="15000"/>
            </a:spcAft>
            <a:buChar char="•"/>
          </a:pPr>
          <a:r>
            <a:rPr lang="es-ES" sz="2000" kern="1200" dirty="0">
              <a:solidFill>
                <a:prstClr val="black">
                  <a:hueOff val="0"/>
                  <a:satOff val="0"/>
                  <a:lumOff val="0"/>
                  <a:alphaOff val="0"/>
                </a:prstClr>
              </a:solidFill>
              <a:latin typeface="Montserrat" panose="00000500000000000000" pitchFamily="2" charset="0"/>
              <a:ea typeface="+mn-ea"/>
              <a:cs typeface="+mn-cs"/>
            </a:rPr>
            <a:t>Falta de conocimientos, recursos y tiempo del personal para dedicarse a estos temas.</a:t>
          </a:r>
        </a:p>
        <a:p>
          <a:pPr marL="228600" lvl="1" indent="-228600" algn="l" defTabSz="889000">
            <a:lnSpc>
              <a:spcPct val="90000"/>
            </a:lnSpc>
            <a:spcBef>
              <a:spcPct val="0"/>
            </a:spcBef>
            <a:spcAft>
              <a:spcPct val="15000"/>
            </a:spcAft>
            <a:buChar char="•"/>
          </a:pPr>
          <a:r>
            <a:rPr lang="es-ES" sz="2000" kern="1200" dirty="0">
              <a:solidFill>
                <a:prstClr val="black">
                  <a:hueOff val="0"/>
                  <a:satOff val="0"/>
                  <a:lumOff val="0"/>
                  <a:alphaOff val="0"/>
                </a:prstClr>
              </a:solidFill>
              <a:latin typeface="Montserrat" panose="00000500000000000000" pitchFamily="2" charset="0"/>
              <a:ea typeface="+mn-ea"/>
              <a:cs typeface="+mn-cs"/>
            </a:rPr>
            <a:t>Dificultad para implementar normativas y regulaciones</a:t>
          </a:r>
        </a:p>
        <a:p>
          <a:pPr marL="228600" lvl="1" indent="-228600" algn="l" defTabSz="889000">
            <a:lnSpc>
              <a:spcPct val="90000"/>
            </a:lnSpc>
            <a:spcBef>
              <a:spcPct val="0"/>
            </a:spcBef>
            <a:spcAft>
              <a:spcPct val="15000"/>
            </a:spcAft>
            <a:buChar char="•"/>
          </a:pPr>
          <a:r>
            <a:rPr lang="es-ES" sz="2000" kern="1200" dirty="0">
              <a:latin typeface="Montserrat" panose="00000500000000000000" pitchFamily="2" charset="0"/>
            </a:rPr>
            <a:t>Proveedores sostenibles</a:t>
          </a:r>
        </a:p>
        <a:p>
          <a:pPr marL="228600" lvl="1" indent="-228600" algn="l" defTabSz="889000">
            <a:lnSpc>
              <a:spcPct val="90000"/>
            </a:lnSpc>
            <a:spcBef>
              <a:spcPct val="0"/>
            </a:spcBef>
            <a:spcAft>
              <a:spcPct val="15000"/>
            </a:spcAft>
            <a:buChar char="•"/>
          </a:pPr>
          <a:r>
            <a:rPr lang="es-ES" sz="2000" kern="1200" dirty="0">
              <a:latin typeface="Montserrat" panose="00000500000000000000" pitchFamily="2" charset="0"/>
            </a:rPr>
            <a:t>Adopción de tecnologías</a:t>
          </a:r>
        </a:p>
        <a:p>
          <a:pPr marL="228600" lvl="1" indent="-228600" algn="l" defTabSz="889000">
            <a:lnSpc>
              <a:spcPct val="90000"/>
            </a:lnSpc>
            <a:spcBef>
              <a:spcPct val="0"/>
            </a:spcBef>
            <a:spcAft>
              <a:spcPct val="15000"/>
            </a:spcAft>
            <a:buChar char="•"/>
          </a:pPr>
          <a:r>
            <a:rPr lang="es-ES" sz="2000" kern="1200" dirty="0">
              <a:latin typeface="Montserrat" panose="00000500000000000000" pitchFamily="2" charset="0"/>
            </a:rPr>
            <a:t>Economías de escala</a:t>
          </a:r>
          <a:endParaRPr lang="es-ES" sz="2200" kern="1200" dirty="0">
            <a:latin typeface="Montserrat" panose="00000500000000000000" pitchFamily="2" charset="0"/>
          </a:endParaRPr>
        </a:p>
      </dsp:txBody>
      <dsp:txXfrm>
        <a:off x="39" y="967659"/>
        <a:ext cx="3798093" cy="4289748"/>
      </dsp:txXfrm>
    </dsp:sp>
    <dsp:sp modelId="{9AC81250-16B7-42FC-A5C5-96F2F46FF520}">
      <dsp:nvSpPr>
        <dsp:cNvPr id="0" name=""/>
        <dsp:cNvSpPr/>
      </dsp:nvSpPr>
      <dsp:spPr>
        <a:xfrm>
          <a:off x="4329866" y="161259"/>
          <a:ext cx="3798093" cy="80640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ES" sz="2800" kern="1200" dirty="0">
              <a:latin typeface="Montserrat" panose="00000500000000000000" pitchFamily="2" charset="0"/>
            </a:rPr>
            <a:t>OPORTUNIDADES</a:t>
          </a:r>
        </a:p>
      </dsp:txBody>
      <dsp:txXfrm>
        <a:off x="4329866" y="161259"/>
        <a:ext cx="3798093" cy="806400"/>
      </dsp:txXfrm>
    </dsp:sp>
    <dsp:sp modelId="{656E3501-E5CC-49D6-8FE9-100F0C919747}">
      <dsp:nvSpPr>
        <dsp:cNvPr id="0" name=""/>
        <dsp:cNvSpPr/>
      </dsp:nvSpPr>
      <dsp:spPr>
        <a:xfrm>
          <a:off x="4329866" y="967659"/>
          <a:ext cx="3798093" cy="4289748"/>
        </a:xfrm>
        <a:prstGeom prst="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a:latin typeface="Montserrat" panose="00000500000000000000" pitchFamily="2" charset="0"/>
            </a:rPr>
            <a:t>Diferenciación</a:t>
          </a:r>
        </a:p>
        <a:p>
          <a:pPr marL="228600" lvl="1" indent="-228600" algn="l" defTabSz="889000">
            <a:lnSpc>
              <a:spcPct val="90000"/>
            </a:lnSpc>
            <a:spcBef>
              <a:spcPct val="0"/>
            </a:spcBef>
            <a:spcAft>
              <a:spcPct val="15000"/>
            </a:spcAft>
            <a:buChar char="•"/>
          </a:pPr>
          <a:r>
            <a:rPr lang="es-ES" sz="2000" kern="1200" dirty="0">
              <a:latin typeface="Montserrat" panose="00000500000000000000" pitchFamily="2" charset="0"/>
            </a:rPr>
            <a:t>Acceso a subvenciones y ayudas</a:t>
          </a:r>
        </a:p>
        <a:p>
          <a:pPr marL="228600" lvl="1" indent="-228600" algn="l" defTabSz="889000">
            <a:lnSpc>
              <a:spcPct val="90000"/>
            </a:lnSpc>
            <a:spcBef>
              <a:spcPct val="0"/>
            </a:spcBef>
            <a:spcAft>
              <a:spcPct val="15000"/>
            </a:spcAft>
            <a:buChar char="•"/>
          </a:pPr>
          <a:r>
            <a:rPr lang="es-ES" sz="2000" kern="1200" dirty="0">
              <a:latin typeface="Montserrat" panose="00000500000000000000" pitchFamily="2" charset="0"/>
            </a:rPr>
            <a:t>Reducción de costos operativos</a:t>
          </a:r>
        </a:p>
        <a:p>
          <a:pPr marL="228600" lvl="1" indent="-228600" algn="l" defTabSz="889000">
            <a:lnSpc>
              <a:spcPct val="90000"/>
            </a:lnSpc>
            <a:spcBef>
              <a:spcPct val="0"/>
            </a:spcBef>
            <a:spcAft>
              <a:spcPct val="15000"/>
            </a:spcAft>
            <a:buChar char="•"/>
          </a:pPr>
          <a:r>
            <a:rPr lang="es-ES" sz="2000" kern="1200" dirty="0">
              <a:latin typeface="Montserrat" panose="00000500000000000000" pitchFamily="2" charset="0"/>
            </a:rPr>
            <a:t>Economía Circular</a:t>
          </a:r>
        </a:p>
        <a:p>
          <a:pPr marL="228600" lvl="1" indent="-228600" algn="l" defTabSz="889000">
            <a:lnSpc>
              <a:spcPct val="90000"/>
            </a:lnSpc>
            <a:spcBef>
              <a:spcPct val="0"/>
            </a:spcBef>
            <a:spcAft>
              <a:spcPct val="15000"/>
            </a:spcAft>
            <a:buChar char="•"/>
          </a:pPr>
          <a:r>
            <a:rPr lang="es-ES" sz="2000" kern="1200" dirty="0">
              <a:latin typeface="Montserrat" panose="00000500000000000000" pitchFamily="2" charset="0"/>
            </a:rPr>
            <a:t>Digitalización y Tecnologías</a:t>
          </a:r>
        </a:p>
        <a:p>
          <a:pPr marL="228600" lvl="1" indent="-228600" algn="l" defTabSz="889000">
            <a:lnSpc>
              <a:spcPct val="90000"/>
            </a:lnSpc>
            <a:spcBef>
              <a:spcPct val="0"/>
            </a:spcBef>
            <a:spcAft>
              <a:spcPct val="15000"/>
            </a:spcAft>
            <a:buChar char="•"/>
          </a:pPr>
          <a:r>
            <a:rPr lang="es-ES" sz="2000" kern="1200" dirty="0">
              <a:latin typeface="Montserrat" panose="00000500000000000000" pitchFamily="2" charset="0"/>
            </a:rPr>
            <a:t>Certificaciones- Reconocimientos</a:t>
          </a:r>
        </a:p>
        <a:p>
          <a:pPr marL="228600" lvl="1" indent="-228600" algn="l" defTabSz="889000">
            <a:lnSpc>
              <a:spcPct val="90000"/>
            </a:lnSpc>
            <a:spcBef>
              <a:spcPct val="0"/>
            </a:spcBef>
            <a:spcAft>
              <a:spcPct val="15000"/>
            </a:spcAft>
            <a:buChar char="•"/>
          </a:pPr>
          <a:r>
            <a:rPr lang="es-ES" sz="2000" kern="1200" dirty="0">
              <a:latin typeface="Montserrat" panose="00000500000000000000" pitchFamily="2" charset="0"/>
            </a:rPr>
            <a:t>Colaboración Alianzas</a:t>
          </a:r>
        </a:p>
        <a:p>
          <a:pPr marL="228600" lvl="1" indent="-228600" algn="l" defTabSz="889000">
            <a:lnSpc>
              <a:spcPct val="90000"/>
            </a:lnSpc>
            <a:spcBef>
              <a:spcPct val="0"/>
            </a:spcBef>
            <a:spcAft>
              <a:spcPct val="15000"/>
            </a:spcAft>
            <a:buChar char="•"/>
          </a:pPr>
          <a:r>
            <a:rPr lang="es-ES" sz="2000" kern="1200" dirty="0">
              <a:latin typeface="Montserrat" panose="00000500000000000000" pitchFamily="2" charset="0"/>
            </a:rPr>
            <a:t>Innovación</a:t>
          </a:r>
        </a:p>
        <a:p>
          <a:pPr marL="228600" lvl="1" indent="-228600" algn="l" defTabSz="977900">
            <a:lnSpc>
              <a:spcPct val="90000"/>
            </a:lnSpc>
            <a:spcBef>
              <a:spcPct val="0"/>
            </a:spcBef>
            <a:spcAft>
              <a:spcPct val="15000"/>
            </a:spcAft>
            <a:buChar char="•"/>
          </a:pPr>
          <a:endParaRPr lang="es-ES" sz="2200" kern="1200" dirty="0">
            <a:latin typeface="Montserrat" panose="00000500000000000000" pitchFamily="2" charset="0"/>
          </a:endParaRPr>
        </a:p>
      </dsp:txBody>
      <dsp:txXfrm>
        <a:off x="4329866" y="967659"/>
        <a:ext cx="3798093" cy="4289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79489-42E8-44BF-AECB-C4670F1DC372}">
      <dsp:nvSpPr>
        <dsp:cNvPr id="0" name=""/>
        <dsp:cNvSpPr/>
      </dsp:nvSpPr>
      <dsp:spPr>
        <a:xfrm>
          <a:off x="2362202" y="2702909"/>
          <a:ext cx="2664920" cy="120530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ontserrat" panose="00000500000000000000" pitchFamily="2" charset="0"/>
            </a:rPr>
            <a:t>Reducción efectiva de las emisiones</a:t>
          </a:r>
        </a:p>
      </dsp:txBody>
      <dsp:txXfrm>
        <a:off x="2362202" y="2702909"/>
        <a:ext cx="2664920" cy="1205301"/>
      </dsp:txXfrm>
    </dsp:sp>
    <dsp:sp modelId="{2C2B5528-65D4-4586-9EB7-A0A5303B3FD4}">
      <dsp:nvSpPr>
        <dsp:cNvPr id="0" name=""/>
        <dsp:cNvSpPr/>
      </dsp:nvSpPr>
      <dsp:spPr>
        <a:xfrm>
          <a:off x="5105404" y="2702909"/>
          <a:ext cx="1193248" cy="120530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5E95E-C038-4A96-BD3D-051FAC2BF659}">
      <dsp:nvSpPr>
        <dsp:cNvPr id="0" name=""/>
        <dsp:cNvSpPr/>
      </dsp:nvSpPr>
      <dsp:spPr>
        <a:xfrm>
          <a:off x="2362209" y="123625"/>
          <a:ext cx="2664920" cy="120530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ontserrat" panose="00000500000000000000" pitchFamily="2" charset="0"/>
            </a:rPr>
            <a:t>Optimización de recursos y costos</a:t>
          </a:r>
        </a:p>
      </dsp:txBody>
      <dsp:txXfrm>
        <a:off x="2362209" y="123625"/>
        <a:ext cx="2664920" cy="1205301"/>
      </dsp:txXfrm>
    </dsp:sp>
    <dsp:sp modelId="{609518E5-3738-4EDA-B698-1F55B683E8F9}">
      <dsp:nvSpPr>
        <dsp:cNvPr id="0" name=""/>
        <dsp:cNvSpPr/>
      </dsp:nvSpPr>
      <dsp:spPr>
        <a:xfrm>
          <a:off x="5105396" y="123625"/>
          <a:ext cx="1193248" cy="120530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15718-2120-46D0-B88D-3BFAA6651ACD}">
      <dsp:nvSpPr>
        <dsp:cNvPr id="0" name=""/>
        <dsp:cNvSpPr/>
      </dsp:nvSpPr>
      <dsp:spPr>
        <a:xfrm>
          <a:off x="3657594" y="1387202"/>
          <a:ext cx="2664920" cy="120530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ontserrat" panose="00000500000000000000" pitchFamily="2" charset="0"/>
            </a:rPr>
            <a:t>Competitividad</a:t>
          </a:r>
        </a:p>
      </dsp:txBody>
      <dsp:txXfrm>
        <a:off x="3657594" y="1387202"/>
        <a:ext cx="2664920" cy="1205301"/>
      </dsp:txXfrm>
    </dsp:sp>
    <dsp:sp modelId="{F4EEFD81-09E1-4419-B24C-76099BD83ECE}">
      <dsp:nvSpPr>
        <dsp:cNvPr id="0" name=""/>
        <dsp:cNvSpPr/>
      </dsp:nvSpPr>
      <dsp:spPr>
        <a:xfrm>
          <a:off x="2362198" y="1378054"/>
          <a:ext cx="1193248" cy="120530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91063C-5593-432F-B643-FCE5DD19E837}">
      <dsp:nvSpPr>
        <dsp:cNvPr id="0" name=""/>
        <dsp:cNvSpPr/>
      </dsp:nvSpPr>
      <dsp:spPr>
        <a:xfrm>
          <a:off x="2367353" y="4212946"/>
          <a:ext cx="2664920" cy="120530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Montserrat" panose="00000500000000000000" pitchFamily="2" charset="0"/>
            </a:rPr>
            <a:t>Fortalecer colaboración estratégica</a:t>
          </a:r>
        </a:p>
      </dsp:txBody>
      <dsp:txXfrm>
        <a:off x="2367353" y="4212946"/>
        <a:ext cx="2664920" cy="1205301"/>
      </dsp:txXfrm>
    </dsp:sp>
    <dsp:sp modelId="{F35BA55E-4786-46D0-AB5D-6F66158D70FB}">
      <dsp:nvSpPr>
        <dsp:cNvPr id="0" name=""/>
        <dsp:cNvSpPr/>
      </dsp:nvSpPr>
      <dsp:spPr>
        <a:xfrm>
          <a:off x="5151598" y="4212946"/>
          <a:ext cx="1193248" cy="120530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695C7-5884-4255-8977-20E5EDECD776}">
      <dsp:nvSpPr>
        <dsp:cNvPr id="0" name=""/>
        <dsp:cNvSpPr/>
      </dsp:nvSpPr>
      <dsp:spPr>
        <a:xfrm>
          <a:off x="2120" y="0"/>
          <a:ext cx="2080694" cy="479505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Montserrat" panose="00000500000000000000" pitchFamily="2" charset="0"/>
            </a:rPr>
            <a:t>Transporte y Logística</a:t>
          </a:r>
        </a:p>
      </dsp:txBody>
      <dsp:txXfrm>
        <a:off x="2120" y="0"/>
        <a:ext cx="2080694" cy="1438517"/>
      </dsp:txXfrm>
    </dsp:sp>
    <dsp:sp modelId="{A1ABC7AC-417C-4AE5-AC35-D486D247EBCB}">
      <dsp:nvSpPr>
        <dsp:cNvPr id="0" name=""/>
        <dsp:cNvSpPr/>
      </dsp:nvSpPr>
      <dsp:spPr>
        <a:xfrm>
          <a:off x="210189" y="1439921"/>
          <a:ext cx="1664555" cy="14457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Montserrat" panose="00000500000000000000" pitchFamily="2" charset="0"/>
            </a:rPr>
            <a:t>20 – 40 % Emisiones</a:t>
          </a:r>
        </a:p>
      </dsp:txBody>
      <dsp:txXfrm>
        <a:off x="252534" y="1482266"/>
        <a:ext cx="1579865" cy="1361085"/>
      </dsp:txXfrm>
    </dsp:sp>
    <dsp:sp modelId="{30037792-2676-49A7-8A1B-214B678DDA41}">
      <dsp:nvSpPr>
        <dsp:cNvPr id="0" name=""/>
        <dsp:cNvSpPr/>
      </dsp:nvSpPr>
      <dsp:spPr>
        <a:xfrm>
          <a:off x="210189" y="3108124"/>
          <a:ext cx="1664555" cy="14457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Montserrat" panose="00000500000000000000" pitchFamily="2" charset="0"/>
            </a:rPr>
            <a:t>Dependencia de combustibles fósiles</a:t>
          </a:r>
        </a:p>
      </dsp:txBody>
      <dsp:txXfrm>
        <a:off x="252534" y="3150469"/>
        <a:ext cx="1579865" cy="1361085"/>
      </dsp:txXfrm>
    </dsp:sp>
    <dsp:sp modelId="{2F10772E-8F6A-4FC5-A0A2-D849AF67B88A}">
      <dsp:nvSpPr>
        <dsp:cNvPr id="0" name=""/>
        <dsp:cNvSpPr/>
      </dsp:nvSpPr>
      <dsp:spPr>
        <a:xfrm>
          <a:off x="2238866" y="0"/>
          <a:ext cx="2080694" cy="479505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Montserrat" panose="00000500000000000000" pitchFamily="2" charset="0"/>
            </a:rPr>
            <a:t>Consumo energético en operaciones</a:t>
          </a:r>
        </a:p>
      </dsp:txBody>
      <dsp:txXfrm>
        <a:off x="2238866" y="0"/>
        <a:ext cx="2080694" cy="1438517"/>
      </dsp:txXfrm>
    </dsp:sp>
    <dsp:sp modelId="{33EAC422-D859-4502-872D-2B1BDDB1B0D5}">
      <dsp:nvSpPr>
        <dsp:cNvPr id="0" name=""/>
        <dsp:cNvSpPr/>
      </dsp:nvSpPr>
      <dsp:spPr>
        <a:xfrm>
          <a:off x="2446935" y="1439921"/>
          <a:ext cx="1664555" cy="14457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Montserrat" panose="00000500000000000000" pitchFamily="2" charset="0"/>
            </a:rPr>
            <a:t>Hasta el 70% de las emisiones</a:t>
          </a:r>
        </a:p>
      </dsp:txBody>
      <dsp:txXfrm>
        <a:off x="2489280" y="1482266"/>
        <a:ext cx="1579865" cy="1361085"/>
      </dsp:txXfrm>
    </dsp:sp>
    <dsp:sp modelId="{9DAA2B51-DBE1-40C7-B697-615EFB10A756}">
      <dsp:nvSpPr>
        <dsp:cNvPr id="0" name=""/>
        <dsp:cNvSpPr/>
      </dsp:nvSpPr>
      <dsp:spPr>
        <a:xfrm>
          <a:off x="2446935" y="3108124"/>
          <a:ext cx="1664555" cy="14457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Montserrat" panose="00000500000000000000" pitchFamily="2" charset="0"/>
            </a:rPr>
            <a:t>Principales fuentes: Climatización, iluminación, agua caliente. </a:t>
          </a:r>
        </a:p>
      </dsp:txBody>
      <dsp:txXfrm>
        <a:off x="2489280" y="3150469"/>
        <a:ext cx="1579865" cy="1361085"/>
      </dsp:txXfrm>
    </dsp:sp>
    <dsp:sp modelId="{206002B2-07FF-43EC-8EA4-EF4548DC4BB8}">
      <dsp:nvSpPr>
        <dsp:cNvPr id="0" name=""/>
        <dsp:cNvSpPr/>
      </dsp:nvSpPr>
      <dsp:spPr>
        <a:xfrm>
          <a:off x="4475612" y="0"/>
          <a:ext cx="2080694" cy="479505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Montserrat" panose="00000500000000000000" pitchFamily="2" charset="0"/>
            </a:rPr>
            <a:t>Residuos</a:t>
          </a:r>
        </a:p>
      </dsp:txBody>
      <dsp:txXfrm>
        <a:off x="4475612" y="0"/>
        <a:ext cx="2080694" cy="1438517"/>
      </dsp:txXfrm>
    </dsp:sp>
    <dsp:sp modelId="{E58685E7-4D4F-4630-BC6B-D214BB26355E}">
      <dsp:nvSpPr>
        <dsp:cNvPr id="0" name=""/>
        <dsp:cNvSpPr/>
      </dsp:nvSpPr>
      <dsp:spPr>
        <a:xfrm>
          <a:off x="4683681" y="1439921"/>
          <a:ext cx="1664555" cy="14457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Montserrat" panose="00000500000000000000" pitchFamily="2" charset="0"/>
            </a:rPr>
            <a:t>Aprox. 10% en restaurantes</a:t>
          </a:r>
        </a:p>
      </dsp:txBody>
      <dsp:txXfrm>
        <a:off x="4726026" y="1482266"/>
        <a:ext cx="1579865" cy="1361085"/>
      </dsp:txXfrm>
    </dsp:sp>
    <dsp:sp modelId="{6AE7FC2B-7898-4D93-9AAF-0F27032CCAE9}">
      <dsp:nvSpPr>
        <dsp:cNvPr id="0" name=""/>
        <dsp:cNvSpPr/>
      </dsp:nvSpPr>
      <dsp:spPr>
        <a:xfrm>
          <a:off x="4683681" y="3108124"/>
          <a:ext cx="1664555" cy="14457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Montserrat" panose="00000500000000000000" pitchFamily="2" charset="0"/>
            </a:rPr>
            <a:t>Residuos orgánicos</a:t>
          </a:r>
        </a:p>
      </dsp:txBody>
      <dsp:txXfrm>
        <a:off x="4726026" y="3150469"/>
        <a:ext cx="1579865" cy="1361085"/>
      </dsp:txXfrm>
    </dsp:sp>
    <dsp:sp modelId="{F5CF7338-1B9E-4635-9BA0-EA21297CBDED}">
      <dsp:nvSpPr>
        <dsp:cNvPr id="0" name=""/>
        <dsp:cNvSpPr/>
      </dsp:nvSpPr>
      <dsp:spPr>
        <a:xfrm>
          <a:off x="6712358" y="0"/>
          <a:ext cx="2080694" cy="479505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Montserrat" panose="00000500000000000000" pitchFamily="2" charset="0"/>
            </a:rPr>
            <a:t>Proveedores y producción</a:t>
          </a:r>
        </a:p>
      </dsp:txBody>
      <dsp:txXfrm>
        <a:off x="6712358" y="0"/>
        <a:ext cx="2080694" cy="1438517"/>
      </dsp:txXfrm>
    </dsp:sp>
    <dsp:sp modelId="{AB228B4D-A3C2-442C-91EB-01A35847EDCB}">
      <dsp:nvSpPr>
        <dsp:cNvPr id="0" name=""/>
        <dsp:cNvSpPr/>
      </dsp:nvSpPr>
      <dsp:spPr>
        <a:xfrm>
          <a:off x="6920427" y="1439921"/>
          <a:ext cx="1664555" cy="14457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Montserrat" panose="00000500000000000000" pitchFamily="2" charset="0"/>
            </a:rPr>
            <a:t>Productos con alta huella de carbono</a:t>
          </a:r>
        </a:p>
      </dsp:txBody>
      <dsp:txXfrm>
        <a:off x="6962772" y="1482266"/>
        <a:ext cx="1579865" cy="1361085"/>
      </dsp:txXfrm>
    </dsp:sp>
    <dsp:sp modelId="{74BBBD12-D5F2-4BFA-B2F1-32A0ECCC53E5}">
      <dsp:nvSpPr>
        <dsp:cNvPr id="0" name=""/>
        <dsp:cNvSpPr/>
      </dsp:nvSpPr>
      <dsp:spPr>
        <a:xfrm>
          <a:off x="6920427" y="3108124"/>
          <a:ext cx="1664555" cy="144577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Montserrat" panose="00000500000000000000" pitchFamily="2" charset="0"/>
            </a:rPr>
            <a:t>Transporte</a:t>
          </a:r>
        </a:p>
      </dsp:txBody>
      <dsp:txXfrm>
        <a:off x="6962772" y="3150469"/>
        <a:ext cx="1579865" cy="13610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79489-42E8-44BF-AECB-C4670F1DC372}">
      <dsp:nvSpPr>
        <dsp:cNvPr id="0" name=""/>
        <dsp:cNvSpPr/>
      </dsp:nvSpPr>
      <dsp:spPr>
        <a:xfrm>
          <a:off x="1768461" y="6591"/>
          <a:ext cx="2664729" cy="120521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0000500000000000000" pitchFamily="2" charset="0"/>
            </a:rPr>
            <a:t>Socios Clave</a:t>
          </a:r>
        </a:p>
      </dsp:txBody>
      <dsp:txXfrm>
        <a:off x="1768461" y="6591"/>
        <a:ext cx="2664729" cy="1205214"/>
      </dsp:txXfrm>
    </dsp:sp>
    <dsp:sp modelId="{2C2B5528-65D4-4586-9EB7-A0A5303B3FD4}">
      <dsp:nvSpPr>
        <dsp:cNvPr id="0" name=""/>
        <dsp:cNvSpPr/>
      </dsp:nvSpPr>
      <dsp:spPr>
        <a:xfrm>
          <a:off x="476687" y="613"/>
          <a:ext cx="1193162" cy="12052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5E95E-C038-4A96-BD3D-051FAC2BF659}">
      <dsp:nvSpPr>
        <dsp:cNvPr id="0" name=""/>
        <dsp:cNvSpPr/>
      </dsp:nvSpPr>
      <dsp:spPr>
        <a:xfrm>
          <a:off x="476687" y="1404688"/>
          <a:ext cx="2664729" cy="120521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0000500000000000000" pitchFamily="2" charset="0"/>
            </a:rPr>
            <a:t>Actividades Clave</a:t>
          </a:r>
        </a:p>
      </dsp:txBody>
      <dsp:txXfrm>
        <a:off x="476687" y="1404688"/>
        <a:ext cx="2664729" cy="1205214"/>
      </dsp:txXfrm>
    </dsp:sp>
    <dsp:sp modelId="{609518E5-3738-4EDA-B698-1F55B683E8F9}">
      <dsp:nvSpPr>
        <dsp:cNvPr id="0" name=""/>
        <dsp:cNvSpPr/>
      </dsp:nvSpPr>
      <dsp:spPr>
        <a:xfrm>
          <a:off x="3260733" y="1404688"/>
          <a:ext cx="1193162" cy="12052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15718-2120-46D0-B88D-3BFAA6651ACD}">
      <dsp:nvSpPr>
        <dsp:cNvPr id="0" name=""/>
        <dsp:cNvSpPr/>
      </dsp:nvSpPr>
      <dsp:spPr>
        <a:xfrm>
          <a:off x="1789166" y="2808763"/>
          <a:ext cx="2664729" cy="120521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0000500000000000000" pitchFamily="2" charset="0"/>
            </a:rPr>
            <a:t>Recursos Clave</a:t>
          </a:r>
        </a:p>
      </dsp:txBody>
      <dsp:txXfrm>
        <a:off x="1789166" y="2808763"/>
        <a:ext cx="2664729" cy="1205214"/>
      </dsp:txXfrm>
    </dsp:sp>
    <dsp:sp modelId="{F4EEFD81-09E1-4419-B24C-76099BD83ECE}">
      <dsp:nvSpPr>
        <dsp:cNvPr id="0" name=""/>
        <dsp:cNvSpPr/>
      </dsp:nvSpPr>
      <dsp:spPr>
        <a:xfrm>
          <a:off x="476687" y="2808763"/>
          <a:ext cx="1193162" cy="12052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91063C-5593-432F-B643-FCE5DD19E837}">
      <dsp:nvSpPr>
        <dsp:cNvPr id="0" name=""/>
        <dsp:cNvSpPr/>
      </dsp:nvSpPr>
      <dsp:spPr>
        <a:xfrm>
          <a:off x="476687" y="4212838"/>
          <a:ext cx="2664729" cy="120521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0000500000000000000" pitchFamily="2" charset="0"/>
            </a:rPr>
            <a:t>Propuesta de valor</a:t>
          </a:r>
        </a:p>
      </dsp:txBody>
      <dsp:txXfrm>
        <a:off x="476687" y="4212838"/>
        <a:ext cx="2664729" cy="1205214"/>
      </dsp:txXfrm>
    </dsp:sp>
    <dsp:sp modelId="{F35BA55E-4786-46D0-AB5D-6F66158D70FB}">
      <dsp:nvSpPr>
        <dsp:cNvPr id="0" name=""/>
        <dsp:cNvSpPr/>
      </dsp:nvSpPr>
      <dsp:spPr>
        <a:xfrm>
          <a:off x="3260733" y="4212838"/>
          <a:ext cx="1193162" cy="120521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79489-42E8-44BF-AECB-C4670F1DC372}">
      <dsp:nvSpPr>
        <dsp:cNvPr id="0" name=""/>
        <dsp:cNvSpPr/>
      </dsp:nvSpPr>
      <dsp:spPr>
        <a:xfrm>
          <a:off x="2134331" y="0"/>
          <a:ext cx="2113295" cy="9558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latin typeface="Montserrat" panose="00000500000000000000" pitchFamily="2" charset="0"/>
            </a:rPr>
            <a:t>Relación con el cliente</a:t>
          </a:r>
        </a:p>
      </dsp:txBody>
      <dsp:txXfrm>
        <a:off x="2134331" y="0"/>
        <a:ext cx="2113295" cy="955809"/>
      </dsp:txXfrm>
    </dsp:sp>
    <dsp:sp modelId="{2C2B5528-65D4-4586-9EB7-A0A5303B3FD4}">
      <dsp:nvSpPr>
        <dsp:cNvPr id="0" name=""/>
        <dsp:cNvSpPr/>
      </dsp:nvSpPr>
      <dsp:spPr>
        <a:xfrm>
          <a:off x="1101083" y="4391"/>
          <a:ext cx="946251" cy="95580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5E95E-C038-4A96-BD3D-051FAC2BF659}">
      <dsp:nvSpPr>
        <dsp:cNvPr id="0" name=""/>
        <dsp:cNvSpPr/>
      </dsp:nvSpPr>
      <dsp:spPr>
        <a:xfrm>
          <a:off x="1101083" y="1117909"/>
          <a:ext cx="2113295" cy="9558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latin typeface="Montserrat" panose="00000500000000000000" pitchFamily="2" charset="0"/>
            </a:rPr>
            <a:t>Segmentos de clientes</a:t>
          </a:r>
        </a:p>
      </dsp:txBody>
      <dsp:txXfrm>
        <a:off x="1101083" y="1117909"/>
        <a:ext cx="2113295" cy="955809"/>
      </dsp:txXfrm>
    </dsp:sp>
    <dsp:sp modelId="{609518E5-3738-4EDA-B698-1F55B683E8F9}">
      <dsp:nvSpPr>
        <dsp:cNvPr id="0" name=""/>
        <dsp:cNvSpPr/>
      </dsp:nvSpPr>
      <dsp:spPr>
        <a:xfrm>
          <a:off x="3309004" y="1117909"/>
          <a:ext cx="946251" cy="95580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15718-2120-46D0-B88D-3BFAA6651ACD}">
      <dsp:nvSpPr>
        <dsp:cNvPr id="0" name=""/>
        <dsp:cNvSpPr/>
      </dsp:nvSpPr>
      <dsp:spPr>
        <a:xfrm>
          <a:off x="2141960" y="2231428"/>
          <a:ext cx="2113295" cy="9558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latin typeface="Montserrat" panose="00000500000000000000" pitchFamily="2" charset="0"/>
            </a:rPr>
            <a:t>Canales</a:t>
          </a:r>
        </a:p>
      </dsp:txBody>
      <dsp:txXfrm>
        <a:off x="2141960" y="2231428"/>
        <a:ext cx="2113295" cy="955809"/>
      </dsp:txXfrm>
    </dsp:sp>
    <dsp:sp modelId="{F4EEFD81-09E1-4419-B24C-76099BD83ECE}">
      <dsp:nvSpPr>
        <dsp:cNvPr id="0" name=""/>
        <dsp:cNvSpPr/>
      </dsp:nvSpPr>
      <dsp:spPr>
        <a:xfrm>
          <a:off x="1101083" y="2231428"/>
          <a:ext cx="946251" cy="95580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91063C-5593-432F-B643-FCE5DD19E837}">
      <dsp:nvSpPr>
        <dsp:cNvPr id="0" name=""/>
        <dsp:cNvSpPr/>
      </dsp:nvSpPr>
      <dsp:spPr>
        <a:xfrm>
          <a:off x="1101083" y="3344947"/>
          <a:ext cx="2113295" cy="9558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latin typeface="Montserrat" panose="00000500000000000000" pitchFamily="2" charset="0"/>
            </a:rPr>
            <a:t>Estructura de Costos</a:t>
          </a:r>
        </a:p>
      </dsp:txBody>
      <dsp:txXfrm>
        <a:off x="1101083" y="3344947"/>
        <a:ext cx="2113295" cy="955809"/>
      </dsp:txXfrm>
    </dsp:sp>
    <dsp:sp modelId="{F35BA55E-4786-46D0-AB5D-6F66158D70FB}">
      <dsp:nvSpPr>
        <dsp:cNvPr id="0" name=""/>
        <dsp:cNvSpPr/>
      </dsp:nvSpPr>
      <dsp:spPr>
        <a:xfrm>
          <a:off x="3309004" y="3344947"/>
          <a:ext cx="946251" cy="95580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E5EE8-1928-4A69-8A09-512374B4416E}">
      <dsp:nvSpPr>
        <dsp:cNvPr id="0" name=""/>
        <dsp:cNvSpPr/>
      </dsp:nvSpPr>
      <dsp:spPr>
        <a:xfrm>
          <a:off x="2141960" y="4458465"/>
          <a:ext cx="2113295" cy="9558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latin typeface="Montserrat" panose="00000500000000000000" pitchFamily="2" charset="0"/>
            </a:rPr>
            <a:t>Flujos de ingresos</a:t>
          </a:r>
        </a:p>
      </dsp:txBody>
      <dsp:txXfrm>
        <a:off x="2141960" y="4458465"/>
        <a:ext cx="2113295" cy="955809"/>
      </dsp:txXfrm>
    </dsp:sp>
    <dsp:sp modelId="{6DAD6731-8E49-4D52-9967-26590495D4A7}">
      <dsp:nvSpPr>
        <dsp:cNvPr id="0" name=""/>
        <dsp:cNvSpPr/>
      </dsp:nvSpPr>
      <dsp:spPr>
        <a:xfrm>
          <a:off x="1101083" y="4458465"/>
          <a:ext cx="946251" cy="95580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l="-1000" r="-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825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6905625" y="0"/>
            <a:ext cx="5283200" cy="382588"/>
          </a:xfrm>
          <a:prstGeom prst="rect">
            <a:avLst/>
          </a:prstGeom>
        </p:spPr>
        <p:txBody>
          <a:bodyPr vert="horz" lIns="91440" tIns="45720" rIns="91440" bIns="45720" rtlCol="0"/>
          <a:lstStyle>
            <a:lvl1pPr algn="r">
              <a:defRPr sz="1200"/>
            </a:lvl1pPr>
          </a:lstStyle>
          <a:p>
            <a:fld id="{226FA388-28EB-4B20-9177-236C58045AE3}" type="datetimeFigureOut">
              <a:rPr lang="es-ES" smtClean="0"/>
              <a:t>05/05/2025</a:t>
            </a:fld>
            <a:endParaRPr lang="es-ES"/>
          </a:p>
        </p:txBody>
      </p:sp>
      <p:sp>
        <p:nvSpPr>
          <p:cNvPr id="4" name="Marcador de imagen de diapositiva 3"/>
          <p:cNvSpPr>
            <a:spLocks noGrp="1" noRot="1" noChangeAspect="1"/>
          </p:cNvSpPr>
          <p:nvPr>
            <p:ph type="sldImg" idx="2"/>
          </p:nvPr>
        </p:nvSpPr>
        <p:spPr>
          <a:xfrm>
            <a:off x="4038600" y="952500"/>
            <a:ext cx="4114800" cy="25717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219200" y="3667125"/>
            <a:ext cx="9753600" cy="300037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7237413"/>
            <a:ext cx="5283200" cy="3825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6905625" y="7237413"/>
            <a:ext cx="5283200" cy="382587"/>
          </a:xfrm>
          <a:prstGeom prst="rect">
            <a:avLst/>
          </a:prstGeom>
        </p:spPr>
        <p:txBody>
          <a:bodyPr vert="horz" lIns="91440" tIns="45720" rIns="91440" bIns="45720" rtlCol="0" anchor="b"/>
          <a:lstStyle>
            <a:lvl1pPr algn="r">
              <a:defRPr sz="1200"/>
            </a:lvl1pPr>
          </a:lstStyle>
          <a:p>
            <a:fld id="{65965534-A9B0-4251-A97E-9C49AC55828E}" type="slidenum">
              <a:rPr lang="es-ES" smtClean="0"/>
              <a:t>‹Nº›</a:t>
            </a:fld>
            <a:endParaRPr lang="es-ES"/>
          </a:p>
        </p:txBody>
      </p:sp>
    </p:spTree>
    <p:extLst>
      <p:ext uri="{BB962C8B-B14F-4D97-AF65-F5344CB8AC3E}">
        <p14:creationId xmlns:p14="http://schemas.microsoft.com/office/powerpoint/2010/main" val="364339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96f64f707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96f64f707_0_0: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6ECF4-38E4-183D-4C84-677FDF772E9B}"/>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4C17F9AC-1106-C139-B5EB-FEC2253EBA4F}"/>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4E269DD2-E0FA-4A2D-9835-B56D343135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00" dirty="0">
                <a:latin typeface="Montserrat" panose="00000500000000000000" pitchFamily="2" charset="0"/>
                <a:ea typeface="Calibri" panose="020F0502020204030204" pitchFamily="34" charset="0"/>
                <a:cs typeface="Times New Roman" panose="02020603050405020304" pitchFamily="18" charset="0"/>
              </a:rPr>
              <a:t> </a:t>
            </a:r>
            <a:endParaRPr lang="en-US" sz="1200" kern="100" dirty="0">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00" dirty="0">
              <a:latin typeface="Montserrat" panose="00000500000000000000" pitchFamily="2" charset="0"/>
              <a:ea typeface="Calibri" panose="020F0502020204030204" pitchFamily="34" charset="0"/>
              <a:cs typeface="Times New Roman" panose="02020603050405020304" pitchFamily="18" charset="0"/>
            </a:endParaRPr>
          </a:p>
          <a:p>
            <a:endParaRPr lang="es-ES" dirty="0"/>
          </a:p>
        </p:txBody>
      </p:sp>
      <p:sp>
        <p:nvSpPr>
          <p:cNvPr id="4" name="Contenidor de número de diapositiva 3">
            <a:extLst>
              <a:ext uri="{FF2B5EF4-FFF2-40B4-BE49-F238E27FC236}">
                <a16:creationId xmlns:a16="http://schemas.microsoft.com/office/drawing/2014/main" id="{ABD4EC36-6650-0CB4-A7BC-DF240661A039}"/>
              </a:ext>
            </a:extLst>
          </p:cNvPr>
          <p:cNvSpPr>
            <a:spLocks noGrp="1"/>
          </p:cNvSpPr>
          <p:nvPr>
            <p:ph type="sldNum" sz="quarter" idx="5"/>
          </p:nvPr>
        </p:nvSpPr>
        <p:spPr/>
        <p:txBody>
          <a:bodyPr/>
          <a:lstStyle/>
          <a:p>
            <a:fld id="{65965534-A9B0-4251-A97E-9C49AC55828E}" type="slidenum">
              <a:rPr lang="es-ES" smtClean="0"/>
              <a:t>11</a:t>
            </a:fld>
            <a:endParaRPr lang="es-ES"/>
          </a:p>
        </p:txBody>
      </p:sp>
    </p:spTree>
    <p:extLst>
      <p:ext uri="{BB962C8B-B14F-4D97-AF65-F5344CB8AC3E}">
        <p14:creationId xmlns:p14="http://schemas.microsoft.com/office/powerpoint/2010/main" val="82434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EEEB8-E9E4-3524-B460-65966145257D}"/>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5DA931F7-5997-098F-CDD3-E03F881551BE}"/>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0C995640-2D3E-1523-CCE8-0BDA9B678956}"/>
              </a:ext>
            </a:extLst>
          </p:cNvPr>
          <p:cNvSpPr>
            <a:spLocks noGrp="1"/>
          </p:cNvSpPr>
          <p:nvPr>
            <p:ph type="body" idx="1"/>
          </p:nvPr>
        </p:nvSpPr>
        <p:spPr/>
        <p:txBody>
          <a:bodyPr/>
          <a:lstStyle/>
          <a:p>
            <a:pPr marL="0" indent="0">
              <a:buNone/>
            </a:pPr>
            <a:r>
              <a:rPr lang="es-ES" dirty="0"/>
              <a:t>Breve introducción al mapeo que se realizó en el proyecto.  </a:t>
            </a:r>
          </a:p>
          <a:p>
            <a:pPr marL="0" indent="0">
              <a:buNone/>
            </a:pPr>
            <a:r>
              <a:rPr lang="es-ES" b="1" dirty="0">
                <a:solidFill>
                  <a:schemeClr val="accent1">
                    <a:lumMod val="75000"/>
                  </a:schemeClr>
                </a:solidFill>
              </a:rPr>
              <a:t>Mapas desde el punto de vista del cliente/usuario:</a:t>
            </a:r>
          </a:p>
          <a:p>
            <a:pPr marL="742950" lvl="1" indent="-285750">
              <a:lnSpc>
                <a:spcPct val="200000"/>
              </a:lnSpc>
              <a:buFont typeface="Wingdings" panose="05000000000000000000" pitchFamily="2" charset="2"/>
              <a:buChar char="ü"/>
            </a:pPr>
            <a:r>
              <a:rPr lang="es-ES" sz="1600" dirty="0">
                <a:latin typeface="Montserrat" panose="00000500000000000000" pitchFamily="2" charset="0"/>
              </a:rPr>
              <a:t>Actividades: Procesos de la cadena de valor</a:t>
            </a:r>
          </a:p>
          <a:p>
            <a:pPr marL="742950" lvl="1" indent="-285750">
              <a:lnSpc>
                <a:spcPct val="200000"/>
              </a:lnSpc>
              <a:buFont typeface="Wingdings" panose="05000000000000000000" pitchFamily="2" charset="2"/>
              <a:buChar char="ü"/>
            </a:pPr>
            <a:r>
              <a:rPr lang="es-ES" sz="1600" dirty="0">
                <a:latin typeface="Montserrat" panose="00000500000000000000" pitchFamily="2" charset="0"/>
              </a:rPr>
              <a:t>Cliente: </a:t>
            </a:r>
            <a:r>
              <a:rPr lang="es-ES" sz="1600" i="1" dirty="0">
                <a:solidFill>
                  <a:schemeClr val="accent1">
                    <a:lumMod val="75000"/>
                  </a:schemeClr>
                </a:solidFill>
                <a:latin typeface="Montserrat" panose="00000500000000000000" pitchFamily="2" charset="0"/>
              </a:rPr>
              <a:t>“experiencia cliente” </a:t>
            </a:r>
          </a:p>
          <a:p>
            <a:pPr marL="742950" lvl="1" indent="-285750">
              <a:lnSpc>
                <a:spcPct val="200000"/>
              </a:lnSpc>
              <a:buFont typeface="Wingdings" panose="05000000000000000000" pitchFamily="2" charset="2"/>
              <a:buChar char="ü"/>
            </a:pPr>
            <a:r>
              <a:rPr lang="es-ES" sz="1600" dirty="0">
                <a:latin typeface="Montserrat" panose="00000500000000000000" pitchFamily="2" charset="0"/>
              </a:rPr>
              <a:t>Actores: directos</a:t>
            </a:r>
          </a:p>
          <a:p>
            <a:pPr marL="742950" lvl="1" indent="-285750">
              <a:lnSpc>
                <a:spcPct val="200000"/>
              </a:lnSpc>
              <a:buFont typeface="Wingdings" panose="05000000000000000000" pitchFamily="2" charset="2"/>
              <a:buChar char="ü"/>
            </a:pPr>
            <a:r>
              <a:rPr lang="es-ES" sz="1600" dirty="0">
                <a:latin typeface="Montserrat" panose="00000500000000000000" pitchFamily="2" charset="0"/>
              </a:rPr>
              <a:t>Otros actores: influyen en la cadena de valor, indirectos</a:t>
            </a:r>
            <a:endParaRPr lang="es-ES" dirty="0"/>
          </a:p>
          <a:p>
            <a:pPr marL="0" indent="0">
              <a:buNone/>
            </a:pPr>
            <a:r>
              <a:rPr lang="es-ES" b="1" dirty="0">
                <a:solidFill>
                  <a:schemeClr val="accent1">
                    <a:lumMod val="75000"/>
                  </a:schemeClr>
                </a:solidFill>
                <a:latin typeface="Montserrat" panose="00000500000000000000" pitchFamily="2" charset="0"/>
              </a:rPr>
              <a:t>Proveedores de bienes y servicios: punto de vista “energético”</a:t>
            </a:r>
            <a:endParaRPr lang="es-ES" sz="1800" b="1" dirty="0">
              <a:solidFill>
                <a:schemeClr val="accent1">
                  <a:lumMod val="75000"/>
                </a:schemeClr>
              </a:solidFill>
              <a:latin typeface="Montserrat" panose="00000500000000000000" pitchFamily="2" charset="0"/>
            </a:endParaRPr>
          </a:p>
          <a:p>
            <a:pPr marL="742950" lvl="1" indent="-285750">
              <a:lnSpc>
                <a:spcPct val="200000"/>
              </a:lnSpc>
              <a:buFont typeface="Wingdings" panose="05000000000000000000" pitchFamily="2" charset="2"/>
              <a:buChar char="ü"/>
            </a:pPr>
            <a:r>
              <a:rPr lang="es-ES" sz="1400" dirty="0">
                <a:latin typeface="Montserrat" panose="00000500000000000000" pitchFamily="2" charset="0"/>
              </a:rPr>
              <a:t>Bienes y servicios adquiridos</a:t>
            </a:r>
          </a:p>
          <a:p>
            <a:pPr marL="742950" lvl="1" indent="-285750">
              <a:lnSpc>
                <a:spcPct val="200000"/>
              </a:lnSpc>
              <a:buFont typeface="Wingdings" panose="05000000000000000000" pitchFamily="2" charset="2"/>
              <a:buChar char="ü"/>
            </a:pPr>
            <a:r>
              <a:rPr lang="es-ES" sz="1400" dirty="0">
                <a:latin typeface="Montserrat" panose="00000500000000000000" pitchFamily="2" charset="0"/>
              </a:rPr>
              <a:t>Bienes de equipo</a:t>
            </a:r>
          </a:p>
          <a:p>
            <a:pPr marL="742950" lvl="1" indent="-285750">
              <a:lnSpc>
                <a:spcPct val="200000"/>
              </a:lnSpc>
              <a:buFont typeface="Wingdings" panose="05000000000000000000" pitchFamily="2" charset="2"/>
              <a:buChar char="ü"/>
            </a:pPr>
            <a:r>
              <a:rPr lang="es-ES" sz="1400" dirty="0">
                <a:latin typeface="Montserrat" panose="00000500000000000000" pitchFamily="2" charset="0"/>
              </a:rPr>
              <a:t>Actividades relacionadas con la energía y los combustibles</a:t>
            </a:r>
          </a:p>
          <a:p>
            <a:pPr marL="742950" lvl="1" indent="-285750">
              <a:lnSpc>
                <a:spcPct val="200000"/>
              </a:lnSpc>
              <a:buFont typeface="Wingdings" panose="05000000000000000000" pitchFamily="2" charset="2"/>
              <a:buChar char="ü"/>
            </a:pPr>
            <a:r>
              <a:rPr lang="es-ES" sz="1400" dirty="0">
                <a:latin typeface="Montserrat" panose="00000500000000000000" pitchFamily="2" charset="0"/>
              </a:rPr>
              <a:t>Transporte y distribución</a:t>
            </a:r>
          </a:p>
          <a:p>
            <a:pPr marL="742950" lvl="1" indent="-285750">
              <a:lnSpc>
                <a:spcPct val="200000"/>
              </a:lnSpc>
              <a:buFont typeface="Wingdings" panose="05000000000000000000" pitchFamily="2" charset="2"/>
              <a:buChar char="ü"/>
            </a:pPr>
            <a:r>
              <a:rPr lang="es-ES" sz="1400" dirty="0">
                <a:latin typeface="Montserrat" panose="00000500000000000000" pitchFamily="2" charset="0"/>
                <a:ea typeface="+mn-ea"/>
              </a:rPr>
              <a:t>Gestió</a:t>
            </a:r>
            <a:r>
              <a:rPr lang="es-ES" sz="1400" dirty="0">
                <a:latin typeface="Montserrat" panose="00000500000000000000" pitchFamily="2" charset="0"/>
              </a:rPr>
              <a:t>n de residuos</a:t>
            </a:r>
            <a:endParaRPr lang="es-ES" sz="1400" dirty="0">
              <a:latin typeface="Montserrat" panose="00000500000000000000" pitchFamily="2" charset="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Contenidor de número de diapositiva 3">
            <a:extLst>
              <a:ext uri="{FF2B5EF4-FFF2-40B4-BE49-F238E27FC236}">
                <a16:creationId xmlns:a16="http://schemas.microsoft.com/office/drawing/2014/main" id="{1F90F67B-540B-81D1-2C75-D338C4CD9C78}"/>
              </a:ext>
            </a:extLst>
          </p:cNvPr>
          <p:cNvSpPr>
            <a:spLocks noGrp="1"/>
          </p:cNvSpPr>
          <p:nvPr>
            <p:ph type="sldNum" sz="quarter" idx="5"/>
          </p:nvPr>
        </p:nvSpPr>
        <p:spPr/>
        <p:txBody>
          <a:bodyPr/>
          <a:lstStyle/>
          <a:p>
            <a:fld id="{65965534-A9B0-4251-A97E-9C49AC55828E}" type="slidenum">
              <a:rPr lang="es-ES" smtClean="0"/>
              <a:t>12</a:t>
            </a:fld>
            <a:endParaRPr lang="es-ES"/>
          </a:p>
        </p:txBody>
      </p:sp>
    </p:spTree>
    <p:extLst>
      <p:ext uri="{BB962C8B-B14F-4D97-AF65-F5344CB8AC3E}">
        <p14:creationId xmlns:p14="http://schemas.microsoft.com/office/powerpoint/2010/main" val="2269302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3C482-4282-6C91-92FF-DD33A9BB6BAF}"/>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611850B2-3345-126E-3457-0BD0F908DD01}"/>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10B9393B-7312-F716-FEA7-0DB73B8941F0}"/>
              </a:ext>
            </a:extLst>
          </p:cNvPr>
          <p:cNvSpPr>
            <a:spLocks noGrp="1"/>
          </p:cNvSpPr>
          <p:nvPr>
            <p:ph type="body" idx="1"/>
          </p:nvPr>
        </p:nvSpPr>
        <p:spPr/>
        <p:txBody>
          <a:bodyPr/>
          <a:lstStyle/>
          <a:p>
            <a:r>
              <a:rPr lang="es-ES" b="1" dirty="0"/>
              <a:t>Transporte y Logística</a:t>
            </a:r>
          </a:p>
          <a:p>
            <a:pPr>
              <a:buFont typeface="Arial" panose="020B0604020202020204" pitchFamily="34" charset="0"/>
              <a:buChar char="•"/>
            </a:pPr>
            <a:r>
              <a:rPr lang="es-ES" b="1" dirty="0"/>
              <a:t>Impacto</a:t>
            </a:r>
            <a:r>
              <a:rPr lang="es-ES" dirty="0"/>
              <a:t>:</a:t>
            </a:r>
          </a:p>
          <a:p>
            <a:pPr marL="742950" lvl="1" indent="-285750">
              <a:buFont typeface="Arial" panose="020B0604020202020204" pitchFamily="34" charset="0"/>
              <a:buChar char="•"/>
            </a:pPr>
            <a:r>
              <a:rPr lang="es-ES" dirty="0"/>
              <a:t>Genera entre el 20% y 40% de las emisiones de carbono a lo largo de la cadena.</a:t>
            </a:r>
          </a:p>
          <a:p>
            <a:pPr marL="742950" lvl="1" indent="-285750">
              <a:buFont typeface="Arial" panose="020B0604020202020204" pitchFamily="34" charset="0"/>
              <a:buChar char="•"/>
            </a:pPr>
            <a:r>
              <a:rPr lang="es-ES" dirty="0"/>
              <a:t>Alta dependencia de combustibles fósiles para el transporte de alimentos, bebidas y productos desde proveedores.</a:t>
            </a:r>
          </a:p>
          <a:p>
            <a:pPr>
              <a:buFont typeface="Arial" panose="020B0604020202020204" pitchFamily="34" charset="0"/>
              <a:buChar char="•"/>
            </a:pPr>
            <a:r>
              <a:rPr lang="es-ES" b="1" dirty="0"/>
              <a:t>Causas</a:t>
            </a:r>
            <a:r>
              <a:rPr lang="es-ES" dirty="0"/>
              <a:t>:</a:t>
            </a:r>
          </a:p>
          <a:p>
            <a:pPr marL="742950" lvl="1" indent="-285750">
              <a:buFont typeface="Arial" panose="020B0604020202020204" pitchFamily="34" charset="0"/>
              <a:buChar char="•"/>
            </a:pPr>
            <a:r>
              <a:rPr lang="es-ES" dirty="0"/>
              <a:t>Rutas logísticas ineficientes.</a:t>
            </a:r>
          </a:p>
          <a:p>
            <a:pPr marL="742950" lvl="1" indent="-285750">
              <a:buFont typeface="Arial" panose="020B0604020202020204" pitchFamily="34" charset="0"/>
              <a:buChar char="•"/>
            </a:pPr>
            <a:r>
              <a:rPr lang="es-ES" dirty="0"/>
              <a:t>Transporte no consolidado (entregas frecuentes en pequeñas cantidades).</a:t>
            </a:r>
          </a:p>
          <a:p>
            <a:pPr marL="742950" lvl="1" indent="-285750">
              <a:buFont typeface="Arial" panose="020B0604020202020204" pitchFamily="34" charset="0"/>
              <a:buChar char="•"/>
            </a:pPr>
            <a:r>
              <a:rPr lang="es-ES" dirty="0"/>
              <a:t>Baja adopción de flotas eléctricas o híbridas.</a:t>
            </a:r>
          </a:p>
          <a:p>
            <a:pPr>
              <a:buFont typeface="Arial" panose="020B0604020202020204" pitchFamily="34" charset="0"/>
              <a:buChar char="•"/>
            </a:pPr>
            <a:r>
              <a:rPr lang="es-ES" b="1" dirty="0"/>
              <a:t>Ejemplo</a:t>
            </a:r>
            <a:r>
              <a:rPr lang="es-ES" dirty="0"/>
              <a:t>: Transporte desde productores de alimentos y bebidas hasta restaurantes o hoteles puede representar más del 30% de las emisiones en cadenas largas.</a:t>
            </a:r>
          </a:p>
          <a:p>
            <a:r>
              <a:rPr lang="es-ES" b="1" dirty="0"/>
              <a:t>B. Consumo Energético en Operaciones</a:t>
            </a:r>
          </a:p>
          <a:p>
            <a:pPr>
              <a:buFont typeface="Arial" panose="020B0604020202020204" pitchFamily="34" charset="0"/>
              <a:buChar char="•"/>
            </a:pPr>
            <a:r>
              <a:rPr lang="es-ES" b="1" dirty="0"/>
              <a:t>Impacto</a:t>
            </a:r>
            <a:r>
              <a:rPr lang="es-ES" dirty="0"/>
              <a:t>:</a:t>
            </a:r>
          </a:p>
          <a:p>
            <a:pPr marL="742950" lvl="1" indent="-285750">
              <a:buFont typeface="Arial" panose="020B0604020202020204" pitchFamily="34" charset="0"/>
              <a:buChar char="•"/>
            </a:pPr>
            <a:r>
              <a:rPr lang="es-ES" dirty="0"/>
              <a:t>Representa hasta el 70% de las emisiones en el caso de hoteles y restaurantes.</a:t>
            </a:r>
          </a:p>
          <a:p>
            <a:pPr marL="742950" lvl="1" indent="-285750">
              <a:buFont typeface="Arial" panose="020B0604020202020204" pitchFamily="34" charset="0"/>
              <a:buChar char="•"/>
            </a:pPr>
            <a:r>
              <a:rPr lang="es-ES" dirty="0"/>
              <a:t>Principales fuentes: HVAC (calefacción, ventilación y aire acondicionado), iluminación y uso de agua caliente.</a:t>
            </a:r>
          </a:p>
          <a:p>
            <a:pPr>
              <a:buFont typeface="Arial" panose="020B0604020202020204" pitchFamily="34" charset="0"/>
              <a:buChar char="•"/>
            </a:pPr>
            <a:r>
              <a:rPr lang="es-ES" b="1" dirty="0"/>
              <a:t>Causas</a:t>
            </a:r>
            <a:r>
              <a:rPr lang="es-ES" dirty="0"/>
              <a:t>:</a:t>
            </a:r>
          </a:p>
          <a:p>
            <a:pPr marL="742950" lvl="1" indent="-285750">
              <a:buFont typeface="Arial" panose="020B0604020202020204" pitchFamily="34" charset="0"/>
              <a:buChar char="•"/>
            </a:pPr>
            <a:r>
              <a:rPr lang="es-ES" dirty="0"/>
              <a:t>Equipos y sistemas de baja eficiencia energética.</a:t>
            </a:r>
          </a:p>
          <a:p>
            <a:pPr marL="742950" lvl="1" indent="-285750">
              <a:buFont typeface="Arial" panose="020B0604020202020204" pitchFamily="34" charset="0"/>
              <a:buChar char="•"/>
            </a:pPr>
            <a:r>
              <a:rPr lang="es-ES" dirty="0"/>
              <a:t>Uso de combustibles fósiles para calefacción y cocina.</a:t>
            </a:r>
          </a:p>
          <a:p>
            <a:pPr marL="742950" lvl="1" indent="-285750">
              <a:buFont typeface="Arial" panose="020B0604020202020204" pitchFamily="34" charset="0"/>
              <a:buChar char="•"/>
            </a:pPr>
            <a:r>
              <a:rPr lang="es-ES" dirty="0"/>
              <a:t>Falta de tecnologías de gestión energética (BMS) que optimicen el uso de energía.</a:t>
            </a:r>
          </a:p>
          <a:p>
            <a:pPr>
              <a:buFont typeface="Arial" panose="020B0604020202020204" pitchFamily="34" charset="0"/>
              <a:buChar char="•"/>
            </a:pPr>
            <a:r>
              <a:rPr lang="es-ES" b="1" dirty="0"/>
              <a:t>Ejemplo</a:t>
            </a:r>
            <a:r>
              <a:rPr lang="es-ES" dirty="0"/>
              <a:t>: En un hotel promedio, el 30% de las emisiones provienen de la iluminación y el consumo de energía en habitaciones.</a:t>
            </a:r>
          </a:p>
          <a:p>
            <a:r>
              <a:rPr lang="es-ES" b="1" dirty="0"/>
              <a:t>C. Residuos Alimentarios y Gestión de Residuos</a:t>
            </a:r>
          </a:p>
          <a:p>
            <a:pPr>
              <a:buFont typeface="Arial" panose="020B0604020202020204" pitchFamily="34" charset="0"/>
              <a:buChar char="•"/>
            </a:pPr>
            <a:r>
              <a:rPr lang="es-ES" b="1" dirty="0"/>
              <a:t>Impacto</a:t>
            </a:r>
            <a:r>
              <a:rPr lang="es-ES" dirty="0"/>
              <a:t>:</a:t>
            </a:r>
          </a:p>
          <a:p>
            <a:pPr marL="742950" lvl="1" indent="-285750">
              <a:buFont typeface="Arial" panose="020B0604020202020204" pitchFamily="34" charset="0"/>
              <a:buChar char="•"/>
            </a:pPr>
            <a:r>
              <a:rPr lang="es-ES" dirty="0"/>
              <a:t>Más del 10% de las emisiones en restaurantes se relacionan con el manejo de desperdicios alimentarios.</a:t>
            </a:r>
          </a:p>
          <a:p>
            <a:pPr marL="742950" lvl="1" indent="-285750">
              <a:buFont typeface="Arial" panose="020B0604020202020204" pitchFamily="34" charset="0"/>
              <a:buChar char="•"/>
            </a:pPr>
            <a:r>
              <a:rPr lang="es-ES" dirty="0"/>
              <a:t>Metano generado por residuos orgánicos no tratados adecuadamente.</a:t>
            </a:r>
          </a:p>
          <a:p>
            <a:pPr>
              <a:buFont typeface="Arial" panose="020B0604020202020204" pitchFamily="34" charset="0"/>
              <a:buChar char="•"/>
            </a:pPr>
            <a:r>
              <a:rPr lang="es-ES" b="1" dirty="0"/>
              <a:t>Causas</a:t>
            </a:r>
            <a:r>
              <a:rPr lang="es-ES" dirty="0"/>
              <a:t>:</a:t>
            </a:r>
          </a:p>
          <a:p>
            <a:pPr marL="742950" lvl="1" indent="-285750">
              <a:buFont typeface="Arial" panose="020B0604020202020204" pitchFamily="34" charset="0"/>
              <a:buChar char="•"/>
            </a:pPr>
            <a:r>
              <a:rPr lang="es-ES" dirty="0"/>
              <a:t>Exceso de inventarios perecederos.</a:t>
            </a:r>
          </a:p>
          <a:p>
            <a:pPr marL="742950" lvl="1" indent="-285750">
              <a:buFont typeface="Arial" panose="020B0604020202020204" pitchFamily="34" charset="0"/>
              <a:buChar char="•"/>
            </a:pPr>
            <a:r>
              <a:rPr lang="es-ES" dirty="0"/>
              <a:t>Falta de sistemas de compostaje o reaprovechamiento de desechos.</a:t>
            </a:r>
          </a:p>
          <a:p>
            <a:pPr>
              <a:buFont typeface="Arial" panose="020B0604020202020204" pitchFamily="34" charset="0"/>
              <a:buChar char="•"/>
            </a:pPr>
            <a:r>
              <a:rPr lang="es-ES" b="1" dirty="0"/>
              <a:t>Ejemplo</a:t>
            </a:r>
            <a:r>
              <a:rPr lang="es-ES" dirty="0"/>
              <a:t>: Un restaurante típico desperdicia hasta 25% de los alimentos que compra, contribuyendo significativamente al impacto ambiental.</a:t>
            </a:r>
          </a:p>
          <a:p>
            <a:r>
              <a:rPr lang="es-ES" b="1" dirty="0"/>
              <a:t>D. Proveedores y Producción de Insumos</a:t>
            </a:r>
          </a:p>
          <a:p>
            <a:pPr>
              <a:buFont typeface="Arial" panose="020B0604020202020204" pitchFamily="34" charset="0"/>
              <a:buChar char="•"/>
            </a:pPr>
            <a:r>
              <a:rPr lang="es-ES" b="1" dirty="0"/>
              <a:t>Impacto</a:t>
            </a:r>
            <a:r>
              <a:rPr lang="es-ES" dirty="0"/>
              <a:t>:</a:t>
            </a:r>
          </a:p>
          <a:p>
            <a:pPr marL="742950" lvl="1" indent="-285750">
              <a:buFont typeface="Arial" panose="020B0604020202020204" pitchFamily="34" charset="0"/>
              <a:buChar char="•"/>
            </a:pPr>
            <a:r>
              <a:rPr lang="es-ES" dirty="0"/>
              <a:t>Insumos como carne, lácteos y alimentos procesados tienen una alta huella de carbono.</a:t>
            </a:r>
          </a:p>
          <a:p>
            <a:pPr marL="742950" lvl="1" indent="-285750">
              <a:buFont typeface="Arial" panose="020B0604020202020204" pitchFamily="34" charset="0"/>
              <a:buChar char="•"/>
            </a:pPr>
            <a:r>
              <a:rPr lang="es-ES" dirty="0"/>
              <a:t>Transporte y procesos de producción no optimizados contribuyen a un aumento de las emisiones.</a:t>
            </a:r>
          </a:p>
          <a:p>
            <a:pPr>
              <a:buFont typeface="Arial" panose="020B0604020202020204" pitchFamily="34" charset="0"/>
              <a:buChar char="•"/>
            </a:pPr>
            <a:r>
              <a:rPr lang="es-ES" b="1" dirty="0"/>
              <a:t>Causas</a:t>
            </a:r>
            <a:r>
              <a:rPr lang="es-ES" dirty="0"/>
              <a:t>:</a:t>
            </a:r>
          </a:p>
          <a:p>
            <a:pPr marL="742950" lvl="1" indent="-285750">
              <a:buFont typeface="Arial" panose="020B0604020202020204" pitchFamily="34" charset="0"/>
              <a:buChar char="•"/>
            </a:pPr>
            <a:r>
              <a:rPr lang="es-ES" dirty="0"/>
              <a:t>Falta de proveedores locales o sostenibles.</a:t>
            </a:r>
          </a:p>
          <a:p>
            <a:pPr marL="742950" lvl="1" indent="-285750">
              <a:buFont typeface="Arial" panose="020B0604020202020204" pitchFamily="34" charset="0"/>
              <a:buChar char="•"/>
            </a:pPr>
            <a:r>
              <a:rPr lang="es-ES" dirty="0"/>
              <a:t>Producción agrícola intensiva en carbono.</a:t>
            </a:r>
          </a:p>
          <a:p>
            <a:pPr>
              <a:buFont typeface="Arial" panose="020B0604020202020204" pitchFamily="34" charset="0"/>
              <a:buChar char="•"/>
            </a:pPr>
            <a:r>
              <a:rPr lang="es-ES" b="1" dirty="0"/>
              <a:t>Ejemplo</a:t>
            </a:r>
            <a:r>
              <a:rPr lang="es-ES" dirty="0"/>
              <a:t>: Un proveedor internacional de productos alimentarios puede generar 2-3 veces más emisiones que uno local.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00" dirty="0">
              <a:latin typeface="Montserrat" panose="00000500000000000000" pitchFamily="2" charset="0"/>
              <a:ea typeface="Calibri" panose="020F0502020204030204" pitchFamily="34" charset="0"/>
              <a:cs typeface="Times New Roman" panose="02020603050405020304" pitchFamily="18" charset="0"/>
            </a:endParaRPr>
          </a:p>
          <a:p>
            <a:r>
              <a:rPr lang="es-ES" b="1" dirty="0"/>
              <a:t>Datos Clave sobre Emisiones en </a:t>
            </a:r>
            <a:r>
              <a:rPr lang="es-ES" b="1" dirty="0" err="1"/>
              <a:t>Hotspots</a:t>
            </a:r>
            <a:endParaRPr lang="es-ES" b="1" dirty="0"/>
          </a:p>
          <a:p>
            <a:pPr>
              <a:buFont typeface="Arial" panose="020B0604020202020204" pitchFamily="34" charset="0"/>
              <a:buChar char="•"/>
            </a:pPr>
            <a:r>
              <a:rPr lang="es-ES" b="1" dirty="0"/>
              <a:t>Hoteles</a:t>
            </a:r>
            <a:r>
              <a:rPr lang="es-ES" dirty="0"/>
              <a:t>:</a:t>
            </a:r>
          </a:p>
          <a:p>
            <a:pPr marL="742950" lvl="1" indent="-285750">
              <a:buFont typeface="Arial" panose="020B0604020202020204" pitchFamily="34" charset="0"/>
              <a:buChar char="•"/>
            </a:pPr>
            <a:r>
              <a:rPr lang="es-ES" dirty="0"/>
              <a:t>El 70% de sus emisiones provienen del consumo energético: 30% en calefacción y aire acondicionado, y 20% en agua caliente​​.</a:t>
            </a:r>
          </a:p>
          <a:p>
            <a:pPr>
              <a:buFont typeface="Arial" panose="020B0604020202020204" pitchFamily="34" charset="0"/>
              <a:buChar char="•"/>
            </a:pPr>
            <a:r>
              <a:rPr lang="es-ES" b="1" dirty="0"/>
              <a:t>Restaurantes</a:t>
            </a:r>
            <a:r>
              <a:rPr lang="es-ES" dirty="0"/>
              <a:t>:</a:t>
            </a:r>
          </a:p>
          <a:p>
            <a:pPr marL="742950" lvl="1" indent="-285750">
              <a:buFont typeface="Arial" panose="020B0604020202020204" pitchFamily="34" charset="0"/>
              <a:buChar char="•"/>
            </a:pPr>
            <a:r>
              <a:rPr lang="es-ES" dirty="0"/>
              <a:t>El 41% de las emisiones provienen de las operaciones internas, especialmente HVAC y cocina​.</a:t>
            </a:r>
          </a:p>
          <a:p>
            <a:pPr>
              <a:buFont typeface="Arial" panose="020B0604020202020204" pitchFamily="34" charset="0"/>
              <a:buChar char="•"/>
            </a:pPr>
            <a:r>
              <a:rPr lang="es-ES" b="1" dirty="0"/>
              <a:t>Logística</a:t>
            </a:r>
            <a:r>
              <a:rPr lang="es-ES" dirty="0"/>
              <a:t>:</a:t>
            </a:r>
          </a:p>
          <a:p>
            <a:pPr marL="742950" lvl="1" indent="-285750">
              <a:buFont typeface="Arial" panose="020B0604020202020204" pitchFamily="34" charset="0"/>
              <a:buChar char="•"/>
            </a:pPr>
            <a:r>
              <a:rPr lang="es-ES" dirty="0"/>
              <a:t>Las emisiones del transporte se concentran en el movimiento de productos frescos, congelados y bebidas, contribuyendo hasta un 30% en cadenas internacionales​​.</a:t>
            </a:r>
          </a:p>
          <a:p>
            <a:endParaRPr lang="es-ES" dirty="0"/>
          </a:p>
        </p:txBody>
      </p:sp>
      <p:sp>
        <p:nvSpPr>
          <p:cNvPr id="4" name="Contenidor de número de diapositiva 3">
            <a:extLst>
              <a:ext uri="{FF2B5EF4-FFF2-40B4-BE49-F238E27FC236}">
                <a16:creationId xmlns:a16="http://schemas.microsoft.com/office/drawing/2014/main" id="{3E834631-7D0D-8827-3023-FAE14170DEC4}"/>
              </a:ext>
            </a:extLst>
          </p:cNvPr>
          <p:cNvSpPr>
            <a:spLocks noGrp="1"/>
          </p:cNvSpPr>
          <p:nvPr>
            <p:ph type="sldNum" sz="quarter" idx="5"/>
          </p:nvPr>
        </p:nvSpPr>
        <p:spPr/>
        <p:txBody>
          <a:bodyPr/>
          <a:lstStyle/>
          <a:p>
            <a:fld id="{65965534-A9B0-4251-A97E-9C49AC55828E}" type="slidenum">
              <a:rPr lang="es-ES" smtClean="0"/>
              <a:t>13</a:t>
            </a:fld>
            <a:endParaRPr lang="es-ES"/>
          </a:p>
        </p:txBody>
      </p:sp>
    </p:spTree>
    <p:extLst>
      <p:ext uri="{BB962C8B-B14F-4D97-AF65-F5344CB8AC3E}">
        <p14:creationId xmlns:p14="http://schemas.microsoft.com/office/powerpoint/2010/main" val="1092953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93EDA-2402-6620-40C4-DB053DD46AE8}"/>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1BEBF65B-4A0B-C561-B966-707D7CBE3968}"/>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5E21C41A-AA02-16C6-4E06-E7845F203B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00" dirty="0">
                <a:latin typeface="Montserrat" panose="00000500000000000000" pitchFamily="2" charset="0"/>
                <a:ea typeface="Calibri" panose="020F0502020204030204" pitchFamily="34" charset="0"/>
                <a:cs typeface="Times New Roman" panose="02020603050405020304" pitchFamily="18" charset="0"/>
              </a:rPr>
              <a:t> </a:t>
            </a:r>
            <a:endParaRPr lang="en-US" sz="1200" kern="100" dirty="0">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00" dirty="0">
              <a:latin typeface="Montserrat" panose="00000500000000000000" pitchFamily="2" charset="0"/>
              <a:ea typeface="Calibri" panose="020F0502020204030204" pitchFamily="34" charset="0"/>
              <a:cs typeface="Times New Roman" panose="02020603050405020304" pitchFamily="18" charset="0"/>
            </a:endParaRPr>
          </a:p>
          <a:p>
            <a:endParaRPr lang="es-ES" dirty="0"/>
          </a:p>
        </p:txBody>
      </p:sp>
      <p:sp>
        <p:nvSpPr>
          <p:cNvPr id="4" name="Contenidor de número de diapositiva 3">
            <a:extLst>
              <a:ext uri="{FF2B5EF4-FFF2-40B4-BE49-F238E27FC236}">
                <a16:creationId xmlns:a16="http://schemas.microsoft.com/office/drawing/2014/main" id="{444E871B-487E-B563-7EEF-6AA54951660A}"/>
              </a:ext>
            </a:extLst>
          </p:cNvPr>
          <p:cNvSpPr>
            <a:spLocks noGrp="1"/>
          </p:cNvSpPr>
          <p:nvPr>
            <p:ph type="sldNum" sz="quarter" idx="5"/>
          </p:nvPr>
        </p:nvSpPr>
        <p:spPr/>
        <p:txBody>
          <a:bodyPr/>
          <a:lstStyle/>
          <a:p>
            <a:fld id="{65965534-A9B0-4251-A97E-9C49AC55828E}" type="slidenum">
              <a:rPr lang="es-ES" smtClean="0"/>
              <a:t>14</a:t>
            </a:fld>
            <a:endParaRPr lang="es-ES"/>
          </a:p>
        </p:txBody>
      </p:sp>
    </p:spTree>
    <p:extLst>
      <p:ext uri="{BB962C8B-B14F-4D97-AF65-F5344CB8AC3E}">
        <p14:creationId xmlns:p14="http://schemas.microsoft.com/office/powerpoint/2010/main" val="806862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C9BEC-A90A-E5F1-2E02-613866D537F5}"/>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8EF8F013-8EC0-E916-C6C7-5C5E6A67C63F}"/>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C3FFA58F-E0DA-BEBC-12AA-E78D1ED3EDDB}"/>
              </a:ext>
            </a:extLst>
          </p:cNvPr>
          <p:cNvSpPr>
            <a:spLocks noGrp="1"/>
          </p:cNvSpPr>
          <p:nvPr>
            <p:ph type="body" idx="1"/>
          </p:nvPr>
        </p:nvSpPr>
        <p:spPr/>
        <p:txBody>
          <a:bodyPr/>
          <a:lstStyle/>
          <a:p>
            <a:pPr algn="l"/>
            <a:r>
              <a:rPr lang="es-ES" dirty="0"/>
              <a:t> </a:t>
            </a:r>
            <a:endParaRPr lang="es-ES" b="0" i="0" dirty="0">
              <a:solidFill>
                <a:srgbClr val="7A7A7A"/>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Los </a:t>
            </a:r>
            <a:r>
              <a:rPr lang="es-ES" b="1" dirty="0" err="1"/>
              <a:t>hotspots</a:t>
            </a:r>
            <a:r>
              <a:rPr lang="es-ES" dirty="0"/>
              <a:t> son los puntos de mayor impacto ambiental dentro de la cadena de valor. En el sector HORECA, estos incluyen el transporte, el consumo energético y la gestión de residuos. Abordar estos </a:t>
            </a:r>
            <a:r>
              <a:rPr lang="es-ES" dirty="0" err="1"/>
              <a:t>hotspots</a:t>
            </a:r>
            <a:r>
              <a:rPr lang="es-ES" dirty="0"/>
              <a:t> permite a las empresas reducir de manera significativa su huella de carbono y avanzar hacia un modelo de negocio sostenible.</a:t>
            </a:r>
          </a:p>
        </p:txBody>
      </p:sp>
      <p:sp>
        <p:nvSpPr>
          <p:cNvPr id="4" name="Contenidor de número de diapositiva 3">
            <a:extLst>
              <a:ext uri="{FF2B5EF4-FFF2-40B4-BE49-F238E27FC236}">
                <a16:creationId xmlns:a16="http://schemas.microsoft.com/office/drawing/2014/main" id="{364EFFD0-747F-F24E-CDE6-C27A49243FB9}"/>
              </a:ext>
            </a:extLst>
          </p:cNvPr>
          <p:cNvSpPr>
            <a:spLocks noGrp="1"/>
          </p:cNvSpPr>
          <p:nvPr>
            <p:ph type="sldNum" sz="quarter" idx="5"/>
          </p:nvPr>
        </p:nvSpPr>
        <p:spPr/>
        <p:txBody>
          <a:bodyPr/>
          <a:lstStyle/>
          <a:p>
            <a:fld id="{65965534-A9B0-4251-A97E-9C49AC55828E}" type="slidenum">
              <a:rPr lang="es-ES" smtClean="0"/>
              <a:t>15</a:t>
            </a:fld>
            <a:endParaRPr lang="es-ES"/>
          </a:p>
        </p:txBody>
      </p:sp>
    </p:spTree>
    <p:extLst>
      <p:ext uri="{BB962C8B-B14F-4D97-AF65-F5344CB8AC3E}">
        <p14:creationId xmlns:p14="http://schemas.microsoft.com/office/powerpoint/2010/main" val="2525264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7DA2F-B87B-6BFA-F691-904D02A66393}"/>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6695983E-18E5-355B-14F0-5920A937F331}"/>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425B8120-5FDB-30AD-A8BA-F692975D5C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Antes de entrar en el modelo </a:t>
            </a:r>
            <a:r>
              <a:rPr lang="es-ES" dirty="0" err="1"/>
              <a:t>Canvas</a:t>
            </a:r>
            <a:r>
              <a:rPr lang="es-ES" dirty="0"/>
              <a:t>, identificar los elementos clave para luego trabajar en el Lienzo.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 </a:t>
            </a:r>
          </a:p>
        </p:txBody>
      </p:sp>
      <p:sp>
        <p:nvSpPr>
          <p:cNvPr id="4" name="Contenidor de número de diapositiva 3">
            <a:extLst>
              <a:ext uri="{FF2B5EF4-FFF2-40B4-BE49-F238E27FC236}">
                <a16:creationId xmlns:a16="http://schemas.microsoft.com/office/drawing/2014/main" id="{53773217-6702-9C2A-05DA-F2B74E14083B}"/>
              </a:ext>
            </a:extLst>
          </p:cNvPr>
          <p:cNvSpPr>
            <a:spLocks noGrp="1"/>
          </p:cNvSpPr>
          <p:nvPr>
            <p:ph type="sldNum" sz="quarter" idx="5"/>
          </p:nvPr>
        </p:nvSpPr>
        <p:spPr/>
        <p:txBody>
          <a:bodyPr/>
          <a:lstStyle/>
          <a:p>
            <a:fld id="{65965534-A9B0-4251-A97E-9C49AC55828E}" type="slidenum">
              <a:rPr lang="es-ES" smtClean="0"/>
              <a:t>16</a:t>
            </a:fld>
            <a:endParaRPr lang="es-ES"/>
          </a:p>
        </p:txBody>
      </p:sp>
    </p:spTree>
    <p:extLst>
      <p:ext uri="{BB962C8B-B14F-4D97-AF65-F5344CB8AC3E}">
        <p14:creationId xmlns:p14="http://schemas.microsoft.com/office/powerpoint/2010/main" val="1091208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15F89-5E6E-B1BF-3B9E-344B581A0BE3}"/>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034D3FE4-5A5E-C4EC-680A-DA50F4E156E0}"/>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3797055C-D9C7-B77E-BA95-A9FF2868E9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Introducción breve al Modelo </a:t>
            </a:r>
            <a:r>
              <a:rPr lang="es-ES" dirty="0" err="1"/>
              <a:t>Canvas</a:t>
            </a:r>
            <a:r>
              <a:rPr lang="es-E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 continuación DESARROLLAMOS CADA APARTADO</a:t>
            </a:r>
          </a:p>
        </p:txBody>
      </p:sp>
      <p:sp>
        <p:nvSpPr>
          <p:cNvPr id="4" name="Contenidor de número de diapositiva 3">
            <a:extLst>
              <a:ext uri="{FF2B5EF4-FFF2-40B4-BE49-F238E27FC236}">
                <a16:creationId xmlns:a16="http://schemas.microsoft.com/office/drawing/2014/main" id="{D0BAC2EA-91AD-CC9B-F748-EE45A673F757}"/>
              </a:ext>
            </a:extLst>
          </p:cNvPr>
          <p:cNvSpPr>
            <a:spLocks noGrp="1"/>
          </p:cNvSpPr>
          <p:nvPr>
            <p:ph type="sldNum" sz="quarter" idx="5"/>
          </p:nvPr>
        </p:nvSpPr>
        <p:spPr/>
        <p:txBody>
          <a:bodyPr/>
          <a:lstStyle/>
          <a:p>
            <a:fld id="{65965534-A9B0-4251-A97E-9C49AC55828E}" type="slidenum">
              <a:rPr lang="es-ES" smtClean="0"/>
              <a:t>18</a:t>
            </a:fld>
            <a:endParaRPr lang="es-ES"/>
          </a:p>
        </p:txBody>
      </p:sp>
    </p:spTree>
    <p:extLst>
      <p:ext uri="{BB962C8B-B14F-4D97-AF65-F5344CB8AC3E}">
        <p14:creationId xmlns:p14="http://schemas.microsoft.com/office/powerpoint/2010/main" val="295141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95A5C-E992-1BA4-7A7D-89E17A168B6B}"/>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A7B3926D-394F-4FFB-8836-5D6DE6399F11}"/>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8F2B7D47-7FCF-64E6-C863-E54EAE4C4F1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 </a:t>
            </a:r>
          </a:p>
          <a:p>
            <a:r>
              <a:rPr lang="es-ES" b="1" dirty="0"/>
              <a:t>Principales Actividades Clave en el Sector HORECA- ejemplos</a:t>
            </a:r>
          </a:p>
          <a:p>
            <a:r>
              <a:rPr lang="es-ES" b="1" dirty="0"/>
              <a:t>Gestión Eficiente de Recursos</a:t>
            </a:r>
          </a:p>
          <a:p>
            <a:pPr>
              <a:buFont typeface="Arial" panose="020B0604020202020204" pitchFamily="34" charset="0"/>
              <a:buChar char="•"/>
            </a:pPr>
            <a:r>
              <a:rPr lang="es-ES" b="1" dirty="0"/>
              <a:t>Acciones</a:t>
            </a:r>
            <a:r>
              <a:rPr lang="es-ES" dirty="0"/>
              <a:t>:</a:t>
            </a:r>
          </a:p>
          <a:p>
            <a:pPr marL="742950" lvl="1" indent="-285750">
              <a:buFont typeface="Arial" panose="020B0604020202020204" pitchFamily="34" charset="0"/>
              <a:buChar char="•"/>
            </a:pPr>
            <a:r>
              <a:rPr lang="es-ES" dirty="0"/>
              <a:t>Implementar tecnologías de eficiencia energética (</a:t>
            </a:r>
            <a:r>
              <a:rPr lang="es-ES" dirty="0" err="1"/>
              <a:t>e.g</a:t>
            </a:r>
            <a:r>
              <a:rPr lang="es-ES" dirty="0"/>
              <a:t>., iluminación LED, bombas de calor).</a:t>
            </a:r>
          </a:p>
          <a:p>
            <a:pPr marL="742950" lvl="1" indent="-285750">
              <a:buFont typeface="Arial" panose="020B0604020202020204" pitchFamily="34" charset="0"/>
              <a:buChar char="•"/>
            </a:pPr>
            <a:r>
              <a:rPr lang="es-ES" dirty="0"/>
              <a:t>Monitorear y optimizar el consumo de agua mediante sistemas inteligentes.</a:t>
            </a:r>
          </a:p>
          <a:p>
            <a:pPr>
              <a:buFont typeface="Arial" panose="020B0604020202020204" pitchFamily="34" charset="0"/>
              <a:buNone/>
            </a:pPr>
            <a:endParaRPr lang="es-ES" dirty="0"/>
          </a:p>
          <a:p>
            <a:r>
              <a:rPr lang="es-ES" b="1" dirty="0"/>
              <a:t>2. Reducción y Manejo de Residuos</a:t>
            </a:r>
          </a:p>
          <a:p>
            <a:pPr>
              <a:buFont typeface="Arial" panose="020B0604020202020204" pitchFamily="34" charset="0"/>
              <a:buChar char="•"/>
            </a:pPr>
            <a:r>
              <a:rPr lang="es-ES" b="1" dirty="0"/>
              <a:t>Acciones</a:t>
            </a:r>
            <a:r>
              <a:rPr lang="es-ES" dirty="0"/>
              <a:t>:</a:t>
            </a:r>
          </a:p>
          <a:p>
            <a:pPr marL="742950" lvl="1" indent="-285750">
              <a:buFont typeface="Arial" panose="020B0604020202020204" pitchFamily="34" charset="0"/>
              <a:buChar char="•"/>
            </a:pPr>
            <a:r>
              <a:rPr lang="es-ES" dirty="0"/>
              <a:t>Implementar programas de compostaje para desechos orgánicos.</a:t>
            </a:r>
          </a:p>
          <a:p>
            <a:pPr marL="742950" lvl="1" indent="-285750">
              <a:buFont typeface="Arial" panose="020B0604020202020204" pitchFamily="34" charset="0"/>
              <a:buChar char="•"/>
            </a:pPr>
            <a:r>
              <a:rPr lang="es-ES" dirty="0"/>
              <a:t>Fomentar el reciclaje de materiales como plásticos, vidrio y metales.</a:t>
            </a:r>
          </a:p>
          <a:p>
            <a:pPr>
              <a:buFont typeface="Arial" panose="020B0604020202020204" pitchFamily="34" charset="0"/>
              <a:buNone/>
            </a:pPr>
            <a:endParaRPr lang="es-ES" dirty="0"/>
          </a:p>
          <a:p>
            <a:r>
              <a:rPr lang="es-ES" b="1" dirty="0"/>
              <a:t>3. Adopción de Energías Renovables</a:t>
            </a:r>
          </a:p>
          <a:p>
            <a:pPr>
              <a:buFont typeface="Arial" panose="020B0604020202020204" pitchFamily="34" charset="0"/>
              <a:buChar char="•"/>
            </a:pPr>
            <a:r>
              <a:rPr lang="es-ES" b="1" dirty="0"/>
              <a:t>Acciones</a:t>
            </a:r>
            <a:r>
              <a:rPr lang="es-ES" dirty="0"/>
              <a:t>:</a:t>
            </a:r>
          </a:p>
          <a:p>
            <a:pPr marL="742950" lvl="1" indent="-285750">
              <a:buFont typeface="Arial" panose="020B0604020202020204" pitchFamily="34" charset="0"/>
              <a:buChar char="•"/>
            </a:pPr>
            <a:r>
              <a:rPr lang="es-ES" dirty="0"/>
              <a:t>Instalar paneles solares o sistemas de energía eólica para autoconsumo.</a:t>
            </a:r>
          </a:p>
          <a:p>
            <a:pPr marL="742950" lvl="1" indent="-285750">
              <a:buFont typeface="Arial" panose="020B0604020202020204" pitchFamily="34" charset="0"/>
              <a:buChar char="•"/>
            </a:pPr>
            <a:r>
              <a:rPr lang="es-ES" dirty="0"/>
              <a:t>Contratar proveedores de energía verde certificada.</a:t>
            </a:r>
          </a:p>
          <a:p>
            <a:pPr>
              <a:buFont typeface="Arial" panose="020B0604020202020204" pitchFamily="34" charset="0"/>
              <a:buNone/>
            </a:pPr>
            <a:endParaRPr lang="es-ES" dirty="0"/>
          </a:p>
          <a:p>
            <a:r>
              <a:rPr lang="es-ES" b="1" dirty="0"/>
              <a:t>4. Optimización de la Cadena de Suministro</a:t>
            </a:r>
          </a:p>
          <a:p>
            <a:pPr>
              <a:buFont typeface="Arial" panose="020B0604020202020204" pitchFamily="34" charset="0"/>
              <a:buChar char="•"/>
            </a:pPr>
            <a:r>
              <a:rPr lang="es-ES" b="1" dirty="0"/>
              <a:t>Acciones</a:t>
            </a:r>
            <a:r>
              <a:rPr lang="es-ES" dirty="0"/>
              <a:t>:</a:t>
            </a:r>
          </a:p>
          <a:p>
            <a:pPr marL="742950" lvl="1" indent="-285750">
              <a:buFont typeface="Arial" panose="020B0604020202020204" pitchFamily="34" charset="0"/>
              <a:buChar char="•"/>
            </a:pPr>
            <a:r>
              <a:rPr lang="es-ES" dirty="0"/>
              <a:t>Seleccionar proveedores locales para minimizar el transporte y promover el kilómetro cero.</a:t>
            </a:r>
          </a:p>
          <a:p>
            <a:pPr marL="742950" lvl="1" indent="-285750">
              <a:buFont typeface="Arial" panose="020B0604020202020204" pitchFamily="34" charset="0"/>
              <a:buChar char="•"/>
            </a:pPr>
            <a:r>
              <a:rPr lang="es-ES" dirty="0"/>
              <a:t>Consolidar envíos y optimizar rutas logísticas.</a:t>
            </a:r>
          </a:p>
          <a:p>
            <a:pPr>
              <a:buFont typeface="Arial" panose="020B0604020202020204" pitchFamily="34" charset="0"/>
              <a:buNone/>
            </a:pPr>
            <a:endParaRPr lang="es-ES" dirty="0"/>
          </a:p>
          <a:p>
            <a:r>
              <a:rPr lang="es-ES" b="1" dirty="0"/>
              <a:t>5. Formación y Sensibilización</a:t>
            </a:r>
          </a:p>
          <a:p>
            <a:pPr>
              <a:buFont typeface="Arial" panose="020B0604020202020204" pitchFamily="34" charset="0"/>
              <a:buChar char="•"/>
            </a:pPr>
            <a:r>
              <a:rPr lang="es-ES" b="1" dirty="0"/>
              <a:t>Acciones</a:t>
            </a:r>
            <a:r>
              <a:rPr lang="es-ES" dirty="0"/>
              <a:t>:</a:t>
            </a:r>
          </a:p>
          <a:p>
            <a:pPr marL="742950" lvl="1" indent="-285750">
              <a:buFont typeface="Arial" panose="020B0604020202020204" pitchFamily="34" charset="0"/>
              <a:buChar char="•"/>
            </a:pPr>
            <a:r>
              <a:rPr lang="es-ES" dirty="0"/>
              <a:t>Capacitar al personal en prácticas sostenibles y manejo eficiente de recursos.</a:t>
            </a:r>
          </a:p>
          <a:p>
            <a:pPr marL="742950" lvl="1" indent="-285750">
              <a:buFont typeface="Arial" panose="020B0604020202020204" pitchFamily="34" charset="0"/>
              <a:buChar char="•"/>
            </a:pPr>
            <a:r>
              <a:rPr lang="es-ES" dirty="0"/>
              <a:t>Sensibilizar a los clientes sobre el impacto de sus decisiones, como reusar toallas o evitar desperdicios.</a:t>
            </a:r>
          </a:p>
          <a:p>
            <a:pPr>
              <a:buFont typeface="Arial" panose="020B0604020202020204" pitchFamily="34" charset="0"/>
              <a:buNone/>
            </a:pPr>
            <a:endParaRPr lang="es-ES" dirty="0"/>
          </a:p>
          <a:p>
            <a:r>
              <a:rPr lang="es-ES" b="1" dirty="0"/>
              <a:t>6. Innovación y Digitalización</a:t>
            </a:r>
          </a:p>
          <a:p>
            <a:pPr>
              <a:buFont typeface="Arial" panose="020B0604020202020204" pitchFamily="34" charset="0"/>
              <a:buChar char="•"/>
            </a:pPr>
            <a:r>
              <a:rPr lang="es-ES" b="1" dirty="0"/>
              <a:t>Acciones</a:t>
            </a:r>
            <a:r>
              <a:rPr lang="es-ES" dirty="0"/>
              <a:t>:</a:t>
            </a:r>
          </a:p>
          <a:p>
            <a:pPr marL="742950" lvl="1" indent="-285750">
              <a:buFont typeface="Arial" panose="020B0604020202020204" pitchFamily="34" charset="0"/>
              <a:buChar char="•"/>
            </a:pPr>
            <a:r>
              <a:rPr lang="es-ES" dirty="0"/>
              <a:t>Introducir herramientas digitales para monitorear consumos y gestionar operaciones.</a:t>
            </a:r>
          </a:p>
          <a:p>
            <a:pPr marL="742950" lvl="1" indent="-285750">
              <a:buFont typeface="Arial" panose="020B0604020202020204" pitchFamily="34" charset="0"/>
              <a:buChar char="•"/>
            </a:pPr>
            <a:r>
              <a:rPr lang="es-ES" dirty="0"/>
              <a:t>Desarrollar aplicaciones que faciliten la trazabilidad de productos sostenibles.</a:t>
            </a:r>
          </a:p>
          <a:p>
            <a:pPr>
              <a:buFont typeface="Arial" panose="020B0604020202020204" pitchFamily="34" charset="0"/>
              <a:buChar char="•"/>
            </a:pPr>
            <a:r>
              <a:rPr lang="es-ES" b="1" dirty="0"/>
              <a:t>Ejemplo</a:t>
            </a:r>
            <a:r>
              <a:rPr lang="es-ES" dirty="0"/>
              <a:t>: Usar una app para que los clientes monitoreen el impacto de su estadía (huella de carbono).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Contenidor de número de diapositiva 3">
            <a:extLst>
              <a:ext uri="{FF2B5EF4-FFF2-40B4-BE49-F238E27FC236}">
                <a16:creationId xmlns:a16="http://schemas.microsoft.com/office/drawing/2014/main" id="{090F35F2-8F50-6123-DC41-F25093B7ED70}"/>
              </a:ext>
            </a:extLst>
          </p:cNvPr>
          <p:cNvSpPr>
            <a:spLocks noGrp="1"/>
          </p:cNvSpPr>
          <p:nvPr>
            <p:ph type="sldNum" sz="quarter" idx="5"/>
          </p:nvPr>
        </p:nvSpPr>
        <p:spPr/>
        <p:txBody>
          <a:bodyPr/>
          <a:lstStyle/>
          <a:p>
            <a:fld id="{65965534-A9B0-4251-A97E-9C49AC55828E}" type="slidenum">
              <a:rPr lang="es-ES" smtClean="0"/>
              <a:t>19</a:t>
            </a:fld>
            <a:endParaRPr lang="es-ES"/>
          </a:p>
        </p:txBody>
      </p:sp>
    </p:spTree>
    <p:extLst>
      <p:ext uri="{BB962C8B-B14F-4D97-AF65-F5344CB8AC3E}">
        <p14:creationId xmlns:p14="http://schemas.microsoft.com/office/powerpoint/2010/main" val="1254941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F480D-82ED-B542-9896-C427287C1D11}"/>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4C63573F-F694-706F-4F99-1FBAE3C6F3FE}"/>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9E5E2F89-98BF-1473-537F-7A1D58225DF1}"/>
              </a:ext>
            </a:extLst>
          </p:cNvPr>
          <p:cNvSpPr>
            <a:spLocks noGrp="1"/>
          </p:cNvSpPr>
          <p:nvPr>
            <p:ph type="body" idx="1"/>
          </p:nvPr>
        </p:nvSpPr>
        <p:spPr/>
        <p:txBody>
          <a:bodyPr/>
          <a:lstStyle/>
          <a:p>
            <a:r>
              <a:rPr lang="es-ES" dirty="0"/>
              <a:t> </a:t>
            </a:r>
            <a:r>
              <a:rPr lang="es-ES" b="1" dirty="0"/>
              <a:t>Principales Recursos Clave en el Sector HORECA - ejemplos</a:t>
            </a:r>
          </a:p>
          <a:p>
            <a:r>
              <a:rPr lang="es-ES" b="1" dirty="0"/>
              <a:t>Infraestructuras</a:t>
            </a:r>
          </a:p>
          <a:p>
            <a:r>
              <a:rPr lang="es-ES" b="1" dirty="0"/>
              <a:t>Componentes</a:t>
            </a:r>
            <a:r>
              <a:rPr lang="es-ES" dirty="0"/>
              <a:t>:</a:t>
            </a:r>
          </a:p>
          <a:p>
            <a:pPr marL="742950" lvl="1" indent="-285750">
              <a:buFont typeface="Arial" panose="020B0604020202020204" pitchFamily="34" charset="0"/>
              <a:buChar char="•"/>
            </a:pPr>
            <a:r>
              <a:rPr lang="es-ES" dirty="0"/>
              <a:t>Edificios diseñados o renovados con eficiencia energética.</a:t>
            </a:r>
          </a:p>
          <a:p>
            <a:pPr marL="742950" lvl="1" indent="-285750">
              <a:buFont typeface="Arial" panose="020B0604020202020204" pitchFamily="34" charset="0"/>
              <a:buChar char="•"/>
            </a:pPr>
            <a:r>
              <a:rPr lang="es-ES" dirty="0"/>
              <a:t>Tecnologías de gestión inteligente  </a:t>
            </a:r>
          </a:p>
          <a:p>
            <a:pPr marL="742950" lvl="1" indent="-285750">
              <a:buFont typeface="Arial" panose="020B0604020202020204" pitchFamily="34" charset="0"/>
              <a:buChar char="•"/>
            </a:pPr>
            <a:r>
              <a:rPr lang="es-ES" dirty="0"/>
              <a:t>Equipos eficientes como iluminación LED, bombas de calor y sistemas de aislamiento térmico.</a:t>
            </a:r>
          </a:p>
          <a:p>
            <a:pPr>
              <a:buFont typeface="Arial" panose="020B0604020202020204" pitchFamily="34" charset="0"/>
              <a:buNone/>
            </a:pPr>
            <a:endParaRPr lang="es-ES" dirty="0"/>
          </a:p>
          <a:p>
            <a:r>
              <a:rPr lang="es-ES" b="1" dirty="0"/>
              <a:t>2. Energías Renovables y Limpias</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Energía solar, biomasa para reducir la dependencia de combustibles fósiles.</a:t>
            </a:r>
          </a:p>
          <a:p>
            <a:pPr marL="742950" lvl="1" indent="-285750">
              <a:buFont typeface="Arial" panose="020B0604020202020204" pitchFamily="34" charset="0"/>
              <a:buChar char="•"/>
            </a:pPr>
            <a:r>
              <a:rPr lang="es-ES" dirty="0"/>
              <a:t>Contratos con proveedores de energía verde certificada.</a:t>
            </a:r>
          </a:p>
          <a:p>
            <a:pPr>
              <a:buFont typeface="Arial" panose="020B0604020202020204" pitchFamily="34" charset="0"/>
              <a:buNone/>
            </a:pPr>
            <a:endParaRPr lang="es-ES" dirty="0"/>
          </a:p>
          <a:p>
            <a:r>
              <a:rPr lang="es-ES" b="1" dirty="0"/>
              <a:t>3. Tecnología para la Optimización de Recursos</a:t>
            </a:r>
          </a:p>
          <a:p>
            <a:pPr>
              <a:buFont typeface="Arial" panose="020B0604020202020204" pitchFamily="34" charset="0"/>
              <a:buNone/>
            </a:pPr>
            <a:r>
              <a:rPr lang="es-ES" b="1" dirty="0"/>
              <a:t>Componentes</a:t>
            </a:r>
            <a:r>
              <a:rPr lang="es-ES" dirty="0"/>
              <a:t>:</a:t>
            </a:r>
          </a:p>
          <a:p>
            <a:pPr marL="742950" lvl="1" indent="-285750">
              <a:buFont typeface="Arial" panose="020B0604020202020204" pitchFamily="34" charset="0"/>
              <a:buChar char="•"/>
            </a:pPr>
            <a:r>
              <a:rPr lang="es-ES" dirty="0"/>
              <a:t>Sistemas digitales para monitorear el consumo de agua, energía y generación de residuos.</a:t>
            </a:r>
          </a:p>
          <a:p>
            <a:pPr marL="742950" lvl="1" indent="-285750">
              <a:buFont typeface="Arial" panose="020B0604020202020204" pitchFamily="34" charset="0"/>
              <a:buChar char="•"/>
            </a:pPr>
            <a:r>
              <a:rPr lang="es-ES" dirty="0"/>
              <a:t>Herramientas para optimizar procesos logísticos y operativos.</a:t>
            </a:r>
          </a:p>
          <a:p>
            <a:endParaRPr lang="es-ES" b="1" dirty="0"/>
          </a:p>
          <a:p>
            <a:r>
              <a:rPr lang="es-ES" b="1" dirty="0"/>
              <a:t>4. Materias Primas Sostenibles</a:t>
            </a:r>
          </a:p>
          <a:p>
            <a:pPr>
              <a:buFont typeface="Arial" panose="020B0604020202020204" pitchFamily="34" charset="0"/>
              <a:buNone/>
            </a:pPr>
            <a:r>
              <a:rPr lang="es-ES" b="1" dirty="0"/>
              <a:t>Componentes</a:t>
            </a:r>
            <a:r>
              <a:rPr lang="es-ES" dirty="0"/>
              <a:t>:</a:t>
            </a:r>
          </a:p>
          <a:p>
            <a:pPr marL="742950" lvl="1" indent="-285750">
              <a:buFont typeface="Arial" panose="020B0604020202020204" pitchFamily="34" charset="0"/>
              <a:buChar char="•"/>
            </a:pPr>
            <a:r>
              <a:rPr lang="es-ES" dirty="0"/>
              <a:t>Productos de kilómetro cero, de temporada y con certificaciones orgánicas.</a:t>
            </a:r>
          </a:p>
          <a:p>
            <a:pPr marL="742950" lvl="1" indent="-285750">
              <a:buFont typeface="Arial" panose="020B0604020202020204" pitchFamily="34" charset="0"/>
              <a:buChar char="•"/>
            </a:pPr>
            <a:r>
              <a:rPr lang="es-ES" dirty="0"/>
              <a:t>Materiales reciclados o biodegradables para embalajes y consumibles.</a:t>
            </a:r>
          </a:p>
          <a:p>
            <a:pPr>
              <a:buFont typeface="Arial" panose="020B0604020202020204" pitchFamily="34" charset="0"/>
              <a:buNone/>
            </a:pPr>
            <a:endParaRPr lang="es-ES" dirty="0"/>
          </a:p>
          <a:p>
            <a:r>
              <a:rPr lang="es-ES" b="1" dirty="0"/>
              <a:t>5. Capital Humano</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Equipo capacitado en sostenibilidad y eficiencia operativa.</a:t>
            </a:r>
          </a:p>
          <a:p>
            <a:pPr marL="742950" lvl="1" indent="-285750">
              <a:buFont typeface="Arial" panose="020B0604020202020204" pitchFamily="34" charset="0"/>
              <a:buChar char="•"/>
            </a:pPr>
            <a:r>
              <a:rPr lang="es-ES" dirty="0"/>
              <a:t>Liderazgo comprometido con prácticas responsables y transparentes.</a:t>
            </a:r>
          </a:p>
          <a:p>
            <a:pPr>
              <a:buFont typeface="Arial" panose="020B0604020202020204" pitchFamily="34" charset="0"/>
              <a:buNone/>
            </a:pPr>
            <a:endParaRPr lang="es-ES" dirty="0"/>
          </a:p>
          <a:p>
            <a:r>
              <a:rPr lang="es-ES" b="1" dirty="0"/>
              <a:t>6. Recursos Financieros</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Subvenciones y ayudas específicas para proyectos de sostenibilidad.</a:t>
            </a:r>
          </a:p>
          <a:p>
            <a:pPr marL="742950" lvl="1" indent="-285750">
              <a:buFont typeface="Arial" panose="020B0604020202020204" pitchFamily="34" charset="0"/>
              <a:buChar char="•"/>
            </a:pPr>
            <a:r>
              <a:rPr lang="es-ES" dirty="0"/>
              <a:t>Inversiones en tecnologías limpias y procesos eficientes.</a:t>
            </a:r>
          </a:p>
          <a:p>
            <a:pPr>
              <a:buFont typeface="Arial" panose="020B0604020202020204" pitchFamily="34" charset="0"/>
              <a:buNone/>
            </a:pPr>
            <a:endParaRPr lang="es-ES" dirty="0"/>
          </a:p>
          <a:p>
            <a:r>
              <a:rPr lang="es-ES" b="1" dirty="0"/>
              <a:t>7. Alianzas Estratégicas</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Socios locales, startups tecnológicas y empresas especializadas en economía circular.</a:t>
            </a:r>
          </a:p>
          <a:p>
            <a:pPr marL="742950" lvl="1" indent="-285750">
              <a:buFont typeface="Arial" panose="020B0604020202020204" pitchFamily="34" charset="0"/>
              <a:buChar char="•"/>
            </a:pPr>
            <a:r>
              <a:rPr lang="es-ES" dirty="0"/>
              <a:t>Redes de cooperación con proveedores sostenibles y organizaciones comunitarias.</a:t>
            </a:r>
          </a:p>
          <a:p>
            <a:pPr>
              <a:buFont typeface="Arial" panose="020B0604020202020204" pitchFamily="34" charset="0"/>
              <a:buChar char="•"/>
            </a:pPr>
            <a:r>
              <a:rPr lang="es-ES" b="1" dirty="0"/>
              <a:t> </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Contenidor de número de diapositiva 3">
            <a:extLst>
              <a:ext uri="{FF2B5EF4-FFF2-40B4-BE49-F238E27FC236}">
                <a16:creationId xmlns:a16="http://schemas.microsoft.com/office/drawing/2014/main" id="{BA38B3BC-3308-3477-EB07-D341709EE2EB}"/>
              </a:ext>
            </a:extLst>
          </p:cNvPr>
          <p:cNvSpPr>
            <a:spLocks noGrp="1"/>
          </p:cNvSpPr>
          <p:nvPr>
            <p:ph type="sldNum" sz="quarter" idx="5"/>
          </p:nvPr>
        </p:nvSpPr>
        <p:spPr/>
        <p:txBody>
          <a:bodyPr/>
          <a:lstStyle/>
          <a:p>
            <a:fld id="{65965534-A9B0-4251-A97E-9C49AC55828E}" type="slidenum">
              <a:rPr lang="es-ES" smtClean="0"/>
              <a:t>20</a:t>
            </a:fld>
            <a:endParaRPr lang="es-ES"/>
          </a:p>
        </p:txBody>
      </p:sp>
    </p:spTree>
    <p:extLst>
      <p:ext uri="{BB962C8B-B14F-4D97-AF65-F5344CB8AC3E}">
        <p14:creationId xmlns:p14="http://schemas.microsoft.com/office/powerpoint/2010/main" val="2069395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0896B-9D06-E96C-A314-AA594B2C12BD}"/>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D136B01D-5E99-CE42-C1BF-CD4FE2D72014}"/>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A49C4BC1-08FC-579C-609A-ABA536B458EE}"/>
              </a:ext>
            </a:extLst>
          </p:cNvPr>
          <p:cNvSpPr>
            <a:spLocks noGrp="1"/>
          </p:cNvSpPr>
          <p:nvPr>
            <p:ph type="body" idx="1"/>
          </p:nvPr>
        </p:nvSpPr>
        <p:spPr/>
        <p:txBody>
          <a:bodyPr/>
          <a:lstStyle/>
          <a:p>
            <a:r>
              <a:rPr lang="es-ES" dirty="0"/>
              <a:t> </a:t>
            </a:r>
            <a:r>
              <a:rPr lang="es-ES" b="1" dirty="0"/>
              <a:t> </a:t>
            </a:r>
            <a:endParaRPr lang="es-ES" dirty="0"/>
          </a:p>
          <a:p>
            <a:r>
              <a:rPr lang="es-ES" b="1" dirty="0"/>
              <a:t>Componentes Clave de la Propuesta de Valor Sostenible en el Sector HORECA - ejemplos</a:t>
            </a:r>
          </a:p>
          <a:p>
            <a:r>
              <a:rPr lang="es-ES" b="1" dirty="0"/>
              <a:t>Experiencias Personalizadas y Sostenibles- Ejemplos:</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Menús basados en ingredientes locales, orgánicos y de temporada.</a:t>
            </a:r>
          </a:p>
          <a:p>
            <a:pPr marL="742950" lvl="1" indent="-285750">
              <a:buFont typeface="Arial" panose="020B0604020202020204" pitchFamily="34" charset="0"/>
              <a:buChar char="•"/>
            </a:pPr>
            <a:r>
              <a:rPr lang="es-ES" dirty="0"/>
              <a:t>Alojamiento en instalaciones energéticamente eficientes y con huella de carbono baja.</a:t>
            </a:r>
          </a:p>
          <a:p>
            <a:pPr>
              <a:buFont typeface="Arial" panose="020B0604020202020204" pitchFamily="34" charset="0"/>
              <a:buNone/>
            </a:pPr>
            <a:endParaRPr lang="es-ES" dirty="0"/>
          </a:p>
          <a:p>
            <a:r>
              <a:rPr lang="es-ES" b="1" dirty="0"/>
              <a:t>2. Reducción del Impacto Ambiental</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Promoción de productos y servicios que minimicen la huella de carbono.</a:t>
            </a:r>
          </a:p>
          <a:p>
            <a:pPr marL="742950" lvl="1" indent="-285750">
              <a:buFont typeface="Arial" panose="020B0604020202020204" pitchFamily="34" charset="0"/>
              <a:buChar char="•"/>
            </a:pPr>
            <a:r>
              <a:rPr lang="es-ES" dirty="0"/>
              <a:t>Opciones de reutilización (</a:t>
            </a:r>
            <a:r>
              <a:rPr lang="es-ES" dirty="0" err="1"/>
              <a:t>e.g</a:t>
            </a:r>
            <a:r>
              <a:rPr lang="es-ES" dirty="0"/>
              <a:t>., programa de toallas) o ahorro energético.</a:t>
            </a:r>
          </a:p>
          <a:p>
            <a:pPr>
              <a:buFont typeface="Arial" panose="020B0604020202020204" pitchFamily="34" charset="0"/>
              <a:buNone/>
            </a:pPr>
            <a:endParaRPr lang="es-ES" dirty="0"/>
          </a:p>
          <a:p>
            <a:r>
              <a:rPr lang="es-ES" b="1" dirty="0"/>
              <a:t>3. Beneficios para la Salud y Bienestar</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Promover menús saludables y libres de pesticidas.</a:t>
            </a:r>
          </a:p>
          <a:p>
            <a:pPr marL="742950" lvl="1" indent="-285750">
              <a:buFont typeface="Arial" panose="020B0604020202020204" pitchFamily="34" charset="0"/>
              <a:buChar char="•"/>
            </a:pPr>
            <a:r>
              <a:rPr lang="es-ES" dirty="0"/>
              <a:t>Diseñar espacios libres de contaminación sonora y ambiental.</a:t>
            </a:r>
          </a:p>
          <a:p>
            <a:pPr>
              <a:buFont typeface="Arial" panose="020B0604020202020204" pitchFamily="34" charset="0"/>
              <a:buNone/>
            </a:pPr>
            <a:endParaRPr lang="es-ES" dirty="0"/>
          </a:p>
          <a:p>
            <a:r>
              <a:rPr lang="es-ES" b="1" dirty="0"/>
              <a:t>4. Transparencia y Educación</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Comunicar de manera clara el impacto positivo de los productos y servicios ofrecidos.</a:t>
            </a:r>
          </a:p>
          <a:p>
            <a:pPr marL="742950" lvl="1" indent="-285750">
              <a:buFont typeface="Arial" panose="020B0604020202020204" pitchFamily="34" charset="0"/>
              <a:buChar char="•"/>
            </a:pPr>
            <a:r>
              <a:rPr lang="es-ES" dirty="0"/>
              <a:t>Informar a los clientes sobre cómo sus elecciones contribuyen a la sostenibilidad.</a:t>
            </a:r>
          </a:p>
          <a:p>
            <a:pPr>
              <a:buFont typeface="Arial" panose="020B0604020202020204" pitchFamily="34" charset="0"/>
              <a:buNone/>
            </a:pPr>
            <a:endParaRPr lang="es-ES" dirty="0"/>
          </a:p>
          <a:p>
            <a:r>
              <a:rPr lang="es-ES" b="1" dirty="0"/>
              <a:t>5. Impacto Social Positivo</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Colaborar con comunidades locales para fortalecer la economía regional.</a:t>
            </a:r>
          </a:p>
          <a:p>
            <a:pPr marL="742950" lvl="1" indent="-285750">
              <a:buFont typeface="Arial" panose="020B0604020202020204" pitchFamily="34" charset="0"/>
              <a:buChar char="•"/>
            </a:pPr>
            <a:r>
              <a:rPr lang="es-ES" dirty="0"/>
              <a:t>Implementar programas de responsabilidad social empresarial.</a:t>
            </a:r>
          </a:p>
          <a:p>
            <a:pPr>
              <a:buFont typeface="Arial" panose="020B0604020202020204" pitchFamily="34" charset="0"/>
              <a:buNone/>
            </a:pPr>
            <a:endParaRPr lang="es-ES" dirty="0"/>
          </a:p>
          <a:p>
            <a:r>
              <a:rPr lang="es-ES" b="1" dirty="0"/>
              <a:t>Beneficios de una Propuesta de Valor Sostenible</a:t>
            </a:r>
          </a:p>
          <a:p>
            <a:pPr>
              <a:buFont typeface="+mj-lt"/>
              <a:buAutoNum type="arabicPeriod"/>
            </a:pPr>
            <a:r>
              <a:rPr lang="es-ES" b="1" dirty="0"/>
              <a:t>Diferenciación Competitiva</a:t>
            </a:r>
            <a:r>
              <a:rPr lang="es-ES" dirty="0"/>
              <a:t>:</a:t>
            </a:r>
          </a:p>
          <a:p>
            <a:pPr marL="457200" lvl="1" indent="0">
              <a:buFont typeface="+mj-lt"/>
              <a:buNone/>
            </a:pPr>
            <a:r>
              <a:rPr lang="es-ES" dirty="0"/>
              <a:t>Atrae a consumidores conscientes/sensibilizados que valoran prácticas responsables.</a:t>
            </a:r>
          </a:p>
          <a:p>
            <a:pPr>
              <a:buFont typeface="+mj-lt"/>
              <a:buAutoNum type="arabicPeriod"/>
            </a:pPr>
            <a:r>
              <a:rPr lang="es-ES" b="1" dirty="0"/>
              <a:t>Fidelización del Cliente</a:t>
            </a:r>
            <a:r>
              <a:rPr lang="es-ES" dirty="0"/>
              <a:t>:</a:t>
            </a:r>
          </a:p>
          <a:p>
            <a:pPr marL="457200" lvl="1" indent="0">
              <a:buFont typeface="+mj-lt"/>
              <a:buNone/>
            </a:pPr>
            <a:r>
              <a:rPr lang="es-ES" dirty="0"/>
              <a:t>Los clientes valoran y repiten experiencias que alinean sus valores con los del negocio.</a:t>
            </a:r>
          </a:p>
          <a:p>
            <a:pPr>
              <a:buFont typeface="+mj-lt"/>
              <a:buAutoNum type="arabicPeriod"/>
            </a:pPr>
            <a:r>
              <a:rPr lang="es-ES" b="1" dirty="0"/>
              <a:t>Contribución al Bien Común</a:t>
            </a:r>
            <a:r>
              <a:rPr lang="es-ES" dirty="0"/>
              <a:t>:</a:t>
            </a:r>
          </a:p>
          <a:p>
            <a:pPr marL="457200" lvl="1" indent="0">
              <a:buFont typeface="+mj-lt"/>
              <a:buNone/>
            </a:pPr>
            <a:r>
              <a:rPr lang="es-ES" dirty="0"/>
              <a:t>Genera impacto positivo en el entorno natural y social mientras mejora la imagen de la marca.</a:t>
            </a:r>
          </a:p>
          <a:p>
            <a:pPr>
              <a:buFont typeface="+mj-lt"/>
              <a:buAutoNum type="arabicPeriod"/>
            </a:pPr>
            <a:r>
              <a:rPr lang="es-ES" b="1" dirty="0"/>
              <a:t>Cumplimiento Regulatorio</a:t>
            </a:r>
            <a:r>
              <a:rPr lang="es-ES" dirty="0"/>
              <a:t>:</a:t>
            </a:r>
          </a:p>
          <a:p>
            <a:pPr marL="457200" lvl="1" indent="0">
              <a:buFont typeface="+mj-lt"/>
              <a:buNone/>
            </a:pPr>
            <a:r>
              <a:rPr lang="es-ES" dirty="0"/>
              <a:t>Garantiza la alineación con normativas ambientales y sociales.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Contenidor de número de diapositiva 3">
            <a:extLst>
              <a:ext uri="{FF2B5EF4-FFF2-40B4-BE49-F238E27FC236}">
                <a16:creationId xmlns:a16="http://schemas.microsoft.com/office/drawing/2014/main" id="{D5DF72E4-19E3-4ACA-C297-07451F60AE14}"/>
              </a:ext>
            </a:extLst>
          </p:cNvPr>
          <p:cNvSpPr>
            <a:spLocks noGrp="1"/>
          </p:cNvSpPr>
          <p:nvPr>
            <p:ph type="sldNum" sz="quarter" idx="5"/>
          </p:nvPr>
        </p:nvSpPr>
        <p:spPr/>
        <p:txBody>
          <a:bodyPr/>
          <a:lstStyle/>
          <a:p>
            <a:fld id="{65965534-A9B0-4251-A97E-9C49AC55828E}" type="slidenum">
              <a:rPr lang="es-ES" smtClean="0"/>
              <a:t>21</a:t>
            </a:fld>
            <a:endParaRPr lang="es-ES"/>
          </a:p>
        </p:txBody>
      </p:sp>
    </p:spTree>
    <p:extLst>
      <p:ext uri="{BB962C8B-B14F-4D97-AF65-F5344CB8AC3E}">
        <p14:creationId xmlns:p14="http://schemas.microsoft.com/office/powerpoint/2010/main" val="308711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5965534-A9B0-4251-A97E-9C49AC55828E}" type="slidenum">
              <a:rPr lang="es-ES" smtClean="0"/>
              <a:t>3</a:t>
            </a:fld>
            <a:endParaRPr lang="es-ES"/>
          </a:p>
        </p:txBody>
      </p:sp>
    </p:spTree>
    <p:extLst>
      <p:ext uri="{BB962C8B-B14F-4D97-AF65-F5344CB8AC3E}">
        <p14:creationId xmlns:p14="http://schemas.microsoft.com/office/powerpoint/2010/main" val="1872208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69E11-A58E-2C48-7B2A-5E528E9E642C}"/>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39A32B6E-F477-35A5-B317-1BDB9D652DC0}"/>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39FE8580-3682-AEFA-2445-F6EAC6B915CD}"/>
              </a:ext>
            </a:extLst>
          </p:cNvPr>
          <p:cNvSpPr>
            <a:spLocks noGrp="1"/>
          </p:cNvSpPr>
          <p:nvPr>
            <p:ph type="body" idx="1"/>
          </p:nvPr>
        </p:nvSpPr>
        <p:spPr/>
        <p:txBody>
          <a:bodyPr/>
          <a:lstStyle/>
          <a:p>
            <a:r>
              <a:rPr lang="es-ES" dirty="0"/>
              <a:t> </a:t>
            </a:r>
            <a:r>
              <a:rPr lang="es-ES" b="1" dirty="0"/>
              <a:t> </a:t>
            </a:r>
            <a:endParaRPr lang="es-ES" dirty="0"/>
          </a:p>
          <a:p>
            <a:r>
              <a:rPr lang="es-ES" b="1" dirty="0"/>
              <a:t>Componentes Clave de la Relación con el Cliente Sostenible</a:t>
            </a:r>
          </a:p>
          <a:p>
            <a:r>
              <a:rPr lang="es-ES" b="1" dirty="0"/>
              <a:t>1. Comunicación Transparente- Ejemplos: </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Informar a los clientes sobre las acciones sostenibles implementadas y su impacto.</a:t>
            </a:r>
          </a:p>
          <a:p>
            <a:pPr marL="742950" lvl="1" indent="-285750">
              <a:buFont typeface="Arial" panose="020B0604020202020204" pitchFamily="34" charset="0"/>
              <a:buChar char="•"/>
            </a:pPr>
            <a:r>
              <a:rPr lang="es-ES" dirty="0"/>
              <a:t>Uso de etiquetas y certificaciones para demostrar el compromiso ambiental.</a:t>
            </a:r>
          </a:p>
          <a:p>
            <a:r>
              <a:rPr lang="es-ES" b="1" dirty="0"/>
              <a:t>2. Participación Activa del Cliente</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Incentivar prácticas sostenibles como reusar toallas, reducir desperdicios o elegir productos locales.</a:t>
            </a:r>
          </a:p>
          <a:p>
            <a:pPr marL="742950" lvl="1" indent="-285750">
              <a:buFont typeface="Arial" panose="020B0604020202020204" pitchFamily="34" charset="0"/>
              <a:buChar char="•"/>
            </a:pPr>
            <a:r>
              <a:rPr lang="es-ES" dirty="0"/>
              <a:t>Organizar actividades como talleres de cocina sostenible o recorridos por instalaciones ecológicas.</a:t>
            </a:r>
          </a:p>
          <a:p>
            <a:r>
              <a:rPr lang="es-ES" b="1" dirty="0"/>
              <a:t>3. Personalización de la Experiencia</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Diseñar experiencias personalizadas que reflejen los valores y preferencias del cliente.</a:t>
            </a:r>
          </a:p>
          <a:p>
            <a:pPr marL="742950" lvl="1" indent="-285750">
              <a:buFont typeface="Arial" panose="020B0604020202020204" pitchFamily="34" charset="0"/>
              <a:buChar char="•"/>
            </a:pPr>
            <a:r>
              <a:rPr lang="es-ES" dirty="0"/>
              <a:t>Ofrecer opciones adaptadas, como menús para dietas específicas (veganas, orgánicas, sin alérgenos).</a:t>
            </a:r>
          </a:p>
          <a:p>
            <a:r>
              <a:rPr lang="es-ES" b="1" dirty="0"/>
              <a:t>4. Educación y Sensibilización</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Crear materiales educativos que expliquen cómo las elecciones de los clientes impactan en el medio ambiente.</a:t>
            </a:r>
          </a:p>
          <a:p>
            <a:pPr marL="742950" lvl="1" indent="-285750">
              <a:buFont typeface="Arial" panose="020B0604020202020204" pitchFamily="34" charset="0"/>
              <a:buChar char="•"/>
            </a:pPr>
            <a:r>
              <a:rPr lang="es-ES" dirty="0"/>
              <a:t>Informar sobre las iniciativas sostenibles de la empresa y cómo contribuyen al cambio global.</a:t>
            </a:r>
          </a:p>
          <a:p>
            <a:pPr>
              <a:buFont typeface="Arial" panose="020B0604020202020204" pitchFamily="34" charset="0"/>
              <a:buChar char="•"/>
            </a:pPr>
            <a:endParaRPr lang="es-ES" dirty="0"/>
          </a:p>
          <a:p>
            <a:r>
              <a:rPr lang="es-ES" b="1" dirty="0"/>
              <a:t>5. Programas de Fidelización y Sostenibilidad</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Crear programas de recompensas que premien elecciones responsables.</a:t>
            </a:r>
          </a:p>
          <a:p>
            <a:pPr marL="742950" lvl="1" indent="-285750">
              <a:buFont typeface="Arial" panose="020B0604020202020204" pitchFamily="34" charset="0"/>
              <a:buChar char="•"/>
            </a:pPr>
            <a:r>
              <a:rPr lang="es-ES" dirty="0"/>
              <a:t>Ofrecer descuentos o experiencias exclusivas a clientes que apoyen iniciativas sostenibles.</a:t>
            </a:r>
          </a:p>
          <a:p>
            <a:r>
              <a:rPr lang="es-ES" b="1" dirty="0"/>
              <a:t>Beneficios de una Relación con el Cliente Sostenible</a:t>
            </a:r>
          </a:p>
          <a:p>
            <a:pPr>
              <a:buFont typeface="+mj-lt"/>
              <a:buAutoNum type="arabicPeriod"/>
            </a:pPr>
            <a:r>
              <a:rPr lang="es-ES" b="1" dirty="0"/>
              <a:t>Fidelización</a:t>
            </a:r>
            <a:r>
              <a:rPr lang="es-ES" dirty="0"/>
              <a:t>:</a:t>
            </a:r>
          </a:p>
          <a:p>
            <a:pPr marL="457200" lvl="1" indent="0">
              <a:buFont typeface="+mj-lt"/>
              <a:buNone/>
            </a:pPr>
            <a:r>
              <a:rPr lang="es-ES" dirty="0"/>
              <a:t>Clientes más comprometidos y leales hacia marcas que comparten sus valores.</a:t>
            </a:r>
          </a:p>
          <a:p>
            <a:pPr>
              <a:buFont typeface="+mj-lt"/>
              <a:buAutoNum type="arabicPeriod"/>
            </a:pPr>
            <a:r>
              <a:rPr lang="es-ES" b="1" dirty="0"/>
              <a:t>Marketing Relacional</a:t>
            </a:r>
            <a:r>
              <a:rPr lang="es-ES" dirty="0"/>
              <a:t>:</a:t>
            </a:r>
          </a:p>
          <a:p>
            <a:pPr marL="457200" lvl="1" indent="0">
              <a:buFont typeface="+mj-lt"/>
              <a:buNone/>
            </a:pPr>
            <a:r>
              <a:rPr lang="es-ES" dirty="0"/>
              <a:t>Los clientes se convierten en embajadores de la marca, promoviendo sus prácticas sostenibles.</a:t>
            </a:r>
          </a:p>
          <a:p>
            <a:pPr>
              <a:buFont typeface="+mj-lt"/>
              <a:buAutoNum type="arabicPeriod"/>
            </a:pPr>
            <a:r>
              <a:rPr lang="es-ES" b="1" dirty="0"/>
              <a:t>Educación para el Cambio</a:t>
            </a:r>
            <a:r>
              <a:rPr lang="es-ES" dirty="0"/>
              <a:t>:</a:t>
            </a:r>
          </a:p>
          <a:p>
            <a:pPr marL="457200" lvl="1" indent="0">
              <a:buFont typeface="+mj-lt"/>
              <a:buNone/>
            </a:pPr>
            <a:r>
              <a:rPr lang="es-ES" dirty="0"/>
              <a:t>Incrementa la conciencia ambiental y social entre los consumidores, creando una comunidad activa.</a:t>
            </a:r>
          </a:p>
          <a:p>
            <a:pPr>
              <a:buFont typeface="+mj-lt"/>
              <a:buAutoNum type="arabicPeriod"/>
            </a:pPr>
            <a:r>
              <a:rPr lang="es-ES" b="1" dirty="0"/>
              <a:t>Mayor Satisfacción</a:t>
            </a:r>
            <a:r>
              <a:rPr lang="es-ES" dirty="0"/>
              <a:t>:</a:t>
            </a:r>
          </a:p>
          <a:p>
            <a:pPr marL="457200" lvl="1" indent="0">
              <a:buFont typeface="+mj-lt"/>
              <a:buNone/>
            </a:pPr>
            <a:r>
              <a:rPr lang="es-ES" dirty="0"/>
              <a:t>Los clientes valoran experiencias personalizadas que respetan el medio ambiente.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Contenidor de número de diapositiva 3">
            <a:extLst>
              <a:ext uri="{FF2B5EF4-FFF2-40B4-BE49-F238E27FC236}">
                <a16:creationId xmlns:a16="http://schemas.microsoft.com/office/drawing/2014/main" id="{D41C0747-7170-2677-858B-09D338911172}"/>
              </a:ext>
            </a:extLst>
          </p:cNvPr>
          <p:cNvSpPr>
            <a:spLocks noGrp="1"/>
          </p:cNvSpPr>
          <p:nvPr>
            <p:ph type="sldNum" sz="quarter" idx="5"/>
          </p:nvPr>
        </p:nvSpPr>
        <p:spPr/>
        <p:txBody>
          <a:bodyPr/>
          <a:lstStyle/>
          <a:p>
            <a:fld id="{65965534-A9B0-4251-A97E-9C49AC55828E}" type="slidenum">
              <a:rPr lang="es-ES" smtClean="0"/>
              <a:t>22</a:t>
            </a:fld>
            <a:endParaRPr lang="es-ES"/>
          </a:p>
        </p:txBody>
      </p:sp>
    </p:spTree>
    <p:extLst>
      <p:ext uri="{BB962C8B-B14F-4D97-AF65-F5344CB8AC3E}">
        <p14:creationId xmlns:p14="http://schemas.microsoft.com/office/powerpoint/2010/main" val="4213955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1C570-9DDA-09BF-E327-C04258DDE632}"/>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7B2F14C6-FFB6-C427-199B-E72BE8A8EB99}"/>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41C9ED62-3336-9EB4-8AF0-472E077F9008}"/>
              </a:ext>
            </a:extLst>
          </p:cNvPr>
          <p:cNvSpPr>
            <a:spLocks noGrp="1"/>
          </p:cNvSpPr>
          <p:nvPr>
            <p:ph type="body" idx="1"/>
          </p:nvPr>
        </p:nvSpPr>
        <p:spPr/>
        <p:txBody>
          <a:bodyPr/>
          <a:lstStyle/>
          <a:p>
            <a:r>
              <a:rPr lang="es-ES" dirty="0"/>
              <a:t>Componentes ejemplo </a:t>
            </a:r>
            <a:endParaRPr lang="es-ES" b="1" dirty="0"/>
          </a:p>
          <a:p>
            <a:r>
              <a:rPr lang="es-ES" b="1" dirty="0"/>
              <a:t>1. Consumidores Eco-Conscientes</a:t>
            </a:r>
          </a:p>
          <a:p>
            <a:pPr>
              <a:buFont typeface="Arial" panose="020B0604020202020204" pitchFamily="34" charset="0"/>
              <a:buChar char="•"/>
            </a:pPr>
            <a:r>
              <a:rPr lang="es-ES" b="1" dirty="0"/>
              <a:t>Características</a:t>
            </a:r>
            <a:r>
              <a:rPr lang="es-ES" dirty="0"/>
              <a:t>:</a:t>
            </a:r>
          </a:p>
          <a:p>
            <a:pPr marL="742950" lvl="1" indent="-285750">
              <a:buFont typeface="Arial" panose="020B0604020202020204" pitchFamily="34" charset="0"/>
              <a:buChar char="•"/>
            </a:pPr>
            <a:r>
              <a:rPr lang="es-ES" dirty="0"/>
              <a:t>Valoran prácticas sostenibles como el uso de energías renovables y productos locales.</a:t>
            </a:r>
          </a:p>
          <a:p>
            <a:pPr marL="742950" lvl="1" indent="-285750">
              <a:buFont typeface="Arial" panose="020B0604020202020204" pitchFamily="34" charset="0"/>
              <a:buChar char="•"/>
            </a:pPr>
            <a:r>
              <a:rPr lang="es-ES" dirty="0"/>
              <a:t>Dispuestos a pagar más por servicios y productos alineados con sus valores ambientales.</a:t>
            </a:r>
          </a:p>
          <a:p>
            <a:pPr>
              <a:buFont typeface="Arial" panose="020B0604020202020204" pitchFamily="34" charset="0"/>
              <a:buNone/>
            </a:pPr>
            <a:endParaRPr lang="es-ES" dirty="0"/>
          </a:p>
          <a:p>
            <a:r>
              <a:rPr lang="es-ES" b="1" dirty="0"/>
              <a:t>2. Clientes Corporativos y Eventos</a:t>
            </a:r>
          </a:p>
          <a:p>
            <a:pPr>
              <a:buFont typeface="Arial" panose="020B0604020202020204" pitchFamily="34" charset="0"/>
              <a:buChar char="•"/>
            </a:pPr>
            <a:r>
              <a:rPr lang="es-ES" b="1" dirty="0"/>
              <a:t>Características</a:t>
            </a:r>
            <a:r>
              <a:rPr lang="es-ES" dirty="0"/>
              <a:t>:</a:t>
            </a:r>
          </a:p>
          <a:p>
            <a:pPr marL="742950" lvl="1" indent="-285750">
              <a:buFont typeface="Arial" panose="020B0604020202020204" pitchFamily="34" charset="0"/>
              <a:buChar char="•"/>
            </a:pPr>
            <a:r>
              <a:rPr lang="es-ES" dirty="0"/>
              <a:t>Empresas que organizan reuniones, eventos y conferencias sostenibles para cumplir con metas ESG (ambientales, sociales y de gobernanza).</a:t>
            </a:r>
          </a:p>
          <a:p>
            <a:pPr marL="742950" lvl="1" indent="-285750">
              <a:buFont typeface="Arial" panose="020B0604020202020204" pitchFamily="34" charset="0"/>
              <a:buChar char="•"/>
            </a:pPr>
            <a:r>
              <a:rPr lang="es-ES" dirty="0"/>
              <a:t>Prefieren proveedores con certificaciones de sostenibilidad y prácticas responsables.</a:t>
            </a:r>
          </a:p>
          <a:p>
            <a:pPr>
              <a:buFont typeface="Arial" panose="020B0604020202020204" pitchFamily="34" charset="0"/>
              <a:buNone/>
            </a:pPr>
            <a:endParaRPr lang="es-ES" dirty="0"/>
          </a:p>
          <a:p>
            <a:r>
              <a:rPr lang="es-ES" b="1" dirty="0"/>
              <a:t>3. Turistas Responsables y Buscadores de Experiencias Locales</a:t>
            </a:r>
          </a:p>
          <a:p>
            <a:pPr>
              <a:buFont typeface="Arial" panose="020B0604020202020204" pitchFamily="34" charset="0"/>
              <a:buChar char="•"/>
            </a:pPr>
            <a:r>
              <a:rPr lang="es-ES" b="1" dirty="0"/>
              <a:t>Características</a:t>
            </a:r>
            <a:r>
              <a:rPr lang="es-ES" dirty="0"/>
              <a:t>:</a:t>
            </a:r>
          </a:p>
          <a:p>
            <a:pPr marL="742950" lvl="1" indent="-285750">
              <a:buFont typeface="Arial" panose="020B0604020202020204" pitchFamily="34" charset="0"/>
              <a:buChar char="•"/>
            </a:pPr>
            <a:r>
              <a:rPr lang="es-ES" dirty="0"/>
              <a:t>Interesados en experiencias únicas que promuevan la cultura local y respeten el medio ambiente.</a:t>
            </a:r>
          </a:p>
          <a:p>
            <a:pPr marL="742950" lvl="1" indent="-285750">
              <a:buFont typeface="Arial" panose="020B0604020202020204" pitchFamily="34" charset="0"/>
              <a:buChar char="•"/>
            </a:pPr>
            <a:r>
              <a:rPr lang="es-ES" dirty="0"/>
              <a:t>Valoran la autenticidad y la conexión con la comunidad.</a:t>
            </a:r>
          </a:p>
          <a:p>
            <a:pPr>
              <a:buFont typeface="Arial" panose="020B0604020202020204" pitchFamily="34" charset="0"/>
              <a:buNone/>
            </a:pPr>
            <a:endParaRPr lang="es-ES" dirty="0"/>
          </a:p>
          <a:p>
            <a:r>
              <a:rPr lang="es-ES" b="1" dirty="0"/>
              <a:t>4. Clientes </a:t>
            </a:r>
            <a:r>
              <a:rPr lang="es-ES" b="1" dirty="0" err="1"/>
              <a:t>Cost</a:t>
            </a:r>
            <a:r>
              <a:rPr lang="es-ES" b="1" dirty="0"/>
              <a:t>-Conscientes con Interés en Sostenibilidad</a:t>
            </a:r>
          </a:p>
          <a:p>
            <a:pPr>
              <a:buFont typeface="Arial" panose="020B0604020202020204" pitchFamily="34" charset="0"/>
              <a:buChar char="•"/>
            </a:pPr>
            <a:r>
              <a:rPr lang="es-ES" b="1" dirty="0"/>
              <a:t>Características</a:t>
            </a:r>
            <a:r>
              <a:rPr lang="es-ES" dirty="0"/>
              <a:t>:</a:t>
            </a:r>
          </a:p>
          <a:p>
            <a:pPr marL="742950" lvl="1" indent="-285750">
              <a:buFont typeface="Arial" panose="020B0604020202020204" pitchFamily="34" charset="0"/>
              <a:buChar char="•"/>
            </a:pPr>
            <a:r>
              <a:rPr lang="es-ES" dirty="0"/>
              <a:t>Buscan opciones asequibles, pero valoran iniciativas que contribuyan a la sostenibilidad.</a:t>
            </a:r>
          </a:p>
          <a:p>
            <a:pPr marL="742950" lvl="1" indent="-285750">
              <a:buFont typeface="Arial" panose="020B0604020202020204" pitchFamily="34" charset="0"/>
              <a:buChar char="•"/>
            </a:pPr>
            <a:r>
              <a:rPr lang="es-ES" dirty="0"/>
              <a:t>Prefieren alternativas que reduzcan desperdicios y promuevan prácticas circulares.</a:t>
            </a:r>
          </a:p>
          <a:p>
            <a:pPr>
              <a:buFont typeface="Arial" panose="020B0604020202020204" pitchFamily="34" charset="0"/>
              <a:buChar char="•"/>
            </a:pPr>
            <a:endParaRPr lang="es-ES" dirty="0"/>
          </a:p>
          <a:p>
            <a:r>
              <a:rPr lang="es-ES" b="1" dirty="0"/>
              <a:t>5. Organizaciones y Grupos Educativos</a:t>
            </a:r>
          </a:p>
          <a:p>
            <a:pPr>
              <a:buFont typeface="Arial" panose="020B0604020202020204" pitchFamily="34" charset="0"/>
              <a:buChar char="•"/>
            </a:pPr>
            <a:r>
              <a:rPr lang="es-ES" b="1" dirty="0"/>
              <a:t>Características</a:t>
            </a:r>
            <a:r>
              <a:rPr lang="es-ES" dirty="0"/>
              <a:t>:</a:t>
            </a:r>
          </a:p>
          <a:p>
            <a:pPr marL="742950" lvl="1" indent="-285750">
              <a:buFont typeface="Arial" panose="020B0604020202020204" pitchFamily="34" charset="0"/>
              <a:buChar char="•"/>
            </a:pPr>
            <a:r>
              <a:rPr lang="es-ES" dirty="0"/>
              <a:t>Grupos interesados en aprender y promover prácticas sostenibles.</a:t>
            </a:r>
          </a:p>
          <a:p>
            <a:pPr marL="742950" lvl="1" indent="-285750">
              <a:buFont typeface="Arial" panose="020B0604020202020204" pitchFamily="34" charset="0"/>
              <a:buChar char="•"/>
            </a:pPr>
            <a:r>
              <a:rPr lang="es-ES" dirty="0"/>
              <a:t>Participan en talleres, capacitaciones y experiencias educativas.</a:t>
            </a:r>
          </a:p>
          <a:p>
            <a:r>
              <a:rPr lang="es-ES" b="1" dirty="0"/>
              <a:t>Beneficios de Identificar Segmentos de Clientes</a:t>
            </a:r>
          </a:p>
          <a:p>
            <a:pPr>
              <a:buFont typeface="+mj-lt"/>
              <a:buAutoNum type="arabicPeriod"/>
            </a:pPr>
            <a:r>
              <a:rPr lang="es-ES" b="1" dirty="0"/>
              <a:t>Personalización</a:t>
            </a:r>
            <a:r>
              <a:rPr lang="es-ES" dirty="0"/>
              <a:t>:</a:t>
            </a:r>
          </a:p>
          <a:p>
            <a:pPr marL="457200" lvl="1" indent="0">
              <a:buFont typeface="+mj-lt"/>
              <a:buNone/>
            </a:pPr>
            <a:r>
              <a:rPr lang="es-ES" dirty="0"/>
              <a:t>Adaptar productos y servicios según las preferencias y valores de los diferentes segmentos.</a:t>
            </a:r>
          </a:p>
          <a:p>
            <a:pPr>
              <a:buFont typeface="+mj-lt"/>
              <a:buAutoNum type="arabicPeriod"/>
            </a:pPr>
            <a:r>
              <a:rPr lang="es-ES" b="1" dirty="0"/>
              <a:t>Fidelización</a:t>
            </a:r>
            <a:r>
              <a:rPr lang="es-ES" dirty="0"/>
              <a:t>:</a:t>
            </a:r>
          </a:p>
          <a:p>
            <a:pPr marL="457200" lvl="1" indent="0">
              <a:buFont typeface="+mj-lt"/>
              <a:buNone/>
            </a:pPr>
            <a:r>
              <a:rPr lang="es-ES" dirty="0"/>
              <a:t>Crear relaciones a largo plazo al alinear las iniciativas de sostenibilidad con las expectativas del cliente.</a:t>
            </a:r>
          </a:p>
          <a:p>
            <a:pPr>
              <a:buFont typeface="+mj-lt"/>
              <a:buAutoNum type="arabicPeriod"/>
            </a:pPr>
            <a:r>
              <a:rPr lang="es-ES" b="1" dirty="0"/>
              <a:t>Expansión del Mercado</a:t>
            </a:r>
            <a:r>
              <a:rPr lang="es-ES" dirty="0"/>
              <a:t>:</a:t>
            </a:r>
          </a:p>
          <a:p>
            <a:pPr marL="457200" lvl="1" indent="0">
              <a:buFont typeface="+mj-lt"/>
              <a:buNone/>
            </a:pPr>
            <a:r>
              <a:rPr lang="es-ES" dirty="0"/>
              <a:t>Explorar oportunidades en nichos emergentes, como el turismo responsable y los eventos corporativos sostenibles.</a:t>
            </a:r>
          </a:p>
          <a:p>
            <a:pPr>
              <a:buFont typeface="Arial" panose="020B0604020202020204" pitchFamily="34" charset="0"/>
              <a:buNone/>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Contenidor de número de diapositiva 3">
            <a:extLst>
              <a:ext uri="{FF2B5EF4-FFF2-40B4-BE49-F238E27FC236}">
                <a16:creationId xmlns:a16="http://schemas.microsoft.com/office/drawing/2014/main" id="{524B0635-5EC6-E29C-B76A-26ADAC222763}"/>
              </a:ext>
            </a:extLst>
          </p:cNvPr>
          <p:cNvSpPr>
            <a:spLocks noGrp="1"/>
          </p:cNvSpPr>
          <p:nvPr>
            <p:ph type="sldNum" sz="quarter" idx="5"/>
          </p:nvPr>
        </p:nvSpPr>
        <p:spPr/>
        <p:txBody>
          <a:bodyPr/>
          <a:lstStyle/>
          <a:p>
            <a:fld id="{65965534-A9B0-4251-A97E-9C49AC55828E}" type="slidenum">
              <a:rPr lang="es-ES" smtClean="0"/>
              <a:t>23</a:t>
            </a:fld>
            <a:endParaRPr lang="es-ES"/>
          </a:p>
        </p:txBody>
      </p:sp>
    </p:spTree>
    <p:extLst>
      <p:ext uri="{BB962C8B-B14F-4D97-AF65-F5344CB8AC3E}">
        <p14:creationId xmlns:p14="http://schemas.microsoft.com/office/powerpoint/2010/main" val="191767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8B919-5E23-7BF4-AB8A-D44CB440526A}"/>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128368F4-A3BB-7FF4-C351-E773DF3214DC}"/>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9A454781-5E86-8A91-82C6-A27EBDF614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Tipos de socios claves y ejemplos:  </a:t>
            </a:r>
          </a:p>
          <a:p>
            <a:r>
              <a:rPr lang="es-ES" b="1" dirty="0"/>
              <a:t>Proveedores Locales y Sostenibles</a:t>
            </a:r>
          </a:p>
          <a:p>
            <a:pPr>
              <a:buFont typeface="Arial" panose="020B0604020202020204" pitchFamily="34" charset="0"/>
              <a:buChar char="•"/>
            </a:pPr>
            <a:r>
              <a:rPr lang="es-ES" b="1" dirty="0"/>
              <a:t>Contribución</a:t>
            </a:r>
            <a:r>
              <a:rPr lang="es-ES" dirty="0"/>
              <a:t>:</a:t>
            </a:r>
          </a:p>
          <a:p>
            <a:pPr marL="742950" lvl="1" indent="-285750">
              <a:buFont typeface="Arial" panose="020B0604020202020204" pitchFamily="34" charset="0"/>
              <a:buChar char="•"/>
            </a:pPr>
            <a:r>
              <a:rPr lang="es-ES" dirty="0"/>
              <a:t>Abastecen productos de kilómetro cero, de temporada y con certificaciones   (</a:t>
            </a:r>
            <a:r>
              <a:rPr lang="es-ES" dirty="0" err="1"/>
              <a:t>e.g</a:t>
            </a:r>
            <a:r>
              <a:rPr lang="es-ES" dirty="0"/>
              <a:t>., productos orgánicos, pescados de captura sostenible).</a:t>
            </a:r>
          </a:p>
          <a:p>
            <a:pPr marL="742950" lvl="1" indent="-285750">
              <a:buFont typeface="Arial" panose="020B0604020202020204" pitchFamily="34" charset="0"/>
              <a:buChar char="•"/>
            </a:pPr>
            <a:r>
              <a:rPr lang="es-ES" dirty="0"/>
              <a:t>Reducen la huella de carbono asociada al transporte.</a:t>
            </a:r>
          </a:p>
          <a:p>
            <a:pPr>
              <a:buFont typeface="Arial" panose="020B0604020202020204" pitchFamily="34" charset="0"/>
              <a:buChar char="•"/>
            </a:pPr>
            <a:endParaRPr lang="es-ES" dirty="0"/>
          </a:p>
          <a:p>
            <a:r>
              <a:rPr lang="es-ES" b="1" dirty="0"/>
              <a:t>2. Empresas de Gestión y Reciclaje de Residuos</a:t>
            </a:r>
          </a:p>
          <a:p>
            <a:pPr>
              <a:buFont typeface="Arial" panose="020B0604020202020204" pitchFamily="34" charset="0"/>
              <a:buChar char="•"/>
            </a:pPr>
            <a:r>
              <a:rPr lang="es-ES" b="1" dirty="0"/>
              <a:t>Contribución</a:t>
            </a:r>
            <a:r>
              <a:rPr lang="es-ES" dirty="0"/>
              <a:t>:</a:t>
            </a:r>
          </a:p>
          <a:p>
            <a:pPr marL="742950" lvl="1" indent="-285750">
              <a:buFont typeface="Arial" panose="020B0604020202020204" pitchFamily="34" charset="0"/>
              <a:buChar char="•"/>
            </a:pPr>
            <a:r>
              <a:rPr lang="es-ES" dirty="0"/>
              <a:t>Implementan soluciones de economía circular, como compostaje de residuos orgánicos o reciclaje de materiales plásticos y vidrio.</a:t>
            </a:r>
          </a:p>
          <a:p>
            <a:pPr marL="742950" lvl="1" indent="-285750">
              <a:buFont typeface="Arial" panose="020B0604020202020204" pitchFamily="34" charset="0"/>
              <a:buChar char="•"/>
            </a:pPr>
            <a:r>
              <a:rPr lang="es-ES" dirty="0"/>
              <a:t>Reducen costos y el impacto ambiental del manejo de desechos.</a:t>
            </a:r>
          </a:p>
          <a:p>
            <a:pPr>
              <a:buFont typeface="Arial" panose="020B0604020202020204" pitchFamily="34" charset="0"/>
              <a:buNone/>
            </a:pPr>
            <a:endParaRPr lang="es-ES" dirty="0"/>
          </a:p>
          <a:p>
            <a:pPr>
              <a:buFont typeface="Arial" panose="020B0604020202020204" pitchFamily="34" charset="0"/>
              <a:buChar char="•"/>
            </a:pPr>
            <a:endParaRPr lang="es-ES" dirty="0"/>
          </a:p>
          <a:p>
            <a:r>
              <a:rPr lang="es-ES" b="1" dirty="0"/>
              <a:t>3. Proveedores de Tecnologías Limpias</a:t>
            </a:r>
          </a:p>
          <a:p>
            <a:pPr>
              <a:buFont typeface="Arial" panose="020B0604020202020204" pitchFamily="34" charset="0"/>
              <a:buChar char="•"/>
            </a:pPr>
            <a:r>
              <a:rPr lang="es-ES" b="1" dirty="0"/>
              <a:t>Contribución</a:t>
            </a:r>
            <a:r>
              <a:rPr lang="es-ES" dirty="0"/>
              <a:t>:</a:t>
            </a:r>
          </a:p>
          <a:p>
            <a:pPr marL="742950" lvl="1" indent="-285750">
              <a:buFont typeface="Arial" panose="020B0604020202020204" pitchFamily="34" charset="0"/>
              <a:buChar char="•"/>
            </a:pPr>
            <a:r>
              <a:rPr lang="es-ES" dirty="0"/>
              <a:t>Suministran equipos y sistemas para eficiencia energética, gestión del agua y energías renovables.</a:t>
            </a:r>
          </a:p>
          <a:p>
            <a:pPr marL="742950" lvl="1" indent="-285750">
              <a:buFont typeface="Arial" panose="020B0604020202020204" pitchFamily="34" charset="0"/>
              <a:buChar char="•"/>
            </a:pPr>
            <a:r>
              <a:rPr lang="es-ES" dirty="0"/>
              <a:t>Facilitan la digitalización de operaciones (</a:t>
            </a:r>
            <a:r>
              <a:rPr lang="es-ES" dirty="0" err="1"/>
              <a:t>e.g</a:t>
            </a:r>
            <a:r>
              <a:rPr lang="es-ES" dirty="0"/>
              <a:t>., sistemas de gestión energética  ).</a:t>
            </a:r>
          </a:p>
          <a:p>
            <a:r>
              <a:rPr lang="es-ES" b="1" dirty="0"/>
              <a:t>4. Comunidades y Organizaciones Locales</a:t>
            </a:r>
          </a:p>
          <a:p>
            <a:pPr>
              <a:buFont typeface="Arial" panose="020B0604020202020204" pitchFamily="34" charset="0"/>
              <a:buChar char="•"/>
            </a:pPr>
            <a:r>
              <a:rPr lang="es-ES" b="1" dirty="0"/>
              <a:t>Contribución</a:t>
            </a:r>
            <a:r>
              <a:rPr lang="es-ES" dirty="0"/>
              <a:t>:</a:t>
            </a:r>
          </a:p>
          <a:p>
            <a:pPr marL="742950" lvl="1" indent="-285750">
              <a:buFont typeface="Arial" panose="020B0604020202020204" pitchFamily="34" charset="0"/>
              <a:buChar char="•"/>
            </a:pPr>
            <a:r>
              <a:rPr lang="es-ES" dirty="0"/>
              <a:t>Facilitan la integración de prácticas sostenibles mediante programas comunitarios, eventos colaborativos o iniciativas de responsabilidad social.</a:t>
            </a:r>
          </a:p>
          <a:p>
            <a:pPr>
              <a:buFont typeface="Arial" panose="020B0604020202020204" pitchFamily="34" charset="0"/>
              <a:buChar char="•"/>
            </a:pPr>
            <a:endParaRPr lang="es-ES" dirty="0"/>
          </a:p>
          <a:p>
            <a:r>
              <a:rPr lang="es-ES" b="1" dirty="0"/>
              <a:t>5. Instituciones Públicas y Privadas</a:t>
            </a:r>
          </a:p>
          <a:p>
            <a:pPr>
              <a:buFont typeface="Arial" panose="020B0604020202020204" pitchFamily="34" charset="0"/>
              <a:buChar char="•"/>
            </a:pPr>
            <a:r>
              <a:rPr lang="es-ES" b="1" dirty="0"/>
              <a:t>Contribución</a:t>
            </a:r>
            <a:r>
              <a:rPr lang="es-ES" dirty="0"/>
              <a:t>:</a:t>
            </a:r>
          </a:p>
          <a:p>
            <a:pPr marL="742950" lvl="1" indent="-285750">
              <a:buFont typeface="Arial" panose="020B0604020202020204" pitchFamily="34" charset="0"/>
              <a:buChar char="•"/>
            </a:pPr>
            <a:r>
              <a:rPr lang="es-ES" dirty="0"/>
              <a:t>Ofrecen financiamiento, asesoramiento técnico y certificaciones relacionadas con sostenibilidad.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Contenidor de número de diapositiva 3">
            <a:extLst>
              <a:ext uri="{FF2B5EF4-FFF2-40B4-BE49-F238E27FC236}">
                <a16:creationId xmlns:a16="http://schemas.microsoft.com/office/drawing/2014/main" id="{F7E7D198-D61B-14BD-94E6-25D7AC100B88}"/>
              </a:ext>
            </a:extLst>
          </p:cNvPr>
          <p:cNvSpPr>
            <a:spLocks noGrp="1"/>
          </p:cNvSpPr>
          <p:nvPr>
            <p:ph type="sldNum" sz="quarter" idx="5"/>
          </p:nvPr>
        </p:nvSpPr>
        <p:spPr/>
        <p:txBody>
          <a:bodyPr/>
          <a:lstStyle/>
          <a:p>
            <a:fld id="{65965534-A9B0-4251-A97E-9C49AC55828E}" type="slidenum">
              <a:rPr lang="es-ES" smtClean="0"/>
              <a:t>24</a:t>
            </a:fld>
            <a:endParaRPr lang="es-ES"/>
          </a:p>
        </p:txBody>
      </p:sp>
    </p:spTree>
    <p:extLst>
      <p:ext uri="{BB962C8B-B14F-4D97-AF65-F5344CB8AC3E}">
        <p14:creationId xmlns:p14="http://schemas.microsoft.com/office/powerpoint/2010/main" val="2708666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4CCB-D501-CDC0-D384-01AEC9EABADD}"/>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05A7A1FC-6F88-D56E-95FE-2D65CE06C3B4}"/>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97081E58-0399-18B3-B036-B477363B13BA}"/>
              </a:ext>
            </a:extLst>
          </p:cNvPr>
          <p:cNvSpPr>
            <a:spLocks noGrp="1"/>
          </p:cNvSpPr>
          <p:nvPr>
            <p:ph type="body" idx="1"/>
          </p:nvPr>
        </p:nvSpPr>
        <p:spPr/>
        <p:txBody>
          <a:bodyPr/>
          <a:lstStyle/>
          <a:p>
            <a:r>
              <a:rPr lang="es-ES" dirty="0"/>
              <a:t> </a:t>
            </a:r>
            <a:r>
              <a:rPr lang="es-ES" b="1" dirty="0"/>
              <a:t> </a:t>
            </a:r>
            <a:endParaRPr lang="es-ES" dirty="0"/>
          </a:p>
          <a:p>
            <a:r>
              <a:rPr lang="es-ES" b="1" dirty="0"/>
              <a:t>Componentes Clave de los Canales Sostenibles- Ejemplos:</a:t>
            </a:r>
          </a:p>
          <a:p>
            <a:r>
              <a:rPr lang="es-ES" b="1" dirty="0"/>
              <a:t>1. Canales Digitales</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Reservas en línea y plataformas digitales para minimizar el uso de papel y optimizar la logística.</a:t>
            </a:r>
          </a:p>
          <a:p>
            <a:pPr marL="742950" lvl="1" indent="-285750">
              <a:buFont typeface="Arial" panose="020B0604020202020204" pitchFamily="34" charset="0"/>
              <a:buChar char="•"/>
            </a:pPr>
            <a:r>
              <a:rPr lang="es-ES" dirty="0"/>
              <a:t>Uso de aplicaciones para informar sobre las iniciativas sostenibles de la empresa.</a:t>
            </a:r>
          </a:p>
          <a:p>
            <a:pPr>
              <a:buFont typeface="Arial" panose="020B0604020202020204" pitchFamily="34" charset="0"/>
              <a:buChar char="•"/>
            </a:pPr>
            <a:r>
              <a:rPr lang="es-ES" b="1" dirty="0"/>
              <a:t>Ejemplo</a:t>
            </a:r>
            <a:r>
              <a:rPr lang="es-ES" dirty="0"/>
              <a:t>: Aplicaciones que muestran la huella de carbono de una estadía o una comida.</a:t>
            </a:r>
          </a:p>
          <a:p>
            <a:r>
              <a:rPr lang="es-ES" b="1" dirty="0"/>
              <a:t>2. Canales Tradicionales</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Relación directa con clientes a través de puntos de venta físicos y eventos.</a:t>
            </a:r>
          </a:p>
          <a:p>
            <a:pPr marL="742950" lvl="1" indent="-285750">
              <a:buFont typeface="Arial" panose="020B0604020202020204" pitchFamily="34" charset="0"/>
              <a:buChar char="•"/>
            </a:pPr>
            <a:r>
              <a:rPr lang="es-ES" dirty="0"/>
              <a:t>Materiales impresos responsables, como menús y folletos en papel reciclado.</a:t>
            </a:r>
          </a:p>
          <a:p>
            <a:pPr>
              <a:buFont typeface="Arial" panose="020B0604020202020204" pitchFamily="34" charset="0"/>
              <a:buChar char="•"/>
            </a:pPr>
            <a:r>
              <a:rPr lang="es-ES" b="1" dirty="0"/>
              <a:t>Ejemplo</a:t>
            </a:r>
            <a:r>
              <a:rPr lang="es-ES" dirty="0"/>
              <a:t>: Eventos locales que promocionen productos sostenibles y proveedores locales.</a:t>
            </a:r>
          </a:p>
          <a:p>
            <a:r>
              <a:rPr lang="es-ES" b="1" dirty="0"/>
              <a:t>3. Colaboraciones y Redes Locales</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Asociaciones con organizaciones locales para eventos colaborativos.</a:t>
            </a:r>
          </a:p>
          <a:p>
            <a:pPr marL="742950" lvl="1" indent="-285750">
              <a:buFont typeface="Arial" panose="020B0604020202020204" pitchFamily="34" charset="0"/>
              <a:buChar char="•"/>
            </a:pPr>
            <a:r>
              <a:rPr lang="es-ES" dirty="0"/>
              <a:t>Participación en redes sostenibles para fortalecer la visibilidad y crear sinergias.</a:t>
            </a:r>
          </a:p>
          <a:p>
            <a:pPr>
              <a:buFont typeface="Arial" panose="020B0604020202020204" pitchFamily="34" charset="0"/>
              <a:buChar char="•"/>
            </a:pPr>
            <a:r>
              <a:rPr lang="es-ES" b="1" dirty="0"/>
              <a:t>Ejemplo</a:t>
            </a:r>
            <a:r>
              <a:rPr lang="es-ES" dirty="0"/>
              <a:t>: Cooperar con comunidades locales para promover prácticas de turismo sostenible.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Contenidor de número de diapositiva 3">
            <a:extLst>
              <a:ext uri="{FF2B5EF4-FFF2-40B4-BE49-F238E27FC236}">
                <a16:creationId xmlns:a16="http://schemas.microsoft.com/office/drawing/2014/main" id="{7168A813-837E-702D-0A47-59B3D22D1ECF}"/>
              </a:ext>
            </a:extLst>
          </p:cNvPr>
          <p:cNvSpPr>
            <a:spLocks noGrp="1"/>
          </p:cNvSpPr>
          <p:nvPr>
            <p:ph type="sldNum" sz="quarter" idx="5"/>
          </p:nvPr>
        </p:nvSpPr>
        <p:spPr/>
        <p:txBody>
          <a:bodyPr/>
          <a:lstStyle/>
          <a:p>
            <a:fld id="{65965534-A9B0-4251-A97E-9C49AC55828E}" type="slidenum">
              <a:rPr lang="es-ES" smtClean="0"/>
              <a:t>25</a:t>
            </a:fld>
            <a:endParaRPr lang="es-ES"/>
          </a:p>
        </p:txBody>
      </p:sp>
    </p:spTree>
    <p:extLst>
      <p:ext uri="{BB962C8B-B14F-4D97-AF65-F5344CB8AC3E}">
        <p14:creationId xmlns:p14="http://schemas.microsoft.com/office/powerpoint/2010/main" val="3856781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CD97D-12C8-7AED-3A0C-020F18CFE539}"/>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D914F88C-2377-4EE2-2F65-991A6D4AFF4A}"/>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DD9FF1DC-06D6-F614-0E3F-56E6B61BB4EF}"/>
              </a:ext>
            </a:extLst>
          </p:cNvPr>
          <p:cNvSpPr>
            <a:spLocks noGrp="1"/>
          </p:cNvSpPr>
          <p:nvPr>
            <p:ph type="body" idx="1"/>
          </p:nvPr>
        </p:nvSpPr>
        <p:spPr/>
        <p:txBody>
          <a:bodyPr/>
          <a:lstStyle/>
          <a:p>
            <a:r>
              <a:rPr lang="es-ES" b="1" dirty="0"/>
              <a:t>Componentes Clave de los Costos Sostenibles</a:t>
            </a:r>
          </a:p>
          <a:p>
            <a:r>
              <a:rPr lang="es-ES" b="1" dirty="0"/>
              <a:t>1. Costos Directos</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Tecnologías limpias (paneles solares, sistemas de ahorro de agua).</a:t>
            </a:r>
          </a:p>
          <a:p>
            <a:pPr marL="742950" lvl="1" indent="-285750">
              <a:buFont typeface="Arial" panose="020B0604020202020204" pitchFamily="34" charset="0"/>
              <a:buChar char="•"/>
            </a:pPr>
            <a:r>
              <a:rPr lang="es-ES" dirty="0"/>
              <a:t>Productos locales y certificados como orgánicos o de comercio justo.</a:t>
            </a:r>
          </a:p>
          <a:p>
            <a:pPr>
              <a:buFont typeface="Arial" panose="020B0604020202020204" pitchFamily="34" charset="0"/>
              <a:buChar char="•"/>
            </a:pPr>
            <a:r>
              <a:rPr lang="es-ES" b="1" dirty="0"/>
              <a:t>Ejemplo</a:t>
            </a:r>
            <a:r>
              <a:rPr lang="es-ES" dirty="0"/>
              <a:t>: Inversión inicial en paneles solares para reducir costos energéticos a largo plazo.</a:t>
            </a:r>
          </a:p>
          <a:p>
            <a:r>
              <a:rPr lang="es-ES" b="1" dirty="0"/>
              <a:t>2. Costos Indirectos</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Capacitación del personal en sostenibilidad.</a:t>
            </a:r>
          </a:p>
          <a:p>
            <a:pPr marL="742950" lvl="1" indent="-285750">
              <a:buFont typeface="Arial" panose="020B0604020202020204" pitchFamily="34" charset="0"/>
              <a:buChar char="•"/>
            </a:pPr>
            <a:r>
              <a:rPr lang="es-ES" dirty="0"/>
              <a:t>Comunicación y marketing de iniciativas sostenibles.</a:t>
            </a:r>
          </a:p>
          <a:p>
            <a:pPr>
              <a:buFont typeface="Arial" panose="020B0604020202020204" pitchFamily="34" charset="0"/>
              <a:buChar char="•"/>
            </a:pPr>
            <a:r>
              <a:rPr lang="es-ES" b="1" dirty="0"/>
              <a:t>Ejemplo</a:t>
            </a:r>
            <a:r>
              <a:rPr lang="es-ES" dirty="0"/>
              <a:t>: Programas de formación para empleados sobre reducción de residuos.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Contenidor de número de diapositiva 3">
            <a:extLst>
              <a:ext uri="{FF2B5EF4-FFF2-40B4-BE49-F238E27FC236}">
                <a16:creationId xmlns:a16="http://schemas.microsoft.com/office/drawing/2014/main" id="{C184D4B4-DCDA-686B-80E1-6C04AF2F7395}"/>
              </a:ext>
            </a:extLst>
          </p:cNvPr>
          <p:cNvSpPr>
            <a:spLocks noGrp="1"/>
          </p:cNvSpPr>
          <p:nvPr>
            <p:ph type="sldNum" sz="quarter" idx="5"/>
          </p:nvPr>
        </p:nvSpPr>
        <p:spPr/>
        <p:txBody>
          <a:bodyPr/>
          <a:lstStyle/>
          <a:p>
            <a:fld id="{65965534-A9B0-4251-A97E-9C49AC55828E}" type="slidenum">
              <a:rPr lang="es-ES" smtClean="0"/>
              <a:t>26</a:t>
            </a:fld>
            <a:endParaRPr lang="es-ES"/>
          </a:p>
        </p:txBody>
      </p:sp>
    </p:spTree>
    <p:extLst>
      <p:ext uri="{BB962C8B-B14F-4D97-AF65-F5344CB8AC3E}">
        <p14:creationId xmlns:p14="http://schemas.microsoft.com/office/powerpoint/2010/main" val="3652049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46229-587F-7A77-D74C-AE6BF2AC1B48}"/>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49908C69-1514-E62E-3F1A-A57DD0CC84A2}"/>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EFF17249-13F8-E69C-D4F5-D59FE8C071E0}"/>
              </a:ext>
            </a:extLst>
          </p:cNvPr>
          <p:cNvSpPr>
            <a:spLocks noGrp="1"/>
          </p:cNvSpPr>
          <p:nvPr>
            <p:ph type="body" idx="1"/>
          </p:nvPr>
        </p:nvSpPr>
        <p:spPr/>
        <p:txBody>
          <a:bodyPr/>
          <a:lstStyle/>
          <a:p>
            <a:r>
              <a:rPr lang="es-ES" b="1" dirty="0"/>
              <a:t>Componentes ejemplo</a:t>
            </a:r>
          </a:p>
          <a:p>
            <a:r>
              <a:rPr lang="es-ES" b="1" dirty="0"/>
              <a:t>1. Tarifas Premium por Sostenibilidad</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Ofrecer productos y servicios sostenibles a precios diferenciados.</a:t>
            </a:r>
          </a:p>
          <a:p>
            <a:r>
              <a:rPr lang="es-ES" b="1" dirty="0"/>
              <a:t>2. Diversificación de Ingresos</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Venta de productos locales, reciclados o sostenibles en tiendas asociadas.</a:t>
            </a:r>
          </a:p>
          <a:p>
            <a:pPr marL="742950" lvl="1" indent="-285750">
              <a:buFont typeface="Arial" panose="020B0604020202020204" pitchFamily="34" charset="0"/>
              <a:buChar char="•"/>
            </a:pPr>
            <a:r>
              <a:rPr lang="es-ES" dirty="0"/>
              <a:t>Organización de talleres y eventos educativos sobre sostenibilidad.</a:t>
            </a:r>
          </a:p>
          <a:p>
            <a:r>
              <a:rPr lang="es-ES" b="1" dirty="0"/>
              <a:t>3. Acceso a Subvenciones y Ayudas</a:t>
            </a:r>
          </a:p>
          <a:p>
            <a:pPr>
              <a:buFont typeface="Arial" panose="020B0604020202020204" pitchFamily="34" charset="0"/>
              <a:buChar char="•"/>
            </a:pPr>
            <a:r>
              <a:rPr lang="es-ES" b="1" dirty="0"/>
              <a:t>Componentes</a:t>
            </a:r>
            <a:r>
              <a:rPr lang="es-ES" dirty="0"/>
              <a:t>:</a:t>
            </a:r>
          </a:p>
          <a:p>
            <a:pPr marL="742950" lvl="1" indent="-285750">
              <a:buFont typeface="Arial" panose="020B0604020202020204" pitchFamily="34" charset="0"/>
              <a:buChar char="•"/>
            </a:pPr>
            <a:r>
              <a:rPr lang="es-ES" dirty="0"/>
              <a:t>Financiamiento para proyectos sostenibles de organismos públicos y privados.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Contenidor de número de diapositiva 3">
            <a:extLst>
              <a:ext uri="{FF2B5EF4-FFF2-40B4-BE49-F238E27FC236}">
                <a16:creationId xmlns:a16="http://schemas.microsoft.com/office/drawing/2014/main" id="{57719E05-CE43-F39B-EB90-D1414991CFDD}"/>
              </a:ext>
            </a:extLst>
          </p:cNvPr>
          <p:cNvSpPr>
            <a:spLocks noGrp="1"/>
          </p:cNvSpPr>
          <p:nvPr>
            <p:ph type="sldNum" sz="quarter" idx="5"/>
          </p:nvPr>
        </p:nvSpPr>
        <p:spPr/>
        <p:txBody>
          <a:bodyPr/>
          <a:lstStyle/>
          <a:p>
            <a:fld id="{65965534-A9B0-4251-A97E-9C49AC55828E}" type="slidenum">
              <a:rPr lang="es-ES" smtClean="0"/>
              <a:t>27</a:t>
            </a:fld>
            <a:endParaRPr lang="es-ES"/>
          </a:p>
        </p:txBody>
      </p:sp>
    </p:spTree>
    <p:extLst>
      <p:ext uri="{BB962C8B-B14F-4D97-AF65-F5344CB8AC3E}">
        <p14:creationId xmlns:p14="http://schemas.microsoft.com/office/powerpoint/2010/main" val="2909581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4ABF8-0523-A2BC-3547-3830D3235D77}"/>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389E795D-FD50-948F-B90F-F1F8C1362BA8}"/>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209D9DC2-B735-4806-5285-572AD6870D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PLANTILLA PARA TRABAJO PRÁCTICO OPCIONAL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S_tradnl"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Contenidor de número de diapositiva 3">
            <a:extLst>
              <a:ext uri="{FF2B5EF4-FFF2-40B4-BE49-F238E27FC236}">
                <a16:creationId xmlns:a16="http://schemas.microsoft.com/office/drawing/2014/main" id="{832E0C38-191E-457E-E2BC-8B38F2E590A4}"/>
              </a:ext>
            </a:extLst>
          </p:cNvPr>
          <p:cNvSpPr>
            <a:spLocks noGrp="1"/>
          </p:cNvSpPr>
          <p:nvPr>
            <p:ph type="sldNum" sz="quarter" idx="5"/>
          </p:nvPr>
        </p:nvSpPr>
        <p:spPr/>
        <p:txBody>
          <a:bodyPr/>
          <a:lstStyle/>
          <a:p>
            <a:fld id="{65965534-A9B0-4251-A97E-9C49AC55828E}" type="slidenum">
              <a:rPr lang="es-ES" smtClean="0"/>
              <a:t>28</a:t>
            </a:fld>
            <a:endParaRPr lang="es-ES"/>
          </a:p>
        </p:txBody>
      </p:sp>
    </p:spTree>
    <p:extLst>
      <p:ext uri="{BB962C8B-B14F-4D97-AF65-F5344CB8AC3E}">
        <p14:creationId xmlns:p14="http://schemas.microsoft.com/office/powerpoint/2010/main" val="4220573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15347-0C26-9017-646A-A9190D25006A}"/>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B527246D-8137-3063-9F4A-035A5715494C}"/>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CEF138A2-1F37-2075-6487-79B839CE08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00" dirty="0">
                <a:latin typeface="Montserrat" panose="00000500000000000000" pitchFamily="2" charset="0"/>
                <a:ea typeface="Calibri" panose="020F0502020204030204" pitchFamily="34" charset="0"/>
                <a:cs typeface="Times New Roman" panose="02020603050405020304" pitchFamily="18" charset="0"/>
              </a:rPr>
              <a:t> </a:t>
            </a:r>
            <a:endParaRPr lang="en-US" sz="1200" kern="100" dirty="0">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00" dirty="0">
              <a:latin typeface="Montserrat" panose="00000500000000000000" pitchFamily="2" charset="0"/>
              <a:ea typeface="Calibri" panose="020F0502020204030204" pitchFamily="34" charset="0"/>
              <a:cs typeface="Times New Roman" panose="02020603050405020304" pitchFamily="18" charset="0"/>
            </a:endParaRPr>
          </a:p>
          <a:p>
            <a:endParaRPr lang="es-ES" dirty="0"/>
          </a:p>
        </p:txBody>
      </p:sp>
      <p:sp>
        <p:nvSpPr>
          <p:cNvPr id="4" name="Contenidor de número de diapositiva 3">
            <a:extLst>
              <a:ext uri="{FF2B5EF4-FFF2-40B4-BE49-F238E27FC236}">
                <a16:creationId xmlns:a16="http://schemas.microsoft.com/office/drawing/2014/main" id="{A3061AB2-76BE-FADA-1CB5-DB1DFC2571C4}"/>
              </a:ext>
            </a:extLst>
          </p:cNvPr>
          <p:cNvSpPr>
            <a:spLocks noGrp="1"/>
          </p:cNvSpPr>
          <p:nvPr>
            <p:ph type="sldNum" sz="quarter" idx="5"/>
          </p:nvPr>
        </p:nvSpPr>
        <p:spPr/>
        <p:txBody>
          <a:bodyPr/>
          <a:lstStyle/>
          <a:p>
            <a:fld id="{65965534-A9B0-4251-A97E-9C49AC55828E}" type="slidenum">
              <a:rPr lang="es-ES" smtClean="0"/>
              <a:t>29</a:t>
            </a:fld>
            <a:endParaRPr lang="es-ES"/>
          </a:p>
        </p:txBody>
      </p:sp>
    </p:spTree>
    <p:extLst>
      <p:ext uri="{BB962C8B-B14F-4D97-AF65-F5344CB8AC3E}">
        <p14:creationId xmlns:p14="http://schemas.microsoft.com/office/powerpoint/2010/main" val="1950333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97959-6C79-29D1-EBB8-A5E9BD718CE6}"/>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9E47B2FA-CBFC-7C90-1DBA-A32A712F1E70}"/>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948F29C4-2E56-F6EE-2337-76E9792BE8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Indicadores pueden haber muchos y han sido presentados en el módulo de BP.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a:buFont typeface="Arial" panose="020B0604020202020204" pitchFamily="34" charset="0"/>
              <a:buChar char="•"/>
            </a:pPr>
            <a:r>
              <a:rPr lang="es-ES" b="1" dirty="0"/>
              <a:t>Huella de carbono total (</a:t>
            </a:r>
            <a:r>
              <a:rPr lang="es-ES" b="1" dirty="0" err="1"/>
              <a:t>tCO₂e</a:t>
            </a:r>
            <a:r>
              <a:rPr lang="es-ES" b="1" dirty="0"/>
              <a:t>/año)</a:t>
            </a:r>
            <a:r>
              <a:rPr lang="es-ES" dirty="0"/>
              <a:t>:Mide el impacto de las operaciones globales (alcances 1, 2 y 3).</a:t>
            </a:r>
          </a:p>
          <a:p>
            <a:pPr>
              <a:buFont typeface="Arial" panose="020B0604020202020204" pitchFamily="34" charset="0"/>
              <a:buChar char="•"/>
            </a:pPr>
            <a:r>
              <a:rPr lang="es-ES" b="1" dirty="0"/>
              <a:t>Consumo energético por cliente o servicio (kWh/cliente)</a:t>
            </a:r>
            <a:r>
              <a:rPr lang="es-ES" dirty="0"/>
              <a:t>:Permite identificar el impacto relativo por huésped o comida servida.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Contenidor de número de diapositiva 3">
            <a:extLst>
              <a:ext uri="{FF2B5EF4-FFF2-40B4-BE49-F238E27FC236}">
                <a16:creationId xmlns:a16="http://schemas.microsoft.com/office/drawing/2014/main" id="{73BAC2F1-74A8-587C-E616-7E4D6BC9C7D9}"/>
              </a:ext>
            </a:extLst>
          </p:cNvPr>
          <p:cNvSpPr>
            <a:spLocks noGrp="1"/>
          </p:cNvSpPr>
          <p:nvPr>
            <p:ph type="sldNum" sz="quarter" idx="5"/>
          </p:nvPr>
        </p:nvSpPr>
        <p:spPr/>
        <p:txBody>
          <a:bodyPr/>
          <a:lstStyle/>
          <a:p>
            <a:fld id="{65965534-A9B0-4251-A97E-9C49AC55828E}" type="slidenum">
              <a:rPr lang="es-ES" smtClean="0"/>
              <a:t>30</a:t>
            </a:fld>
            <a:endParaRPr lang="es-ES"/>
          </a:p>
        </p:txBody>
      </p:sp>
    </p:spTree>
    <p:extLst>
      <p:ext uri="{BB962C8B-B14F-4D97-AF65-F5344CB8AC3E}">
        <p14:creationId xmlns:p14="http://schemas.microsoft.com/office/powerpoint/2010/main" val="3713157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4A54A-79A3-929B-3CF9-D83FDEB00054}"/>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7CE0AD79-73C6-5515-6E52-9BBBC917849B}"/>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92C31544-8546-2CF2-8ACC-B6F037BA96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Indicadores pueden haber muchos y han sido presentados en el módulo de BP.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Entramos en Huella de C para ilustrar la colaboración y el modo Cadena de Valor así como los consumos energéticos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Contenidor de número de diapositiva 3">
            <a:extLst>
              <a:ext uri="{FF2B5EF4-FFF2-40B4-BE49-F238E27FC236}">
                <a16:creationId xmlns:a16="http://schemas.microsoft.com/office/drawing/2014/main" id="{3E33F14F-A400-30EA-A191-06019F4307BD}"/>
              </a:ext>
            </a:extLst>
          </p:cNvPr>
          <p:cNvSpPr>
            <a:spLocks noGrp="1"/>
          </p:cNvSpPr>
          <p:nvPr>
            <p:ph type="sldNum" sz="quarter" idx="5"/>
          </p:nvPr>
        </p:nvSpPr>
        <p:spPr/>
        <p:txBody>
          <a:bodyPr/>
          <a:lstStyle/>
          <a:p>
            <a:fld id="{65965534-A9B0-4251-A97E-9C49AC55828E}" type="slidenum">
              <a:rPr lang="es-ES" smtClean="0"/>
              <a:t>31</a:t>
            </a:fld>
            <a:endParaRPr lang="es-ES"/>
          </a:p>
        </p:txBody>
      </p:sp>
    </p:spTree>
    <p:extLst>
      <p:ext uri="{BB962C8B-B14F-4D97-AF65-F5344CB8AC3E}">
        <p14:creationId xmlns:p14="http://schemas.microsoft.com/office/powerpoint/2010/main" val="3431498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264F5-D938-8D3B-470B-B9C6B5705F6A}"/>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28E26CC5-86FD-A626-D4D8-FFD8BA76358E}"/>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4633FD48-23D3-6824-ECE5-C2D3CB0B0B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00" dirty="0">
                <a:latin typeface="Montserrat" panose="00000500000000000000" pitchFamily="2" charset="0"/>
                <a:ea typeface="Calibri" panose="020F0502020204030204" pitchFamily="34" charset="0"/>
                <a:cs typeface="Times New Roman" panose="02020603050405020304" pitchFamily="18" charset="0"/>
              </a:rPr>
              <a:t> </a:t>
            </a:r>
            <a:endParaRPr lang="en-US" sz="1200" kern="100" dirty="0">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00" dirty="0">
              <a:latin typeface="Montserrat" panose="00000500000000000000" pitchFamily="2" charset="0"/>
              <a:ea typeface="Calibri" panose="020F0502020204030204" pitchFamily="34" charset="0"/>
              <a:cs typeface="Times New Roman" panose="02020603050405020304" pitchFamily="18" charset="0"/>
            </a:endParaRPr>
          </a:p>
          <a:p>
            <a:endParaRPr lang="es-ES" dirty="0"/>
          </a:p>
        </p:txBody>
      </p:sp>
      <p:sp>
        <p:nvSpPr>
          <p:cNvPr id="4" name="Contenidor de número de diapositiva 3">
            <a:extLst>
              <a:ext uri="{FF2B5EF4-FFF2-40B4-BE49-F238E27FC236}">
                <a16:creationId xmlns:a16="http://schemas.microsoft.com/office/drawing/2014/main" id="{6B1CE882-13FA-F6DE-DE5B-8BFB9E490CE5}"/>
              </a:ext>
            </a:extLst>
          </p:cNvPr>
          <p:cNvSpPr>
            <a:spLocks noGrp="1"/>
          </p:cNvSpPr>
          <p:nvPr>
            <p:ph type="sldNum" sz="quarter" idx="5"/>
          </p:nvPr>
        </p:nvSpPr>
        <p:spPr/>
        <p:txBody>
          <a:bodyPr/>
          <a:lstStyle/>
          <a:p>
            <a:fld id="{65965534-A9B0-4251-A97E-9C49AC55828E}" type="slidenum">
              <a:rPr lang="es-ES" smtClean="0"/>
              <a:t>4</a:t>
            </a:fld>
            <a:endParaRPr lang="es-ES"/>
          </a:p>
        </p:txBody>
      </p:sp>
    </p:spTree>
    <p:extLst>
      <p:ext uri="{BB962C8B-B14F-4D97-AF65-F5344CB8AC3E}">
        <p14:creationId xmlns:p14="http://schemas.microsoft.com/office/powerpoint/2010/main" val="3301107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441CE-FC54-8FBA-87F5-E6A42A3F975C}"/>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64AB6D7D-BF1B-6305-9440-AB2EF7CF46D1}"/>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816D3FA0-D7A7-15C8-0C22-BAB55E3056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Entramos en Huella de C para ilustrar la colaboración y el modo Cadena de Valor así como los consumos energéticos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Contenidor de número de diapositiva 3">
            <a:extLst>
              <a:ext uri="{FF2B5EF4-FFF2-40B4-BE49-F238E27FC236}">
                <a16:creationId xmlns:a16="http://schemas.microsoft.com/office/drawing/2014/main" id="{82FC663C-4D73-7BCC-0B26-A4DDAC0A0827}"/>
              </a:ext>
            </a:extLst>
          </p:cNvPr>
          <p:cNvSpPr>
            <a:spLocks noGrp="1"/>
          </p:cNvSpPr>
          <p:nvPr>
            <p:ph type="sldNum" sz="quarter" idx="5"/>
          </p:nvPr>
        </p:nvSpPr>
        <p:spPr/>
        <p:txBody>
          <a:bodyPr/>
          <a:lstStyle/>
          <a:p>
            <a:fld id="{65965534-A9B0-4251-A97E-9C49AC55828E}" type="slidenum">
              <a:rPr lang="es-ES" smtClean="0"/>
              <a:t>32</a:t>
            </a:fld>
            <a:endParaRPr lang="es-ES"/>
          </a:p>
        </p:txBody>
      </p:sp>
    </p:spTree>
    <p:extLst>
      <p:ext uri="{BB962C8B-B14F-4D97-AF65-F5344CB8AC3E}">
        <p14:creationId xmlns:p14="http://schemas.microsoft.com/office/powerpoint/2010/main" val="864023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308E7-5603-18F8-B8D8-63B86A512A65}"/>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EDCBECFC-DB76-7885-76FE-E451EEA68E53}"/>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762483E2-FB54-F84D-8BD3-834E39B895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Ref</a:t>
            </a:r>
            <a:r>
              <a:rPr lang="es-E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Greenhouse Gas Protocol: Corporate Value Chain (Scope 3) Accounting and Reporting Standard</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Guía </a:t>
            </a:r>
            <a:r>
              <a:rPr lang="en-US" dirty="0" err="1"/>
              <a:t>Complementaria</a:t>
            </a:r>
            <a:r>
              <a:rPr lang="en-US" dirty="0"/>
              <a:t>: Technical Guidance for Calculating Scope 3 Emissions</a:t>
            </a:r>
            <a:r>
              <a:rPr lang="es-ES" dirty="0"/>
              <a:t> – Publicado por GHG </a:t>
            </a:r>
            <a:r>
              <a:rPr lang="es-ES" dirty="0" err="1"/>
              <a:t>Protocol</a:t>
            </a: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a:buFont typeface="+mj-lt"/>
              <a:buAutoNum type="arabicPeriod"/>
            </a:pPr>
            <a:r>
              <a:rPr lang="es-ES" b="1" dirty="0"/>
              <a:t>Bienes y Servicios Adquiridos</a:t>
            </a:r>
            <a:endParaRPr lang="es-ES" dirty="0"/>
          </a:p>
          <a:p>
            <a:pPr marL="742950" lvl="1" indent="-285750">
              <a:buFont typeface="+mj-lt"/>
              <a:buAutoNum type="arabicPeriod"/>
            </a:pPr>
            <a:r>
              <a:rPr lang="es-ES" b="1" dirty="0"/>
              <a:t>Definición</a:t>
            </a:r>
            <a:r>
              <a:rPr lang="es-ES" dirty="0"/>
              <a:t>: Emisiones asociadas a la producción de todos los bienes y servicios comprados o adquiridos por la empresa.</a:t>
            </a:r>
          </a:p>
          <a:p>
            <a:pPr marL="742950" lvl="1" indent="-285750">
              <a:buFont typeface="+mj-lt"/>
              <a:buAutoNum type="arabicPeriod"/>
            </a:pPr>
            <a:r>
              <a:rPr lang="es-ES" b="1" dirty="0"/>
              <a:t>Ejemplo</a:t>
            </a:r>
            <a:r>
              <a:rPr lang="es-ES" dirty="0"/>
              <a:t>: Producción de alimentos, empaques, materiales de limpieza o ropa de cama.</a:t>
            </a:r>
          </a:p>
          <a:p>
            <a:pPr>
              <a:buFont typeface="+mj-lt"/>
              <a:buAutoNum type="arabicPeriod"/>
            </a:pPr>
            <a:r>
              <a:rPr lang="es-ES" b="1" dirty="0"/>
              <a:t>Bienes de Capital</a:t>
            </a:r>
            <a:endParaRPr lang="es-ES" dirty="0"/>
          </a:p>
          <a:p>
            <a:pPr marL="742950" lvl="1" indent="-285750">
              <a:buFont typeface="+mj-lt"/>
              <a:buAutoNum type="arabicPeriod"/>
            </a:pPr>
            <a:r>
              <a:rPr lang="es-ES" b="1" dirty="0"/>
              <a:t>Definición</a:t>
            </a:r>
            <a:r>
              <a:rPr lang="es-ES" dirty="0"/>
              <a:t>: Emisiones derivadas de la producción de bienes de capital, como edificios, maquinaria o tecnología adquirida.</a:t>
            </a:r>
          </a:p>
          <a:p>
            <a:pPr marL="742950" lvl="1" indent="-285750">
              <a:buFont typeface="+mj-lt"/>
              <a:buAutoNum type="arabicPeriod"/>
            </a:pPr>
            <a:r>
              <a:rPr lang="es-ES" b="1" dirty="0"/>
              <a:t>Ejemplo</a:t>
            </a:r>
            <a:r>
              <a:rPr lang="es-ES" dirty="0"/>
              <a:t>: Construcción de un hotel o renovación de una cocina industrial.</a:t>
            </a:r>
          </a:p>
          <a:p>
            <a:pPr>
              <a:buFont typeface="+mj-lt"/>
              <a:buAutoNum type="arabicPeriod"/>
            </a:pPr>
            <a:r>
              <a:rPr lang="es-ES" b="1" dirty="0"/>
              <a:t>Combustibles y Actividades Relacionadas con Energía no Incluidas en Alcance 1 o 2</a:t>
            </a:r>
            <a:endParaRPr lang="es-ES" dirty="0"/>
          </a:p>
          <a:p>
            <a:pPr marL="742950" lvl="1" indent="-285750">
              <a:buFont typeface="+mj-lt"/>
              <a:buAutoNum type="arabicPeriod"/>
            </a:pPr>
            <a:r>
              <a:rPr lang="es-ES" b="1" dirty="0"/>
              <a:t>Definición</a:t>
            </a:r>
            <a:r>
              <a:rPr lang="es-ES" dirty="0"/>
              <a:t>: Emisiones de actividades </a:t>
            </a:r>
            <a:r>
              <a:rPr lang="es-ES" dirty="0" err="1"/>
              <a:t>upstream</a:t>
            </a:r>
            <a:r>
              <a:rPr lang="es-ES" dirty="0"/>
              <a:t> relacionadas con el combustible y la energía comprados (extracción, producción y transporte).</a:t>
            </a:r>
          </a:p>
          <a:p>
            <a:pPr marL="742950" lvl="1" indent="-285750">
              <a:buFont typeface="+mj-lt"/>
              <a:buAutoNum type="arabicPeriod"/>
            </a:pPr>
            <a:r>
              <a:rPr lang="es-ES" b="1" dirty="0"/>
              <a:t>Ejemplo</a:t>
            </a:r>
            <a:r>
              <a:rPr lang="es-ES" dirty="0"/>
              <a:t>: Transporte y extracción de gas utilizado en las cocinas.</a:t>
            </a:r>
          </a:p>
          <a:p>
            <a:pPr>
              <a:buFont typeface="+mj-lt"/>
              <a:buAutoNum type="arabicPeriod"/>
            </a:pPr>
            <a:r>
              <a:rPr lang="es-ES" b="1" dirty="0"/>
              <a:t>Transporte y Distribución Ascendente</a:t>
            </a:r>
            <a:endParaRPr lang="es-ES" dirty="0"/>
          </a:p>
          <a:p>
            <a:pPr marL="742950" lvl="1" indent="-285750">
              <a:buFont typeface="+mj-lt"/>
              <a:buAutoNum type="arabicPeriod"/>
            </a:pPr>
            <a:r>
              <a:rPr lang="es-ES" b="1" dirty="0"/>
              <a:t>Definición</a:t>
            </a:r>
            <a:r>
              <a:rPr lang="es-ES" dirty="0"/>
              <a:t>: Emisiones asociadas con el transporte de bienes adquiridos desde los proveedores hasta las instalaciones de la empresa.</a:t>
            </a:r>
          </a:p>
          <a:p>
            <a:pPr marL="742950" lvl="1" indent="-285750">
              <a:buFont typeface="+mj-lt"/>
              <a:buAutoNum type="arabicPeriod"/>
            </a:pPr>
            <a:r>
              <a:rPr lang="es-ES" b="1" dirty="0"/>
              <a:t>Ejemplo</a:t>
            </a:r>
            <a:r>
              <a:rPr lang="es-ES" dirty="0"/>
              <a:t>: Transporte de alimentos desde un proveedor internacional.</a:t>
            </a:r>
          </a:p>
          <a:p>
            <a:pPr>
              <a:buFont typeface="+mj-lt"/>
              <a:buAutoNum type="arabicPeriod"/>
            </a:pPr>
            <a:r>
              <a:rPr lang="es-ES" b="1" dirty="0"/>
              <a:t>Residuos Generados en Operaciones</a:t>
            </a:r>
            <a:endParaRPr lang="es-ES" dirty="0"/>
          </a:p>
          <a:p>
            <a:pPr marL="742950" lvl="1" indent="-285750">
              <a:buFont typeface="+mj-lt"/>
              <a:buAutoNum type="arabicPeriod"/>
            </a:pPr>
            <a:r>
              <a:rPr lang="es-ES" b="1" dirty="0"/>
              <a:t>Definición</a:t>
            </a:r>
            <a:r>
              <a:rPr lang="es-ES" dirty="0"/>
              <a:t>: Emisiones asociadas con el tratamiento y disposición de residuos generados durante las operaciones de la empresa.</a:t>
            </a:r>
          </a:p>
          <a:p>
            <a:pPr marL="742950" lvl="1" indent="-285750">
              <a:buFont typeface="+mj-lt"/>
              <a:buAutoNum type="arabicPeriod"/>
            </a:pPr>
            <a:r>
              <a:rPr lang="es-ES" b="1" dirty="0"/>
              <a:t>Ejemplo</a:t>
            </a:r>
            <a:r>
              <a:rPr lang="es-ES" dirty="0"/>
              <a:t>: Residuos alimentarios, plásticos de un solo uso y materiales de embalaje.</a:t>
            </a:r>
          </a:p>
          <a:p>
            <a:pPr>
              <a:buFont typeface="+mj-lt"/>
              <a:buAutoNum type="arabicPeriod"/>
            </a:pPr>
            <a:r>
              <a:rPr lang="es-ES" b="1" dirty="0"/>
              <a:t>Viajes de Negocios</a:t>
            </a:r>
            <a:endParaRPr lang="es-ES" dirty="0"/>
          </a:p>
          <a:p>
            <a:pPr marL="742950" lvl="1" indent="-285750">
              <a:buFont typeface="+mj-lt"/>
              <a:buAutoNum type="arabicPeriod"/>
            </a:pPr>
            <a:r>
              <a:rPr lang="es-ES" b="1" dirty="0"/>
              <a:t>Definición</a:t>
            </a:r>
            <a:r>
              <a:rPr lang="es-ES" dirty="0"/>
              <a:t>: Emisiones derivadas de los desplazamientos del personal de la empresa por motivos de trabajo.</a:t>
            </a:r>
          </a:p>
          <a:p>
            <a:pPr marL="742950" lvl="1" indent="-285750">
              <a:buFont typeface="+mj-lt"/>
              <a:buAutoNum type="arabicPeriod"/>
            </a:pPr>
            <a:r>
              <a:rPr lang="es-ES" b="1" dirty="0"/>
              <a:t>Ejemplo</a:t>
            </a:r>
            <a:r>
              <a:rPr lang="es-ES" dirty="0"/>
              <a:t>: Vuelos o transporte terrestre para reuniones o conferencias.</a:t>
            </a:r>
          </a:p>
          <a:p>
            <a:pPr>
              <a:buFont typeface="+mj-lt"/>
              <a:buAutoNum type="arabicPeriod"/>
            </a:pPr>
            <a:r>
              <a:rPr lang="es-ES" b="1" dirty="0"/>
              <a:t>Desplazamientos de los Empleados</a:t>
            </a:r>
            <a:endParaRPr lang="es-ES" dirty="0"/>
          </a:p>
          <a:p>
            <a:pPr marL="742950" lvl="1" indent="-285750">
              <a:buFont typeface="+mj-lt"/>
              <a:buAutoNum type="arabicPeriod"/>
            </a:pPr>
            <a:r>
              <a:rPr lang="es-ES" b="1" dirty="0"/>
              <a:t>Definición</a:t>
            </a:r>
            <a:r>
              <a:rPr lang="es-ES" dirty="0"/>
              <a:t>: Emisiones generadas por el transporte diario de los empleados desde y hacia su lugar de trabajo.</a:t>
            </a:r>
          </a:p>
          <a:p>
            <a:pPr marL="742950" lvl="1" indent="-285750">
              <a:buFont typeface="+mj-lt"/>
              <a:buAutoNum type="arabicPeriod"/>
            </a:pPr>
            <a:r>
              <a:rPr lang="es-ES" b="1" dirty="0"/>
              <a:t>Ejemplo</a:t>
            </a:r>
            <a:r>
              <a:rPr lang="es-ES" dirty="0"/>
              <a:t>: Emisiones de automóviles privados o transporte público utilizado por los empleados.</a:t>
            </a:r>
          </a:p>
          <a:p>
            <a:pPr>
              <a:buFont typeface="+mj-lt"/>
              <a:buAutoNum type="arabicPeriod"/>
            </a:pPr>
            <a:r>
              <a:rPr lang="es-ES" b="1" dirty="0"/>
              <a:t>Activos Alquilados Ascendentes</a:t>
            </a:r>
            <a:endParaRPr lang="es-ES" dirty="0"/>
          </a:p>
          <a:p>
            <a:pPr marL="742950" lvl="1" indent="-285750">
              <a:buFont typeface="+mj-lt"/>
              <a:buAutoNum type="arabicPeriod"/>
            </a:pPr>
            <a:r>
              <a:rPr lang="es-ES" b="1" dirty="0"/>
              <a:t>Definición</a:t>
            </a:r>
            <a:r>
              <a:rPr lang="es-ES" dirty="0"/>
              <a:t>: Emisiones derivadas de los activos alquilados que no están incluidos en los alcances 1 y 2.</a:t>
            </a:r>
          </a:p>
          <a:p>
            <a:pPr marL="742950" lvl="1" indent="-285750">
              <a:buFont typeface="+mj-lt"/>
              <a:buAutoNum type="arabicPeriod"/>
            </a:pPr>
            <a:r>
              <a:rPr lang="es-ES" b="1" dirty="0"/>
              <a:t>Ejemplo</a:t>
            </a:r>
            <a:r>
              <a:rPr lang="es-ES" dirty="0"/>
              <a:t>: Uso de espacios de almacenamiento o instalaciones alquiladas.</a:t>
            </a:r>
          </a:p>
          <a:p>
            <a:r>
              <a:rPr lang="es-ES" b="1" dirty="0"/>
              <a:t>Categorías de Emisiones Descendentes (</a:t>
            </a:r>
            <a:r>
              <a:rPr lang="es-ES" b="1" dirty="0" err="1"/>
              <a:t>Downstream</a:t>
            </a:r>
            <a:r>
              <a:rPr lang="es-ES" b="1" dirty="0"/>
              <a:t>)</a:t>
            </a:r>
          </a:p>
          <a:p>
            <a:r>
              <a:rPr lang="es-ES" dirty="0"/>
              <a:t>Estas se relacionan con las actividades posteriores a las operaciones de la empresa, relacionadas con el transporte, uso y disposición de los productos o servicios vendidos.</a:t>
            </a:r>
          </a:p>
          <a:p>
            <a:pPr>
              <a:buFont typeface="+mj-lt"/>
              <a:buAutoNum type="arabicPeriod" startAt="9"/>
            </a:pPr>
            <a:r>
              <a:rPr lang="es-ES" b="1" dirty="0"/>
              <a:t>Transporte y Distribución Descendente</a:t>
            </a:r>
            <a:endParaRPr lang="es-ES" dirty="0"/>
          </a:p>
          <a:p>
            <a:pPr marL="742950" lvl="1" indent="-285750">
              <a:buFont typeface="+mj-lt"/>
              <a:buAutoNum type="arabicPeriod" startAt="9"/>
            </a:pPr>
            <a:r>
              <a:rPr lang="es-ES" b="1" dirty="0"/>
              <a:t>Definición</a:t>
            </a:r>
            <a:r>
              <a:rPr lang="es-ES" dirty="0"/>
              <a:t>: Emisiones generadas por el transporte y la distribución de productos vendidos a clientes o minoristas.</a:t>
            </a:r>
          </a:p>
          <a:p>
            <a:pPr marL="742950" lvl="1" indent="-285750">
              <a:buFont typeface="+mj-lt"/>
              <a:buAutoNum type="arabicPeriod" startAt="9"/>
            </a:pPr>
            <a:r>
              <a:rPr lang="es-ES" b="1" dirty="0"/>
              <a:t>Ejemplo</a:t>
            </a:r>
            <a:r>
              <a:rPr lang="es-ES" dirty="0"/>
              <a:t>: Entrega de comidas en un servicio de catering o alimentos transportados a supermercados.</a:t>
            </a:r>
          </a:p>
          <a:p>
            <a:pPr>
              <a:buFont typeface="+mj-lt"/>
              <a:buAutoNum type="arabicPeriod" startAt="9"/>
            </a:pPr>
            <a:r>
              <a:rPr lang="es-ES" b="1" dirty="0"/>
              <a:t>Procesamiento de Productos Vendidos</a:t>
            </a:r>
            <a:endParaRPr lang="es-ES" dirty="0"/>
          </a:p>
          <a:p>
            <a:pPr lvl="1">
              <a:buFont typeface="Arial" panose="020B0604020202020204" pitchFamily="34" charset="0"/>
              <a:buChar char="•"/>
            </a:pPr>
            <a:r>
              <a:rPr lang="es-ES" b="1" dirty="0"/>
              <a:t>Definición</a:t>
            </a:r>
            <a:r>
              <a:rPr lang="es-ES" dirty="0"/>
              <a:t>: Emisiones generadas por empresas que procesan los productos vendidos por la empresa </a:t>
            </a:r>
            <a:r>
              <a:rPr lang="es-ES" dirty="0" err="1"/>
              <a:t>reportante</a:t>
            </a:r>
            <a:r>
              <a:rPr lang="es-ES" dirty="0"/>
              <a:t>.</a:t>
            </a:r>
          </a:p>
          <a:p>
            <a:pPr lvl="1">
              <a:buFont typeface="Arial" panose="020B0604020202020204" pitchFamily="34" charset="0"/>
              <a:buChar char="•"/>
            </a:pPr>
            <a:r>
              <a:rPr lang="es-ES" b="1" dirty="0"/>
              <a:t>Ejemplo</a:t>
            </a:r>
            <a:r>
              <a:rPr lang="es-ES" dirty="0"/>
              <a:t>: Procesamiento adicional de alimentos vendidos a distribuidores o fabricantes.</a:t>
            </a:r>
          </a:p>
          <a:p>
            <a:pPr>
              <a:buFont typeface="+mj-lt"/>
              <a:buAutoNum type="arabicPeriod" startAt="11"/>
            </a:pPr>
            <a:r>
              <a:rPr lang="es-ES" b="1" dirty="0"/>
              <a:t>Uso de Productos Vendidos</a:t>
            </a:r>
            <a:endParaRPr lang="es-ES" dirty="0"/>
          </a:p>
          <a:p>
            <a:pPr lvl="1">
              <a:buFont typeface="Arial" panose="020B0604020202020204" pitchFamily="34" charset="0"/>
              <a:buChar char="•"/>
            </a:pPr>
            <a:r>
              <a:rPr lang="es-ES" b="1" dirty="0"/>
              <a:t>Definición</a:t>
            </a:r>
            <a:r>
              <a:rPr lang="es-ES" dirty="0"/>
              <a:t>: Emisiones derivadas del uso de productos o servicios vendidos por la empresa </a:t>
            </a:r>
            <a:r>
              <a:rPr lang="es-ES" dirty="0" err="1"/>
              <a:t>reportante</a:t>
            </a:r>
            <a:r>
              <a:rPr lang="es-ES" dirty="0"/>
              <a:t>.</a:t>
            </a:r>
          </a:p>
          <a:p>
            <a:pPr lvl="1">
              <a:buFont typeface="Arial" panose="020B0604020202020204" pitchFamily="34" charset="0"/>
              <a:buChar char="•"/>
            </a:pPr>
            <a:r>
              <a:rPr lang="es-ES" b="1" dirty="0"/>
              <a:t>Ejemplo</a:t>
            </a:r>
            <a:r>
              <a:rPr lang="es-ES" dirty="0"/>
              <a:t>: Energía consumida por los clientes en el uso de electrodomésticos o equipos vendidos.</a:t>
            </a:r>
          </a:p>
          <a:p>
            <a:pPr>
              <a:buFont typeface="+mj-lt"/>
              <a:buAutoNum type="arabicPeriod" startAt="12"/>
            </a:pPr>
            <a:r>
              <a:rPr lang="es-ES" b="1" dirty="0"/>
              <a:t>Tratamiento al Final de la Vida Útil de los Productos Vendidos</a:t>
            </a:r>
            <a:endParaRPr lang="es-ES" dirty="0"/>
          </a:p>
          <a:p>
            <a:pPr lvl="1">
              <a:buFont typeface="Arial" panose="020B0604020202020204" pitchFamily="34" charset="0"/>
              <a:buChar char="•"/>
            </a:pPr>
            <a:r>
              <a:rPr lang="es-ES" b="1" dirty="0"/>
              <a:t>Definición</a:t>
            </a:r>
            <a:r>
              <a:rPr lang="es-ES" dirty="0"/>
              <a:t>: Emisiones derivadas de la disposición final de los productos vendidos al término de su vida útil.</a:t>
            </a:r>
          </a:p>
          <a:p>
            <a:pPr lvl="1">
              <a:buFont typeface="Arial" panose="020B0604020202020204" pitchFamily="34" charset="0"/>
              <a:buChar char="•"/>
            </a:pPr>
            <a:r>
              <a:rPr lang="es-ES" b="1" dirty="0"/>
              <a:t>Ejemplo</a:t>
            </a:r>
            <a:r>
              <a:rPr lang="es-ES" dirty="0"/>
              <a:t>: Emisiones por el reciclaje o eliminación de envases y residuos alimentarios.</a:t>
            </a:r>
          </a:p>
          <a:p>
            <a:pPr>
              <a:buFont typeface="+mj-lt"/>
              <a:buAutoNum type="arabicPeriod" startAt="13"/>
            </a:pPr>
            <a:r>
              <a:rPr lang="es-ES" b="1" dirty="0"/>
              <a:t>Activos Alquilados Descendentes</a:t>
            </a:r>
            <a:endParaRPr lang="es-ES" dirty="0"/>
          </a:p>
          <a:p>
            <a:pPr lvl="1">
              <a:buFont typeface="Arial" panose="020B0604020202020204" pitchFamily="34" charset="0"/>
              <a:buChar char="•"/>
            </a:pPr>
            <a:r>
              <a:rPr lang="es-ES" b="1" dirty="0"/>
              <a:t>Definición</a:t>
            </a:r>
            <a:r>
              <a:rPr lang="es-ES" dirty="0"/>
              <a:t>: Emisiones derivadas del uso de activos alquilados a los clientes, no incluidas en los alcances 1 y 2.</a:t>
            </a:r>
          </a:p>
          <a:p>
            <a:pPr lvl="1">
              <a:buFont typeface="Arial" panose="020B0604020202020204" pitchFamily="34" charset="0"/>
              <a:buChar char="•"/>
            </a:pPr>
            <a:r>
              <a:rPr lang="es-ES" b="1" dirty="0"/>
              <a:t>Ejemplo</a:t>
            </a:r>
            <a:r>
              <a:rPr lang="es-ES" dirty="0"/>
              <a:t>: Uso de habitaciones alquiladas en un hotel.</a:t>
            </a:r>
          </a:p>
          <a:p>
            <a:pPr>
              <a:buFont typeface="+mj-lt"/>
              <a:buAutoNum type="arabicPeriod" startAt="14"/>
            </a:pPr>
            <a:r>
              <a:rPr lang="es-ES" b="1" dirty="0"/>
              <a:t>Franquicias</a:t>
            </a:r>
            <a:endParaRPr lang="es-ES" dirty="0"/>
          </a:p>
          <a:p>
            <a:pPr lvl="1">
              <a:buFont typeface="Arial" panose="020B0604020202020204" pitchFamily="34" charset="0"/>
              <a:buChar char="•"/>
            </a:pPr>
            <a:r>
              <a:rPr lang="es-ES" b="1" dirty="0"/>
              <a:t>Definición</a:t>
            </a:r>
            <a:r>
              <a:rPr lang="es-ES" dirty="0"/>
              <a:t>: Emisiones asociadas a las actividades realizadas por franquicias que operan bajo el nombre de la empresa.</a:t>
            </a:r>
          </a:p>
          <a:p>
            <a:pPr lvl="1">
              <a:buFont typeface="Arial" panose="020B0604020202020204" pitchFamily="34" charset="0"/>
              <a:buChar char="•"/>
            </a:pPr>
            <a:r>
              <a:rPr lang="es-ES" b="1" dirty="0"/>
              <a:t>Ejemplo</a:t>
            </a:r>
            <a:r>
              <a:rPr lang="es-ES" dirty="0"/>
              <a:t>: Emisiones de restaurantes operados bajo un modelo de franquicia.</a:t>
            </a:r>
          </a:p>
          <a:p>
            <a:pPr>
              <a:buFont typeface="+mj-lt"/>
              <a:buAutoNum type="arabicPeriod" startAt="15"/>
            </a:pPr>
            <a:r>
              <a:rPr lang="es-ES" b="1" dirty="0"/>
              <a:t>Otras Emisiones</a:t>
            </a:r>
            <a:endParaRPr lang="es-ES" dirty="0"/>
          </a:p>
          <a:p>
            <a:pPr lvl="1">
              <a:buFont typeface="Arial" panose="020B0604020202020204" pitchFamily="34" charset="0"/>
              <a:buChar char="•"/>
            </a:pPr>
            <a:r>
              <a:rPr lang="es-ES" b="1" dirty="0"/>
              <a:t>Definición</a:t>
            </a:r>
            <a:r>
              <a:rPr lang="es-ES" dirty="0"/>
              <a:t>: Cualquier otra emisión derivada de actividades relacionadas con los productos o servicios de la empresa que no están clasificadas en las categorías anteriores.</a:t>
            </a:r>
          </a:p>
          <a:p>
            <a:pPr lvl="1">
              <a:buFont typeface="Arial" panose="020B0604020202020204" pitchFamily="34" charset="0"/>
              <a:buChar char="•"/>
            </a:pPr>
            <a:r>
              <a:rPr lang="es-ES" b="1" dirty="0"/>
              <a:t>Ejemplo</a:t>
            </a:r>
            <a:r>
              <a:rPr lang="es-ES" dirty="0"/>
              <a:t>: Emisiones de productos vendidos a consumidores que generan residuos en sus hogares.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Contenidor de número de diapositiva 3">
            <a:extLst>
              <a:ext uri="{FF2B5EF4-FFF2-40B4-BE49-F238E27FC236}">
                <a16:creationId xmlns:a16="http://schemas.microsoft.com/office/drawing/2014/main" id="{9025E73B-0BB7-521B-7E6C-506E52E710E1}"/>
              </a:ext>
            </a:extLst>
          </p:cNvPr>
          <p:cNvSpPr>
            <a:spLocks noGrp="1"/>
          </p:cNvSpPr>
          <p:nvPr>
            <p:ph type="sldNum" sz="quarter" idx="5"/>
          </p:nvPr>
        </p:nvSpPr>
        <p:spPr/>
        <p:txBody>
          <a:bodyPr/>
          <a:lstStyle/>
          <a:p>
            <a:fld id="{65965534-A9B0-4251-A97E-9C49AC55828E}" type="slidenum">
              <a:rPr lang="es-ES" smtClean="0"/>
              <a:t>33</a:t>
            </a:fld>
            <a:endParaRPr lang="es-ES"/>
          </a:p>
        </p:txBody>
      </p:sp>
    </p:spTree>
    <p:extLst>
      <p:ext uri="{BB962C8B-B14F-4D97-AF65-F5344CB8AC3E}">
        <p14:creationId xmlns:p14="http://schemas.microsoft.com/office/powerpoint/2010/main" val="1836850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AF39D-F05D-D859-1FCB-B24928FE8C27}"/>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DAD12544-F081-25C2-61F6-B6D1F2842CDF}"/>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67E8435E-70B6-AEEF-CD18-6A0B4E18F276}"/>
              </a:ext>
            </a:extLst>
          </p:cNvPr>
          <p:cNvSpPr>
            <a:spLocks noGrp="1"/>
          </p:cNvSpPr>
          <p:nvPr>
            <p:ph type="body" idx="1"/>
          </p:nvPr>
        </p:nvSpPr>
        <p:spPr/>
        <p:txBody>
          <a:bodyPr/>
          <a:lstStyle/>
          <a:p>
            <a:endParaRPr lang="es-ES" dirty="0"/>
          </a:p>
        </p:txBody>
      </p:sp>
      <p:sp>
        <p:nvSpPr>
          <p:cNvPr id="4" name="Contenidor de número de diapositiva 3">
            <a:extLst>
              <a:ext uri="{FF2B5EF4-FFF2-40B4-BE49-F238E27FC236}">
                <a16:creationId xmlns:a16="http://schemas.microsoft.com/office/drawing/2014/main" id="{52DCD22C-4B49-FF8E-5F78-89E7ADD7BD1F}"/>
              </a:ext>
            </a:extLst>
          </p:cNvPr>
          <p:cNvSpPr>
            <a:spLocks noGrp="1"/>
          </p:cNvSpPr>
          <p:nvPr>
            <p:ph type="sldNum" sz="quarter" idx="5"/>
          </p:nvPr>
        </p:nvSpPr>
        <p:spPr/>
        <p:txBody>
          <a:bodyPr/>
          <a:lstStyle/>
          <a:p>
            <a:fld id="{65965534-A9B0-4251-A97E-9C49AC55828E}" type="slidenum">
              <a:rPr lang="es-ES" smtClean="0"/>
              <a:t>34</a:t>
            </a:fld>
            <a:endParaRPr lang="es-ES"/>
          </a:p>
        </p:txBody>
      </p:sp>
    </p:spTree>
    <p:extLst>
      <p:ext uri="{BB962C8B-B14F-4D97-AF65-F5344CB8AC3E}">
        <p14:creationId xmlns:p14="http://schemas.microsoft.com/office/powerpoint/2010/main" val="3140825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5"/>
          </p:nvPr>
        </p:nvSpPr>
        <p:spPr/>
        <p:txBody>
          <a:bodyPr/>
          <a:lstStyle/>
          <a:p>
            <a:fld id="{65965534-A9B0-4251-A97E-9C49AC55828E}" type="slidenum">
              <a:rPr lang="es-ES" smtClean="0"/>
              <a:t>35</a:t>
            </a:fld>
            <a:endParaRPr lang="es-ES"/>
          </a:p>
        </p:txBody>
      </p:sp>
    </p:spTree>
    <p:extLst>
      <p:ext uri="{BB962C8B-B14F-4D97-AF65-F5344CB8AC3E}">
        <p14:creationId xmlns:p14="http://schemas.microsoft.com/office/powerpoint/2010/main" val="91550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9A1D704-F1F8-4317-BE2D-562E762000B8}" type="slidenum">
              <a:rPr lang="es-ES" smtClean="0"/>
              <a:t>38</a:t>
            </a:fld>
            <a:endParaRPr lang="es-ES"/>
          </a:p>
        </p:txBody>
      </p:sp>
    </p:spTree>
    <p:extLst>
      <p:ext uri="{BB962C8B-B14F-4D97-AF65-F5344CB8AC3E}">
        <p14:creationId xmlns:p14="http://schemas.microsoft.com/office/powerpoint/2010/main" val="201411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defTabSz="771845">
              <a:defRPr/>
            </a:pPr>
            <a:r>
              <a:rPr lang="es-ES" sz="1000" kern="100" dirty="0">
                <a:latin typeface="Montserrat" panose="00000500000000000000" pitchFamily="2" charset="0"/>
                <a:ea typeface="Calibri" panose="020F0502020204030204" pitchFamily="34" charset="0"/>
                <a:cs typeface="Times New Roman" panose="02020603050405020304" pitchFamily="18" charset="0"/>
              </a:rPr>
              <a:t> </a:t>
            </a:r>
            <a:endParaRPr lang="en-US" sz="1000" kern="100" dirty="0">
              <a:latin typeface="Montserrat" panose="00000500000000000000" pitchFamily="2" charset="0"/>
              <a:ea typeface="Calibri" panose="020F0502020204030204" pitchFamily="34" charset="0"/>
              <a:cs typeface="Times New Roman" panose="02020603050405020304" pitchFamily="18" charset="0"/>
            </a:endParaRPr>
          </a:p>
          <a:p>
            <a:pPr>
              <a:buFont typeface="+mj-lt"/>
              <a:buAutoNum type="arabicPeriod"/>
            </a:pPr>
            <a:r>
              <a:rPr lang="es-ES" b="1" dirty="0">
                <a:latin typeface="Montserrat" panose="00000500000000000000" pitchFamily="2" charset="0"/>
              </a:rPr>
              <a:t>Abastecimiento sostenible</a:t>
            </a:r>
            <a:r>
              <a:rPr lang="es-ES" dirty="0">
                <a:latin typeface="Montserrat" panose="00000500000000000000" pitchFamily="2" charset="0"/>
              </a:rPr>
              <a:t>:</a:t>
            </a:r>
          </a:p>
          <a:p>
            <a:pPr marL="627124" lvl="1" indent="-241202">
              <a:buFont typeface="+mj-lt"/>
              <a:buAutoNum type="arabicPeriod"/>
            </a:pPr>
            <a:r>
              <a:rPr lang="es-ES" dirty="0">
                <a:latin typeface="Montserrat" panose="00000500000000000000" pitchFamily="2" charset="0"/>
              </a:rPr>
              <a:t>Selección de proveedores locales, éticos y con certificaciones medioambientales.</a:t>
            </a:r>
          </a:p>
          <a:p>
            <a:pPr marL="627124" lvl="1" indent="-241202">
              <a:buFont typeface="+mj-lt"/>
              <a:buAutoNum type="arabicPeriod"/>
            </a:pPr>
            <a:r>
              <a:rPr lang="es-ES" dirty="0">
                <a:latin typeface="Montserrat" panose="00000500000000000000" pitchFamily="2" charset="0"/>
              </a:rPr>
              <a:t>Reducción del impacto asociado al transporte, favoreciendo productos de proximidad (kilómetro cero), colaborando en la definición de rutas y entregas, etc.</a:t>
            </a:r>
          </a:p>
          <a:p>
            <a:pPr>
              <a:buFont typeface="+mj-lt"/>
              <a:buAutoNum type="arabicPeriod"/>
            </a:pPr>
            <a:r>
              <a:rPr lang="es-ES" b="1" dirty="0">
                <a:latin typeface="Montserrat" panose="00000500000000000000" pitchFamily="2" charset="0"/>
              </a:rPr>
              <a:t>Operaciones internas</a:t>
            </a:r>
            <a:r>
              <a:rPr lang="es-ES" dirty="0">
                <a:latin typeface="Montserrat" panose="00000500000000000000" pitchFamily="2" charset="0"/>
              </a:rPr>
              <a:t>:</a:t>
            </a:r>
          </a:p>
          <a:p>
            <a:pPr marL="627124" lvl="1" indent="-241202">
              <a:buFont typeface="+mj-lt"/>
              <a:buAutoNum type="arabicPeriod"/>
            </a:pPr>
            <a:r>
              <a:rPr lang="es-ES" dirty="0">
                <a:latin typeface="Montserrat" panose="00000500000000000000" pitchFamily="2" charset="0"/>
              </a:rPr>
              <a:t>Optimización del consumo de energía, agua y materias primas.</a:t>
            </a:r>
          </a:p>
          <a:p>
            <a:pPr marL="627124" lvl="1" indent="-241202">
              <a:buFont typeface="+mj-lt"/>
              <a:buAutoNum type="arabicPeriod"/>
            </a:pPr>
            <a:r>
              <a:rPr lang="es-ES" dirty="0">
                <a:latin typeface="Montserrat" panose="00000500000000000000" pitchFamily="2" charset="0"/>
              </a:rPr>
              <a:t>Minimización de residuos mediante estrategias de economía circular como el compostaje y el reciclaje.</a:t>
            </a:r>
          </a:p>
          <a:p>
            <a:pPr>
              <a:buFont typeface="+mj-lt"/>
              <a:buAutoNum type="arabicPeriod"/>
            </a:pPr>
            <a:r>
              <a:rPr lang="es-ES" b="1" dirty="0">
                <a:latin typeface="Montserrat" panose="00000500000000000000" pitchFamily="2" charset="0"/>
              </a:rPr>
              <a:t>Colaboración en la cadena</a:t>
            </a:r>
            <a:r>
              <a:rPr lang="es-ES" dirty="0">
                <a:latin typeface="Montserrat" panose="00000500000000000000" pitchFamily="2" charset="0"/>
              </a:rPr>
              <a:t>:</a:t>
            </a:r>
          </a:p>
          <a:p>
            <a:pPr marL="627124" lvl="1" indent="-241202">
              <a:buFont typeface="+mj-lt"/>
              <a:buAutoNum type="arabicPeriod"/>
            </a:pPr>
            <a:r>
              <a:rPr lang="es-ES" dirty="0">
                <a:latin typeface="Montserrat" panose="00000500000000000000" pitchFamily="2" charset="0"/>
              </a:rPr>
              <a:t>Promoción de relaciones transparentes y responsables con socios, clientes y comunidades.</a:t>
            </a:r>
          </a:p>
          <a:p>
            <a:pPr marL="627124" lvl="1" indent="-241202">
              <a:buFont typeface="+mj-lt"/>
              <a:buAutoNum type="arabicPeriod"/>
            </a:pPr>
            <a:r>
              <a:rPr lang="es-ES" dirty="0">
                <a:latin typeface="Montserrat" panose="00000500000000000000" pitchFamily="2" charset="0"/>
              </a:rPr>
              <a:t>Adopción de innovaciones tecnológicas que contribuyan a hacer los procesos más eficientes y reducir emisiones.</a:t>
            </a:r>
          </a:p>
          <a:p>
            <a:pPr>
              <a:buFont typeface="+mj-lt"/>
              <a:buAutoNum type="arabicPeriod"/>
            </a:pPr>
            <a:r>
              <a:rPr lang="es-ES" b="1" dirty="0">
                <a:latin typeface="Montserrat" panose="00000500000000000000" pitchFamily="2" charset="0"/>
              </a:rPr>
              <a:t>Entrega de valor sostenible</a:t>
            </a:r>
            <a:r>
              <a:rPr lang="es-ES" dirty="0">
                <a:latin typeface="Montserrat" panose="00000500000000000000" pitchFamily="2" charset="0"/>
              </a:rPr>
              <a:t>:</a:t>
            </a:r>
          </a:p>
          <a:p>
            <a:pPr marL="627124" lvl="1" indent="-241202">
              <a:buFont typeface="+mj-lt"/>
              <a:buAutoNum type="arabicPeriod"/>
            </a:pPr>
            <a:r>
              <a:rPr lang="es-ES" dirty="0">
                <a:latin typeface="Montserrat" panose="00000500000000000000" pitchFamily="2" charset="0"/>
              </a:rPr>
              <a:t>Diseño de experiencias y productos que promuevan la conciencia ambiental, como menús de temporada, alojamiento responsable y eventos sostenibles.</a:t>
            </a:r>
          </a:p>
          <a:p>
            <a:pPr defTabSz="771845">
              <a:defRPr/>
            </a:pPr>
            <a:endParaRPr lang="en-US" sz="1000" kern="100" dirty="0">
              <a:latin typeface="Montserrat" panose="00000500000000000000" pitchFamily="2" charset="0"/>
              <a:ea typeface="Calibri" panose="020F0502020204030204" pitchFamily="34" charset="0"/>
              <a:cs typeface="Times New Roman" panose="02020603050405020304" pitchFamily="18" charset="0"/>
            </a:endParaRPr>
          </a:p>
          <a:p>
            <a:pPr defTabSz="771845">
              <a:defRPr/>
            </a:pPr>
            <a:endParaRPr lang="es-ES" sz="1000" kern="100" dirty="0">
              <a:latin typeface="Montserrat" panose="00000500000000000000" pitchFamily="2" charset="0"/>
              <a:ea typeface="Calibri" panose="020F0502020204030204" pitchFamily="34" charset="0"/>
              <a:cs typeface="Times New Roman" panose="02020603050405020304" pitchFamily="18" charset="0"/>
            </a:endParaRPr>
          </a:p>
          <a:p>
            <a:endParaRPr lang="es-ES" dirty="0"/>
          </a:p>
        </p:txBody>
      </p:sp>
      <p:sp>
        <p:nvSpPr>
          <p:cNvPr id="4" name="Contenidor de número de diapositiva 3"/>
          <p:cNvSpPr>
            <a:spLocks noGrp="1"/>
          </p:cNvSpPr>
          <p:nvPr>
            <p:ph type="sldNum" sz="quarter" idx="5"/>
          </p:nvPr>
        </p:nvSpPr>
        <p:spPr/>
        <p:txBody>
          <a:bodyPr/>
          <a:lstStyle/>
          <a:p>
            <a:fld id="{65965534-A9B0-4251-A97E-9C49AC55828E}" type="slidenum">
              <a:rPr lang="es-ES" smtClean="0"/>
              <a:t>5</a:t>
            </a:fld>
            <a:endParaRPr lang="es-ES"/>
          </a:p>
        </p:txBody>
      </p:sp>
    </p:spTree>
    <p:extLst>
      <p:ext uri="{BB962C8B-B14F-4D97-AF65-F5344CB8AC3E}">
        <p14:creationId xmlns:p14="http://schemas.microsoft.com/office/powerpoint/2010/main" val="135749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84BDC-F380-A32E-17D0-5598A3057D60}"/>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24C54D14-6C56-D857-06B3-4FB6BB87B9E4}"/>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444BF438-DB0C-3B17-5519-A87A114D79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 sector enfrenta desafíos como el consumo intensivo de recursos y la presión regulatoria creciente, pero también grandes oportunidades de liderazgo.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latin typeface="Montserrat" panose="00000500000000000000" pitchFamily="2" charset="0"/>
              </a:rPr>
              <a:t>Normativas y Regulatorias</a:t>
            </a:r>
            <a:r>
              <a:rPr lang="es-ES" dirty="0">
                <a:latin typeface="Montserrat" panose="00000500000000000000" pitchFamily="2" charset="0"/>
              </a:rPr>
              <a:t>: Cumplir con regulaciones medioambientales requiere conocimiento técnico que muchas empresas no poseen. No encontramos en un contexto de normativa en continuo crecimiento sobre todo en lo relacionado con la lucha contra el cambio climático.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latin typeface="Montserrat" panose="00000500000000000000" pitchFamily="2" charset="0"/>
              </a:rPr>
              <a:t>Necesidad de datos y transparencia en las Emisiones</a:t>
            </a:r>
            <a:r>
              <a:rPr lang="es-ES" dirty="0">
                <a:latin typeface="Montserrat" panose="00000500000000000000" pitchFamily="2" charset="0"/>
              </a:rPr>
              <a:t>: Identificar las emisiones en etapas críticas como transporte, producción de alimentos y operaciones internas. El enfoque de cadena de valor necesita de conocimiento del comportamiento energético en términos de emisiones de las partes involucradas.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latin typeface="Montserrat" panose="00000500000000000000" pitchFamily="2" charset="0"/>
              </a:rPr>
              <a:t>Costos Iniciales Elevados</a:t>
            </a:r>
            <a:r>
              <a:rPr lang="es-ES" dirty="0">
                <a:latin typeface="Montserrat" panose="00000500000000000000" pitchFamily="2" charset="0"/>
              </a:rPr>
              <a:t>: Inversiones en eficiencia energética, energías renovables y sistemas de monitorización pueden ser elevadas. (</a:t>
            </a:r>
            <a:r>
              <a:rPr lang="es-ES" dirty="0">
                <a:solidFill>
                  <a:srgbClr val="0000FF"/>
                </a:solidFill>
                <a:latin typeface="Montserrat" panose="00000500000000000000" pitchFamily="2" charset="0"/>
              </a:rPr>
              <a:t>Se podría complementar con ejemplos de los módulos de Eficiencia energética y Buenas prácticas.)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latin typeface="Montserrat" panose="00000500000000000000" pitchFamily="2" charset="0"/>
              </a:rPr>
              <a:t>Complejidad Logística</a:t>
            </a:r>
            <a:r>
              <a:rPr lang="es-ES" dirty="0">
                <a:latin typeface="Montserrat" panose="00000500000000000000" pitchFamily="2" charset="0"/>
              </a:rPr>
              <a:t>: La dependencia de cadenas de suministro globales dificulta la reducción de la huella de carbono debido a largos trayectos y múltiples actores, relacionado con el punto de datos y transparencia.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latin typeface="Montserrat" panose="00000500000000000000" pitchFamily="2" charset="0"/>
              </a:rPr>
              <a:t>Resistencia al Cambio</a:t>
            </a:r>
            <a:r>
              <a:rPr lang="es-ES" dirty="0">
                <a:latin typeface="Montserrat" panose="00000500000000000000" pitchFamily="2" charset="0"/>
              </a:rPr>
              <a:t>: Prácticas conservadoras hacia prácticas nuevas, tanto por parte de los empleados como de los clientes. Consideramos que existe una clara voluntad de colaboración (resultado del Living </a:t>
            </a:r>
            <a:r>
              <a:rPr lang="es-ES" dirty="0" err="1">
                <a:latin typeface="Montserrat" panose="00000500000000000000" pitchFamily="2" charset="0"/>
              </a:rPr>
              <a:t>Lab</a:t>
            </a:r>
            <a:r>
              <a:rPr lang="es-ES" dirty="0">
                <a:latin typeface="Montserrat" panose="00000500000000000000" pitchFamily="2" charset="0"/>
              </a:rPr>
              <a:t>) no obstante, el como consolidarlas y transformar estas intenciones en prácticas es un reto. </a:t>
            </a:r>
            <a:endParaRPr lang="es-ES" dirty="0"/>
          </a:p>
        </p:txBody>
      </p:sp>
      <p:sp>
        <p:nvSpPr>
          <p:cNvPr id="4" name="Contenidor de número de diapositiva 3">
            <a:extLst>
              <a:ext uri="{FF2B5EF4-FFF2-40B4-BE49-F238E27FC236}">
                <a16:creationId xmlns:a16="http://schemas.microsoft.com/office/drawing/2014/main" id="{105A969C-9032-CC32-BE7C-09CBBCE1A3C6}"/>
              </a:ext>
            </a:extLst>
          </p:cNvPr>
          <p:cNvSpPr>
            <a:spLocks noGrp="1"/>
          </p:cNvSpPr>
          <p:nvPr>
            <p:ph type="sldNum" sz="quarter" idx="5"/>
          </p:nvPr>
        </p:nvSpPr>
        <p:spPr/>
        <p:txBody>
          <a:bodyPr/>
          <a:lstStyle/>
          <a:p>
            <a:fld id="{65965534-A9B0-4251-A97E-9C49AC55828E}" type="slidenum">
              <a:rPr lang="es-ES" smtClean="0"/>
              <a:t>6</a:t>
            </a:fld>
            <a:endParaRPr lang="es-ES"/>
          </a:p>
        </p:txBody>
      </p:sp>
    </p:spTree>
    <p:extLst>
      <p:ext uri="{BB962C8B-B14F-4D97-AF65-F5344CB8AC3E}">
        <p14:creationId xmlns:p14="http://schemas.microsoft.com/office/powerpoint/2010/main" val="3491880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B3B18-2BBB-3F0D-6B9B-F72280E4EA7C}"/>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B0B171B8-9B84-C521-EA70-0141024CE54F}"/>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FF265331-6C62-844D-00E2-A6F6F670FAA8}"/>
              </a:ext>
            </a:extLst>
          </p:cNvPr>
          <p:cNvSpPr>
            <a:spLocks noGrp="1"/>
          </p:cNvSpPr>
          <p:nvPr>
            <p:ph type="body" idx="1"/>
          </p:nvPr>
        </p:nvSpPr>
        <p:spPr/>
        <p:txBody>
          <a:bodyPr/>
          <a:lstStyle/>
          <a:p>
            <a:r>
              <a:rPr lang="es-ES" b="1" dirty="0"/>
              <a:t>Ley de Prevención de las Pérdidas y el Desperdicio Alimentario en España</a:t>
            </a:r>
            <a:endParaRPr lang="es-ES" dirty="0"/>
          </a:p>
          <a:p>
            <a:r>
              <a:rPr lang="es-ES" dirty="0"/>
              <a:t> </a:t>
            </a:r>
          </a:p>
          <a:p>
            <a:r>
              <a:rPr lang="es-ES" b="1" dirty="0"/>
              <a:t>Objetivos Principales:</a:t>
            </a:r>
            <a:endParaRPr lang="es-ES" dirty="0"/>
          </a:p>
          <a:p>
            <a:pPr>
              <a:buFont typeface="Arial" panose="020B0604020202020204" pitchFamily="34" charset="0"/>
              <a:buChar char="•"/>
            </a:pPr>
            <a:r>
              <a:rPr lang="es-ES" b="1" dirty="0"/>
              <a:t>Reducir el desperdicio de alimentos:</a:t>
            </a:r>
            <a:r>
              <a:rPr lang="es-ES" dirty="0"/>
              <a:t> Tanto en el ámbito doméstico como en el industrial, buscando minimizar las pérdidas en todas las fases de la cadena alimentaria.</a:t>
            </a:r>
          </a:p>
          <a:p>
            <a:pPr>
              <a:buFont typeface="Arial" panose="020B0604020202020204" pitchFamily="34" charset="0"/>
              <a:buChar char="•"/>
            </a:pPr>
            <a:r>
              <a:rPr lang="es-ES" b="1" dirty="0"/>
              <a:t>Fomentar la donación:</a:t>
            </a:r>
            <a:r>
              <a:rPr lang="es-ES" dirty="0"/>
              <a:t> Incentivar la donación de alimentos en buen estado a entidades benéficas y bancos de alimentos.</a:t>
            </a:r>
          </a:p>
          <a:p>
            <a:pPr>
              <a:buFont typeface="Arial" panose="020B0604020202020204" pitchFamily="34" charset="0"/>
              <a:buChar char="•"/>
            </a:pPr>
            <a:r>
              <a:rPr lang="es-ES" b="1" dirty="0"/>
              <a:t>Mejorar la información al consumidor:</a:t>
            </a:r>
            <a:r>
              <a:rPr lang="es-ES" dirty="0"/>
              <a:t> Proporcionar a los consumidores información clara y concisa sobre las fechas de caducidad y consumo preferente, así como sobre las prácticas de conservación de los alimentos.</a:t>
            </a:r>
          </a:p>
          <a:p>
            <a:pPr>
              <a:buFont typeface="Arial" panose="020B0604020202020204" pitchFamily="34" charset="0"/>
              <a:buChar char="•"/>
            </a:pPr>
            <a:r>
              <a:rPr lang="es-ES" b="1" dirty="0"/>
              <a:t>Investigación e innovación:</a:t>
            </a:r>
            <a:r>
              <a:rPr lang="es-ES" dirty="0"/>
              <a:t> Promover la investigación y el desarrollo de nuevas tecnologías y soluciones para reducir el desperdicio alimentario.</a:t>
            </a:r>
          </a:p>
          <a:p>
            <a:r>
              <a:rPr lang="es-ES" b="1" dirty="0"/>
              <a:t>Obligaciones para las Empresas:</a:t>
            </a:r>
            <a:endParaRPr lang="es-ES" dirty="0"/>
          </a:p>
          <a:p>
            <a:pPr>
              <a:buFont typeface="Arial" panose="020B0604020202020204" pitchFamily="34" charset="0"/>
              <a:buChar char="•"/>
            </a:pPr>
            <a:r>
              <a:rPr lang="es-ES" b="1" dirty="0"/>
              <a:t>Elaboración de planes de prevención:</a:t>
            </a:r>
            <a:r>
              <a:rPr lang="es-ES" dirty="0"/>
              <a:t> Todas las empresas de la cadena alimentaria, desde productores hasta distribuidores y minoristas, deben elaborar planes de prevención del desperdicio alimentario, identificando las causas y estableciendo medidas para reducirlo.</a:t>
            </a:r>
          </a:p>
          <a:p>
            <a:pPr>
              <a:buFont typeface="Arial" panose="020B0604020202020204" pitchFamily="34" charset="0"/>
              <a:buChar char="•"/>
            </a:pPr>
            <a:r>
              <a:rPr lang="es-ES" b="1" dirty="0"/>
              <a:t>Donación de alimentos:</a:t>
            </a:r>
            <a:r>
              <a:rPr lang="es-ES" dirty="0"/>
              <a:t> Se fomenta la donación de alimentos en buen estado a entidades benéficas y bancos de alimentos.</a:t>
            </a:r>
          </a:p>
          <a:p>
            <a:pPr>
              <a:buFont typeface="Arial" panose="020B0604020202020204" pitchFamily="34" charset="0"/>
              <a:buChar char="•"/>
            </a:pPr>
            <a:r>
              <a:rPr lang="es-ES" b="1" dirty="0"/>
              <a:t>Colaboración con la Administración:</a:t>
            </a:r>
            <a:r>
              <a:rPr lang="es-ES" dirty="0"/>
              <a:t> Las empresas deben colaborar con las administraciones públicas en el desarrollo e implementación de políticas y medidas para reducir el desperdicio alimentario.</a:t>
            </a:r>
          </a:p>
          <a:p>
            <a:pPr>
              <a:buFont typeface="Arial" panose="020B0604020202020204" pitchFamily="34" charset="0"/>
              <a:buChar char="•"/>
            </a:pPr>
            <a:r>
              <a:rPr lang="es-ES" b="1" dirty="0"/>
              <a:t>Información al consumidor:</a:t>
            </a:r>
            <a:r>
              <a:rPr lang="es-ES" dirty="0"/>
              <a:t> Se deben proporcionar a los consumidores datos claros y precisos sobre las fechas de caducidad y consumo preferente, así como sobre las prácticas de conservación de los alimentos.</a:t>
            </a:r>
          </a:p>
          <a:p>
            <a:r>
              <a:rPr lang="es-ES" b="1" dirty="0"/>
              <a:t>Impacto en la Cadena de Valor en España:</a:t>
            </a:r>
            <a:endParaRPr lang="es-ES" dirty="0"/>
          </a:p>
          <a:p>
            <a:pPr>
              <a:buFont typeface="Arial" panose="020B0604020202020204" pitchFamily="34" charset="0"/>
              <a:buChar char="•"/>
            </a:pPr>
            <a:r>
              <a:rPr lang="es-ES" b="1" dirty="0"/>
              <a:t>Mayor conciencia:</a:t>
            </a:r>
            <a:r>
              <a:rPr lang="es-ES" dirty="0"/>
              <a:t> La ley ha generado una mayor conciencia sobre el problema del desperdicio alimentario en todos los agentes de la cadena alimentaria.</a:t>
            </a:r>
          </a:p>
          <a:p>
            <a:pPr>
              <a:buFont typeface="Arial" panose="020B0604020202020204" pitchFamily="34" charset="0"/>
              <a:buChar char="•"/>
            </a:pPr>
            <a:r>
              <a:rPr lang="es-ES" b="1" dirty="0"/>
              <a:t>Innovación:</a:t>
            </a:r>
            <a:r>
              <a:rPr lang="es-ES" dirty="0"/>
              <a:t> Se ha impulsado la investigación y el desarrollo de nuevas tecnologías y soluciones para reducir el desperdicio, como sistemas de gestión de inventario más eficientes, envases inteligentes y procesos de producción más sostenibles.</a:t>
            </a:r>
          </a:p>
          <a:p>
            <a:pPr>
              <a:buFont typeface="Arial" panose="020B0604020202020204" pitchFamily="34" charset="0"/>
              <a:buChar char="•"/>
            </a:pPr>
            <a:r>
              <a:rPr lang="es-ES" b="1" dirty="0"/>
              <a:t>Colaboración:</a:t>
            </a:r>
            <a:r>
              <a:rPr lang="es-ES" dirty="0"/>
              <a:t> Se ha fomentado la colaboración entre los diferentes agentes de la cadena alimentaria, lo que ha permitido compartir buenas prácticas y desarrollar soluciones conjuntas.</a:t>
            </a:r>
          </a:p>
          <a:p>
            <a:pPr>
              <a:buFont typeface="Arial" panose="020B0604020202020204" pitchFamily="34" charset="0"/>
              <a:buChar char="•"/>
            </a:pPr>
            <a:r>
              <a:rPr lang="es-ES" b="1" dirty="0"/>
              <a:t>Beneficios económicos:</a:t>
            </a:r>
            <a:r>
              <a:rPr lang="es-ES" dirty="0"/>
              <a:t> La reducción del desperdicio alimentario se traduce en una mayor eficiencia económica para las empresas, al reducir costes y aumentar los ingresos.</a:t>
            </a:r>
          </a:p>
          <a:p>
            <a:endParaRPr lang="es-ES" b="1" dirty="0"/>
          </a:p>
          <a:p>
            <a:r>
              <a:rPr lang="es-ES" b="1" dirty="0"/>
              <a:t>Desafíos y Futuras Líneas de Acción:</a:t>
            </a:r>
            <a:endParaRPr lang="es-ES" dirty="0"/>
          </a:p>
          <a:p>
            <a:pPr>
              <a:buFont typeface="Arial" panose="020B0604020202020204" pitchFamily="34" charset="0"/>
              <a:buChar char="•"/>
            </a:pPr>
            <a:r>
              <a:rPr lang="es-ES" b="1" dirty="0"/>
              <a:t>Implementación efectiva:</a:t>
            </a:r>
            <a:r>
              <a:rPr lang="es-ES" dirty="0"/>
              <a:t> A pesar de los avances, aún queda mucho por hacer para garantizar una implementación efectiva de la ley en toda la cadena alimentaria.</a:t>
            </a:r>
          </a:p>
          <a:p>
            <a:pPr>
              <a:buFont typeface="Arial" panose="020B0604020202020204" pitchFamily="34" charset="0"/>
              <a:buChar char="•"/>
            </a:pPr>
            <a:r>
              <a:rPr lang="es-ES" b="1" dirty="0"/>
              <a:t>Mayor concienciación del consumidor:</a:t>
            </a:r>
            <a:r>
              <a:rPr lang="es-ES" dirty="0"/>
              <a:t> Es necesario seguir trabajando en la concienciación del consumidor sobre la importancia de reducir el desperdicio alimentario en el hogar.</a:t>
            </a:r>
          </a:p>
          <a:p>
            <a:pPr>
              <a:buFont typeface="Arial" panose="020B0604020202020204" pitchFamily="34" charset="0"/>
              <a:buChar char="•"/>
            </a:pPr>
            <a:r>
              <a:rPr lang="es-ES" b="1" dirty="0"/>
              <a:t>Nuevas tecnologías:</a:t>
            </a:r>
            <a:r>
              <a:rPr lang="es-ES" dirty="0"/>
              <a:t> La incorporación de nuevas tecnologías y soluciones digitales puede ayudar a optimizar la gestión de los alimentos y reducir las pérdidas.</a:t>
            </a:r>
          </a:p>
          <a:p>
            <a:r>
              <a:rPr lang="es-ES" dirty="0"/>
              <a:t>La ley española sobre desperdicio alimentario ha sido un paso importante en la lucha contra este problema.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Contenidor de número de diapositiva 3">
            <a:extLst>
              <a:ext uri="{FF2B5EF4-FFF2-40B4-BE49-F238E27FC236}">
                <a16:creationId xmlns:a16="http://schemas.microsoft.com/office/drawing/2014/main" id="{0C8CBE3F-407D-88FF-E8D1-96A3AB6EE630}"/>
              </a:ext>
            </a:extLst>
          </p:cNvPr>
          <p:cNvSpPr>
            <a:spLocks noGrp="1"/>
          </p:cNvSpPr>
          <p:nvPr>
            <p:ph type="sldNum" sz="quarter" idx="5"/>
          </p:nvPr>
        </p:nvSpPr>
        <p:spPr/>
        <p:txBody>
          <a:bodyPr/>
          <a:lstStyle/>
          <a:p>
            <a:fld id="{65965534-A9B0-4251-A97E-9C49AC55828E}" type="slidenum">
              <a:rPr lang="es-ES" smtClean="0"/>
              <a:t>7</a:t>
            </a:fld>
            <a:endParaRPr lang="es-ES"/>
          </a:p>
        </p:txBody>
      </p:sp>
    </p:spTree>
    <p:extLst>
      <p:ext uri="{BB962C8B-B14F-4D97-AF65-F5344CB8AC3E}">
        <p14:creationId xmlns:p14="http://schemas.microsoft.com/office/powerpoint/2010/main" val="257221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AE7FC-9815-7BE6-8711-8A8D712662C8}"/>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DE42EA0A-126D-21A5-AC29-B83F97674A46}"/>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E42AA49E-5BE1-65EF-F10F-80EA61BCD1C5}"/>
              </a:ext>
            </a:extLst>
          </p:cNvPr>
          <p:cNvSpPr>
            <a:spLocks noGrp="1"/>
          </p:cNvSpPr>
          <p:nvPr>
            <p:ph type="body" idx="1"/>
          </p:nvPr>
        </p:nvSpPr>
        <p:spPr/>
        <p:txBody>
          <a:bodyPr/>
          <a:lstStyle/>
          <a:p>
            <a:pPr defTabSz="771845">
              <a:defRPr/>
            </a:pPr>
            <a:r>
              <a:rPr lang="es-ES" dirty="0"/>
              <a:t> </a:t>
            </a:r>
          </a:p>
          <a:p>
            <a:pPr defTabSz="771845">
              <a:defRPr/>
            </a:pPr>
            <a:r>
              <a:rPr lang="es-ES" b="1" dirty="0">
                <a:highlight>
                  <a:srgbClr val="FFFF00"/>
                </a:highlight>
              </a:rPr>
              <a:t>Desafíos específicos:</a:t>
            </a:r>
          </a:p>
          <a:p>
            <a:pPr defTabSz="771845">
              <a:defRPr/>
            </a:pPr>
            <a:endParaRPr lang="es-ES" b="1" dirty="0">
              <a:highlight>
                <a:srgbClr val="FFFF00"/>
              </a:highlight>
            </a:endParaRPr>
          </a:p>
          <a:p>
            <a:pPr defTabSz="771845">
              <a:lnSpc>
                <a:spcPct val="150000"/>
              </a:lnSpc>
              <a:defRPr/>
            </a:pPr>
            <a:r>
              <a:rPr lang="es-ES" b="1" dirty="0"/>
              <a:t>Limitaciones Financieras</a:t>
            </a:r>
            <a:r>
              <a:rPr lang="es-ES" dirty="0"/>
              <a:t>: Muchas </a:t>
            </a:r>
            <a:r>
              <a:rPr lang="es-ES" dirty="0" err="1"/>
              <a:t>PYMEs</a:t>
            </a:r>
            <a:r>
              <a:rPr lang="es-ES" dirty="0"/>
              <a:t> necesitan apoyo en financiación para implementar mejoras en sus instalaciones, implantar nuevos procesos.</a:t>
            </a:r>
          </a:p>
          <a:p>
            <a:pPr defTabSz="771845">
              <a:lnSpc>
                <a:spcPct val="150000"/>
              </a:lnSpc>
              <a:defRPr/>
            </a:pPr>
            <a:r>
              <a:rPr lang="es-ES" b="1" dirty="0"/>
              <a:t>Falta de Conocimiento y Capacitación</a:t>
            </a:r>
            <a:r>
              <a:rPr lang="es-ES" dirty="0"/>
              <a:t>: Las Pymes no cuentan con personal técnico específico o personas que se puedan dedicar a los temas de sostenibilidad, gestión energética.  También la falta de recursos y de personal que se puede enfocar en éstos temas (desviando parte de su tiempo).</a:t>
            </a:r>
          </a:p>
          <a:p>
            <a:pPr defTabSz="771845">
              <a:lnSpc>
                <a:spcPct val="150000"/>
              </a:lnSpc>
              <a:defRPr/>
            </a:pPr>
            <a:r>
              <a:rPr lang="es-ES" b="1" dirty="0"/>
              <a:t>Acceso Limitado a Proveedores Sostenibles</a:t>
            </a:r>
            <a:r>
              <a:rPr lang="es-ES" dirty="0"/>
              <a:t>: Dificultad para trabajar con socios que compartan prácticas responsables debido a escala y ubicación geográfica.</a:t>
            </a:r>
          </a:p>
          <a:p>
            <a:pPr defTabSz="771845">
              <a:lnSpc>
                <a:spcPct val="150000"/>
              </a:lnSpc>
              <a:defRPr/>
            </a:pPr>
            <a:r>
              <a:rPr lang="es-ES" b="1" dirty="0"/>
              <a:t>Adopción de Tecnología</a:t>
            </a:r>
            <a:r>
              <a:rPr lang="es-ES" dirty="0"/>
              <a:t>: Barreras en la implementación de soluciones tecnológicas como monitorización de consumo energético o sistemas digitales para optimizar operaciones. Falta de conocimientos de estas soluciones y como pueden contribuir a su negocio, necesidad de financiación.</a:t>
            </a:r>
          </a:p>
          <a:p>
            <a:pPr defTabSz="771845">
              <a:lnSpc>
                <a:spcPct val="150000"/>
              </a:lnSpc>
              <a:defRPr/>
            </a:pPr>
            <a:r>
              <a:rPr lang="es-ES" b="1" dirty="0"/>
              <a:t>Economías de Escala</a:t>
            </a:r>
            <a:r>
              <a:rPr lang="es-ES" dirty="0"/>
              <a:t>: A menudo no pueden aprovechar descuentos y beneficios que las grandes cadenas logran al implementar soluciones sostenibles.</a:t>
            </a:r>
          </a:p>
          <a:p>
            <a:pPr defTabSz="771845">
              <a:lnSpc>
                <a:spcPct val="150000"/>
              </a:lnSpc>
              <a:defRPr/>
            </a:pPr>
            <a:endParaRPr lang="es-ES" dirty="0"/>
          </a:p>
          <a:p>
            <a:pPr defTabSz="771845">
              <a:lnSpc>
                <a:spcPct val="150000"/>
              </a:lnSpc>
              <a:defRPr/>
            </a:pPr>
            <a:r>
              <a:rPr lang="es-ES" b="1" dirty="0"/>
              <a:t>Oportunidades</a:t>
            </a:r>
          </a:p>
          <a:p>
            <a:pPr defTabSz="771845">
              <a:lnSpc>
                <a:spcPct val="150000"/>
              </a:lnSpc>
              <a:defRPr/>
            </a:pPr>
            <a:endParaRPr lang="es-ES" b="1" dirty="0"/>
          </a:p>
          <a:p>
            <a:r>
              <a:rPr lang="es-ES" b="1" dirty="0"/>
              <a:t>Diferenciación en el Mercado</a:t>
            </a:r>
            <a:r>
              <a:rPr lang="es-ES" dirty="0"/>
              <a:t>: Posicionarse como empresa sostenible puede atraer a un segmento de clientes conscientes y sensibilizados. - Ejemplo: Proveer menús de kilómetro cero y certificaciones ecológicas. Condiciones de alojamiento responsable (gestión de la temperatura manteniendo el confort), etc.</a:t>
            </a:r>
          </a:p>
          <a:p>
            <a:pPr>
              <a:buFont typeface="Arial" panose="020B0604020202020204" pitchFamily="34" charset="0"/>
              <a:buNone/>
            </a:pPr>
            <a:r>
              <a:rPr lang="es-ES" b="1" dirty="0"/>
              <a:t>Acceso a ayudas y subvenciones</a:t>
            </a:r>
            <a:r>
              <a:rPr lang="es-ES" dirty="0"/>
              <a:t>: acceder a programas y ayudas específicas para la mejora de la eficiencia energética. </a:t>
            </a:r>
          </a:p>
          <a:p>
            <a:pPr>
              <a:buFont typeface="Arial" panose="020B0604020202020204" pitchFamily="34" charset="0"/>
              <a:buNone/>
            </a:pPr>
            <a:r>
              <a:rPr lang="es-ES" b="1" dirty="0"/>
              <a:t>Reducción de costes operativos: </a:t>
            </a:r>
            <a:r>
              <a:rPr lang="es-ES" dirty="0"/>
              <a:t>Inversiones en eficiencia energética y manejo de residuos pueden reducir costos a largo plazo. Ejemplo: Implementación de sistemas de recuperación de calor o ahorro de agua en lavanderías.</a:t>
            </a:r>
          </a:p>
          <a:p>
            <a:r>
              <a:rPr lang="es-ES" b="1" dirty="0"/>
              <a:t>Economía Circular </a:t>
            </a:r>
            <a:r>
              <a:rPr lang="es-ES" dirty="0"/>
              <a:t>: Colaborar con otras empresas para reutilizar subproductos o compartir recursos genera valor y reduce emisiones. Ejemplo: Usar residuos alimentarios para compostaje o bioenergía. </a:t>
            </a:r>
          </a:p>
          <a:p>
            <a:r>
              <a:rPr lang="es-ES" b="1" dirty="0"/>
              <a:t>Digitalización y Tecnología</a:t>
            </a:r>
            <a:r>
              <a:rPr lang="es-ES" dirty="0"/>
              <a:t>: Uso de tecnologías como sistemas de monitorización inteligente de energía  o plataformas de compras colaborativas para optimizar procesos y reducir emisiones.</a:t>
            </a:r>
          </a:p>
          <a:p>
            <a:r>
              <a:rPr lang="es-ES" b="1" dirty="0"/>
              <a:t>Certificaciones y Reconocimientos</a:t>
            </a:r>
            <a:r>
              <a:rPr lang="es-ES" dirty="0"/>
              <a:t>: Obtener certificaciones como ISO 14001, </a:t>
            </a:r>
            <a:r>
              <a:rPr lang="es-ES" dirty="0" err="1"/>
              <a:t>Biosphere</a:t>
            </a:r>
            <a:r>
              <a:rPr lang="es-ES" dirty="0"/>
              <a:t>,  mejora la imagen de marca y la confianza del cliente. (</a:t>
            </a:r>
            <a:r>
              <a:rPr lang="es-ES" b="1" i="1" dirty="0"/>
              <a:t>Ejemplos en módulo de Buenas prácticas</a:t>
            </a:r>
            <a:r>
              <a:rPr lang="es-ES" dirty="0"/>
              <a:t>)</a:t>
            </a:r>
          </a:p>
          <a:p>
            <a:pPr>
              <a:buFont typeface="+mj-lt"/>
              <a:buNone/>
            </a:pPr>
            <a:r>
              <a:rPr lang="es-ES" b="1" dirty="0"/>
              <a:t>Colaboración y Alianzas Locales</a:t>
            </a:r>
            <a:r>
              <a:rPr lang="es-ES" dirty="0"/>
              <a:t>: Alianzas con productores locales y comunidades fortalecen la resiliencia del negocio y reducen el impacto logístico.</a:t>
            </a:r>
          </a:p>
          <a:p>
            <a:pPr>
              <a:buFont typeface="+mj-lt"/>
              <a:buNone/>
            </a:pPr>
            <a:r>
              <a:rPr lang="es-ES" b="1" dirty="0"/>
              <a:t>Innovación en Productos y Servicios</a:t>
            </a:r>
            <a:r>
              <a:rPr lang="es-ES" dirty="0"/>
              <a:t>: Desarrollo de ofertas innovadoras como paquetes de eventos neutros en carbono, hoteles con energías renovables o menús basados en alimentos sostenibles.</a:t>
            </a:r>
          </a:p>
          <a:p>
            <a:endParaRPr lang="es-ES" dirty="0"/>
          </a:p>
          <a:p>
            <a:endParaRPr lang="es-ES" dirty="0"/>
          </a:p>
          <a:p>
            <a:pPr defTabSz="771845">
              <a:lnSpc>
                <a:spcPct val="150000"/>
              </a:lnSpc>
              <a:defRPr/>
            </a:pPr>
            <a:endParaRPr lang="es-ES" b="1" dirty="0"/>
          </a:p>
          <a:p>
            <a:pPr defTabSz="771845">
              <a:lnSpc>
                <a:spcPct val="150000"/>
              </a:lnSpc>
              <a:defRPr/>
            </a:pPr>
            <a:endParaRPr lang="es-ES" dirty="0"/>
          </a:p>
        </p:txBody>
      </p:sp>
      <p:sp>
        <p:nvSpPr>
          <p:cNvPr id="4" name="Contenidor de número de diapositiva 3">
            <a:extLst>
              <a:ext uri="{FF2B5EF4-FFF2-40B4-BE49-F238E27FC236}">
                <a16:creationId xmlns:a16="http://schemas.microsoft.com/office/drawing/2014/main" id="{5770A8A2-597B-53DE-D099-A673554AA0BB}"/>
              </a:ext>
            </a:extLst>
          </p:cNvPr>
          <p:cNvSpPr>
            <a:spLocks noGrp="1"/>
          </p:cNvSpPr>
          <p:nvPr>
            <p:ph type="sldNum" sz="quarter" idx="5"/>
          </p:nvPr>
        </p:nvSpPr>
        <p:spPr/>
        <p:txBody>
          <a:bodyPr/>
          <a:lstStyle/>
          <a:p>
            <a:fld id="{65965534-A9B0-4251-A97E-9C49AC55828E}" type="slidenum">
              <a:rPr lang="es-ES" smtClean="0"/>
              <a:t>8</a:t>
            </a:fld>
            <a:endParaRPr lang="es-ES"/>
          </a:p>
        </p:txBody>
      </p:sp>
    </p:spTree>
    <p:extLst>
      <p:ext uri="{BB962C8B-B14F-4D97-AF65-F5344CB8AC3E}">
        <p14:creationId xmlns:p14="http://schemas.microsoft.com/office/powerpoint/2010/main" val="3492706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C1BB7-63C2-8501-CD2F-45BDE79EF608}"/>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672F1780-BE38-9743-9D8D-79017297B5C6}"/>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9D883624-4662-A3DF-81BF-E76C62B0DB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Introducción concepto de cadena de valor y la importancia que Porter ya en los años 80 le daba.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a:lnSpc>
                <a:spcPct val="200000"/>
              </a:lnSpc>
            </a:pPr>
            <a:r>
              <a:rPr lang="es-ES" dirty="0">
                <a:latin typeface="Montserrat" panose="00000500000000000000" pitchFamily="2" charset="0"/>
              </a:rPr>
              <a:t>La adopción de una visión integral de la </a:t>
            </a:r>
            <a:r>
              <a:rPr lang="es-ES" b="1" dirty="0">
                <a:latin typeface="Montserrat" panose="00000500000000000000" pitchFamily="2" charset="0"/>
              </a:rPr>
              <a:t>cadena de valor</a:t>
            </a:r>
            <a:r>
              <a:rPr lang="es-ES" dirty="0">
                <a:latin typeface="Montserrat" panose="00000500000000000000" pitchFamily="2" charset="0"/>
              </a:rPr>
              <a:t> en el sector HORECA permite identificar y abordar de manera estratégica las emisiones generadas en cada etapa del proceso. </a:t>
            </a:r>
          </a:p>
          <a:p>
            <a:pPr>
              <a:lnSpc>
                <a:spcPct val="200000"/>
              </a:lnSpc>
            </a:pPr>
            <a:r>
              <a:rPr lang="es-ES" dirty="0">
                <a:latin typeface="Montserrat" panose="00000500000000000000" pitchFamily="2" charset="0"/>
              </a:rPr>
              <a:t>Esto no solo contribuye a los objetivos de sostenibilidad, sino que también genera múltiples beneficios económicos, sociales y operativos que resumimos a continuación que hemos venido explicando en los módulos de EE y BP.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Los beneficios incluyen ahorros de costos, mayor fidelización de clientes y cumplimiento regulatorio. Por ejemplo, la reducción de un 20% en energía puede traducirse en miles de euros ahorrados anualmente</a:t>
            </a:r>
          </a:p>
        </p:txBody>
      </p:sp>
      <p:sp>
        <p:nvSpPr>
          <p:cNvPr id="4" name="Contenidor de número de diapositiva 3">
            <a:extLst>
              <a:ext uri="{FF2B5EF4-FFF2-40B4-BE49-F238E27FC236}">
                <a16:creationId xmlns:a16="http://schemas.microsoft.com/office/drawing/2014/main" id="{7CA0DD4D-6F49-0E4F-8488-D99C9567C8D2}"/>
              </a:ext>
            </a:extLst>
          </p:cNvPr>
          <p:cNvSpPr>
            <a:spLocks noGrp="1"/>
          </p:cNvSpPr>
          <p:nvPr>
            <p:ph type="sldNum" sz="quarter" idx="5"/>
          </p:nvPr>
        </p:nvSpPr>
        <p:spPr/>
        <p:txBody>
          <a:bodyPr/>
          <a:lstStyle/>
          <a:p>
            <a:fld id="{65965534-A9B0-4251-A97E-9C49AC55828E}" type="slidenum">
              <a:rPr lang="es-ES" smtClean="0"/>
              <a:t>9</a:t>
            </a:fld>
            <a:endParaRPr lang="es-ES"/>
          </a:p>
        </p:txBody>
      </p:sp>
    </p:spTree>
    <p:extLst>
      <p:ext uri="{BB962C8B-B14F-4D97-AF65-F5344CB8AC3E}">
        <p14:creationId xmlns:p14="http://schemas.microsoft.com/office/powerpoint/2010/main" val="86687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BDD6C-E01C-3C2C-E705-7865416F69B3}"/>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09F2AA8E-8A04-B0F2-58B4-83CBFFE0EF67}"/>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3B4378B1-0162-1CEB-9714-E5AA0D9A75C7}"/>
              </a:ext>
            </a:extLst>
          </p:cNvPr>
          <p:cNvSpPr>
            <a:spLocks noGrp="1"/>
          </p:cNvSpPr>
          <p:nvPr>
            <p:ph type="body" idx="1"/>
          </p:nvPr>
        </p:nvSpPr>
        <p:spPr/>
        <p:txBody>
          <a:bodyPr/>
          <a:lstStyle/>
          <a:p>
            <a:r>
              <a:rPr lang="es-ES" dirty="0"/>
              <a:t> </a:t>
            </a:r>
            <a:r>
              <a:rPr lang="es-ES" b="1" dirty="0"/>
              <a:t>Reducción Efectiva de las Emisiones de Carbono:  </a:t>
            </a:r>
            <a:r>
              <a:rPr lang="es-ES" dirty="0"/>
              <a:t> </a:t>
            </a:r>
          </a:p>
          <a:p>
            <a:r>
              <a:rPr lang="es-ES" b="1" dirty="0"/>
              <a:t>Análisis de la cadena de valor: </a:t>
            </a:r>
            <a:r>
              <a:rPr lang="es-ES" dirty="0"/>
              <a:t>permite localizar las etapas más intensivas en emisiones, como transporte, energía en operaciones y producción de alimentos.</a:t>
            </a:r>
          </a:p>
          <a:p>
            <a:pPr>
              <a:buFont typeface="Arial" panose="020B0604020202020204" pitchFamily="34" charset="0"/>
              <a:buNone/>
            </a:pPr>
            <a:r>
              <a:rPr lang="es-ES" b="1" dirty="0"/>
              <a:t>Intervenciones Específicas</a:t>
            </a:r>
            <a:r>
              <a:rPr lang="es-ES" dirty="0"/>
              <a:t>: Aplicar medidas específicas en áreas críticas, como la adopción de fuentes de energía renovable o la electrificación de flotas, reduce significativamente las emisiones de alcance 1, 2 y 3. </a:t>
            </a:r>
            <a:r>
              <a:rPr lang="es-ES" i="1" dirty="0">
                <a:solidFill>
                  <a:srgbClr val="0000FF"/>
                </a:solidFill>
                <a:highlight>
                  <a:srgbClr val="FFFF00"/>
                </a:highlight>
              </a:rPr>
              <a:t> </a:t>
            </a:r>
          </a:p>
          <a:p>
            <a:pPr>
              <a:buFont typeface="Arial" panose="020B0604020202020204" pitchFamily="34" charset="0"/>
              <a:buNone/>
            </a:pPr>
            <a:r>
              <a:rPr lang="es-ES" i="1" dirty="0">
                <a:solidFill>
                  <a:srgbClr val="0000FF"/>
                </a:solidFill>
                <a:highlight>
                  <a:srgbClr val="FFFF00"/>
                </a:highlight>
              </a:rPr>
              <a:t> Diapositiva XXX </a:t>
            </a:r>
          </a:p>
          <a:p>
            <a:pPr>
              <a:buFont typeface="Arial" panose="020B0604020202020204" pitchFamily="34" charset="0"/>
              <a:buNone/>
            </a:pPr>
            <a:r>
              <a:rPr lang="es-ES" b="1" dirty="0"/>
              <a:t>Colaboración para la Descarbonización</a:t>
            </a:r>
            <a:r>
              <a:rPr lang="es-ES" dirty="0"/>
              <a:t>: Trabajar con proveedores y socios estratégicos fomenta un enfoque conjunto para disminuir emisiones en toda la cadena.</a:t>
            </a:r>
          </a:p>
          <a:p>
            <a:endParaRPr lang="es-ES" b="1" dirty="0"/>
          </a:p>
          <a:p>
            <a:r>
              <a:rPr lang="es-ES" b="1" dirty="0"/>
              <a:t>Optimización de Recursos y Costos operativos</a:t>
            </a:r>
          </a:p>
          <a:p>
            <a:pPr>
              <a:buFont typeface="Arial" panose="020B0604020202020204" pitchFamily="34" charset="0"/>
              <a:buNone/>
            </a:pPr>
            <a:r>
              <a:rPr lang="es-ES" b="1" dirty="0"/>
              <a:t>Mayor Eficiencia Operativa</a:t>
            </a:r>
            <a:r>
              <a:rPr lang="es-ES" dirty="0"/>
              <a:t>:</a:t>
            </a:r>
          </a:p>
          <a:p>
            <a:pPr marL="742950" lvl="1" indent="-285750">
              <a:buFont typeface="Arial" panose="020B0604020202020204" pitchFamily="34" charset="0"/>
              <a:buChar char="•"/>
            </a:pPr>
            <a:r>
              <a:rPr lang="es-ES" dirty="0"/>
              <a:t>Reducir desperdicios en alimentos y agua mediante mejores prácticas de manejo y tecnologías avanzadas.</a:t>
            </a:r>
          </a:p>
          <a:p>
            <a:pPr marL="742950" lvl="1" indent="-285750">
              <a:buFont typeface="Arial" panose="020B0604020202020204" pitchFamily="34" charset="0"/>
              <a:buChar char="•"/>
            </a:pPr>
            <a:r>
              <a:rPr lang="es-ES" dirty="0"/>
              <a:t>Optimizar el consumo energético mediante sistemas de gestión inteligente y dispositivos eficientes.</a:t>
            </a:r>
          </a:p>
          <a:p>
            <a:pPr>
              <a:buFont typeface="Arial" panose="020B0604020202020204" pitchFamily="34" charset="0"/>
              <a:buNone/>
            </a:pPr>
            <a:r>
              <a:rPr lang="es-ES" b="1" dirty="0"/>
              <a:t>Economía Circular</a:t>
            </a:r>
            <a:r>
              <a:rPr lang="es-ES" dirty="0"/>
              <a:t>:</a:t>
            </a:r>
          </a:p>
          <a:p>
            <a:pPr marL="742950" lvl="1" indent="-285750">
              <a:buFont typeface="Arial" panose="020B0604020202020204" pitchFamily="34" charset="0"/>
              <a:buChar char="•"/>
            </a:pPr>
            <a:r>
              <a:rPr lang="es-ES" dirty="0"/>
              <a:t>Aprovechar subproductos como residuos orgánicos para compostaje o generación de bioenergía reduce costos operativos y residuos enviados a vertederos.</a:t>
            </a:r>
          </a:p>
          <a:p>
            <a:r>
              <a:rPr lang="es-ES" b="1" dirty="0"/>
              <a:t>Reducción de Costos a Largo Plazo</a:t>
            </a:r>
          </a:p>
          <a:p>
            <a:pPr>
              <a:buFont typeface="Arial" panose="020B0604020202020204" pitchFamily="34" charset="0"/>
              <a:buNone/>
            </a:pPr>
            <a:r>
              <a:rPr lang="es-ES" b="1" dirty="0"/>
              <a:t>Eficiencia Energética</a:t>
            </a:r>
            <a:r>
              <a:rPr lang="es-ES" dirty="0"/>
              <a:t>:</a:t>
            </a:r>
          </a:p>
          <a:p>
            <a:pPr marL="742950" lvl="1" indent="-285750">
              <a:buFont typeface="Arial" panose="020B0604020202020204" pitchFamily="34" charset="0"/>
              <a:buChar char="•"/>
            </a:pPr>
            <a:r>
              <a:rPr lang="es-ES" dirty="0"/>
              <a:t>Inversiones en tecnologías de bajo consumo, como iluminación LED y paneles solares, generan ahorros sustanciales.</a:t>
            </a:r>
          </a:p>
          <a:p>
            <a:pPr>
              <a:buFont typeface="Arial" panose="020B0604020202020204" pitchFamily="34" charset="0"/>
              <a:buChar char="•"/>
            </a:pPr>
            <a:r>
              <a:rPr lang="es-ES" b="1" dirty="0"/>
              <a:t>Reducción de Desperdicios</a:t>
            </a:r>
            <a:r>
              <a:rPr lang="es-ES" dirty="0"/>
              <a:t>:</a:t>
            </a:r>
          </a:p>
          <a:p>
            <a:pPr marL="742950" lvl="1" indent="-285750">
              <a:buFont typeface="Arial" panose="020B0604020202020204" pitchFamily="34" charset="0"/>
              <a:buChar char="•"/>
            </a:pPr>
            <a:r>
              <a:rPr lang="es-ES" dirty="0"/>
              <a:t>Minimizar residuos alimentarios y reciclar materiales disminuyen costos de disposición.</a:t>
            </a:r>
          </a:p>
          <a:p>
            <a:pPr>
              <a:buFont typeface="Arial" panose="020B0604020202020204" pitchFamily="34" charset="0"/>
              <a:buChar char="•"/>
            </a:pPr>
            <a:r>
              <a:rPr lang="es-ES" b="1" dirty="0"/>
              <a:t>Logística Optimizada</a:t>
            </a:r>
            <a:r>
              <a:rPr lang="es-ES" dirty="0"/>
              <a:t>:</a:t>
            </a:r>
          </a:p>
          <a:p>
            <a:pPr marL="742950" lvl="1" indent="-285750">
              <a:buFont typeface="Arial" panose="020B0604020202020204" pitchFamily="34" charset="0"/>
              <a:buChar char="•"/>
            </a:pPr>
            <a:r>
              <a:rPr lang="es-ES" dirty="0"/>
              <a:t>Mejorar rutas de transporte y consolidar envíos ahorra combustible y tiempo, reduciendo emisiones y gastos.</a:t>
            </a:r>
          </a:p>
          <a:p>
            <a:pPr marL="742950" lvl="1" indent="-285750">
              <a:buFont typeface="Arial" panose="020B0604020202020204" pitchFamily="34" charset="0"/>
              <a:buChar char="•"/>
            </a:pPr>
            <a:endParaRPr lang="es-ES" dirty="0"/>
          </a:p>
          <a:p>
            <a:r>
              <a:rPr lang="es-ES" b="1" dirty="0"/>
              <a:t>3. Mejora de la Competitividad</a:t>
            </a:r>
          </a:p>
          <a:p>
            <a:pPr>
              <a:buFont typeface="Arial" panose="020B0604020202020204" pitchFamily="34" charset="0"/>
              <a:buChar char="•"/>
            </a:pPr>
            <a:r>
              <a:rPr lang="es-ES" b="1" dirty="0"/>
              <a:t>Cumplimiento Regulatorio</a:t>
            </a:r>
            <a:r>
              <a:rPr lang="es-ES" dirty="0"/>
              <a:t>:</a:t>
            </a:r>
          </a:p>
          <a:p>
            <a:pPr marL="742950" lvl="1" indent="-285750">
              <a:buFont typeface="Arial" panose="020B0604020202020204" pitchFamily="34" charset="0"/>
              <a:buChar char="•"/>
            </a:pPr>
            <a:r>
              <a:rPr lang="es-ES" dirty="0"/>
              <a:t>Evitar sanciones por incumplimiento de normativas ambientales.</a:t>
            </a:r>
          </a:p>
          <a:p>
            <a:pPr marL="742950" lvl="1" indent="-285750">
              <a:buFont typeface="Arial" panose="020B0604020202020204" pitchFamily="34" charset="0"/>
              <a:buChar char="•"/>
            </a:pPr>
            <a:r>
              <a:rPr lang="es-ES" dirty="0"/>
              <a:t>Anticiparse a regulaciones futuras vinculadas al Pacto Verde Europeo.</a:t>
            </a:r>
          </a:p>
          <a:p>
            <a:pPr>
              <a:buFont typeface="Arial" panose="020B0604020202020204" pitchFamily="34" charset="0"/>
              <a:buChar char="•"/>
            </a:pPr>
            <a:r>
              <a:rPr lang="es-ES" b="1" dirty="0"/>
              <a:t>Diferenciación en el Mercado</a:t>
            </a:r>
            <a:r>
              <a:rPr lang="es-ES" dirty="0"/>
              <a:t>:</a:t>
            </a:r>
          </a:p>
          <a:p>
            <a:pPr marL="742950" lvl="1" indent="-285750">
              <a:buFont typeface="Arial" panose="020B0604020202020204" pitchFamily="34" charset="0"/>
              <a:buChar char="•"/>
            </a:pPr>
            <a:r>
              <a:rPr lang="es-ES" dirty="0"/>
              <a:t>Las empresas sostenibles son percibidas como responsables y éticas, lo que atrae a clientes conscientes del medio ambiente y mejora la reputación de la marca.</a:t>
            </a:r>
          </a:p>
          <a:p>
            <a:pPr>
              <a:buFont typeface="Arial" panose="020B0604020202020204" pitchFamily="34" charset="0"/>
              <a:buChar char="•"/>
            </a:pPr>
            <a:r>
              <a:rPr lang="es-ES" b="1" dirty="0"/>
              <a:t>Certificaciones y Reconocimientos</a:t>
            </a:r>
            <a:r>
              <a:rPr lang="es-ES" dirty="0"/>
              <a:t>:</a:t>
            </a:r>
          </a:p>
          <a:p>
            <a:pPr marL="742950" lvl="1" indent="-285750">
              <a:buFont typeface="Arial" panose="020B0604020202020204" pitchFamily="34" charset="0"/>
              <a:buChar char="•"/>
            </a:pPr>
            <a:r>
              <a:rPr lang="es-ES" dirty="0"/>
              <a:t>Obtención de certificaciones como ISO 14001, </a:t>
            </a:r>
            <a:r>
              <a:rPr lang="es-ES" dirty="0" err="1"/>
              <a:t>Biosphere</a:t>
            </a:r>
            <a:r>
              <a:rPr lang="es-ES" dirty="0"/>
              <a:t>, </a:t>
            </a:r>
            <a:r>
              <a:rPr lang="es-ES" dirty="0" err="1"/>
              <a:t>etc</a:t>
            </a:r>
            <a:r>
              <a:rPr lang="es-ES" dirty="0"/>
              <a:t> ya mencionadas, que refuerzan la posición de liderazgo.</a:t>
            </a:r>
          </a:p>
          <a:p>
            <a:r>
              <a:rPr lang="es-ES" b="1" dirty="0"/>
              <a:t>Fortalecimiento de Relaciones en la Cadena de Valor</a:t>
            </a:r>
          </a:p>
          <a:p>
            <a:pPr>
              <a:buFont typeface="Arial" panose="020B0604020202020204" pitchFamily="34" charset="0"/>
              <a:buChar char="•"/>
            </a:pPr>
            <a:r>
              <a:rPr lang="es-ES" b="1" dirty="0"/>
              <a:t>Colaboración Estratégica</a:t>
            </a:r>
            <a:r>
              <a:rPr lang="es-ES" dirty="0"/>
              <a:t>:</a:t>
            </a:r>
          </a:p>
          <a:p>
            <a:pPr marL="742950" lvl="1" indent="-285750">
              <a:buFont typeface="Arial" panose="020B0604020202020204" pitchFamily="34" charset="0"/>
              <a:buChar char="•"/>
            </a:pPr>
            <a:r>
              <a:rPr lang="es-ES" dirty="0"/>
              <a:t>Incentivas alianzas con proveedores sostenibles y locales que comparten los mismos objetivos ambientales.</a:t>
            </a:r>
          </a:p>
          <a:p>
            <a:pPr marL="742950" lvl="1" indent="-285750">
              <a:buFont typeface="Arial" panose="020B0604020202020204" pitchFamily="34" charset="0"/>
              <a:buChar char="•"/>
            </a:pPr>
            <a:r>
              <a:rPr lang="es-ES" dirty="0"/>
              <a:t>Promueve la adopción de prácticas sostenibles en toda la red de valor, multiplicando el impacto positivo.</a:t>
            </a:r>
          </a:p>
          <a:p>
            <a:pPr>
              <a:buFont typeface="Arial" panose="020B0604020202020204" pitchFamily="34" charset="0"/>
              <a:buChar char="•"/>
            </a:pPr>
            <a:r>
              <a:rPr lang="es-ES" b="1" dirty="0"/>
              <a:t>Fidelización del Cliente</a:t>
            </a:r>
            <a:r>
              <a:rPr lang="es-ES" dirty="0"/>
              <a:t>:</a:t>
            </a:r>
          </a:p>
          <a:p>
            <a:pPr marL="742950" lvl="1" indent="-285750">
              <a:buFont typeface="Arial" panose="020B0604020202020204" pitchFamily="34" charset="0"/>
              <a:buChar char="•"/>
            </a:pPr>
            <a:r>
              <a:rPr lang="es-ES" dirty="0"/>
              <a:t>Consumidores valoran iniciativas transparentes y responsables, lo que genera lealtad y repetición de compra.</a:t>
            </a:r>
          </a:p>
          <a:p>
            <a:endParaRPr lang="es-ES" b="1" dirty="0"/>
          </a:p>
          <a:p>
            <a:r>
              <a:rPr lang="es-ES" b="1" dirty="0"/>
              <a:t>Además: </a:t>
            </a:r>
          </a:p>
          <a:p>
            <a:r>
              <a:rPr lang="es-ES" b="1" dirty="0"/>
              <a:t>Impacto Positivo en la Sociedad</a:t>
            </a:r>
          </a:p>
          <a:p>
            <a:pPr>
              <a:buFont typeface="Arial" panose="020B0604020202020204" pitchFamily="34" charset="0"/>
              <a:buChar char="•"/>
            </a:pPr>
            <a:r>
              <a:rPr lang="es-ES" b="1" dirty="0"/>
              <a:t>Creación de Empleos Verdes</a:t>
            </a:r>
            <a:r>
              <a:rPr lang="es-ES" dirty="0"/>
              <a:t>:</a:t>
            </a:r>
          </a:p>
          <a:p>
            <a:pPr marL="742950" lvl="1" indent="-285750">
              <a:buFont typeface="Arial" panose="020B0604020202020204" pitchFamily="34" charset="0"/>
              <a:buChar char="•"/>
            </a:pPr>
            <a:r>
              <a:rPr lang="es-ES" dirty="0"/>
              <a:t>Promueve oportunidades laborales relacionadas con la sostenibilidad, como gestión de residuos o implementación de energías renovables.</a:t>
            </a:r>
          </a:p>
          <a:p>
            <a:pPr>
              <a:buFont typeface="Arial" panose="020B0604020202020204" pitchFamily="34" charset="0"/>
              <a:buChar char="•"/>
            </a:pPr>
            <a:r>
              <a:rPr lang="es-ES" b="1" dirty="0"/>
              <a:t>Mejor Calidad de Vida</a:t>
            </a:r>
            <a:r>
              <a:rPr lang="es-ES" dirty="0"/>
              <a:t>:</a:t>
            </a:r>
          </a:p>
          <a:p>
            <a:pPr marL="742950" lvl="1" indent="-285750">
              <a:buFont typeface="Arial" panose="020B0604020202020204" pitchFamily="34" charset="0"/>
              <a:buChar char="•"/>
            </a:pPr>
            <a:r>
              <a:rPr lang="es-ES" dirty="0"/>
              <a:t>Contribuye a reducir contaminación local y mejora la calidad del aire, beneficiando tanto a empleados como a comunidades vecinas.</a:t>
            </a:r>
          </a:p>
          <a:p>
            <a:r>
              <a:rPr lang="es-ES" b="1" dirty="0"/>
              <a:t>Innovación y Adaptabilidad</a:t>
            </a:r>
          </a:p>
          <a:p>
            <a:pPr>
              <a:buFont typeface="Arial" panose="020B0604020202020204" pitchFamily="34" charset="0"/>
              <a:buChar char="•"/>
            </a:pPr>
            <a:r>
              <a:rPr lang="es-ES" b="1" dirty="0"/>
              <a:t>Fomentar la Innovación</a:t>
            </a:r>
            <a:r>
              <a:rPr lang="es-ES" dirty="0"/>
              <a:t>:</a:t>
            </a:r>
          </a:p>
          <a:p>
            <a:pPr marL="742950" lvl="1" indent="-285750">
              <a:buFont typeface="Arial" panose="020B0604020202020204" pitchFamily="34" charset="0"/>
              <a:buChar char="•"/>
            </a:pPr>
            <a:r>
              <a:rPr lang="es-ES" dirty="0"/>
              <a:t>Desarrollar nuevos productos y servicios sostenibles, como menús de kilómetro cero o eventos neutros en carbono.</a:t>
            </a:r>
          </a:p>
          <a:p>
            <a:pPr>
              <a:buFont typeface="Arial" panose="020B0604020202020204" pitchFamily="34" charset="0"/>
              <a:buChar char="•"/>
            </a:pPr>
            <a:r>
              <a:rPr lang="es-ES" b="1" dirty="0"/>
              <a:t>Resiliencia ante Crisis</a:t>
            </a:r>
            <a:r>
              <a:rPr lang="es-ES" dirty="0"/>
              <a:t>:</a:t>
            </a:r>
          </a:p>
          <a:p>
            <a:pPr marL="742950" lvl="1" indent="-285750">
              <a:buFont typeface="Arial" panose="020B0604020202020204" pitchFamily="34" charset="0"/>
              <a:buChar char="•"/>
            </a:pPr>
            <a:r>
              <a:rPr lang="es-ES" dirty="0"/>
              <a:t>La diversificación de recursos y la optimización operativa fortalecen la capacidad para enfrentar interrupciones en la cadena de suministro.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Contenidor de número de diapositiva 3">
            <a:extLst>
              <a:ext uri="{FF2B5EF4-FFF2-40B4-BE49-F238E27FC236}">
                <a16:creationId xmlns:a16="http://schemas.microsoft.com/office/drawing/2014/main" id="{E930C0AD-64A5-E9C4-F2DD-EE7CC83F6EDF}"/>
              </a:ext>
            </a:extLst>
          </p:cNvPr>
          <p:cNvSpPr>
            <a:spLocks noGrp="1"/>
          </p:cNvSpPr>
          <p:nvPr>
            <p:ph type="sldNum" sz="quarter" idx="5"/>
          </p:nvPr>
        </p:nvSpPr>
        <p:spPr/>
        <p:txBody>
          <a:bodyPr/>
          <a:lstStyle/>
          <a:p>
            <a:fld id="{65965534-A9B0-4251-A97E-9C49AC55828E}" type="slidenum">
              <a:rPr lang="es-ES" smtClean="0"/>
              <a:t>10</a:t>
            </a:fld>
            <a:endParaRPr lang="es-ES"/>
          </a:p>
        </p:txBody>
      </p:sp>
    </p:spTree>
    <p:extLst>
      <p:ext uri="{BB962C8B-B14F-4D97-AF65-F5344CB8AC3E}">
        <p14:creationId xmlns:p14="http://schemas.microsoft.com/office/powerpoint/2010/main" val="343215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86032" y="1233046"/>
            <a:ext cx="9619935" cy="939800"/>
          </a:xfrm>
          <a:prstGeom prst="rect">
            <a:avLst/>
          </a:prstGeom>
        </p:spPr>
        <p:txBody>
          <a:bodyPr wrap="square" lIns="0" tIns="0" rIns="0" bIns="0">
            <a:spAutoFit/>
          </a:bodyPr>
          <a:lstStyle>
            <a:lvl1pPr>
              <a:defRPr sz="3000" b="0" i="0">
                <a:solidFill>
                  <a:schemeClr val="tx1"/>
                </a:solidFill>
                <a:latin typeface="Arial MT"/>
                <a:cs typeface="Arial MT"/>
              </a:defRPr>
            </a:lvl1pPr>
          </a:lstStyle>
          <a:p>
            <a:endParaRPr/>
          </a:p>
        </p:txBody>
      </p:sp>
      <p:sp>
        <p:nvSpPr>
          <p:cNvPr id="3" name="Holder 3"/>
          <p:cNvSpPr>
            <a:spLocks noGrp="1"/>
          </p:cNvSpPr>
          <p:nvPr>
            <p:ph type="subTitle" idx="4"/>
          </p:nvPr>
        </p:nvSpPr>
        <p:spPr>
          <a:xfrm>
            <a:off x="771498" y="5367906"/>
            <a:ext cx="10649002" cy="8921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74AF552-9164-44BA-B60D-87983E9EE5A7}" type="datetime1">
              <a:rPr lang="en-US" smtClean="0"/>
              <a:t>5/5/2025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bg1"/>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19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C525FFA-364A-4F29-AF89-959F38F20946}" type="datetime1">
              <a:rPr lang="en-US" smtClean="0"/>
              <a:t>5/5/2025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bg1"/>
                </a:solidFill>
                <a:latin typeface="Arial MT"/>
                <a:cs typeface="Arial MT"/>
              </a:defRPr>
            </a:lvl1pPr>
          </a:lstStyle>
          <a:p>
            <a:endParaRPr/>
          </a:p>
        </p:txBody>
      </p:sp>
      <p:sp>
        <p:nvSpPr>
          <p:cNvPr id="3" name="Holder 3"/>
          <p:cNvSpPr>
            <a:spLocks noGrp="1"/>
          </p:cNvSpPr>
          <p:nvPr>
            <p:ph sz="half" idx="2"/>
          </p:nvPr>
        </p:nvSpPr>
        <p:spPr>
          <a:xfrm>
            <a:off x="609600" y="1752600"/>
            <a:ext cx="5303520" cy="50292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752600"/>
            <a:ext cx="5303520" cy="50292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878BBE5-CFB1-4640-BD4C-DDE5376FC984}" type="datetime1">
              <a:rPr lang="en-US" smtClean="0"/>
              <a:t>5/5/2025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8" cy="7619064"/>
          </a:xfrm>
          <a:prstGeom prst="rect">
            <a:avLst/>
          </a:prstGeom>
        </p:spPr>
      </p:pic>
      <p:sp>
        <p:nvSpPr>
          <p:cNvPr id="2" name="Holder 2"/>
          <p:cNvSpPr>
            <a:spLocks noGrp="1"/>
          </p:cNvSpPr>
          <p:nvPr>
            <p:ph type="title"/>
          </p:nvPr>
        </p:nvSpPr>
        <p:spPr/>
        <p:txBody>
          <a:bodyPr lIns="0" tIns="0" rIns="0" bIns="0"/>
          <a:lstStyle>
            <a:lvl1pPr>
              <a:defRPr sz="4800" b="0" i="0">
                <a:solidFill>
                  <a:schemeClr val="bg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3A09002-DC94-4BA4-89ED-32F1EFE535C6}" type="datetime1">
              <a:rPr lang="en-US" smtClean="0"/>
              <a:t>5/5/2025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AD7476E-918B-40CF-B04D-9BF0FF52AF6A}" type="datetime1">
              <a:rPr lang="en-US" smtClean="0"/>
              <a:t>5/5/2025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1DCC8-694B-A607-16A4-CD980C449BE7}"/>
              </a:ext>
            </a:extLst>
          </p:cNvPr>
          <p:cNvSpPr>
            <a:spLocks noGrp="1"/>
          </p:cNvSpPr>
          <p:nvPr>
            <p:ph type="ctrTitle"/>
          </p:nvPr>
        </p:nvSpPr>
        <p:spPr>
          <a:xfrm>
            <a:off x="1524000" y="2053300"/>
            <a:ext cx="9144000" cy="1846659"/>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201EE3A-C767-9AD4-02EB-1C27197FB271}"/>
              </a:ext>
            </a:extLst>
          </p:cNvPr>
          <p:cNvSpPr>
            <a:spLocks noGrp="1"/>
          </p:cNvSpPr>
          <p:nvPr>
            <p:ph type="subTitle" idx="1"/>
          </p:nvPr>
        </p:nvSpPr>
        <p:spPr>
          <a:xfrm>
            <a:off x="1524000" y="4002264"/>
            <a:ext cx="9144000" cy="36933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B1DBF2D-06E5-7495-50E0-04C5DAAABC8B}"/>
              </a:ext>
            </a:extLst>
          </p:cNvPr>
          <p:cNvSpPr>
            <a:spLocks noGrp="1"/>
          </p:cNvSpPr>
          <p:nvPr>
            <p:ph type="dt" sz="half" idx="10"/>
          </p:nvPr>
        </p:nvSpPr>
        <p:spPr>
          <a:xfrm>
            <a:off x="609600" y="7086600"/>
            <a:ext cx="2804160" cy="276999"/>
          </a:xfrm>
        </p:spPr>
        <p:txBody>
          <a:bodyPr/>
          <a:lstStyle/>
          <a:p>
            <a:fld id="{6505E39C-62B1-4E14-A088-40A9A568C0F7}" type="datetimeFigureOut">
              <a:rPr lang="es-ES" smtClean="0"/>
              <a:t>05/05/2025</a:t>
            </a:fld>
            <a:endParaRPr lang="es-ES"/>
          </a:p>
        </p:txBody>
      </p:sp>
      <p:sp>
        <p:nvSpPr>
          <p:cNvPr id="5" name="Marcador de pie de página 4">
            <a:extLst>
              <a:ext uri="{FF2B5EF4-FFF2-40B4-BE49-F238E27FC236}">
                <a16:creationId xmlns:a16="http://schemas.microsoft.com/office/drawing/2014/main" id="{4ED10215-7ADB-CB37-85C5-36F78967313E}"/>
              </a:ext>
            </a:extLst>
          </p:cNvPr>
          <p:cNvSpPr>
            <a:spLocks noGrp="1"/>
          </p:cNvSpPr>
          <p:nvPr>
            <p:ph type="ftr" sz="quarter" idx="11"/>
          </p:nvPr>
        </p:nvSpPr>
        <p:spPr>
          <a:xfrm>
            <a:off x="4145280" y="7086600"/>
            <a:ext cx="3901440" cy="276999"/>
          </a:xfrm>
        </p:spPr>
        <p:txBody>
          <a:bodyPr/>
          <a:lstStyle/>
          <a:p>
            <a:endParaRPr lang="es-ES"/>
          </a:p>
        </p:txBody>
      </p:sp>
      <p:sp>
        <p:nvSpPr>
          <p:cNvPr id="6" name="Marcador de número de diapositiva 5">
            <a:extLst>
              <a:ext uri="{FF2B5EF4-FFF2-40B4-BE49-F238E27FC236}">
                <a16:creationId xmlns:a16="http://schemas.microsoft.com/office/drawing/2014/main" id="{FA89CBCF-C10F-EF26-A40B-17E295E36D8A}"/>
              </a:ext>
            </a:extLst>
          </p:cNvPr>
          <p:cNvSpPr>
            <a:spLocks noGrp="1"/>
          </p:cNvSpPr>
          <p:nvPr>
            <p:ph type="sldNum" sz="quarter" idx="12"/>
          </p:nvPr>
        </p:nvSpPr>
        <p:spPr>
          <a:xfrm>
            <a:off x="8778240" y="7086600"/>
            <a:ext cx="2804160" cy="276999"/>
          </a:xfrm>
        </p:spPr>
        <p:txBody>
          <a:bodyPr/>
          <a:lstStyle/>
          <a:p>
            <a:fld id="{B0DA6A4C-178F-4519-9500-F3D673C680DB}" type="slidenum">
              <a:rPr lang="es-ES" smtClean="0"/>
              <a:t>‹Nº›</a:t>
            </a:fld>
            <a:endParaRPr lang="es-ES"/>
          </a:p>
        </p:txBody>
      </p:sp>
    </p:spTree>
    <p:extLst>
      <p:ext uri="{BB962C8B-B14F-4D97-AF65-F5344CB8AC3E}">
        <p14:creationId xmlns:p14="http://schemas.microsoft.com/office/powerpoint/2010/main" val="63177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A0C2DD-C206-4F6D-AB9F-4F32D04AA131}"/>
              </a:ext>
            </a:extLst>
          </p:cNvPr>
          <p:cNvSpPr>
            <a:spLocks noGrp="1"/>
          </p:cNvSpPr>
          <p:nvPr>
            <p:ph type="title"/>
          </p:nvPr>
        </p:nvSpPr>
        <p:spPr>
          <a:xfrm>
            <a:off x="948376" y="3191076"/>
            <a:ext cx="10295247" cy="1477328"/>
          </a:xfr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1339DD5-8DBE-5465-3678-10885534BEA2}"/>
              </a:ext>
            </a:extLst>
          </p:cNvPr>
          <p:cNvSpPr>
            <a:spLocks noGrp="1"/>
          </p:cNvSpPr>
          <p:nvPr>
            <p:ph type="dt" sz="half" idx="10"/>
          </p:nvPr>
        </p:nvSpPr>
        <p:spPr>
          <a:xfrm>
            <a:off x="609600" y="7086600"/>
            <a:ext cx="2804160" cy="276999"/>
          </a:xfrm>
        </p:spPr>
        <p:txBody>
          <a:bodyPr/>
          <a:lstStyle/>
          <a:p>
            <a:fld id="{723E37A0-7061-47DA-B8D3-EE53C5424920}" type="datetime1">
              <a:rPr lang="es-ES" smtClean="0"/>
              <a:t>05/05/2025</a:t>
            </a:fld>
            <a:endParaRPr lang="es-ES"/>
          </a:p>
        </p:txBody>
      </p:sp>
      <p:sp>
        <p:nvSpPr>
          <p:cNvPr id="4" name="Marcador de pie de página 3">
            <a:extLst>
              <a:ext uri="{FF2B5EF4-FFF2-40B4-BE49-F238E27FC236}">
                <a16:creationId xmlns:a16="http://schemas.microsoft.com/office/drawing/2014/main" id="{6FB87A0D-A610-E699-6B76-1EF78A9AEA2F}"/>
              </a:ext>
            </a:extLst>
          </p:cNvPr>
          <p:cNvSpPr>
            <a:spLocks noGrp="1"/>
          </p:cNvSpPr>
          <p:nvPr>
            <p:ph type="ftr" sz="quarter" idx="11"/>
          </p:nvPr>
        </p:nvSpPr>
        <p:spPr>
          <a:xfrm>
            <a:off x="4145280" y="7086600"/>
            <a:ext cx="3901440" cy="276999"/>
          </a:xfrm>
        </p:spPr>
        <p:txBody>
          <a:bodyPr/>
          <a:lstStyle/>
          <a:p>
            <a:endParaRPr lang="es-ES"/>
          </a:p>
        </p:txBody>
      </p:sp>
      <p:sp>
        <p:nvSpPr>
          <p:cNvPr id="5" name="Marcador de número de diapositiva 4">
            <a:extLst>
              <a:ext uri="{FF2B5EF4-FFF2-40B4-BE49-F238E27FC236}">
                <a16:creationId xmlns:a16="http://schemas.microsoft.com/office/drawing/2014/main" id="{56A03295-572B-CE09-4D5E-D68D2E591DB3}"/>
              </a:ext>
            </a:extLst>
          </p:cNvPr>
          <p:cNvSpPr>
            <a:spLocks noGrp="1"/>
          </p:cNvSpPr>
          <p:nvPr>
            <p:ph type="sldNum" sz="quarter" idx="12"/>
          </p:nvPr>
        </p:nvSpPr>
        <p:spPr>
          <a:xfrm>
            <a:off x="8778240" y="7086600"/>
            <a:ext cx="2804160" cy="276999"/>
          </a:xfrm>
        </p:spPr>
        <p:txBody>
          <a:bodyPr/>
          <a:lstStyle/>
          <a:p>
            <a:fld id="{868024E8-AF2C-4A9A-8BB3-836A618A3EB8}" type="slidenum">
              <a:rPr lang="es-ES" smtClean="0"/>
              <a:t>‹Nº›</a:t>
            </a:fld>
            <a:endParaRPr lang="es-ES"/>
          </a:p>
        </p:txBody>
      </p:sp>
    </p:spTree>
    <p:extLst>
      <p:ext uri="{BB962C8B-B14F-4D97-AF65-F5344CB8AC3E}">
        <p14:creationId xmlns:p14="http://schemas.microsoft.com/office/powerpoint/2010/main" val="148396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48376" y="3191076"/>
            <a:ext cx="10295247" cy="756920"/>
          </a:xfrm>
          <a:prstGeom prst="rect">
            <a:avLst/>
          </a:prstGeom>
        </p:spPr>
        <p:txBody>
          <a:bodyPr wrap="square" lIns="0" tIns="0" rIns="0" bIns="0">
            <a:spAutoFit/>
          </a:bodyPr>
          <a:lstStyle>
            <a:lvl1pPr>
              <a:defRPr sz="4800" b="0" i="0">
                <a:solidFill>
                  <a:schemeClr val="bg1"/>
                </a:solidFill>
                <a:latin typeface="Arial MT"/>
                <a:cs typeface="Arial MT"/>
              </a:defRPr>
            </a:lvl1pPr>
          </a:lstStyle>
          <a:p>
            <a:endParaRPr/>
          </a:p>
        </p:txBody>
      </p:sp>
      <p:sp>
        <p:nvSpPr>
          <p:cNvPr id="3" name="Holder 3"/>
          <p:cNvSpPr>
            <a:spLocks noGrp="1"/>
          </p:cNvSpPr>
          <p:nvPr>
            <p:ph type="body" idx="1"/>
          </p:nvPr>
        </p:nvSpPr>
        <p:spPr>
          <a:xfrm>
            <a:off x="1288703" y="1959188"/>
            <a:ext cx="10305415" cy="1681479"/>
          </a:xfrm>
          <a:prstGeom prst="rect">
            <a:avLst/>
          </a:prstGeom>
        </p:spPr>
        <p:txBody>
          <a:bodyPr wrap="square" lIns="0" tIns="0" rIns="0" bIns="0">
            <a:spAutoFit/>
          </a:bodyPr>
          <a:lstStyle>
            <a:lvl1pPr>
              <a:defRPr sz="19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7086600"/>
            <a:ext cx="3901440" cy="3810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7086600"/>
            <a:ext cx="2804160" cy="381000"/>
          </a:xfrm>
          <a:prstGeom prst="rect">
            <a:avLst/>
          </a:prstGeom>
        </p:spPr>
        <p:txBody>
          <a:bodyPr wrap="square" lIns="0" tIns="0" rIns="0" bIns="0">
            <a:spAutoFit/>
          </a:bodyPr>
          <a:lstStyle>
            <a:lvl1pPr algn="l">
              <a:defRPr>
                <a:solidFill>
                  <a:schemeClr val="tx1">
                    <a:tint val="75000"/>
                  </a:schemeClr>
                </a:solidFill>
              </a:defRPr>
            </a:lvl1pPr>
          </a:lstStyle>
          <a:p>
            <a:fld id="{A5A4F3CA-69A1-442B-90D9-13B176B55F92}" type="datetime1">
              <a:rPr lang="en-US" smtClean="0"/>
              <a:t>5/5/2025</a:t>
            </a:fld>
            <a:endParaRPr lang="en-US"/>
          </a:p>
        </p:txBody>
      </p:sp>
      <p:sp>
        <p:nvSpPr>
          <p:cNvPr id="6" name="Holder 6"/>
          <p:cNvSpPr>
            <a:spLocks noGrp="1"/>
          </p:cNvSpPr>
          <p:nvPr>
            <p:ph type="sldNum" sz="quarter" idx="7"/>
          </p:nvPr>
        </p:nvSpPr>
        <p:spPr>
          <a:xfrm>
            <a:off x="8778240" y="7086600"/>
            <a:ext cx="2804160" cy="381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pic>
        <p:nvPicPr>
          <p:cNvPr id="7" name="Immagine 4" descr="Immagine che contiene Carattere, logo, simbolo, Elementi grafici&#10;&#10;Descrizione generata automaticamente">
            <a:extLst>
              <a:ext uri="{FF2B5EF4-FFF2-40B4-BE49-F238E27FC236}">
                <a16:creationId xmlns:a16="http://schemas.microsoft.com/office/drawing/2014/main" id="{E78B45F8-A503-D59B-73B8-1205BAAF4ECF}"/>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661469" y="79004"/>
            <a:ext cx="1346108" cy="138723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5.emf"/><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5.emf"/><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3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7.svg"/><Relationship Id="rId11" Type="http://schemas.openxmlformats.org/officeDocument/2006/relationships/image" Target="../media/image5.emf"/><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3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7.svg"/><Relationship Id="rId11" Type="http://schemas.openxmlformats.org/officeDocument/2006/relationships/image" Target="../media/image5.emf"/><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emf"/></Relationships>
</file>

<file path=ppt/slides/_rels/slide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9600" y="1393039"/>
            <a:ext cx="10809037" cy="5211019"/>
          </a:xfrm>
          <a:prstGeom prst="rect">
            <a:avLst/>
          </a:prstGeom>
          <a:noFill/>
          <a:ln>
            <a:noFill/>
          </a:ln>
        </p:spPr>
      </p:pic>
      <p:sp>
        <p:nvSpPr>
          <p:cNvPr id="62" name="Google Shape;62;p14"/>
          <p:cNvSpPr txBox="1">
            <a:spLocks noGrp="1"/>
          </p:cNvSpPr>
          <p:nvPr>
            <p:ph type="ctrTitle"/>
          </p:nvPr>
        </p:nvSpPr>
        <p:spPr>
          <a:xfrm>
            <a:off x="1212150" y="1761592"/>
            <a:ext cx="9449319" cy="704160"/>
          </a:xfrm>
          <a:prstGeom prst="rect">
            <a:avLst/>
          </a:prstGeom>
        </p:spPr>
        <p:txBody>
          <a:bodyPr spcFirstLastPara="1" vert="horz" wrap="square" lIns="103230" tIns="103230" rIns="103230" bIns="103230" rtlCol="0" anchor="t" anchorCtr="0">
            <a:noAutofit/>
          </a:bodyPr>
          <a:lstStyle/>
          <a:p>
            <a:pPr algn="l"/>
            <a:r>
              <a:rPr lang="en-GB" sz="4320" dirty="0">
                <a:solidFill>
                  <a:srgbClr val="FFFFFF"/>
                </a:solidFill>
                <a:latin typeface="Montserrat SemiBold"/>
                <a:ea typeface="Montserrat SemiBold"/>
                <a:cs typeface="Montserrat SemiBold"/>
                <a:sym typeface="Montserrat SemiBold"/>
              </a:rPr>
              <a:t>LIFE: EE4HORECA</a:t>
            </a:r>
            <a:br>
              <a:rPr lang="en-GB" sz="3600" dirty="0">
                <a:solidFill>
                  <a:srgbClr val="FFFFFF"/>
                </a:solidFill>
                <a:latin typeface="Montserrat SemiBold"/>
                <a:ea typeface="Montserrat SemiBold"/>
                <a:cs typeface="Montserrat SemiBold"/>
                <a:sym typeface="Montserrat SemiBold"/>
              </a:rPr>
            </a:br>
            <a:br>
              <a:rPr lang="en-GB" sz="4320" dirty="0">
                <a:solidFill>
                  <a:srgbClr val="FFFFFF"/>
                </a:solidFill>
                <a:latin typeface="Montserrat SemiBold"/>
                <a:ea typeface="Montserrat SemiBold"/>
                <a:cs typeface="Montserrat SemiBold"/>
                <a:sym typeface="Montserrat SemiBold"/>
              </a:rPr>
            </a:br>
            <a:br>
              <a:rPr lang="en-GB" sz="4320" dirty="0">
                <a:solidFill>
                  <a:srgbClr val="FFFFFF"/>
                </a:solidFill>
                <a:latin typeface="Montserrat SemiBold"/>
                <a:ea typeface="Montserrat SemiBold"/>
                <a:cs typeface="Montserrat SemiBold"/>
                <a:sym typeface="Montserrat SemiBold"/>
              </a:rPr>
            </a:br>
            <a:endParaRPr sz="4320" dirty="0">
              <a:solidFill>
                <a:srgbClr val="FFFFFF"/>
              </a:solidFill>
              <a:latin typeface="Montserrat SemiBold"/>
              <a:ea typeface="Montserrat SemiBold"/>
              <a:cs typeface="Montserrat SemiBold"/>
              <a:sym typeface="Montserrat SemiBold"/>
            </a:endParaRPr>
          </a:p>
        </p:txBody>
      </p:sp>
      <p:sp>
        <p:nvSpPr>
          <p:cNvPr id="63" name="Google Shape;63;p14"/>
          <p:cNvSpPr txBox="1">
            <a:spLocks noGrp="1"/>
          </p:cNvSpPr>
          <p:nvPr>
            <p:ph type="ctrTitle" idx="4294967295"/>
          </p:nvPr>
        </p:nvSpPr>
        <p:spPr>
          <a:xfrm>
            <a:off x="1029798" y="3960087"/>
            <a:ext cx="8025808" cy="1606317"/>
          </a:xfrm>
          <a:prstGeom prst="rect">
            <a:avLst/>
          </a:prstGeom>
        </p:spPr>
        <p:txBody>
          <a:bodyPr spcFirstLastPara="1" vert="horz" wrap="square" lIns="103230" tIns="103230" rIns="103230" bIns="103230" rtlCol="0" anchor="t" anchorCtr="0">
            <a:noAutofit/>
          </a:bodyPr>
          <a:lstStyle/>
          <a:p>
            <a:r>
              <a:rPr lang="es-ES" sz="2700" dirty="0">
                <a:solidFill>
                  <a:srgbClr val="FFFFFF"/>
                </a:solidFill>
                <a:latin typeface="Montserrat Medium"/>
                <a:ea typeface="Montserrat Medium"/>
                <a:cs typeface="Montserrat Medium"/>
                <a:sym typeface="Montserrat Medium"/>
              </a:rPr>
              <a:t>Módulo 3 – </a:t>
            </a:r>
            <a:r>
              <a:rPr lang="es-ES" sz="2800" spc="70" dirty="0">
                <a:solidFill>
                  <a:srgbClr val="FFFFFF"/>
                </a:solidFill>
                <a:latin typeface="Verdana"/>
                <a:cs typeface="Verdana"/>
              </a:rPr>
              <a:t>Modelos de Negocio Sostenible para la reducción de emisiones en la cadena de valor HORECA</a:t>
            </a:r>
            <a:endParaRPr sz="2700" dirty="0">
              <a:solidFill>
                <a:srgbClr val="FFFFFF"/>
              </a:solidFill>
              <a:highlight>
                <a:srgbClr val="FF0000"/>
              </a:highlight>
              <a:latin typeface="Montserrat Medium"/>
              <a:sym typeface="Montserrat Medium"/>
            </a:endParaRPr>
          </a:p>
        </p:txBody>
      </p:sp>
      <p:pic>
        <p:nvPicPr>
          <p:cNvPr id="3" name="Picture 2" descr="Text&#10;&#10;Description automatically generated with low confidence">
            <a:extLst>
              <a:ext uri="{FF2B5EF4-FFF2-40B4-BE49-F238E27FC236}">
                <a16:creationId xmlns:a16="http://schemas.microsoft.com/office/drawing/2014/main" id="{A40137C6-CE18-AD7A-4CD1-54B23C69CA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5995" y="5473961"/>
            <a:ext cx="3954524" cy="905537"/>
          </a:xfrm>
          <a:prstGeom prst="rect">
            <a:avLst/>
          </a:prstGeom>
        </p:spPr>
      </p:pic>
      <p:sp>
        <p:nvSpPr>
          <p:cNvPr id="4" name="Marcador de número de diapositiva 3">
            <a:extLst>
              <a:ext uri="{FF2B5EF4-FFF2-40B4-BE49-F238E27FC236}">
                <a16:creationId xmlns:a16="http://schemas.microsoft.com/office/drawing/2014/main" id="{7E8527DB-789D-C1FB-ED45-540A163969F0}"/>
              </a:ext>
            </a:extLst>
          </p:cNvPr>
          <p:cNvSpPr>
            <a:spLocks noGrp="1"/>
          </p:cNvSpPr>
          <p:nvPr>
            <p:ph type="sldNum" sz="quarter" idx="12"/>
          </p:nvPr>
        </p:nvSpPr>
        <p:spPr/>
        <p:txBody>
          <a:bodyPr/>
          <a:lstStyle/>
          <a:p>
            <a:fld id="{00000000-1234-1234-1234-123412341234}" type="slidenum">
              <a:rPr lang="en" smtClean="0"/>
              <a:pPr/>
              <a:t>1</a:t>
            </a:fld>
            <a:endParaRPr lang="en"/>
          </a:p>
        </p:txBody>
      </p:sp>
      <p:pic>
        <p:nvPicPr>
          <p:cNvPr id="2" name="Immagine 4" descr="Immagine che contiene Carattere, logo, simbolo, Elementi grafici&#10;&#10;Descrizione generata automaticamente">
            <a:extLst>
              <a:ext uri="{FF2B5EF4-FFF2-40B4-BE49-F238E27FC236}">
                <a16:creationId xmlns:a16="http://schemas.microsoft.com/office/drawing/2014/main" id="{DBA654ED-CD2B-97FF-59C8-19FDEFE1E6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61469" y="79004"/>
            <a:ext cx="1346108" cy="13872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B3ADD-3011-2E0C-3DC7-0C5791D99342}"/>
            </a:ext>
          </a:extLst>
        </p:cNvPr>
        <p:cNvGrpSpPr/>
        <p:nvPr/>
      </p:nvGrpSpPr>
      <p:grpSpPr>
        <a:xfrm>
          <a:off x="0" y="0"/>
          <a:ext cx="0" cy="0"/>
          <a:chOff x="0" y="0"/>
          <a:chExt cx="0" cy="0"/>
        </a:xfrm>
      </p:grpSpPr>
      <p:sp>
        <p:nvSpPr>
          <p:cNvPr id="8" name="Contenidor de número de diapositiva 7">
            <a:extLst>
              <a:ext uri="{FF2B5EF4-FFF2-40B4-BE49-F238E27FC236}">
                <a16:creationId xmlns:a16="http://schemas.microsoft.com/office/drawing/2014/main" id="{E13B154F-E0ED-D73A-87AD-71EE9D4D71BE}"/>
              </a:ext>
            </a:extLst>
          </p:cNvPr>
          <p:cNvSpPr>
            <a:spLocks noGrp="1"/>
          </p:cNvSpPr>
          <p:nvPr>
            <p:ph type="sldNum" sz="quarter" idx="7"/>
          </p:nvPr>
        </p:nvSpPr>
        <p:spPr/>
        <p:txBody>
          <a:bodyPr/>
          <a:lstStyle/>
          <a:p>
            <a:fld id="{B6F15528-21DE-4FAA-801E-634DDDAF4B2B}" type="slidenum">
              <a:rPr lang="es-ES" smtClean="0"/>
              <a:t>10</a:t>
            </a:fld>
            <a:endParaRPr lang="es-ES"/>
          </a:p>
        </p:txBody>
      </p:sp>
      <p:sp>
        <p:nvSpPr>
          <p:cNvPr id="12" name="QuadreDeText 11">
            <a:extLst>
              <a:ext uri="{FF2B5EF4-FFF2-40B4-BE49-F238E27FC236}">
                <a16:creationId xmlns:a16="http://schemas.microsoft.com/office/drawing/2014/main" id="{5168940B-2E34-5054-8A80-DC6EE70EA050}"/>
              </a:ext>
            </a:extLst>
          </p:cNvPr>
          <p:cNvSpPr txBox="1"/>
          <p:nvPr/>
        </p:nvSpPr>
        <p:spPr>
          <a:xfrm>
            <a:off x="152400" y="304800"/>
            <a:ext cx="10591800" cy="523220"/>
          </a:xfrm>
          <a:prstGeom prst="rect">
            <a:avLst/>
          </a:prstGeom>
          <a:noFill/>
        </p:spPr>
        <p:txBody>
          <a:bodyPr wrap="square">
            <a:spAutoFit/>
          </a:bodyPr>
          <a:lstStyle/>
          <a:p>
            <a:pPr marL="12700">
              <a:spcBef>
                <a:spcPts val="100"/>
              </a:spcBef>
            </a:pPr>
            <a:r>
              <a:rPr lang="es-ES" sz="2800" b="1" dirty="0">
                <a:solidFill>
                  <a:srgbClr val="0D3F96"/>
                </a:solidFill>
                <a:latin typeface="Montserrat" panose="020B0604020202020204" charset="0"/>
                <a:ea typeface="+mj-ea"/>
              </a:rPr>
              <a:t>Beneficios de la visión de cadena de valor</a:t>
            </a:r>
          </a:p>
        </p:txBody>
      </p:sp>
      <p:sp>
        <p:nvSpPr>
          <p:cNvPr id="6" name="Rectangle: una sola cantonada retallada 5">
            <a:extLst>
              <a:ext uri="{FF2B5EF4-FFF2-40B4-BE49-F238E27FC236}">
                <a16:creationId xmlns:a16="http://schemas.microsoft.com/office/drawing/2014/main" id="{61A798A4-FBEA-554A-3701-AEDB09FC0A2D}"/>
              </a:ext>
            </a:extLst>
          </p:cNvPr>
          <p:cNvSpPr/>
          <p:nvPr/>
        </p:nvSpPr>
        <p:spPr>
          <a:xfrm>
            <a:off x="0" y="990600"/>
            <a:ext cx="762000" cy="662940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Diagrama 3">
            <a:extLst>
              <a:ext uri="{FF2B5EF4-FFF2-40B4-BE49-F238E27FC236}">
                <a16:creationId xmlns:a16="http://schemas.microsoft.com/office/drawing/2014/main" id="{CAE246EB-31FA-2F9D-81A9-44AD0F808C5E}"/>
              </a:ext>
            </a:extLst>
          </p:cNvPr>
          <p:cNvGraphicFramePr/>
          <p:nvPr>
            <p:extLst>
              <p:ext uri="{D42A27DB-BD31-4B8C-83A1-F6EECF244321}">
                <p14:modId xmlns:p14="http://schemas.microsoft.com/office/powerpoint/2010/main" val="54755468"/>
              </p:ext>
            </p:extLst>
          </p:nvPr>
        </p:nvGraphicFramePr>
        <p:xfrm>
          <a:off x="-381000" y="1247976"/>
          <a:ext cx="8712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QuadreDeText 9">
            <a:extLst>
              <a:ext uri="{FF2B5EF4-FFF2-40B4-BE49-F238E27FC236}">
                <a16:creationId xmlns:a16="http://schemas.microsoft.com/office/drawing/2014/main" id="{61AE8481-FA5B-6D7E-4F58-8CB512B124B7}"/>
              </a:ext>
            </a:extLst>
          </p:cNvPr>
          <p:cNvSpPr txBox="1"/>
          <p:nvPr/>
        </p:nvSpPr>
        <p:spPr>
          <a:xfrm>
            <a:off x="6629400" y="1625993"/>
            <a:ext cx="4623412" cy="5031506"/>
          </a:xfrm>
          <a:prstGeom prst="rect">
            <a:avLst/>
          </a:prstGeom>
          <a:solidFill>
            <a:schemeClr val="accent1">
              <a:lumMod val="20000"/>
              <a:lumOff val="80000"/>
            </a:schemeClr>
          </a:solidFill>
        </p:spPr>
        <p:txBody>
          <a:bodyPr wrap="square">
            <a:spAutoFit/>
          </a:bodyPr>
          <a:lstStyle/>
          <a:p>
            <a:pPr>
              <a:lnSpc>
                <a:spcPct val="150000"/>
              </a:lnSpc>
            </a:pPr>
            <a:r>
              <a:rPr lang="es-ES" dirty="0">
                <a:latin typeface="Montserrat" panose="00000500000000000000" pitchFamily="2" charset="0"/>
              </a:rPr>
              <a:t>Adoptar una visión </a:t>
            </a:r>
            <a:r>
              <a:rPr lang="es-ES" b="1" dirty="0">
                <a:latin typeface="Montserrat" panose="00000500000000000000" pitchFamily="2" charset="0"/>
              </a:rPr>
              <a:t>de cadena de valor en términos de sostenibilidad</a:t>
            </a:r>
            <a:r>
              <a:rPr lang="es-ES" dirty="0">
                <a:latin typeface="Montserrat" panose="00000500000000000000" pitchFamily="2" charset="0"/>
              </a:rPr>
              <a:t> no solo permite </a:t>
            </a:r>
            <a:r>
              <a:rPr lang="es-ES" b="1" dirty="0">
                <a:latin typeface="Montserrat" panose="00000500000000000000" pitchFamily="2" charset="0"/>
              </a:rPr>
              <a:t>reducir emisiones</a:t>
            </a:r>
            <a:r>
              <a:rPr lang="es-ES" dirty="0">
                <a:latin typeface="Montserrat" panose="00000500000000000000" pitchFamily="2" charset="0"/>
              </a:rPr>
              <a:t>, sino que también transforma los modelos operativos del sector </a:t>
            </a:r>
            <a:r>
              <a:rPr lang="es-ES" b="1" dirty="0">
                <a:latin typeface="Montserrat" panose="00000500000000000000" pitchFamily="2" charset="0"/>
              </a:rPr>
              <a:t>HORECA</a:t>
            </a:r>
            <a:r>
              <a:rPr lang="es-ES" dirty="0">
                <a:latin typeface="Montserrat" panose="00000500000000000000" pitchFamily="2" charset="0"/>
              </a:rPr>
              <a:t>, </a:t>
            </a:r>
            <a:r>
              <a:rPr lang="es-ES" b="1" dirty="0">
                <a:latin typeface="Montserrat" panose="00000500000000000000" pitchFamily="2" charset="0"/>
              </a:rPr>
              <a:t>creando valor para todas las partes interesadas</a:t>
            </a:r>
            <a:r>
              <a:rPr lang="es-ES" dirty="0">
                <a:latin typeface="Montserrat" panose="00000500000000000000" pitchFamily="2" charset="0"/>
              </a:rPr>
              <a:t>. Este enfoque posiciona otorga a </a:t>
            </a:r>
            <a:r>
              <a:rPr lang="es-ES" b="1" dirty="0">
                <a:latin typeface="Montserrat" panose="00000500000000000000" pitchFamily="2" charset="0"/>
              </a:rPr>
              <a:t>las empresas un elemento diferencial </a:t>
            </a:r>
            <a:r>
              <a:rPr lang="es-ES" dirty="0">
                <a:latin typeface="Montserrat" panose="00000500000000000000" pitchFamily="2" charset="0"/>
              </a:rPr>
              <a:t>como líderes </a:t>
            </a:r>
            <a:r>
              <a:rPr lang="es-ES" b="1" dirty="0">
                <a:latin typeface="Montserrat" panose="00000500000000000000" pitchFamily="2" charset="0"/>
              </a:rPr>
              <a:t>comprometidos, resilientes,  innovadores </a:t>
            </a:r>
            <a:r>
              <a:rPr lang="es-ES" dirty="0">
                <a:latin typeface="Montserrat" panose="00000500000000000000" pitchFamily="2" charset="0"/>
              </a:rPr>
              <a:t>y preparadas para el futuro.</a:t>
            </a:r>
          </a:p>
        </p:txBody>
      </p:sp>
      <p:pic>
        <p:nvPicPr>
          <p:cNvPr id="2" name="Imagen 1">
            <a:extLst>
              <a:ext uri="{FF2B5EF4-FFF2-40B4-BE49-F238E27FC236}">
                <a16:creationId xmlns:a16="http://schemas.microsoft.com/office/drawing/2014/main" id="{ABA93C12-9070-DBD8-6079-12FAC355FDE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209180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A4B92-C12C-0A84-931E-9CB511BF56A0}"/>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4C2A1421-2D98-4D5B-313C-9AB25E680E2B}"/>
              </a:ext>
            </a:extLst>
          </p:cNvPr>
          <p:cNvSpPr txBox="1">
            <a:spLocks noGrp="1"/>
          </p:cNvSpPr>
          <p:nvPr>
            <p:ph type="title"/>
          </p:nvPr>
        </p:nvSpPr>
        <p:spPr>
          <a:xfrm>
            <a:off x="1261872" y="1454544"/>
            <a:ext cx="10265008" cy="443711"/>
          </a:xfrm>
          <a:prstGeom prst="rect">
            <a:avLst/>
          </a:prstGeom>
        </p:spPr>
        <p:txBody>
          <a:bodyPr vert="horz" wrap="square" lIns="0" tIns="12700" rIns="0" bIns="0" rtlCol="0">
            <a:spAutoFit/>
          </a:bodyPr>
          <a:lstStyle/>
          <a:p>
            <a:pPr marL="12700">
              <a:lnSpc>
                <a:spcPct val="100000"/>
              </a:lnSpc>
              <a:spcBef>
                <a:spcPts val="100"/>
              </a:spcBef>
            </a:pPr>
            <a:r>
              <a:rPr lang="es-ES" sz="2800" b="1" dirty="0">
                <a:solidFill>
                  <a:srgbClr val="0D3F96"/>
                </a:solidFill>
                <a:latin typeface="Montserrat" panose="020B0604020202020204" charset="0"/>
              </a:rPr>
              <a:t>MAPEO DE LA CADENA DE VALOR Y HOTSPOTS</a:t>
            </a:r>
            <a:endParaRPr lang="es-ES" sz="2800" dirty="0">
              <a:solidFill>
                <a:schemeClr val="tx1"/>
              </a:solidFill>
              <a:latin typeface="Montserrat" panose="020B0604020202020204" charset="0"/>
            </a:endParaRPr>
          </a:p>
        </p:txBody>
      </p:sp>
      <p:sp>
        <p:nvSpPr>
          <p:cNvPr id="3" name="object 6">
            <a:extLst>
              <a:ext uri="{FF2B5EF4-FFF2-40B4-BE49-F238E27FC236}">
                <a16:creationId xmlns:a16="http://schemas.microsoft.com/office/drawing/2014/main" id="{B93D95CD-6B94-3CC2-2B29-54735B4D5BC5}"/>
              </a:ext>
            </a:extLst>
          </p:cNvPr>
          <p:cNvSpPr txBox="1"/>
          <p:nvPr/>
        </p:nvSpPr>
        <p:spPr>
          <a:xfrm>
            <a:off x="1261872" y="1676400"/>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7FDF3244-8716-BDA9-D6CF-78A892D616D9}"/>
              </a:ext>
            </a:extLst>
          </p:cNvPr>
          <p:cNvSpPr>
            <a:spLocks noGrp="1"/>
          </p:cNvSpPr>
          <p:nvPr>
            <p:ph type="sldNum" sz="quarter" idx="7"/>
          </p:nvPr>
        </p:nvSpPr>
        <p:spPr/>
        <p:txBody>
          <a:bodyPr/>
          <a:lstStyle/>
          <a:p>
            <a:fld id="{B6F15528-21DE-4FAA-801E-634DDDAF4B2B}" type="slidenum">
              <a:rPr lang="es-ES" smtClean="0"/>
              <a:t>11</a:t>
            </a:fld>
            <a:endParaRPr lang="es-ES"/>
          </a:p>
        </p:txBody>
      </p:sp>
      <p:sp>
        <p:nvSpPr>
          <p:cNvPr id="2" name="Rectangle 1">
            <a:extLst>
              <a:ext uri="{FF2B5EF4-FFF2-40B4-BE49-F238E27FC236}">
                <a16:creationId xmlns:a16="http://schemas.microsoft.com/office/drawing/2014/main" id="{D3E74ECA-99F5-2CBA-9070-4D0F922DB506}"/>
              </a:ext>
            </a:extLst>
          </p:cNvPr>
          <p:cNvSpPr/>
          <p:nvPr/>
        </p:nvSpPr>
        <p:spPr>
          <a:xfrm>
            <a:off x="228600" y="304800"/>
            <a:ext cx="609600" cy="6781800"/>
          </a:xfrm>
          <a:prstGeom prst="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QuadreDeText 4">
            <a:extLst>
              <a:ext uri="{FF2B5EF4-FFF2-40B4-BE49-F238E27FC236}">
                <a16:creationId xmlns:a16="http://schemas.microsoft.com/office/drawing/2014/main" id="{C6E38265-F77C-8A24-17B1-0A4AFF55445C}"/>
              </a:ext>
            </a:extLst>
          </p:cNvPr>
          <p:cNvSpPr txBox="1"/>
          <p:nvPr/>
        </p:nvSpPr>
        <p:spPr>
          <a:xfrm>
            <a:off x="1796006" y="2649075"/>
            <a:ext cx="8415528" cy="2031325"/>
          </a:xfrm>
          <a:prstGeom prst="rect">
            <a:avLst/>
          </a:prstGeom>
          <a:noFill/>
        </p:spPr>
        <p:txBody>
          <a:bodyPr wrap="square">
            <a:spAutoFit/>
          </a:bodyPr>
          <a:lstStyle/>
          <a:p>
            <a:pPr marL="285750" indent="-285750">
              <a:spcAft>
                <a:spcPts val="1800"/>
              </a:spcAft>
              <a:buFont typeface="Wingdings" panose="05000000000000000000" pitchFamily="2" charset="2"/>
              <a:buChar char="ü"/>
            </a:pPr>
            <a:r>
              <a:rPr lang="es-ES" sz="2400" dirty="0">
                <a:solidFill>
                  <a:schemeClr val="tx1"/>
                </a:solidFill>
                <a:latin typeface="Montserrat" panose="020B0604020202020204" charset="0"/>
              </a:rPr>
              <a:t>Mapa Cadena Valor EE4HORECA</a:t>
            </a:r>
            <a:endParaRPr lang="es-ES" sz="2400" dirty="0">
              <a:latin typeface="Montserrat" panose="020B0604020202020204" charset="0"/>
            </a:endParaRPr>
          </a:p>
          <a:p>
            <a:pPr marL="285750" indent="-285750">
              <a:spcAft>
                <a:spcPts val="1800"/>
              </a:spcAft>
              <a:buFont typeface="Wingdings" panose="05000000000000000000" pitchFamily="2" charset="2"/>
              <a:buChar char="ü"/>
            </a:pPr>
            <a:r>
              <a:rPr lang="es-ES" sz="2400" dirty="0" err="1">
                <a:solidFill>
                  <a:schemeClr val="tx1"/>
                </a:solidFill>
                <a:latin typeface="Montserrat" panose="020B0604020202020204" charset="0"/>
              </a:rPr>
              <a:t>Hotspots</a:t>
            </a:r>
            <a:r>
              <a:rPr lang="es-ES" sz="2400" dirty="0">
                <a:solidFill>
                  <a:schemeClr val="tx1"/>
                </a:solidFill>
                <a:latin typeface="Montserrat" panose="020B0604020202020204" charset="0"/>
              </a:rPr>
              <a:t> identificados</a:t>
            </a:r>
            <a:r>
              <a:rPr lang="es-ES" sz="2400" dirty="0">
                <a:latin typeface="Montserrat" panose="020B0604020202020204" charset="0"/>
              </a:rPr>
              <a:t> (actividades de mayor consumo energético) </a:t>
            </a:r>
            <a:endParaRPr lang="es-ES" sz="2400" dirty="0">
              <a:solidFill>
                <a:schemeClr val="tx1"/>
              </a:solidFill>
              <a:latin typeface="Montserrat" panose="020B0604020202020204" charset="0"/>
            </a:endParaRPr>
          </a:p>
          <a:p>
            <a:pPr marL="285750" indent="-285750">
              <a:spcAft>
                <a:spcPts val="1800"/>
              </a:spcAft>
              <a:buFont typeface="Wingdings" panose="05000000000000000000" pitchFamily="2" charset="2"/>
              <a:buChar char="ü"/>
            </a:pPr>
            <a:r>
              <a:rPr lang="es-ES" sz="2400" dirty="0">
                <a:solidFill>
                  <a:schemeClr val="tx1"/>
                </a:solidFill>
                <a:latin typeface="Montserrat" panose="020B0604020202020204" charset="0"/>
              </a:rPr>
              <a:t>Impacto</a:t>
            </a:r>
            <a:endParaRPr lang="es-ES" sz="2400" dirty="0"/>
          </a:p>
        </p:txBody>
      </p:sp>
      <p:sp>
        <p:nvSpPr>
          <p:cNvPr id="4" name="Rectangle: cantonades arrodonides 3">
            <a:extLst>
              <a:ext uri="{FF2B5EF4-FFF2-40B4-BE49-F238E27FC236}">
                <a16:creationId xmlns:a16="http://schemas.microsoft.com/office/drawing/2014/main" id="{C18B9775-EC46-3508-F7D0-2552610398CC}"/>
              </a:ext>
            </a:extLst>
          </p:cNvPr>
          <p:cNvSpPr/>
          <p:nvPr/>
        </p:nvSpPr>
        <p:spPr>
          <a:xfrm>
            <a:off x="1011935" y="381000"/>
            <a:ext cx="969265" cy="714572"/>
          </a:xfrm>
          <a:prstGeom prst="roundRect">
            <a:avLst/>
          </a:prstGeom>
          <a:no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0D3F96"/>
                </a:solidFill>
                <a:latin typeface="Montserrat" panose="00000500000000000000" pitchFamily="2" charset="0"/>
              </a:rPr>
              <a:t>2</a:t>
            </a:r>
          </a:p>
        </p:txBody>
      </p:sp>
      <p:pic>
        <p:nvPicPr>
          <p:cNvPr id="6" name="Imagen 5">
            <a:extLst>
              <a:ext uri="{FF2B5EF4-FFF2-40B4-BE49-F238E27FC236}">
                <a16:creationId xmlns:a16="http://schemas.microsoft.com/office/drawing/2014/main" id="{3C931839-095C-9754-F97F-D3BFD9C765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376741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3B5BA-AAA7-367C-A658-E6EA2FC58DE9}"/>
            </a:ext>
          </a:extLst>
        </p:cNvPr>
        <p:cNvGrpSpPr/>
        <p:nvPr/>
      </p:nvGrpSpPr>
      <p:grpSpPr>
        <a:xfrm>
          <a:off x="0" y="0"/>
          <a:ext cx="0" cy="0"/>
          <a:chOff x="0" y="0"/>
          <a:chExt cx="0" cy="0"/>
        </a:xfrm>
      </p:grpSpPr>
      <p:pic>
        <p:nvPicPr>
          <p:cNvPr id="5" name="Imatge 4">
            <a:extLst>
              <a:ext uri="{FF2B5EF4-FFF2-40B4-BE49-F238E27FC236}">
                <a16:creationId xmlns:a16="http://schemas.microsoft.com/office/drawing/2014/main" id="{EAABBBD4-393B-B0B9-CC7E-E8EF18095DD5}"/>
              </a:ext>
            </a:extLst>
          </p:cNvPr>
          <p:cNvPicPr>
            <a:picLocks noChangeAspect="1"/>
          </p:cNvPicPr>
          <p:nvPr/>
        </p:nvPicPr>
        <p:blipFill>
          <a:blip r:embed="rId3"/>
          <a:stretch>
            <a:fillRect/>
          </a:stretch>
        </p:blipFill>
        <p:spPr>
          <a:xfrm>
            <a:off x="6019800" y="1745280"/>
            <a:ext cx="5303098" cy="2991917"/>
          </a:xfrm>
          <a:prstGeom prst="rect">
            <a:avLst/>
          </a:prstGeom>
        </p:spPr>
      </p:pic>
      <p:sp>
        <p:nvSpPr>
          <p:cNvPr id="3" name="object 6">
            <a:extLst>
              <a:ext uri="{FF2B5EF4-FFF2-40B4-BE49-F238E27FC236}">
                <a16:creationId xmlns:a16="http://schemas.microsoft.com/office/drawing/2014/main" id="{2FF1AA96-0F31-D722-01D8-8CA33C9035A1}"/>
              </a:ext>
            </a:extLst>
          </p:cNvPr>
          <p:cNvSpPr txBox="1"/>
          <p:nvPr/>
        </p:nvSpPr>
        <p:spPr>
          <a:xfrm>
            <a:off x="1261872" y="1676400"/>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BB84A703-1500-1B23-1653-E60E3FD67B9E}"/>
              </a:ext>
            </a:extLst>
          </p:cNvPr>
          <p:cNvSpPr>
            <a:spLocks noGrp="1"/>
          </p:cNvSpPr>
          <p:nvPr>
            <p:ph type="sldNum" sz="quarter" idx="7"/>
          </p:nvPr>
        </p:nvSpPr>
        <p:spPr/>
        <p:txBody>
          <a:bodyPr/>
          <a:lstStyle/>
          <a:p>
            <a:fld id="{B6F15528-21DE-4FAA-801E-634DDDAF4B2B}" type="slidenum">
              <a:rPr lang="es-ES" smtClean="0"/>
              <a:t>12</a:t>
            </a:fld>
            <a:endParaRPr lang="es-ES"/>
          </a:p>
        </p:txBody>
      </p:sp>
      <p:sp>
        <p:nvSpPr>
          <p:cNvPr id="12" name="QuadreDeText 11">
            <a:extLst>
              <a:ext uri="{FF2B5EF4-FFF2-40B4-BE49-F238E27FC236}">
                <a16:creationId xmlns:a16="http://schemas.microsoft.com/office/drawing/2014/main" id="{3FD6DED3-1571-9E6F-2E7B-43CB3E8CCFCC}"/>
              </a:ext>
            </a:extLst>
          </p:cNvPr>
          <p:cNvSpPr txBox="1"/>
          <p:nvPr/>
        </p:nvSpPr>
        <p:spPr>
          <a:xfrm>
            <a:off x="152400" y="304800"/>
            <a:ext cx="10591800" cy="954107"/>
          </a:xfrm>
          <a:prstGeom prst="rect">
            <a:avLst/>
          </a:prstGeom>
          <a:noFill/>
        </p:spPr>
        <p:txBody>
          <a:bodyPr wrap="square">
            <a:spAutoFit/>
          </a:bodyPr>
          <a:lstStyle/>
          <a:p>
            <a:pPr marL="12700">
              <a:spcBef>
                <a:spcPts val="100"/>
              </a:spcBef>
            </a:pPr>
            <a:r>
              <a:rPr lang="es-ES" sz="2800" b="1" dirty="0">
                <a:solidFill>
                  <a:srgbClr val="0D3F96"/>
                </a:solidFill>
                <a:latin typeface="Montserrat" panose="020B0604020202020204" charset="0"/>
                <a:ea typeface="+mj-ea"/>
              </a:rPr>
              <a:t>Mapas de las Cadenas de Valor: Hotel – Restaurant - Catering</a:t>
            </a:r>
          </a:p>
        </p:txBody>
      </p:sp>
      <p:sp>
        <p:nvSpPr>
          <p:cNvPr id="6" name="Rectangle: una sola cantonada retallada 5">
            <a:extLst>
              <a:ext uri="{FF2B5EF4-FFF2-40B4-BE49-F238E27FC236}">
                <a16:creationId xmlns:a16="http://schemas.microsoft.com/office/drawing/2014/main" id="{EE39C9BC-C383-22BD-CEA5-7E59E1C186CF}"/>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tge 1">
            <a:extLst>
              <a:ext uri="{FF2B5EF4-FFF2-40B4-BE49-F238E27FC236}">
                <a16:creationId xmlns:a16="http://schemas.microsoft.com/office/drawing/2014/main" id="{5C2DE5B7-E0AD-7B1B-47F7-7A7DC720B960}"/>
              </a:ext>
            </a:extLst>
          </p:cNvPr>
          <p:cNvPicPr>
            <a:picLocks noChangeAspect="1"/>
          </p:cNvPicPr>
          <p:nvPr/>
        </p:nvPicPr>
        <p:blipFill>
          <a:blip r:embed="rId4"/>
          <a:stretch>
            <a:fillRect/>
          </a:stretch>
        </p:blipFill>
        <p:spPr>
          <a:xfrm>
            <a:off x="441311" y="1371599"/>
            <a:ext cx="5167128" cy="2891017"/>
          </a:xfrm>
          <a:prstGeom prst="rect">
            <a:avLst/>
          </a:prstGeom>
        </p:spPr>
      </p:pic>
      <p:pic>
        <p:nvPicPr>
          <p:cNvPr id="7" name="Imatge 6">
            <a:extLst>
              <a:ext uri="{FF2B5EF4-FFF2-40B4-BE49-F238E27FC236}">
                <a16:creationId xmlns:a16="http://schemas.microsoft.com/office/drawing/2014/main" id="{D30090DA-104B-FDC6-AA49-CF334FB67883}"/>
              </a:ext>
            </a:extLst>
          </p:cNvPr>
          <p:cNvPicPr>
            <a:picLocks noChangeAspect="1"/>
          </p:cNvPicPr>
          <p:nvPr/>
        </p:nvPicPr>
        <p:blipFill>
          <a:blip r:embed="rId5"/>
          <a:stretch>
            <a:fillRect/>
          </a:stretch>
        </p:blipFill>
        <p:spPr>
          <a:xfrm>
            <a:off x="304800" y="4630846"/>
            <a:ext cx="4488590" cy="2531954"/>
          </a:xfrm>
          <a:prstGeom prst="rect">
            <a:avLst/>
          </a:prstGeom>
        </p:spPr>
      </p:pic>
      <p:sp>
        <p:nvSpPr>
          <p:cNvPr id="9" name="Rectangle: cantonades arrodonides 8">
            <a:extLst>
              <a:ext uri="{FF2B5EF4-FFF2-40B4-BE49-F238E27FC236}">
                <a16:creationId xmlns:a16="http://schemas.microsoft.com/office/drawing/2014/main" id="{F8E5FBCB-EE62-FADF-73FA-7E8B6476FB9D}"/>
              </a:ext>
            </a:extLst>
          </p:cNvPr>
          <p:cNvSpPr/>
          <p:nvPr/>
        </p:nvSpPr>
        <p:spPr>
          <a:xfrm>
            <a:off x="2118094" y="1734395"/>
            <a:ext cx="1813561" cy="714572"/>
          </a:xfrm>
          <a:prstGeom prst="roundRect">
            <a:avLst/>
          </a:prstGeom>
          <a:solidFill>
            <a:schemeClr val="bg1"/>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0D3F96"/>
                </a:solidFill>
                <a:latin typeface="Montserrat" panose="00000500000000000000" pitchFamily="2" charset="0"/>
              </a:rPr>
              <a:t>HOTEL</a:t>
            </a:r>
          </a:p>
        </p:txBody>
      </p:sp>
      <p:sp>
        <p:nvSpPr>
          <p:cNvPr id="10" name="Rectangle: cantonades arrodonides 9">
            <a:extLst>
              <a:ext uri="{FF2B5EF4-FFF2-40B4-BE49-F238E27FC236}">
                <a16:creationId xmlns:a16="http://schemas.microsoft.com/office/drawing/2014/main" id="{571FC964-3A71-4144-BA6A-CFCBFA545DA2}"/>
              </a:ext>
            </a:extLst>
          </p:cNvPr>
          <p:cNvSpPr/>
          <p:nvPr/>
        </p:nvSpPr>
        <p:spPr>
          <a:xfrm>
            <a:off x="7139596" y="2208975"/>
            <a:ext cx="3063506" cy="714572"/>
          </a:xfrm>
          <a:prstGeom prst="roundRect">
            <a:avLst/>
          </a:prstGeom>
          <a:solidFill>
            <a:schemeClr val="bg1"/>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0D3F96"/>
                </a:solidFill>
                <a:latin typeface="Montserrat" panose="00000500000000000000" pitchFamily="2" charset="0"/>
              </a:rPr>
              <a:t>RESTAURANT</a:t>
            </a:r>
          </a:p>
        </p:txBody>
      </p:sp>
      <p:sp>
        <p:nvSpPr>
          <p:cNvPr id="11" name="Rectangle: cantonades arrodonides 10">
            <a:extLst>
              <a:ext uri="{FF2B5EF4-FFF2-40B4-BE49-F238E27FC236}">
                <a16:creationId xmlns:a16="http://schemas.microsoft.com/office/drawing/2014/main" id="{CFF7ACEC-7F8C-7A48-1A1F-F98190FF5BFA}"/>
              </a:ext>
            </a:extLst>
          </p:cNvPr>
          <p:cNvSpPr/>
          <p:nvPr/>
        </p:nvSpPr>
        <p:spPr>
          <a:xfrm>
            <a:off x="1371600" y="5090727"/>
            <a:ext cx="3063506" cy="714572"/>
          </a:xfrm>
          <a:prstGeom prst="roundRect">
            <a:avLst/>
          </a:prstGeom>
          <a:solidFill>
            <a:schemeClr val="bg1"/>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0D3F96"/>
                </a:solidFill>
                <a:latin typeface="Montserrat" panose="00000500000000000000" pitchFamily="2" charset="0"/>
              </a:rPr>
              <a:t>CÁTERING</a:t>
            </a:r>
          </a:p>
        </p:txBody>
      </p:sp>
      <p:sp>
        <p:nvSpPr>
          <p:cNvPr id="13" name="QuadreDeText 12">
            <a:extLst>
              <a:ext uri="{FF2B5EF4-FFF2-40B4-BE49-F238E27FC236}">
                <a16:creationId xmlns:a16="http://schemas.microsoft.com/office/drawing/2014/main" id="{B3206B80-917E-1A2D-AA59-B0154A1B6EB1}"/>
              </a:ext>
            </a:extLst>
          </p:cNvPr>
          <p:cNvSpPr txBox="1"/>
          <p:nvPr/>
        </p:nvSpPr>
        <p:spPr>
          <a:xfrm>
            <a:off x="5181600" y="5054608"/>
            <a:ext cx="6400800" cy="2031325"/>
          </a:xfrm>
          <a:prstGeom prst="rect">
            <a:avLst/>
          </a:prstGeom>
          <a:noFill/>
        </p:spPr>
        <p:txBody>
          <a:bodyPr wrap="square">
            <a:spAutoFit/>
          </a:bodyPr>
          <a:lstStyle/>
          <a:p>
            <a:pPr marL="285750" indent="-285750">
              <a:spcAft>
                <a:spcPts val="1800"/>
              </a:spcAft>
              <a:buFont typeface="Wingdings" panose="05000000000000000000" pitchFamily="2" charset="2"/>
              <a:buChar char="ü"/>
            </a:pPr>
            <a:r>
              <a:rPr lang="es-ES" sz="2400" dirty="0">
                <a:solidFill>
                  <a:schemeClr val="tx1"/>
                </a:solidFill>
                <a:latin typeface="Montserrat" panose="020B0604020202020204" charset="0"/>
              </a:rPr>
              <a:t> Desde el punto de Vista del cliente/usuario</a:t>
            </a:r>
          </a:p>
          <a:p>
            <a:pPr marL="285750" indent="-285750">
              <a:spcAft>
                <a:spcPts val="1800"/>
              </a:spcAft>
              <a:buFont typeface="Wingdings" panose="05000000000000000000" pitchFamily="2" charset="2"/>
              <a:buChar char="ü"/>
            </a:pPr>
            <a:r>
              <a:rPr lang="es-ES" sz="2400" dirty="0">
                <a:latin typeface="Montserrat" panose="020B0604020202020204" charset="0"/>
              </a:rPr>
              <a:t>Actores Directos</a:t>
            </a:r>
          </a:p>
          <a:p>
            <a:pPr marL="285750" indent="-285750">
              <a:spcAft>
                <a:spcPts val="1800"/>
              </a:spcAft>
              <a:buFont typeface="Wingdings" panose="05000000000000000000" pitchFamily="2" charset="2"/>
              <a:buChar char="ü"/>
            </a:pPr>
            <a:r>
              <a:rPr lang="es-ES" sz="2400" dirty="0">
                <a:solidFill>
                  <a:schemeClr val="tx1"/>
                </a:solidFill>
                <a:latin typeface="Montserrat" panose="020B0604020202020204" charset="0"/>
              </a:rPr>
              <a:t>Otros actores que influyen</a:t>
            </a:r>
            <a:endParaRPr lang="es-ES" sz="2400" dirty="0"/>
          </a:p>
        </p:txBody>
      </p:sp>
      <p:pic>
        <p:nvPicPr>
          <p:cNvPr id="4" name="Imagen 3">
            <a:extLst>
              <a:ext uri="{FF2B5EF4-FFF2-40B4-BE49-F238E27FC236}">
                <a16:creationId xmlns:a16="http://schemas.microsoft.com/office/drawing/2014/main" id="{F414D46E-1D67-18DD-6F3D-B32BFF3ADA3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298915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129AC-3083-26CF-8F35-7453929FE596}"/>
            </a:ext>
          </a:extLst>
        </p:cNvPr>
        <p:cNvGrpSpPr/>
        <p:nvPr/>
      </p:nvGrpSpPr>
      <p:grpSpPr>
        <a:xfrm>
          <a:off x="0" y="0"/>
          <a:ext cx="0" cy="0"/>
          <a:chOff x="0" y="0"/>
          <a:chExt cx="0" cy="0"/>
        </a:xfrm>
      </p:grpSpPr>
      <p:sp>
        <p:nvSpPr>
          <p:cNvPr id="3" name="object 6">
            <a:extLst>
              <a:ext uri="{FF2B5EF4-FFF2-40B4-BE49-F238E27FC236}">
                <a16:creationId xmlns:a16="http://schemas.microsoft.com/office/drawing/2014/main" id="{0AD2CD0D-6F0E-5DBD-254D-58F6E8389958}"/>
              </a:ext>
            </a:extLst>
          </p:cNvPr>
          <p:cNvSpPr txBox="1"/>
          <p:nvPr/>
        </p:nvSpPr>
        <p:spPr>
          <a:xfrm>
            <a:off x="1261872" y="1676400"/>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C9AB8D15-E94F-4458-AE4D-4E65B1E05634}"/>
              </a:ext>
            </a:extLst>
          </p:cNvPr>
          <p:cNvSpPr>
            <a:spLocks noGrp="1"/>
          </p:cNvSpPr>
          <p:nvPr>
            <p:ph type="sldNum" sz="quarter" idx="7"/>
          </p:nvPr>
        </p:nvSpPr>
        <p:spPr/>
        <p:txBody>
          <a:bodyPr/>
          <a:lstStyle/>
          <a:p>
            <a:fld id="{B6F15528-21DE-4FAA-801E-634DDDAF4B2B}" type="slidenum">
              <a:rPr lang="es-ES" smtClean="0"/>
              <a:t>13</a:t>
            </a:fld>
            <a:endParaRPr lang="es-ES"/>
          </a:p>
        </p:txBody>
      </p:sp>
      <p:sp>
        <p:nvSpPr>
          <p:cNvPr id="6" name="QuadreDeText 5">
            <a:extLst>
              <a:ext uri="{FF2B5EF4-FFF2-40B4-BE49-F238E27FC236}">
                <a16:creationId xmlns:a16="http://schemas.microsoft.com/office/drawing/2014/main" id="{5484DCB1-51F4-F401-96E8-BB6BD29CE5C0}"/>
              </a:ext>
            </a:extLst>
          </p:cNvPr>
          <p:cNvSpPr txBox="1"/>
          <p:nvPr/>
        </p:nvSpPr>
        <p:spPr>
          <a:xfrm>
            <a:off x="152400" y="304800"/>
            <a:ext cx="10591800" cy="523220"/>
          </a:xfrm>
          <a:prstGeom prst="rect">
            <a:avLst/>
          </a:prstGeom>
          <a:noFill/>
        </p:spPr>
        <p:txBody>
          <a:bodyPr wrap="square">
            <a:spAutoFit/>
          </a:bodyPr>
          <a:lstStyle/>
          <a:p>
            <a:pPr marL="12700">
              <a:spcBef>
                <a:spcPts val="100"/>
              </a:spcBef>
            </a:pPr>
            <a:r>
              <a:rPr lang="es-ES" sz="2800" b="1" dirty="0" err="1">
                <a:solidFill>
                  <a:srgbClr val="0D3F96"/>
                </a:solidFill>
                <a:latin typeface="Montserrat" panose="020B0604020202020204" charset="0"/>
                <a:ea typeface="+mj-ea"/>
              </a:rPr>
              <a:t>Hotspots</a:t>
            </a:r>
            <a:r>
              <a:rPr lang="es-ES" sz="2800" b="1" dirty="0">
                <a:solidFill>
                  <a:srgbClr val="0D3F96"/>
                </a:solidFill>
                <a:latin typeface="Montserrat" panose="020B0604020202020204" charset="0"/>
                <a:ea typeface="+mj-ea"/>
              </a:rPr>
              <a:t> en la Cadena de Valor del Sector HORECA</a:t>
            </a:r>
          </a:p>
        </p:txBody>
      </p:sp>
      <p:sp>
        <p:nvSpPr>
          <p:cNvPr id="13" name="QuadreDeText 12">
            <a:extLst>
              <a:ext uri="{FF2B5EF4-FFF2-40B4-BE49-F238E27FC236}">
                <a16:creationId xmlns:a16="http://schemas.microsoft.com/office/drawing/2014/main" id="{A17AE18F-08E2-FFE5-91CE-25E3F4C06139}"/>
              </a:ext>
            </a:extLst>
          </p:cNvPr>
          <p:cNvSpPr txBox="1"/>
          <p:nvPr/>
        </p:nvSpPr>
        <p:spPr>
          <a:xfrm>
            <a:off x="228600" y="932367"/>
            <a:ext cx="10395373" cy="1707519"/>
          </a:xfrm>
          <a:prstGeom prst="rect">
            <a:avLst/>
          </a:prstGeom>
          <a:solidFill>
            <a:schemeClr val="accent1">
              <a:lumMod val="20000"/>
              <a:lumOff val="80000"/>
            </a:schemeClr>
          </a:solidFill>
        </p:spPr>
        <p:txBody>
          <a:bodyPr wrap="square">
            <a:spAutoFit/>
          </a:bodyPr>
          <a:lstStyle/>
          <a:p>
            <a:pPr>
              <a:lnSpc>
                <a:spcPct val="150000"/>
              </a:lnSpc>
            </a:pPr>
            <a:r>
              <a:rPr lang="es-ES" dirty="0">
                <a:latin typeface="Montserrat" panose="00000500000000000000" pitchFamily="2" charset="0"/>
              </a:rPr>
              <a:t>Los </a:t>
            </a:r>
            <a:r>
              <a:rPr lang="es-ES" b="1" dirty="0">
                <a:latin typeface="Montserrat" panose="00000500000000000000" pitchFamily="2" charset="0"/>
              </a:rPr>
              <a:t>HOTSPOTS</a:t>
            </a:r>
            <a:r>
              <a:rPr lang="es-ES" dirty="0">
                <a:latin typeface="Montserrat" panose="00000500000000000000" pitchFamily="2" charset="0"/>
              </a:rPr>
              <a:t> en la cadena de valor del sector </a:t>
            </a:r>
            <a:r>
              <a:rPr lang="es-ES" b="1" dirty="0">
                <a:latin typeface="Montserrat" panose="00000500000000000000" pitchFamily="2" charset="0"/>
              </a:rPr>
              <a:t>HORECA</a:t>
            </a:r>
            <a:r>
              <a:rPr lang="es-ES" dirty="0">
                <a:latin typeface="Montserrat" panose="00000500000000000000" pitchFamily="2" charset="0"/>
              </a:rPr>
              <a:t> representan aquellas áreas críticas donde se concentran la mayor parte de las emisiones de carbono y el impacto ambiental. Estas áreas son clave para priorizar acciones de descarbonización y optimización de recursos.</a:t>
            </a:r>
          </a:p>
        </p:txBody>
      </p:sp>
      <p:graphicFrame>
        <p:nvGraphicFramePr>
          <p:cNvPr id="14" name="Diagrama 13">
            <a:extLst>
              <a:ext uri="{FF2B5EF4-FFF2-40B4-BE49-F238E27FC236}">
                <a16:creationId xmlns:a16="http://schemas.microsoft.com/office/drawing/2014/main" id="{D226C2C6-3217-F00D-84A5-7E408BC02EF4}"/>
              </a:ext>
            </a:extLst>
          </p:cNvPr>
          <p:cNvGraphicFramePr/>
          <p:nvPr>
            <p:extLst>
              <p:ext uri="{D42A27DB-BD31-4B8C-83A1-F6EECF244321}">
                <p14:modId xmlns:p14="http://schemas.microsoft.com/office/powerpoint/2010/main" val="1063774610"/>
              </p:ext>
            </p:extLst>
          </p:nvPr>
        </p:nvGraphicFramePr>
        <p:xfrm>
          <a:off x="1828800" y="2672543"/>
          <a:ext cx="8795173" cy="4795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12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B82D4-F16A-8B37-F1DF-F95031A6DEE9}"/>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9E73D454-457E-21B8-91F3-1865CE0530E7}"/>
              </a:ext>
            </a:extLst>
          </p:cNvPr>
          <p:cNvSpPr txBox="1">
            <a:spLocks noGrp="1"/>
          </p:cNvSpPr>
          <p:nvPr>
            <p:ph type="title"/>
          </p:nvPr>
        </p:nvSpPr>
        <p:spPr>
          <a:xfrm>
            <a:off x="1261872" y="1454544"/>
            <a:ext cx="10265008" cy="443711"/>
          </a:xfrm>
          <a:prstGeom prst="rect">
            <a:avLst/>
          </a:prstGeom>
        </p:spPr>
        <p:txBody>
          <a:bodyPr vert="horz" wrap="square" lIns="0" tIns="12700" rIns="0" bIns="0" rtlCol="0">
            <a:spAutoFit/>
          </a:bodyPr>
          <a:lstStyle/>
          <a:p>
            <a:pPr marL="12700">
              <a:lnSpc>
                <a:spcPct val="100000"/>
              </a:lnSpc>
              <a:spcBef>
                <a:spcPts val="100"/>
              </a:spcBef>
            </a:pPr>
            <a:r>
              <a:rPr lang="es-ES" sz="2800" b="1" dirty="0">
                <a:solidFill>
                  <a:srgbClr val="0D3F96"/>
                </a:solidFill>
                <a:latin typeface="Montserrat" panose="020B0604020202020204" charset="0"/>
              </a:rPr>
              <a:t>MODELOS DE NEGOCIO SOSTENIBLES</a:t>
            </a:r>
            <a:endParaRPr lang="es-ES" sz="2800" dirty="0">
              <a:solidFill>
                <a:schemeClr val="tx1"/>
              </a:solidFill>
              <a:latin typeface="Montserrat" panose="020B0604020202020204" charset="0"/>
            </a:endParaRPr>
          </a:p>
        </p:txBody>
      </p:sp>
      <p:sp>
        <p:nvSpPr>
          <p:cNvPr id="3" name="object 6">
            <a:extLst>
              <a:ext uri="{FF2B5EF4-FFF2-40B4-BE49-F238E27FC236}">
                <a16:creationId xmlns:a16="http://schemas.microsoft.com/office/drawing/2014/main" id="{1F6EFE43-8045-C83C-894C-6F51B6CBA269}"/>
              </a:ext>
            </a:extLst>
          </p:cNvPr>
          <p:cNvSpPr txBox="1"/>
          <p:nvPr/>
        </p:nvSpPr>
        <p:spPr>
          <a:xfrm>
            <a:off x="1261872" y="1676400"/>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A9DE0616-C5FB-4728-72C8-986D9834542B}"/>
              </a:ext>
            </a:extLst>
          </p:cNvPr>
          <p:cNvSpPr>
            <a:spLocks noGrp="1"/>
          </p:cNvSpPr>
          <p:nvPr>
            <p:ph type="sldNum" sz="quarter" idx="7"/>
          </p:nvPr>
        </p:nvSpPr>
        <p:spPr/>
        <p:txBody>
          <a:bodyPr/>
          <a:lstStyle/>
          <a:p>
            <a:fld id="{B6F15528-21DE-4FAA-801E-634DDDAF4B2B}" type="slidenum">
              <a:rPr lang="es-ES" smtClean="0"/>
              <a:t>14</a:t>
            </a:fld>
            <a:endParaRPr lang="es-ES"/>
          </a:p>
        </p:txBody>
      </p:sp>
      <p:sp>
        <p:nvSpPr>
          <p:cNvPr id="2" name="Rectangle 1">
            <a:extLst>
              <a:ext uri="{FF2B5EF4-FFF2-40B4-BE49-F238E27FC236}">
                <a16:creationId xmlns:a16="http://schemas.microsoft.com/office/drawing/2014/main" id="{2C694146-63E4-742D-5DB8-CF6529F92109}"/>
              </a:ext>
            </a:extLst>
          </p:cNvPr>
          <p:cNvSpPr/>
          <p:nvPr/>
        </p:nvSpPr>
        <p:spPr>
          <a:xfrm>
            <a:off x="228600" y="304800"/>
            <a:ext cx="609600" cy="6781800"/>
          </a:xfrm>
          <a:prstGeom prst="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QuadreDeText 4">
            <a:extLst>
              <a:ext uri="{FF2B5EF4-FFF2-40B4-BE49-F238E27FC236}">
                <a16:creationId xmlns:a16="http://schemas.microsoft.com/office/drawing/2014/main" id="{623A3937-C45B-F17B-5433-F1886DB87D3C}"/>
              </a:ext>
            </a:extLst>
          </p:cNvPr>
          <p:cNvSpPr txBox="1"/>
          <p:nvPr/>
        </p:nvSpPr>
        <p:spPr>
          <a:xfrm>
            <a:off x="1796925" y="2573426"/>
            <a:ext cx="8415528" cy="1661993"/>
          </a:xfrm>
          <a:prstGeom prst="rect">
            <a:avLst/>
          </a:prstGeom>
          <a:noFill/>
        </p:spPr>
        <p:txBody>
          <a:bodyPr wrap="square">
            <a:spAutoFit/>
          </a:bodyPr>
          <a:lstStyle/>
          <a:p>
            <a:pPr marL="285750" indent="-285750">
              <a:spcAft>
                <a:spcPts val="1800"/>
              </a:spcAft>
              <a:buFont typeface="Wingdings" panose="05000000000000000000" pitchFamily="2" charset="2"/>
              <a:buChar char="ü"/>
            </a:pPr>
            <a:r>
              <a:rPr lang="es-ES" sz="2400" dirty="0">
                <a:solidFill>
                  <a:schemeClr val="tx1"/>
                </a:solidFill>
                <a:latin typeface="Montserrat" panose="020B0604020202020204" charset="0"/>
              </a:rPr>
              <a:t>Conceptos claves y elementos</a:t>
            </a:r>
            <a:endParaRPr lang="es-ES" sz="2400" dirty="0">
              <a:latin typeface="Montserrat" panose="020B0604020202020204" charset="0"/>
            </a:endParaRPr>
          </a:p>
          <a:p>
            <a:pPr marL="285750" indent="-285750">
              <a:spcAft>
                <a:spcPts val="1800"/>
              </a:spcAft>
              <a:buFont typeface="Wingdings" panose="05000000000000000000" pitchFamily="2" charset="2"/>
              <a:buChar char="ü"/>
            </a:pPr>
            <a:r>
              <a:rPr lang="es-ES" sz="2400" dirty="0">
                <a:solidFill>
                  <a:schemeClr val="tx1"/>
                </a:solidFill>
                <a:latin typeface="Montserrat" panose="020B0604020202020204" charset="0"/>
              </a:rPr>
              <a:t>Modelo </a:t>
            </a:r>
            <a:r>
              <a:rPr lang="es-ES" sz="2400" dirty="0" err="1">
                <a:solidFill>
                  <a:schemeClr val="tx1"/>
                </a:solidFill>
                <a:latin typeface="Montserrat" panose="020B0604020202020204" charset="0"/>
              </a:rPr>
              <a:t>Canvas</a:t>
            </a:r>
            <a:r>
              <a:rPr lang="es-ES" sz="2400" dirty="0">
                <a:solidFill>
                  <a:schemeClr val="tx1"/>
                </a:solidFill>
                <a:latin typeface="Montserrat" panose="020B0604020202020204" charset="0"/>
              </a:rPr>
              <a:t> aplicado </a:t>
            </a:r>
          </a:p>
          <a:p>
            <a:pPr marL="285750" indent="-285750">
              <a:spcAft>
                <a:spcPts val="1800"/>
              </a:spcAft>
              <a:buFont typeface="Wingdings" panose="05000000000000000000" pitchFamily="2" charset="2"/>
              <a:buChar char="ü"/>
            </a:pPr>
            <a:r>
              <a:rPr lang="es-ES" sz="2400" dirty="0">
                <a:solidFill>
                  <a:schemeClr val="tx1"/>
                </a:solidFill>
                <a:latin typeface="Montserrat" panose="020B0604020202020204" charset="0"/>
              </a:rPr>
              <a:t>Colaboración</a:t>
            </a:r>
            <a:endParaRPr lang="es-ES" sz="2400" dirty="0"/>
          </a:p>
        </p:txBody>
      </p:sp>
      <p:sp>
        <p:nvSpPr>
          <p:cNvPr id="4" name="Rectangle: cantonades arrodonides 3">
            <a:extLst>
              <a:ext uri="{FF2B5EF4-FFF2-40B4-BE49-F238E27FC236}">
                <a16:creationId xmlns:a16="http://schemas.microsoft.com/office/drawing/2014/main" id="{0CEE5D85-DE88-0FAA-47B8-E424A3F67B08}"/>
              </a:ext>
            </a:extLst>
          </p:cNvPr>
          <p:cNvSpPr/>
          <p:nvPr/>
        </p:nvSpPr>
        <p:spPr>
          <a:xfrm>
            <a:off x="1011935" y="381000"/>
            <a:ext cx="969265" cy="714572"/>
          </a:xfrm>
          <a:prstGeom prst="roundRect">
            <a:avLst/>
          </a:prstGeom>
          <a:no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0D3F96"/>
                </a:solidFill>
                <a:latin typeface="Montserrat" panose="00000500000000000000" pitchFamily="2" charset="0"/>
              </a:rPr>
              <a:t>3</a:t>
            </a:r>
          </a:p>
        </p:txBody>
      </p:sp>
      <p:pic>
        <p:nvPicPr>
          <p:cNvPr id="6" name="Imagen 5">
            <a:extLst>
              <a:ext uri="{FF2B5EF4-FFF2-40B4-BE49-F238E27FC236}">
                <a16:creationId xmlns:a16="http://schemas.microsoft.com/office/drawing/2014/main" id="{8EB5BF99-473C-5F56-4022-76976CC855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1974328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9461E-4172-0D61-CF81-2FB8F5BF40B2}"/>
            </a:ext>
          </a:extLst>
        </p:cNvPr>
        <p:cNvGrpSpPr/>
        <p:nvPr/>
      </p:nvGrpSpPr>
      <p:grpSpPr>
        <a:xfrm>
          <a:off x="0" y="0"/>
          <a:ext cx="0" cy="0"/>
          <a:chOff x="0" y="0"/>
          <a:chExt cx="0" cy="0"/>
        </a:xfrm>
      </p:grpSpPr>
      <p:sp>
        <p:nvSpPr>
          <p:cNvPr id="3" name="object 6">
            <a:extLst>
              <a:ext uri="{FF2B5EF4-FFF2-40B4-BE49-F238E27FC236}">
                <a16:creationId xmlns:a16="http://schemas.microsoft.com/office/drawing/2014/main" id="{A23AB211-649F-12D5-951E-98D737E79233}"/>
              </a:ext>
            </a:extLst>
          </p:cNvPr>
          <p:cNvSpPr txBox="1"/>
          <p:nvPr/>
        </p:nvSpPr>
        <p:spPr>
          <a:xfrm>
            <a:off x="1213432" y="1679154"/>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B1782E33-42E5-82D3-0DCE-F3F9E9FABE09}"/>
              </a:ext>
            </a:extLst>
          </p:cNvPr>
          <p:cNvSpPr>
            <a:spLocks noGrp="1"/>
          </p:cNvSpPr>
          <p:nvPr>
            <p:ph type="sldNum" sz="quarter" idx="7"/>
          </p:nvPr>
        </p:nvSpPr>
        <p:spPr/>
        <p:txBody>
          <a:bodyPr/>
          <a:lstStyle/>
          <a:p>
            <a:fld id="{B6F15528-21DE-4FAA-801E-634DDDAF4B2B}" type="slidenum">
              <a:rPr lang="es-ES" smtClean="0"/>
              <a:t>15</a:t>
            </a:fld>
            <a:endParaRPr lang="es-ES"/>
          </a:p>
        </p:txBody>
      </p:sp>
      <p:sp>
        <p:nvSpPr>
          <p:cNvPr id="6" name="Rectangle: una sola cantonada retallada 5">
            <a:extLst>
              <a:ext uri="{FF2B5EF4-FFF2-40B4-BE49-F238E27FC236}">
                <a16:creationId xmlns:a16="http://schemas.microsoft.com/office/drawing/2014/main" id="{9E49E403-164F-7FA3-9A12-E7D2012A1886}"/>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QuadreDeText 4">
            <a:extLst>
              <a:ext uri="{FF2B5EF4-FFF2-40B4-BE49-F238E27FC236}">
                <a16:creationId xmlns:a16="http://schemas.microsoft.com/office/drawing/2014/main" id="{3248FDA1-E7FE-B796-0E4D-C681EC7A1F98}"/>
              </a:ext>
            </a:extLst>
          </p:cNvPr>
          <p:cNvSpPr txBox="1"/>
          <p:nvPr/>
        </p:nvSpPr>
        <p:spPr>
          <a:xfrm>
            <a:off x="-1" y="1465088"/>
            <a:ext cx="12192000" cy="1710533"/>
          </a:xfrm>
          <a:prstGeom prst="rect">
            <a:avLst/>
          </a:prstGeom>
          <a:solidFill>
            <a:schemeClr val="accent1">
              <a:lumMod val="20000"/>
              <a:lumOff val="80000"/>
            </a:schemeClr>
          </a:solidFill>
        </p:spPr>
        <p:txBody>
          <a:bodyPr wrap="square">
            <a:spAutoFit/>
          </a:bodyPr>
          <a:lstStyle/>
          <a:p>
            <a:pPr>
              <a:lnSpc>
                <a:spcPct val="150000"/>
              </a:lnSpc>
            </a:pPr>
            <a:r>
              <a:rPr lang="es-ES" dirty="0">
                <a:latin typeface="Montserrat" panose="00000500000000000000" pitchFamily="2" charset="0"/>
              </a:rPr>
              <a:t>Un modelo de </a:t>
            </a:r>
            <a:r>
              <a:rPr lang="es-ES" b="1" dirty="0">
                <a:latin typeface="Montserrat" panose="00000500000000000000" pitchFamily="2" charset="0"/>
              </a:rPr>
              <a:t>negocio sostenible </a:t>
            </a:r>
            <a:r>
              <a:rPr lang="es-ES" dirty="0">
                <a:latin typeface="Montserrat" panose="00000500000000000000" pitchFamily="2" charset="0"/>
              </a:rPr>
              <a:t>no se limita a la operación interna de una empresa, sino que abarca toda la </a:t>
            </a:r>
            <a:r>
              <a:rPr lang="es-ES" b="1" dirty="0">
                <a:latin typeface="Montserrat" panose="00000500000000000000" pitchFamily="2" charset="0"/>
              </a:rPr>
              <a:t>cadena de valor</a:t>
            </a:r>
            <a:r>
              <a:rPr lang="es-ES" dirty="0">
                <a:latin typeface="Montserrat" panose="00000500000000000000" pitchFamily="2" charset="0"/>
              </a:rPr>
              <a:t>, desde los proveedores hasta el cliente final. Al integrar sostenibilidad en cada etapa de la cadena, las empresas del sector HORECA pueden transformar sus actividades hacia prácticas más responsables y eficientes..</a:t>
            </a:r>
          </a:p>
        </p:txBody>
      </p:sp>
      <p:sp>
        <p:nvSpPr>
          <p:cNvPr id="7" name="QuadreDeText 6">
            <a:extLst>
              <a:ext uri="{FF2B5EF4-FFF2-40B4-BE49-F238E27FC236}">
                <a16:creationId xmlns:a16="http://schemas.microsoft.com/office/drawing/2014/main" id="{1FE6E97D-95E1-E957-BC13-57C90C7CF05D}"/>
              </a:ext>
            </a:extLst>
          </p:cNvPr>
          <p:cNvSpPr txBox="1"/>
          <p:nvPr/>
        </p:nvSpPr>
        <p:spPr>
          <a:xfrm>
            <a:off x="152400" y="304403"/>
            <a:ext cx="9765135" cy="461665"/>
          </a:xfrm>
          <a:prstGeom prst="rect">
            <a:avLst/>
          </a:prstGeom>
          <a:noFill/>
        </p:spPr>
        <p:txBody>
          <a:bodyPr wrap="square">
            <a:spAutoFit/>
          </a:bodyPr>
          <a:lstStyle/>
          <a:p>
            <a:pPr marL="285750" indent="-285750">
              <a:spcAft>
                <a:spcPts val="1800"/>
              </a:spcAft>
              <a:buFont typeface="Wingdings" panose="05000000000000000000" pitchFamily="2" charset="2"/>
              <a:buChar char="ü"/>
            </a:pPr>
            <a:r>
              <a:rPr lang="es-ES" sz="2400" b="1" dirty="0">
                <a:solidFill>
                  <a:srgbClr val="0000FF"/>
                </a:solidFill>
                <a:latin typeface="Montserrat" panose="020B0604020202020204" charset="0"/>
              </a:rPr>
              <a:t>RELACIÓN CON LA CADENA DE VALOR</a:t>
            </a:r>
          </a:p>
        </p:txBody>
      </p:sp>
      <p:sp>
        <p:nvSpPr>
          <p:cNvPr id="2" name="QuadreDeText 1">
            <a:extLst>
              <a:ext uri="{FF2B5EF4-FFF2-40B4-BE49-F238E27FC236}">
                <a16:creationId xmlns:a16="http://schemas.microsoft.com/office/drawing/2014/main" id="{36E87B4C-F984-7887-1218-D7561F807A8F}"/>
              </a:ext>
            </a:extLst>
          </p:cNvPr>
          <p:cNvSpPr txBox="1"/>
          <p:nvPr/>
        </p:nvSpPr>
        <p:spPr>
          <a:xfrm>
            <a:off x="394771" y="3268496"/>
            <a:ext cx="11797229" cy="3785011"/>
          </a:xfrm>
          <a:prstGeom prst="rect">
            <a:avLst/>
          </a:prstGeom>
          <a:solidFill>
            <a:schemeClr val="bg1"/>
          </a:solidFill>
        </p:spPr>
        <p:txBody>
          <a:bodyPr wrap="square">
            <a:spAutoFit/>
          </a:bodyPr>
          <a:lstStyle/>
          <a:p>
            <a:pPr>
              <a:lnSpc>
                <a:spcPct val="150000"/>
              </a:lnSpc>
            </a:pPr>
            <a:r>
              <a:rPr lang="es-ES" b="1" dirty="0">
                <a:latin typeface="Montserrat" panose="00000500000000000000" pitchFamily="2" charset="0"/>
              </a:rPr>
              <a:t>Abastecimiento Sostenible:</a:t>
            </a:r>
          </a:p>
          <a:p>
            <a:pPr>
              <a:lnSpc>
                <a:spcPct val="150000"/>
              </a:lnSpc>
            </a:pPr>
            <a:r>
              <a:rPr lang="es-ES" dirty="0">
                <a:latin typeface="Montserrat" panose="00000500000000000000" pitchFamily="2" charset="0"/>
              </a:rPr>
              <a:t>Selección de proveedores en base a criterios sostenibles.</a:t>
            </a:r>
          </a:p>
          <a:p>
            <a:pPr>
              <a:lnSpc>
                <a:spcPct val="150000"/>
              </a:lnSpc>
            </a:pPr>
            <a:r>
              <a:rPr lang="es-ES" dirty="0">
                <a:latin typeface="Montserrat" panose="00000500000000000000" pitchFamily="2" charset="0"/>
              </a:rPr>
              <a:t>Reducción de la huella de carbono asociada a las operaciones.</a:t>
            </a:r>
          </a:p>
          <a:p>
            <a:pPr>
              <a:lnSpc>
                <a:spcPct val="150000"/>
              </a:lnSpc>
            </a:pPr>
            <a:r>
              <a:rPr lang="es-ES" b="1" dirty="0">
                <a:latin typeface="Montserrat" panose="00000500000000000000" pitchFamily="2" charset="0"/>
              </a:rPr>
              <a:t>Operaciones Internas</a:t>
            </a:r>
            <a:r>
              <a:rPr lang="es-ES" dirty="0">
                <a:latin typeface="Montserrat" panose="00000500000000000000" pitchFamily="2" charset="0"/>
              </a:rPr>
              <a:t>:</a:t>
            </a:r>
          </a:p>
          <a:p>
            <a:pPr>
              <a:lnSpc>
                <a:spcPct val="150000"/>
              </a:lnSpc>
            </a:pPr>
            <a:r>
              <a:rPr lang="es-ES" dirty="0">
                <a:latin typeface="Montserrat" panose="00000500000000000000" pitchFamily="2" charset="0"/>
              </a:rPr>
              <a:t>Optimización del consumo energético - </a:t>
            </a:r>
            <a:r>
              <a:rPr lang="es-ES" dirty="0" err="1">
                <a:latin typeface="Montserrat" panose="00000500000000000000" pitchFamily="2" charset="0"/>
              </a:rPr>
              <a:t>Hotspots</a:t>
            </a:r>
            <a:r>
              <a:rPr lang="es-ES" dirty="0">
                <a:latin typeface="Montserrat" panose="00000500000000000000" pitchFamily="2" charset="0"/>
              </a:rPr>
              <a:t>,  gestión eficiente del agua y residuos.</a:t>
            </a:r>
          </a:p>
          <a:p>
            <a:pPr>
              <a:lnSpc>
                <a:spcPct val="150000"/>
              </a:lnSpc>
            </a:pPr>
            <a:r>
              <a:rPr lang="es-ES" dirty="0">
                <a:latin typeface="Montserrat" panose="00000500000000000000" pitchFamily="2" charset="0"/>
              </a:rPr>
              <a:t>Reducción del desperdicio alimentario a través de planificación y compostaje.</a:t>
            </a:r>
          </a:p>
          <a:p>
            <a:pPr>
              <a:lnSpc>
                <a:spcPct val="150000"/>
              </a:lnSpc>
            </a:pPr>
            <a:r>
              <a:rPr lang="es-ES" dirty="0">
                <a:latin typeface="Montserrat" panose="00000500000000000000" pitchFamily="2" charset="0"/>
              </a:rPr>
              <a:t>Formación e incentivos a los empleados para cambio de prácticas/cultura internas.</a:t>
            </a:r>
          </a:p>
          <a:p>
            <a:pPr>
              <a:lnSpc>
                <a:spcPct val="150000"/>
              </a:lnSpc>
            </a:pPr>
            <a:r>
              <a:rPr lang="es-ES" b="1" dirty="0">
                <a:latin typeface="Montserrat" panose="00000500000000000000" pitchFamily="2" charset="0"/>
              </a:rPr>
              <a:t>Entrega de Valor y elemento diferencial:</a:t>
            </a:r>
          </a:p>
          <a:p>
            <a:pPr>
              <a:lnSpc>
                <a:spcPct val="150000"/>
              </a:lnSpc>
            </a:pPr>
            <a:r>
              <a:rPr lang="es-ES" dirty="0">
                <a:latin typeface="Montserrat" panose="00000500000000000000" pitchFamily="2" charset="0"/>
              </a:rPr>
              <a:t>Ofrecer productos y experiencias sostenibles (comprometidos con la sociedad y el medio ambiente).</a:t>
            </a:r>
          </a:p>
        </p:txBody>
      </p:sp>
      <p:pic>
        <p:nvPicPr>
          <p:cNvPr id="4" name="Imagen 3">
            <a:extLst>
              <a:ext uri="{FF2B5EF4-FFF2-40B4-BE49-F238E27FC236}">
                <a16:creationId xmlns:a16="http://schemas.microsoft.com/office/drawing/2014/main" id="{48D1232B-B44A-C91C-9988-6880574330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76016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D8CD0-5044-6DAE-5CB9-8F815E0BA27B}"/>
            </a:ext>
          </a:extLst>
        </p:cNvPr>
        <p:cNvGrpSpPr/>
        <p:nvPr/>
      </p:nvGrpSpPr>
      <p:grpSpPr>
        <a:xfrm>
          <a:off x="0" y="0"/>
          <a:ext cx="0" cy="0"/>
          <a:chOff x="0" y="0"/>
          <a:chExt cx="0" cy="0"/>
        </a:xfrm>
      </p:grpSpPr>
      <p:sp>
        <p:nvSpPr>
          <p:cNvPr id="3" name="object 6">
            <a:extLst>
              <a:ext uri="{FF2B5EF4-FFF2-40B4-BE49-F238E27FC236}">
                <a16:creationId xmlns:a16="http://schemas.microsoft.com/office/drawing/2014/main" id="{F2976AD0-35B1-DE8E-5822-A05209598EBA}"/>
              </a:ext>
            </a:extLst>
          </p:cNvPr>
          <p:cNvSpPr txBox="1"/>
          <p:nvPr/>
        </p:nvSpPr>
        <p:spPr>
          <a:xfrm>
            <a:off x="1213432" y="1679154"/>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E3FDABDE-FB26-8073-9F1C-1660CAFDDC34}"/>
              </a:ext>
            </a:extLst>
          </p:cNvPr>
          <p:cNvSpPr>
            <a:spLocks noGrp="1"/>
          </p:cNvSpPr>
          <p:nvPr>
            <p:ph type="sldNum" sz="quarter" idx="7"/>
          </p:nvPr>
        </p:nvSpPr>
        <p:spPr/>
        <p:txBody>
          <a:bodyPr/>
          <a:lstStyle/>
          <a:p>
            <a:fld id="{B6F15528-21DE-4FAA-801E-634DDDAF4B2B}" type="slidenum">
              <a:rPr lang="es-ES" smtClean="0"/>
              <a:t>16</a:t>
            </a:fld>
            <a:endParaRPr lang="es-ES"/>
          </a:p>
        </p:txBody>
      </p:sp>
      <p:sp>
        <p:nvSpPr>
          <p:cNvPr id="6" name="Rectangle: una sola cantonada retallada 5">
            <a:extLst>
              <a:ext uri="{FF2B5EF4-FFF2-40B4-BE49-F238E27FC236}">
                <a16:creationId xmlns:a16="http://schemas.microsoft.com/office/drawing/2014/main" id="{09896A0B-8AEF-B1D3-C3EF-E2E1025C0FEE}"/>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QuadreDeText 6">
            <a:extLst>
              <a:ext uri="{FF2B5EF4-FFF2-40B4-BE49-F238E27FC236}">
                <a16:creationId xmlns:a16="http://schemas.microsoft.com/office/drawing/2014/main" id="{48D2E97B-5B3B-9DE3-0E9B-63B24F718FF9}"/>
              </a:ext>
            </a:extLst>
          </p:cNvPr>
          <p:cNvSpPr txBox="1"/>
          <p:nvPr/>
        </p:nvSpPr>
        <p:spPr>
          <a:xfrm>
            <a:off x="152400" y="304403"/>
            <a:ext cx="9765135" cy="461665"/>
          </a:xfrm>
          <a:prstGeom prst="rect">
            <a:avLst/>
          </a:prstGeom>
          <a:noFill/>
        </p:spPr>
        <p:txBody>
          <a:bodyPr wrap="square">
            <a:spAutoFit/>
          </a:bodyPr>
          <a:lstStyle/>
          <a:p>
            <a:pPr marL="285750" indent="-285750">
              <a:spcAft>
                <a:spcPts val="1800"/>
              </a:spcAft>
              <a:buFont typeface="Wingdings" panose="05000000000000000000" pitchFamily="2" charset="2"/>
              <a:buChar char="ü"/>
            </a:pPr>
            <a:r>
              <a:rPr lang="es-ES" sz="2400" b="1" dirty="0">
                <a:solidFill>
                  <a:srgbClr val="0000FF"/>
                </a:solidFill>
                <a:latin typeface="Montserrat" panose="020B0604020202020204" charset="0"/>
              </a:rPr>
              <a:t>ELEMENTOS DE UN MODELO DE NEGOCIO SOSTENIBLE</a:t>
            </a:r>
          </a:p>
        </p:txBody>
      </p:sp>
      <p:graphicFrame>
        <p:nvGraphicFramePr>
          <p:cNvPr id="9" name="Diagrama 8">
            <a:extLst>
              <a:ext uri="{FF2B5EF4-FFF2-40B4-BE49-F238E27FC236}">
                <a16:creationId xmlns:a16="http://schemas.microsoft.com/office/drawing/2014/main" id="{591DC8C8-4F03-9E86-00DD-9B34C5991B11}"/>
              </a:ext>
            </a:extLst>
          </p:cNvPr>
          <p:cNvGraphicFramePr/>
          <p:nvPr>
            <p:extLst>
              <p:ext uri="{D42A27DB-BD31-4B8C-83A1-F6EECF244321}">
                <p14:modId xmlns:p14="http://schemas.microsoft.com/office/powerpoint/2010/main" val="1445713264"/>
              </p:ext>
            </p:extLst>
          </p:nvPr>
        </p:nvGraphicFramePr>
        <p:xfrm>
          <a:off x="-434783" y="1084276"/>
          <a:ext cx="493058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a:extLst>
              <a:ext uri="{FF2B5EF4-FFF2-40B4-BE49-F238E27FC236}">
                <a16:creationId xmlns:a16="http://schemas.microsoft.com/office/drawing/2014/main" id="{C5BDFB43-9058-D1DD-D427-BDF1C25261F4}"/>
              </a:ext>
            </a:extLst>
          </p:cNvPr>
          <p:cNvGraphicFramePr/>
          <p:nvPr>
            <p:extLst>
              <p:ext uri="{D42A27DB-BD31-4B8C-83A1-F6EECF244321}">
                <p14:modId xmlns:p14="http://schemas.microsoft.com/office/powerpoint/2010/main" val="1759542533"/>
              </p:ext>
            </p:extLst>
          </p:nvPr>
        </p:nvGraphicFramePr>
        <p:xfrm>
          <a:off x="3445784" y="1116697"/>
          <a:ext cx="535634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QuadreDeText 12">
            <a:extLst>
              <a:ext uri="{FF2B5EF4-FFF2-40B4-BE49-F238E27FC236}">
                <a16:creationId xmlns:a16="http://schemas.microsoft.com/office/drawing/2014/main" id="{BF790C75-76EC-2439-F73B-6D2FE56CABE2}"/>
              </a:ext>
            </a:extLst>
          </p:cNvPr>
          <p:cNvSpPr txBox="1"/>
          <p:nvPr/>
        </p:nvSpPr>
        <p:spPr>
          <a:xfrm>
            <a:off x="8077200" y="1524000"/>
            <a:ext cx="3904820" cy="5447004"/>
          </a:xfrm>
          <a:prstGeom prst="rect">
            <a:avLst/>
          </a:prstGeom>
          <a:solidFill>
            <a:schemeClr val="accent1">
              <a:lumMod val="20000"/>
              <a:lumOff val="80000"/>
            </a:schemeClr>
          </a:solidFill>
        </p:spPr>
        <p:txBody>
          <a:bodyPr wrap="square">
            <a:spAutoFit/>
          </a:bodyPr>
          <a:lstStyle/>
          <a:p>
            <a:pPr>
              <a:lnSpc>
                <a:spcPct val="150000"/>
              </a:lnSpc>
            </a:pPr>
            <a:r>
              <a:rPr lang="es-ES" dirty="0">
                <a:latin typeface="Montserrat" panose="00000500000000000000" pitchFamily="2" charset="0"/>
              </a:rPr>
              <a:t>Un modelo de </a:t>
            </a:r>
            <a:r>
              <a:rPr lang="es-ES" b="1" dirty="0">
                <a:latin typeface="Montserrat" panose="00000500000000000000" pitchFamily="2" charset="0"/>
              </a:rPr>
              <a:t>negocio sostenible</a:t>
            </a:r>
            <a:r>
              <a:rPr lang="es-ES" dirty="0">
                <a:latin typeface="Montserrat" panose="00000500000000000000" pitchFamily="2" charset="0"/>
              </a:rPr>
              <a:t> en </a:t>
            </a:r>
            <a:r>
              <a:rPr lang="es-ES" b="1" dirty="0">
                <a:latin typeface="Montserrat" panose="00000500000000000000" pitchFamily="2" charset="0"/>
              </a:rPr>
              <a:t>la cadena de valor HORECA</a:t>
            </a:r>
            <a:r>
              <a:rPr lang="es-ES" dirty="0">
                <a:latin typeface="Montserrat" panose="00000500000000000000" pitchFamily="2" charset="0"/>
              </a:rPr>
              <a:t> transforma cada etapa del proceso en una oportunidad para crear valor ambiental, económico y social. Esto no solo ayuda a las empresas a cumplir con normativas y expectativas del mercado, sino que también les permite </a:t>
            </a:r>
            <a:r>
              <a:rPr lang="es-ES" b="1" dirty="0">
                <a:latin typeface="Montserrat" panose="00000500000000000000" pitchFamily="2" charset="0"/>
              </a:rPr>
              <a:t>diferenciarse</a:t>
            </a:r>
            <a:r>
              <a:rPr lang="es-ES" dirty="0">
                <a:latin typeface="Montserrat" panose="00000500000000000000" pitchFamily="2" charset="0"/>
              </a:rPr>
              <a:t> como líderes responsables y preparados para el futuro​​</a:t>
            </a:r>
          </a:p>
        </p:txBody>
      </p:sp>
      <p:pic>
        <p:nvPicPr>
          <p:cNvPr id="2" name="Imagen 1">
            <a:extLst>
              <a:ext uri="{FF2B5EF4-FFF2-40B4-BE49-F238E27FC236}">
                <a16:creationId xmlns:a16="http://schemas.microsoft.com/office/drawing/2014/main" id="{F09F0113-83A2-1AA8-A00C-E45642093349}"/>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2764127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C10C130-2929-6170-E743-C23AAE72AD57}"/>
              </a:ext>
            </a:extLst>
          </p:cNvPr>
          <p:cNvSpPr>
            <a:spLocks noGrp="1"/>
          </p:cNvSpPr>
          <p:nvPr>
            <p:ph type="sldNum" sz="quarter" idx="7"/>
          </p:nvPr>
        </p:nvSpPr>
        <p:spPr/>
        <p:txBody>
          <a:bodyPr/>
          <a:lstStyle/>
          <a:p>
            <a:fld id="{B6F15528-21DE-4FAA-801E-634DDDAF4B2B}" type="slidenum">
              <a:rPr lang="es-ES" smtClean="0"/>
              <a:t>17</a:t>
            </a:fld>
            <a:endParaRPr lang="es-ES"/>
          </a:p>
        </p:txBody>
      </p:sp>
      <p:sp>
        <p:nvSpPr>
          <p:cNvPr id="3" name="QuadreDeText 2">
            <a:extLst>
              <a:ext uri="{FF2B5EF4-FFF2-40B4-BE49-F238E27FC236}">
                <a16:creationId xmlns:a16="http://schemas.microsoft.com/office/drawing/2014/main" id="{5FFD44F1-05E6-06C2-893A-62453987ACF2}"/>
              </a:ext>
            </a:extLst>
          </p:cNvPr>
          <p:cNvSpPr txBox="1"/>
          <p:nvPr/>
        </p:nvSpPr>
        <p:spPr>
          <a:xfrm>
            <a:off x="609600" y="990600"/>
            <a:ext cx="10972800" cy="2538515"/>
          </a:xfrm>
          <a:prstGeom prst="rect">
            <a:avLst/>
          </a:prstGeom>
          <a:noFill/>
        </p:spPr>
        <p:txBody>
          <a:bodyPr wrap="square">
            <a:spAutoFit/>
          </a:bodyPr>
          <a:lstStyle/>
          <a:p>
            <a:pPr>
              <a:lnSpc>
                <a:spcPct val="150000"/>
              </a:lnSpc>
            </a:pPr>
            <a:r>
              <a:rPr lang="es-ES" dirty="0">
                <a:latin typeface="Montserrat" panose="00000500000000000000" pitchFamily="2" charset="0"/>
              </a:rPr>
              <a:t>1. Ha iniciado  colaboraciones con empresas de su cadena de valor? SI/ NO </a:t>
            </a:r>
          </a:p>
          <a:p>
            <a:pPr>
              <a:lnSpc>
                <a:spcPct val="150000"/>
              </a:lnSpc>
            </a:pPr>
            <a:r>
              <a:rPr lang="es-ES" dirty="0">
                <a:latin typeface="Montserrat" panose="00000500000000000000" pitchFamily="2" charset="0"/>
              </a:rPr>
              <a:t> </a:t>
            </a:r>
          </a:p>
          <a:p>
            <a:pPr>
              <a:lnSpc>
                <a:spcPct val="150000"/>
              </a:lnSpc>
            </a:pPr>
            <a:r>
              <a:rPr lang="es-ES" dirty="0">
                <a:solidFill>
                  <a:srgbClr val="000000"/>
                </a:solidFill>
                <a:latin typeface="Montserrat" panose="00000500000000000000" pitchFamily="2" charset="0"/>
              </a:rPr>
              <a:t>2.</a:t>
            </a:r>
            <a:r>
              <a:rPr lang="es-ES" dirty="0">
                <a:latin typeface="Montserrat" panose="00000500000000000000" pitchFamily="2" charset="0"/>
              </a:rPr>
              <a:t> ¿Su empresa ha fijado criterios de sostenibilidad a la hora de contratar proveedores? SI/ NO </a:t>
            </a:r>
          </a:p>
          <a:p>
            <a:pPr>
              <a:lnSpc>
                <a:spcPct val="150000"/>
              </a:lnSpc>
            </a:pPr>
            <a:endParaRPr lang="es-ES" dirty="0">
              <a:latin typeface="Montserrat" panose="00000500000000000000" pitchFamily="2" charset="0"/>
            </a:endParaRPr>
          </a:p>
          <a:p>
            <a:pPr>
              <a:lnSpc>
                <a:spcPct val="150000"/>
              </a:lnSpc>
            </a:pPr>
            <a:r>
              <a:rPr lang="es-ES" dirty="0">
                <a:latin typeface="Montserrat" panose="00000500000000000000" pitchFamily="2" charset="0"/>
              </a:rPr>
              <a:t>3.  Que ventajas sugiere que le puede aportar a su empresa incorporar la visión de modelo de negocio sostenible? </a:t>
            </a:r>
          </a:p>
        </p:txBody>
      </p:sp>
      <p:sp>
        <p:nvSpPr>
          <p:cNvPr id="5" name="QuadreDeText 4">
            <a:extLst>
              <a:ext uri="{FF2B5EF4-FFF2-40B4-BE49-F238E27FC236}">
                <a16:creationId xmlns:a16="http://schemas.microsoft.com/office/drawing/2014/main" id="{7300F5F6-1ABA-26D7-0982-8AB13B24E024}"/>
              </a:ext>
            </a:extLst>
          </p:cNvPr>
          <p:cNvSpPr txBox="1"/>
          <p:nvPr/>
        </p:nvSpPr>
        <p:spPr>
          <a:xfrm>
            <a:off x="304800" y="304800"/>
            <a:ext cx="10707477" cy="523220"/>
          </a:xfrm>
          <a:prstGeom prst="rect">
            <a:avLst/>
          </a:prstGeom>
          <a:noFill/>
        </p:spPr>
        <p:txBody>
          <a:bodyPr wrap="square">
            <a:spAutoFit/>
          </a:bodyPr>
          <a:lstStyle/>
          <a:p>
            <a:pPr marL="12700">
              <a:spcBef>
                <a:spcPts val="100"/>
              </a:spcBef>
            </a:pPr>
            <a:r>
              <a:rPr lang="es-ES" sz="2800" b="1" dirty="0" err="1">
                <a:solidFill>
                  <a:srgbClr val="0D3F96"/>
                </a:solidFill>
                <a:highlight>
                  <a:srgbClr val="FFFF00"/>
                </a:highlight>
                <a:latin typeface="Montserrat" panose="020B0604020202020204" charset="0"/>
                <a:ea typeface="+mj-ea"/>
              </a:rPr>
              <a:t>Mentimeter</a:t>
            </a:r>
            <a:r>
              <a:rPr lang="es-ES" sz="2800" b="1" dirty="0">
                <a:solidFill>
                  <a:srgbClr val="0D3F96"/>
                </a:solidFill>
                <a:highlight>
                  <a:srgbClr val="FFFF00"/>
                </a:highlight>
                <a:latin typeface="Montserrat" panose="020B0604020202020204" charset="0"/>
                <a:ea typeface="+mj-ea"/>
              </a:rPr>
              <a:t>. </a:t>
            </a:r>
          </a:p>
        </p:txBody>
      </p:sp>
      <p:pic>
        <p:nvPicPr>
          <p:cNvPr id="2" name="Imagen 1">
            <a:extLst>
              <a:ext uri="{FF2B5EF4-FFF2-40B4-BE49-F238E27FC236}">
                <a16:creationId xmlns:a16="http://schemas.microsoft.com/office/drawing/2014/main" id="{40063EE0-3055-F923-C01D-02503839CAE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917081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A3ABD-BC70-6E34-1665-326AB301A843}"/>
            </a:ext>
          </a:extLst>
        </p:cNvPr>
        <p:cNvGrpSpPr/>
        <p:nvPr/>
      </p:nvGrpSpPr>
      <p:grpSpPr>
        <a:xfrm>
          <a:off x="0" y="0"/>
          <a:ext cx="0" cy="0"/>
          <a:chOff x="0" y="0"/>
          <a:chExt cx="0" cy="0"/>
        </a:xfrm>
      </p:grpSpPr>
      <p:sp>
        <p:nvSpPr>
          <p:cNvPr id="8" name="Contenidor de número de diapositiva 7">
            <a:extLst>
              <a:ext uri="{FF2B5EF4-FFF2-40B4-BE49-F238E27FC236}">
                <a16:creationId xmlns:a16="http://schemas.microsoft.com/office/drawing/2014/main" id="{1674550B-CCFC-CE02-7626-AF6E30E43DD8}"/>
              </a:ext>
            </a:extLst>
          </p:cNvPr>
          <p:cNvSpPr>
            <a:spLocks noGrp="1"/>
          </p:cNvSpPr>
          <p:nvPr>
            <p:ph type="sldNum" sz="quarter" idx="7"/>
          </p:nvPr>
        </p:nvSpPr>
        <p:spPr/>
        <p:txBody>
          <a:bodyPr/>
          <a:lstStyle/>
          <a:p>
            <a:fld id="{B6F15528-21DE-4FAA-801E-634DDDAF4B2B}" type="slidenum">
              <a:rPr lang="es-ES" smtClean="0"/>
              <a:t>18</a:t>
            </a:fld>
            <a:endParaRPr lang="es-ES"/>
          </a:p>
        </p:txBody>
      </p:sp>
      <p:sp>
        <p:nvSpPr>
          <p:cNvPr id="6" name="Rectangle: una sola cantonada retallada 5">
            <a:extLst>
              <a:ext uri="{FF2B5EF4-FFF2-40B4-BE49-F238E27FC236}">
                <a16:creationId xmlns:a16="http://schemas.microsoft.com/office/drawing/2014/main" id="{A5F908FB-3E9B-F105-1307-7981ED59D6D0}"/>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QuadreDeText 3">
            <a:extLst>
              <a:ext uri="{FF2B5EF4-FFF2-40B4-BE49-F238E27FC236}">
                <a16:creationId xmlns:a16="http://schemas.microsoft.com/office/drawing/2014/main" id="{883FDE17-BA13-356C-E4BB-BC0466218CE5}"/>
              </a:ext>
            </a:extLst>
          </p:cNvPr>
          <p:cNvSpPr txBox="1"/>
          <p:nvPr/>
        </p:nvSpPr>
        <p:spPr>
          <a:xfrm>
            <a:off x="301128" y="208778"/>
            <a:ext cx="6103344" cy="523220"/>
          </a:xfrm>
          <a:prstGeom prst="rect">
            <a:avLst/>
          </a:prstGeom>
          <a:noFill/>
        </p:spPr>
        <p:txBody>
          <a:bodyPr wrap="square">
            <a:spAutoFit/>
          </a:bodyPr>
          <a:lstStyle/>
          <a:p>
            <a:pPr>
              <a:spcAft>
                <a:spcPts val="1800"/>
              </a:spcAft>
            </a:pPr>
            <a:r>
              <a:rPr lang="es-ES" sz="2800" b="1" dirty="0">
                <a:solidFill>
                  <a:srgbClr val="0D3F96"/>
                </a:solidFill>
                <a:latin typeface="Montserrat" panose="020B0604020202020204" charset="0"/>
                <a:ea typeface="+mj-ea"/>
              </a:rPr>
              <a:t>MODELO</a:t>
            </a:r>
            <a:r>
              <a:rPr lang="es-ES" sz="2800" dirty="0">
                <a:solidFill>
                  <a:schemeClr val="tx1"/>
                </a:solidFill>
                <a:latin typeface="Montserrat" panose="020B0604020202020204" charset="0"/>
              </a:rPr>
              <a:t> </a:t>
            </a:r>
            <a:r>
              <a:rPr lang="es-ES" sz="2800" b="1" dirty="0">
                <a:solidFill>
                  <a:srgbClr val="0D3F96"/>
                </a:solidFill>
                <a:latin typeface="Montserrat" panose="020B0604020202020204" charset="0"/>
              </a:rPr>
              <a:t>CANVAS APLICADO </a:t>
            </a:r>
          </a:p>
        </p:txBody>
      </p:sp>
      <p:pic>
        <p:nvPicPr>
          <p:cNvPr id="18" name="Picture 4" descr="A white canvas with black text&#10;&#10;Description automatically generated with medium confidence">
            <a:extLst>
              <a:ext uri="{FF2B5EF4-FFF2-40B4-BE49-F238E27FC236}">
                <a16:creationId xmlns:a16="http://schemas.microsoft.com/office/drawing/2014/main" id="{348FA63A-4BD4-F4F7-D949-487232C11C41}"/>
              </a:ext>
            </a:extLst>
          </p:cNvPr>
          <p:cNvPicPr>
            <a:picLocks noChangeAspect="1"/>
          </p:cNvPicPr>
          <p:nvPr/>
        </p:nvPicPr>
        <p:blipFill>
          <a:blip r:embed="rId3"/>
          <a:stretch>
            <a:fillRect/>
          </a:stretch>
        </p:blipFill>
        <p:spPr>
          <a:xfrm>
            <a:off x="152400" y="1213821"/>
            <a:ext cx="10363200" cy="5872779"/>
          </a:xfrm>
          <a:prstGeom prst="rect">
            <a:avLst/>
          </a:prstGeom>
        </p:spPr>
      </p:pic>
      <p:pic>
        <p:nvPicPr>
          <p:cNvPr id="2" name="Imagen 1">
            <a:extLst>
              <a:ext uri="{FF2B5EF4-FFF2-40B4-BE49-F238E27FC236}">
                <a16:creationId xmlns:a16="http://schemas.microsoft.com/office/drawing/2014/main" id="{2B363043-0E81-534B-AA0E-830E227B8D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1262375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5E774-0E99-748B-E422-89A554902C40}"/>
            </a:ext>
          </a:extLst>
        </p:cNvPr>
        <p:cNvGrpSpPr/>
        <p:nvPr/>
      </p:nvGrpSpPr>
      <p:grpSpPr>
        <a:xfrm>
          <a:off x="0" y="0"/>
          <a:ext cx="0" cy="0"/>
          <a:chOff x="0" y="0"/>
          <a:chExt cx="0" cy="0"/>
        </a:xfrm>
      </p:grpSpPr>
      <p:sp>
        <p:nvSpPr>
          <p:cNvPr id="3" name="object 6">
            <a:extLst>
              <a:ext uri="{FF2B5EF4-FFF2-40B4-BE49-F238E27FC236}">
                <a16:creationId xmlns:a16="http://schemas.microsoft.com/office/drawing/2014/main" id="{EA80E4ED-A3BB-5029-AD3F-E7F9A9E7F84C}"/>
              </a:ext>
            </a:extLst>
          </p:cNvPr>
          <p:cNvSpPr txBox="1"/>
          <p:nvPr/>
        </p:nvSpPr>
        <p:spPr>
          <a:xfrm>
            <a:off x="1213432" y="1679154"/>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F4B147C0-3148-1BC7-E253-566BF97CE60A}"/>
              </a:ext>
            </a:extLst>
          </p:cNvPr>
          <p:cNvSpPr>
            <a:spLocks noGrp="1"/>
          </p:cNvSpPr>
          <p:nvPr>
            <p:ph type="sldNum" sz="quarter" idx="7"/>
          </p:nvPr>
        </p:nvSpPr>
        <p:spPr/>
        <p:txBody>
          <a:bodyPr/>
          <a:lstStyle/>
          <a:p>
            <a:fld id="{B6F15528-21DE-4FAA-801E-634DDDAF4B2B}" type="slidenum">
              <a:rPr lang="es-ES" smtClean="0"/>
              <a:t>19</a:t>
            </a:fld>
            <a:endParaRPr lang="es-ES"/>
          </a:p>
        </p:txBody>
      </p:sp>
      <p:sp>
        <p:nvSpPr>
          <p:cNvPr id="6" name="Rectangle: una sola cantonada retallada 5">
            <a:extLst>
              <a:ext uri="{FF2B5EF4-FFF2-40B4-BE49-F238E27FC236}">
                <a16:creationId xmlns:a16="http://schemas.microsoft.com/office/drawing/2014/main" id="{76D58D3B-96F2-1B53-3945-A63D4392864B}"/>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QuadreDeText 1">
            <a:extLst>
              <a:ext uri="{FF2B5EF4-FFF2-40B4-BE49-F238E27FC236}">
                <a16:creationId xmlns:a16="http://schemas.microsoft.com/office/drawing/2014/main" id="{F04361F5-A3C7-46DA-2C43-F996ECD3BCA8}"/>
              </a:ext>
            </a:extLst>
          </p:cNvPr>
          <p:cNvSpPr txBox="1"/>
          <p:nvPr/>
        </p:nvSpPr>
        <p:spPr>
          <a:xfrm>
            <a:off x="76200" y="304800"/>
            <a:ext cx="9765135" cy="461665"/>
          </a:xfrm>
          <a:prstGeom prst="rect">
            <a:avLst/>
          </a:prstGeom>
          <a:noFill/>
        </p:spPr>
        <p:txBody>
          <a:bodyPr wrap="square">
            <a:spAutoFit/>
          </a:bodyPr>
          <a:lstStyle/>
          <a:p>
            <a:pPr marL="285750" indent="-285750">
              <a:spcAft>
                <a:spcPts val="1800"/>
              </a:spcAft>
              <a:buFont typeface="Wingdings" panose="05000000000000000000" pitchFamily="2" charset="2"/>
              <a:buChar char="ü"/>
            </a:pPr>
            <a:r>
              <a:rPr lang="es-ES" sz="2400" b="1" dirty="0">
                <a:solidFill>
                  <a:srgbClr val="0000FF"/>
                </a:solidFill>
                <a:latin typeface="Montserrat" panose="020B0604020202020204" charset="0"/>
              </a:rPr>
              <a:t>ACTIVIDADES CLAVE</a:t>
            </a:r>
          </a:p>
        </p:txBody>
      </p:sp>
      <p:sp>
        <p:nvSpPr>
          <p:cNvPr id="7" name="QuadreDeText 6">
            <a:extLst>
              <a:ext uri="{FF2B5EF4-FFF2-40B4-BE49-F238E27FC236}">
                <a16:creationId xmlns:a16="http://schemas.microsoft.com/office/drawing/2014/main" id="{DBCD7709-892B-BFD4-6C96-974FB9B0AEDF}"/>
              </a:ext>
            </a:extLst>
          </p:cNvPr>
          <p:cNvSpPr txBox="1"/>
          <p:nvPr/>
        </p:nvSpPr>
        <p:spPr>
          <a:xfrm>
            <a:off x="1368716" y="2799897"/>
            <a:ext cx="9378368" cy="3293209"/>
          </a:xfrm>
          <a:prstGeom prst="rect">
            <a:avLst/>
          </a:prstGeom>
          <a:noFill/>
          <a:ln>
            <a:solidFill>
              <a:srgbClr val="0D3F96"/>
            </a:solidFill>
          </a:ln>
        </p:spPr>
        <p:txBody>
          <a:bodyPr wrap="square" rtlCol="0">
            <a:spAutoFit/>
          </a:bodyPr>
          <a:lstStyle/>
          <a:p>
            <a:r>
              <a:rPr lang="es-ES" sz="1600" dirty="0">
                <a:latin typeface="Montserrat" panose="00000500000000000000" pitchFamily="2" charset="0"/>
              </a:rPr>
              <a:t>Primer paso: Identificar qué procesos en mis operaciones tienen el mayor impacto ambiental y cómo puedo optimizarlos. ¿He iniciado este proceso? ¿Tengo objetivos de ahorro o reducción de consumos anuales?</a:t>
            </a:r>
          </a:p>
          <a:p>
            <a:r>
              <a:rPr lang="es-ES" sz="1600" dirty="0">
                <a:latin typeface="Montserrat" panose="00000500000000000000" pitchFamily="2" charset="0"/>
              </a:rPr>
              <a:t>¿Busco asesoramiento externo o colaboraciones para iniciar este proceso?</a:t>
            </a:r>
          </a:p>
          <a:p>
            <a:endParaRPr lang="es-ES_tradnl" sz="1600" dirty="0">
              <a:latin typeface="Montserrat" panose="00000500000000000000" pitchFamily="2" charset="0"/>
            </a:endParaRPr>
          </a:p>
          <a:p>
            <a:r>
              <a:rPr lang="es-ES" sz="1600" dirty="0">
                <a:latin typeface="Montserrat" panose="00000500000000000000" pitchFamily="2" charset="0"/>
              </a:rPr>
              <a:t>Segundo paso: Análisis de capacidad de la empresa para invertir y adoptar nuevas tecnologías para reducir el consumo de recursos o la generación de emisiones. </a:t>
            </a:r>
          </a:p>
          <a:p>
            <a:r>
              <a:rPr lang="es-ES" sz="1600" dirty="0">
                <a:latin typeface="Montserrat" panose="00000500000000000000" pitchFamily="2" charset="0"/>
              </a:rPr>
              <a:t>¿He dedicado tiempo para buscar nuevas soluciones energéticas más sostenibles y conocer posibles vías de financiación? </a:t>
            </a:r>
          </a:p>
          <a:p>
            <a:r>
              <a:rPr lang="es-ES" sz="1600" dirty="0">
                <a:latin typeface="Montserrat" panose="00000500000000000000" pitchFamily="2" charset="0"/>
              </a:rPr>
              <a:t>¿He analizado el tiempo de retorno de la inversión a realizar y posibles ventajas?</a:t>
            </a:r>
          </a:p>
          <a:p>
            <a:endParaRPr lang="es-ES_tradnl" sz="1600" dirty="0">
              <a:latin typeface="Montserrat" panose="00000500000000000000" pitchFamily="2" charset="0"/>
            </a:endParaRPr>
          </a:p>
          <a:p>
            <a:r>
              <a:rPr lang="es-ES_tradnl" altLang="en-IT" sz="1600" dirty="0">
                <a:latin typeface="Montserrat" panose="00000500000000000000" pitchFamily="2" charset="0"/>
                <a:cs typeface="Calibri" panose="020F0502020204030204" pitchFamily="34" charset="0"/>
              </a:rPr>
              <a:t>Tercer Paso: </a:t>
            </a:r>
            <a:r>
              <a:rPr lang="es-ES" sz="1600" dirty="0">
                <a:latin typeface="Montserrat" panose="00000500000000000000" pitchFamily="2" charset="0"/>
              </a:rPr>
              <a:t>¿Cómo puedo involucrar a mis empleados y a mis clientes en prácticas sostenibles?</a:t>
            </a:r>
            <a:endParaRPr lang="es-ES_tradnl" sz="1600" dirty="0">
              <a:latin typeface="Montserrat" panose="00000500000000000000" pitchFamily="2" charset="0"/>
            </a:endParaRPr>
          </a:p>
        </p:txBody>
      </p:sp>
      <p:sp>
        <p:nvSpPr>
          <p:cNvPr id="10" name="QuadreDeText 9">
            <a:extLst>
              <a:ext uri="{FF2B5EF4-FFF2-40B4-BE49-F238E27FC236}">
                <a16:creationId xmlns:a16="http://schemas.microsoft.com/office/drawing/2014/main" id="{7BED6852-AD50-0175-6AFF-757602D2661D}"/>
              </a:ext>
            </a:extLst>
          </p:cNvPr>
          <p:cNvSpPr txBox="1"/>
          <p:nvPr/>
        </p:nvSpPr>
        <p:spPr>
          <a:xfrm>
            <a:off x="76200" y="1441375"/>
            <a:ext cx="11963400" cy="1200329"/>
          </a:xfrm>
          <a:prstGeom prst="rect">
            <a:avLst/>
          </a:prstGeom>
          <a:solidFill>
            <a:schemeClr val="accent1">
              <a:lumMod val="20000"/>
              <a:lumOff val="80000"/>
            </a:schemeClr>
          </a:solidFill>
        </p:spPr>
        <p:txBody>
          <a:bodyPr wrap="square">
            <a:spAutoFit/>
          </a:bodyPr>
          <a:lstStyle/>
          <a:p>
            <a:r>
              <a:rPr lang="es-ES" dirty="0">
                <a:latin typeface="Montserrat" panose="00000500000000000000" pitchFamily="2" charset="0"/>
              </a:rPr>
              <a:t>Las </a:t>
            </a:r>
            <a:r>
              <a:rPr lang="es-ES" b="1" dirty="0">
                <a:latin typeface="Montserrat" panose="00000500000000000000" pitchFamily="2" charset="0"/>
              </a:rPr>
              <a:t>actividades clave</a:t>
            </a:r>
            <a:r>
              <a:rPr lang="es-ES" dirty="0">
                <a:latin typeface="Montserrat" panose="00000500000000000000" pitchFamily="2" charset="0"/>
              </a:rPr>
              <a:t> representan las acciones y procesos fundamentales que una empresa debe llevar a cabo para implementar y operar un modelo de negocio sostenible. Estas actividades aseguran la reducción del impacto ambiental, mejoran la eficiencia de los recursos y contribuyen al valor social y económico generado por el negocio.</a:t>
            </a:r>
          </a:p>
        </p:txBody>
      </p:sp>
      <p:pic>
        <p:nvPicPr>
          <p:cNvPr id="4" name="Imagen 3">
            <a:extLst>
              <a:ext uri="{FF2B5EF4-FFF2-40B4-BE49-F238E27FC236}">
                <a16:creationId xmlns:a16="http://schemas.microsoft.com/office/drawing/2014/main" id="{2E7771E2-43AA-FE5F-BBCD-BB77F13AA4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130305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56007" y="2891575"/>
            <a:ext cx="5883910" cy="1442720"/>
          </a:xfrm>
          <a:prstGeom prst="rect">
            <a:avLst/>
          </a:prstGeom>
        </p:spPr>
        <p:txBody>
          <a:bodyPr vert="horz" wrap="square" lIns="0" tIns="1270" rIns="0" bIns="0" rtlCol="0">
            <a:spAutoFit/>
          </a:bodyPr>
          <a:lstStyle/>
          <a:p>
            <a:pPr marL="12065" marR="5080" algn="ctr">
              <a:lnSpc>
                <a:spcPct val="104200"/>
              </a:lnSpc>
              <a:spcBef>
                <a:spcPts val="10"/>
              </a:spcBef>
            </a:pPr>
            <a:r>
              <a:rPr sz="1800" dirty="0">
                <a:solidFill>
                  <a:srgbClr val="2E5497"/>
                </a:solidFill>
                <a:latin typeface="Arial MT"/>
                <a:cs typeface="Arial MT"/>
              </a:rPr>
              <a:t>“Co-funded by the European Union. Views and opinions </a:t>
            </a:r>
            <a:r>
              <a:rPr sz="1800" spc="5" dirty="0">
                <a:solidFill>
                  <a:srgbClr val="2E5497"/>
                </a:solidFill>
                <a:latin typeface="Arial MT"/>
                <a:cs typeface="Arial MT"/>
              </a:rPr>
              <a:t> </a:t>
            </a:r>
            <a:r>
              <a:rPr sz="1800" dirty="0">
                <a:solidFill>
                  <a:srgbClr val="2E5497"/>
                </a:solidFill>
                <a:latin typeface="Arial MT"/>
                <a:cs typeface="Arial MT"/>
              </a:rPr>
              <a:t>expressed</a:t>
            </a:r>
            <a:r>
              <a:rPr sz="1800" spc="-15" dirty="0">
                <a:solidFill>
                  <a:srgbClr val="2E5497"/>
                </a:solidFill>
                <a:latin typeface="Arial MT"/>
                <a:cs typeface="Arial MT"/>
              </a:rPr>
              <a:t> </a:t>
            </a:r>
            <a:r>
              <a:rPr sz="1800" dirty="0">
                <a:solidFill>
                  <a:srgbClr val="2E5497"/>
                </a:solidFill>
                <a:latin typeface="Arial MT"/>
                <a:cs typeface="Arial MT"/>
              </a:rPr>
              <a:t>are</a:t>
            </a:r>
            <a:r>
              <a:rPr sz="1800" spc="-10" dirty="0">
                <a:solidFill>
                  <a:srgbClr val="2E5497"/>
                </a:solidFill>
                <a:latin typeface="Arial MT"/>
                <a:cs typeface="Arial MT"/>
              </a:rPr>
              <a:t> </a:t>
            </a:r>
            <a:r>
              <a:rPr sz="1800" dirty="0">
                <a:solidFill>
                  <a:srgbClr val="2E5497"/>
                </a:solidFill>
                <a:latin typeface="Arial MT"/>
                <a:cs typeface="Arial MT"/>
              </a:rPr>
              <a:t>however</a:t>
            </a:r>
            <a:r>
              <a:rPr sz="1800" spc="-10" dirty="0">
                <a:solidFill>
                  <a:srgbClr val="2E5497"/>
                </a:solidFill>
                <a:latin typeface="Arial MT"/>
                <a:cs typeface="Arial MT"/>
              </a:rPr>
              <a:t> </a:t>
            </a:r>
            <a:r>
              <a:rPr sz="1800" dirty="0">
                <a:solidFill>
                  <a:srgbClr val="2E5497"/>
                </a:solidFill>
                <a:latin typeface="Arial MT"/>
                <a:cs typeface="Arial MT"/>
              </a:rPr>
              <a:t>those</a:t>
            </a:r>
            <a:r>
              <a:rPr sz="1800" spc="-10" dirty="0">
                <a:solidFill>
                  <a:srgbClr val="2E5497"/>
                </a:solidFill>
                <a:latin typeface="Arial MT"/>
                <a:cs typeface="Arial MT"/>
              </a:rPr>
              <a:t> </a:t>
            </a:r>
            <a:r>
              <a:rPr sz="1800" dirty="0">
                <a:solidFill>
                  <a:srgbClr val="2E5497"/>
                </a:solidFill>
                <a:latin typeface="Arial MT"/>
                <a:cs typeface="Arial MT"/>
              </a:rPr>
              <a:t>of</a:t>
            </a:r>
            <a:r>
              <a:rPr sz="1800" spc="-15" dirty="0">
                <a:solidFill>
                  <a:srgbClr val="2E5497"/>
                </a:solidFill>
                <a:latin typeface="Arial MT"/>
                <a:cs typeface="Arial MT"/>
              </a:rPr>
              <a:t> </a:t>
            </a:r>
            <a:r>
              <a:rPr sz="1800" dirty="0">
                <a:solidFill>
                  <a:srgbClr val="2E5497"/>
                </a:solidFill>
                <a:latin typeface="Arial MT"/>
                <a:cs typeface="Arial MT"/>
              </a:rPr>
              <a:t>the</a:t>
            </a:r>
            <a:r>
              <a:rPr sz="1800" spc="-10" dirty="0">
                <a:solidFill>
                  <a:srgbClr val="2E5497"/>
                </a:solidFill>
                <a:latin typeface="Arial MT"/>
                <a:cs typeface="Arial MT"/>
              </a:rPr>
              <a:t> </a:t>
            </a:r>
            <a:r>
              <a:rPr sz="1800" dirty="0">
                <a:solidFill>
                  <a:srgbClr val="2E5497"/>
                </a:solidFill>
                <a:latin typeface="Arial MT"/>
                <a:cs typeface="Arial MT"/>
              </a:rPr>
              <a:t>author(s)</a:t>
            </a:r>
            <a:r>
              <a:rPr sz="1800" spc="-10" dirty="0">
                <a:solidFill>
                  <a:srgbClr val="2E5497"/>
                </a:solidFill>
                <a:latin typeface="Arial MT"/>
                <a:cs typeface="Arial MT"/>
              </a:rPr>
              <a:t> </a:t>
            </a:r>
            <a:r>
              <a:rPr sz="1800" dirty="0">
                <a:solidFill>
                  <a:srgbClr val="2E5497"/>
                </a:solidFill>
                <a:latin typeface="Arial MT"/>
                <a:cs typeface="Arial MT"/>
              </a:rPr>
              <a:t>only</a:t>
            </a:r>
            <a:r>
              <a:rPr sz="1800" spc="-10" dirty="0">
                <a:solidFill>
                  <a:srgbClr val="2E5497"/>
                </a:solidFill>
                <a:latin typeface="Arial MT"/>
                <a:cs typeface="Arial MT"/>
              </a:rPr>
              <a:t> </a:t>
            </a:r>
            <a:r>
              <a:rPr sz="1800" dirty="0">
                <a:solidFill>
                  <a:srgbClr val="2E5497"/>
                </a:solidFill>
                <a:latin typeface="Arial MT"/>
                <a:cs typeface="Arial MT"/>
              </a:rPr>
              <a:t>and</a:t>
            </a:r>
            <a:r>
              <a:rPr sz="1800" spc="-10" dirty="0">
                <a:solidFill>
                  <a:srgbClr val="2E5497"/>
                </a:solidFill>
                <a:latin typeface="Arial MT"/>
                <a:cs typeface="Arial MT"/>
              </a:rPr>
              <a:t> </a:t>
            </a:r>
            <a:r>
              <a:rPr sz="1800" dirty="0">
                <a:solidFill>
                  <a:srgbClr val="2E5497"/>
                </a:solidFill>
                <a:latin typeface="Arial MT"/>
                <a:cs typeface="Arial MT"/>
              </a:rPr>
              <a:t>do </a:t>
            </a:r>
            <a:r>
              <a:rPr sz="1800" spc="-484" dirty="0">
                <a:solidFill>
                  <a:srgbClr val="2E5497"/>
                </a:solidFill>
                <a:latin typeface="Arial MT"/>
                <a:cs typeface="Arial MT"/>
              </a:rPr>
              <a:t> </a:t>
            </a:r>
            <a:r>
              <a:rPr sz="1800" dirty="0">
                <a:solidFill>
                  <a:srgbClr val="2E5497"/>
                </a:solidFill>
                <a:latin typeface="Arial MT"/>
                <a:cs typeface="Arial MT"/>
              </a:rPr>
              <a:t>not</a:t>
            </a:r>
            <a:r>
              <a:rPr sz="1800" spc="-10" dirty="0">
                <a:solidFill>
                  <a:srgbClr val="2E5497"/>
                </a:solidFill>
                <a:latin typeface="Arial MT"/>
                <a:cs typeface="Arial MT"/>
              </a:rPr>
              <a:t> </a:t>
            </a:r>
            <a:r>
              <a:rPr sz="1800" dirty="0">
                <a:solidFill>
                  <a:srgbClr val="2E5497"/>
                </a:solidFill>
                <a:latin typeface="Arial MT"/>
                <a:cs typeface="Arial MT"/>
              </a:rPr>
              <a:t>necessarily</a:t>
            </a:r>
            <a:r>
              <a:rPr sz="1800" spc="-5" dirty="0">
                <a:solidFill>
                  <a:srgbClr val="2E5497"/>
                </a:solidFill>
                <a:latin typeface="Arial MT"/>
                <a:cs typeface="Arial MT"/>
              </a:rPr>
              <a:t> </a:t>
            </a:r>
            <a:r>
              <a:rPr sz="1800" dirty="0">
                <a:solidFill>
                  <a:srgbClr val="2E5497"/>
                </a:solidFill>
                <a:latin typeface="Arial MT"/>
                <a:cs typeface="Arial MT"/>
              </a:rPr>
              <a:t>reflect</a:t>
            </a:r>
            <a:r>
              <a:rPr sz="1800" spc="-10" dirty="0">
                <a:solidFill>
                  <a:srgbClr val="2E5497"/>
                </a:solidFill>
                <a:latin typeface="Arial MT"/>
                <a:cs typeface="Arial MT"/>
              </a:rPr>
              <a:t> </a:t>
            </a:r>
            <a:r>
              <a:rPr sz="1800" dirty="0">
                <a:solidFill>
                  <a:srgbClr val="2E5497"/>
                </a:solidFill>
                <a:latin typeface="Arial MT"/>
                <a:cs typeface="Arial MT"/>
              </a:rPr>
              <a:t>those</a:t>
            </a:r>
            <a:r>
              <a:rPr sz="1800" spc="-5" dirty="0">
                <a:solidFill>
                  <a:srgbClr val="2E5497"/>
                </a:solidFill>
                <a:latin typeface="Arial MT"/>
                <a:cs typeface="Arial MT"/>
              </a:rPr>
              <a:t> </a:t>
            </a:r>
            <a:r>
              <a:rPr sz="1800" dirty="0">
                <a:solidFill>
                  <a:srgbClr val="2E5497"/>
                </a:solidFill>
                <a:latin typeface="Arial MT"/>
                <a:cs typeface="Arial MT"/>
              </a:rPr>
              <a:t>of</a:t>
            </a:r>
            <a:r>
              <a:rPr sz="1800" spc="-5" dirty="0">
                <a:solidFill>
                  <a:srgbClr val="2E5497"/>
                </a:solidFill>
                <a:latin typeface="Arial MT"/>
                <a:cs typeface="Arial MT"/>
              </a:rPr>
              <a:t> </a:t>
            </a:r>
            <a:r>
              <a:rPr sz="1800" dirty="0">
                <a:solidFill>
                  <a:srgbClr val="2E5497"/>
                </a:solidFill>
                <a:latin typeface="Arial MT"/>
                <a:cs typeface="Arial MT"/>
              </a:rPr>
              <a:t>the</a:t>
            </a:r>
            <a:r>
              <a:rPr sz="1800" spc="-10" dirty="0">
                <a:solidFill>
                  <a:srgbClr val="2E5497"/>
                </a:solidFill>
                <a:latin typeface="Arial MT"/>
                <a:cs typeface="Arial MT"/>
              </a:rPr>
              <a:t> </a:t>
            </a:r>
            <a:r>
              <a:rPr sz="1800" dirty="0">
                <a:solidFill>
                  <a:srgbClr val="2E5497"/>
                </a:solidFill>
                <a:latin typeface="Arial MT"/>
                <a:cs typeface="Arial MT"/>
              </a:rPr>
              <a:t>European</a:t>
            </a:r>
            <a:r>
              <a:rPr sz="1800" spc="-5" dirty="0">
                <a:solidFill>
                  <a:srgbClr val="2E5497"/>
                </a:solidFill>
                <a:latin typeface="Arial MT"/>
                <a:cs typeface="Arial MT"/>
              </a:rPr>
              <a:t> </a:t>
            </a:r>
            <a:r>
              <a:rPr sz="1800" dirty="0">
                <a:solidFill>
                  <a:srgbClr val="2E5497"/>
                </a:solidFill>
                <a:latin typeface="Arial MT"/>
                <a:cs typeface="Arial MT"/>
              </a:rPr>
              <a:t>Union</a:t>
            </a:r>
            <a:r>
              <a:rPr sz="1800" spc="-10" dirty="0">
                <a:solidFill>
                  <a:srgbClr val="2E5497"/>
                </a:solidFill>
                <a:latin typeface="Arial MT"/>
                <a:cs typeface="Arial MT"/>
              </a:rPr>
              <a:t> </a:t>
            </a:r>
            <a:r>
              <a:rPr sz="1800" dirty="0">
                <a:solidFill>
                  <a:srgbClr val="2E5497"/>
                </a:solidFill>
                <a:latin typeface="Arial MT"/>
                <a:cs typeface="Arial MT"/>
              </a:rPr>
              <a:t>or</a:t>
            </a:r>
            <a:endParaRPr sz="1800" dirty="0">
              <a:latin typeface="Arial MT"/>
              <a:cs typeface="Arial MT"/>
            </a:endParaRPr>
          </a:p>
          <a:p>
            <a:pPr marL="279400" marR="271780" algn="ctr">
              <a:lnSpc>
                <a:spcPct val="104200"/>
              </a:lnSpc>
            </a:pPr>
            <a:r>
              <a:rPr sz="1800" dirty="0">
                <a:solidFill>
                  <a:srgbClr val="2E5497"/>
                </a:solidFill>
                <a:latin typeface="Arial MT"/>
                <a:cs typeface="Arial MT"/>
              </a:rPr>
              <a:t>CINEA.</a:t>
            </a:r>
            <a:r>
              <a:rPr sz="1800" spc="-15" dirty="0">
                <a:solidFill>
                  <a:srgbClr val="2E5497"/>
                </a:solidFill>
                <a:latin typeface="Arial MT"/>
                <a:cs typeface="Arial MT"/>
              </a:rPr>
              <a:t> </a:t>
            </a:r>
            <a:r>
              <a:rPr sz="1800" dirty="0">
                <a:solidFill>
                  <a:srgbClr val="2E5497"/>
                </a:solidFill>
                <a:latin typeface="Arial MT"/>
                <a:cs typeface="Arial MT"/>
              </a:rPr>
              <a:t>Neither</a:t>
            </a:r>
            <a:r>
              <a:rPr sz="1800" spc="-15" dirty="0">
                <a:solidFill>
                  <a:srgbClr val="2E5497"/>
                </a:solidFill>
                <a:latin typeface="Arial MT"/>
                <a:cs typeface="Arial MT"/>
              </a:rPr>
              <a:t> </a:t>
            </a:r>
            <a:r>
              <a:rPr sz="1800" dirty="0">
                <a:solidFill>
                  <a:srgbClr val="2E5497"/>
                </a:solidFill>
                <a:latin typeface="Arial MT"/>
                <a:cs typeface="Arial MT"/>
              </a:rPr>
              <a:t>the</a:t>
            </a:r>
            <a:r>
              <a:rPr sz="1800" spc="-15" dirty="0">
                <a:solidFill>
                  <a:srgbClr val="2E5497"/>
                </a:solidFill>
                <a:latin typeface="Arial MT"/>
                <a:cs typeface="Arial MT"/>
              </a:rPr>
              <a:t> </a:t>
            </a:r>
            <a:r>
              <a:rPr sz="1800" dirty="0">
                <a:solidFill>
                  <a:srgbClr val="2E5497"/>
                </a:solidFill>
                <a:latin typeface="Arial MT"/>
                <a:cs typeface="Arial MT"/>
              </a:rPr>
              <a:t>European</a:t>
            </a:r>
            <a:r>
              <a:rPr sz="1800" spc="-15" dirty="0">
                <a:solidFill>
                  <a:srgbClr val="2E5497"/>
                </a:solidFill>
                <a:latin typeface="Arial MT"/>
                <a:cs typeface="Arial MT"/>
              </a:rPr>
              <a:t> </a:t>
            </a:r>
            <a:r>
              <a:rPr sz="1800" dirty="0">
                <a:solidFill>
                  <a:srgbClr val="2E5497"/>
                </a:solidFill>
                <a:latin typeface="Arial MT"/>
                <a:cs typeface="Arial MT"/>
              </a:rPr>
              <a:t>Union</a:t>
            </a:r>
            <a:r>
              <a:rPr sz="1800" spc="-15" dirty="0">
                <a:solidFill>
                  <a:srgbClr val="2E5497"/>
                </a:solidFill>
                <a:latin typeface="Arial MT"/>
                <a:cs typeface="Arial MT"/>
              </a:rPr>
              <a:t> </a:t>
            </a:r>
            <a:r>
              <a:rPr sz="1800" dirty="0">
                <a:solidFill>
                  <a:srgbClr val="2E5497"/>
                </a:solidFill>
                <a:latin typeface="Arial MT"/>
                <a:cs typeface="Arial MT"/>
              </a:rPr>
              <a:t>nor</a:t>
            </a:r>
            <a:r>
              <a:rPr sz="1800" spc="-15" dirty="0">
                <a:solidFill>
                  <a:srgbClr val="2E5497"/>
                </a:solidFill>
                <a:latin typeface="Arial MT"/>
                <a:cs typeface="Arial MT"/>
              </a:rPr>
              <a:t> </a:t>
            </a:r>
            <a:r>
              <a:rPr sz="1800" dirty="0">
                <a:solidFill>
                  <a:srgbClr val="2E5497"/>
                </a:solidFill>
                <a:latin typeface="Arial MT"/>
                <a:cs typeface="Arial MT"/>
              </a:rPr>
              <a:t>the</a:t>
            </a:r>
            <a:r>
              <a:rPr sz="1800" spc="-10" dirty="0">
                <a:solidFill>
                  <a:srgbClr val="2E5497"/>
                </a:solidFill>
                <a:latin typeface="Arial MT"/>
                <a:cs typeface="Arial MT"/>
              </a:rPr>
              <a:t> </a:t>
            </a:r>
            <a:r>
              <a:rPr sz="1800" dirty="0">
                <a:solidFill>
                  <a:srgbClr val="2E5497"/>
                </a:solidFill>
                <a:latin typeface="Arial MT"/>
                <a:cs typeface="Arial MT"/>
              </a:rPr>
              <a:t>granting </a:t>
            </a:r>
            <a:r>
              <a:rPr sz="1800" spc="-490" dirty="0">
                <a:solidFill>
                  <a:srgbClr val="2E5497"/>
                </a:solidFill>
                <a:latin typeface="Arial MT"/>
                <a:cs typeface="Arial MT"/>
              </a:rPr>
              <a:t> </a:t>
            </a:r>
            <a:r>
              <a:rPr sz="1800" dirty="0">
                <a:solidFill>
                  <a:srgbClr val="2E5497"/>
                </a:solidFill>
                <a:latin typeface="Arial MT"/>
                <a:cs typeface="Arial MT"/>
              </a:rPr>
              <a:t>authority</a:t>
            </a:r>
            <a:r>
              <a:rPr sz="1800" spc="-5" dirty="0">
                <a:solidFill>
                  <a:srgbClr val="2E5497"/>
                </a:solidFill>
                <a:latin typeface="Arial MT"/>
                <a:cs typeface="Arial MT"/>
              </a:rPr>
              <a:t> </a:t>
            </a:r>
            <a:r>
              <a:rPr sz="1800" dirty="0">
                <a:solidFill>
                  <a:srgbClr val="2E5497"/>
                </a:solidFill>
                <a:latin typeface="Arial MT"/>
                <a:cs typeface="Arial MT"/>
              </a:rPr>
              <a:t>can</a:t>
            </a:r>
            <a:r>
              <a:rPr sz="1800" spc="-5" dirty="0">
                <a:solidFill>
                  <a:srgbClr val="2E5497"/>
                </a:solidFill>
                <a:latin typeface="Arial MT"/>
                <a:cs typeface="Arial MT"/>
              </a:rPr>
              <a:t> </a:t>
            </a:r>
            <a:r>
              <a:rPr sz="1800" dirty="0">
                <a:solidFill>
                  <a:srgbClr val="2E5497"/>
                </a:solidFill>
                <a:latin typeface="Arial MT"/>
                <a:cs typeface="Arial MT"/>
              </a:rPr>
              <a:t>be</a:t>
            </a:r>
            <a:r>
              <a:rPr sz="1800" spc="-5" dirty="0">
                <a:solidFill>
                  <a:srgbClr val="2E5497"/>
                </a:solidFill>
                <a:latin typeface="Arial MT"/>
                <a:cs typeface="Arial MT"/>
              </a:rPr>
              <a:t> </a:t>
            </a:r>
            <a:r>
              <a:rPr sz="1800" dirty="0">
                <a:solidFill>
                  <a:srgbClr val="2E5497"/>
                </a:solidFill>
                <a:latin typeface="Arial MT"/>
                <a:cs typeface="Arial MT"/>
              </a:rPr>
              <a:t>held</a:t>
            </a:r>
            <a:r>
              <a:rPr sz="1800" spc="-5" dirty="0">
                <a:solidFill>
                  <a:srgbClr val="2E5497"/>
                </a:solidFill>
                <a:latin typeface="Arial MT"/>
                <a:cs typeface="Arial MT"/>
              </a:rPr>
              <a:t> </a:t>
            </a:r>
            <a:r>
              <a:rPr sz="1800" dirty="0">
                <a:solidFill>
                  <a:srgbClr val="2E5497"/>
                </a:solidFill>
                <a:latin typeface="Arial MT"/>
                <a:cs typeface="Arial MT"/>
              </a:rPr>
              <a:t>responsible</a:t>
            </a:r>
            <a:r>
              <a:rPr sz="1800" spc="-5" dirty="0">
                <a:solidFill>
                  <a:srgbClr val="2E5497"/>
                </a:solidFill>
                <a:latin typeface="Arial MT"/>
                <a:cs typeface="Arial MT"/>
              </a:rPr>
              <a:t> </a:t>
            </a:r>
            <a:r>
              <a:rPr sz="1800" dirty="0">
                <a:solidFill>
                  <a:srgbClr val="2E5497"/>
                </a:solidFill>
                <a:latin typeface="Arial MT"/>
                <a:cs typeface="Arial MT"/>
              </a:rPr>
              <a:t>for</a:t>
            </a:r>
            <a:r>
              <a:rPr sz="1800" spc="-5" dirty="0">
                <a:solidFill>
                  <a:srgbClr val="2E5497"/>
                </a:solidFill>
                <a:latin typeface="Arial MT"/>
                <a:cs typeface="Arial MT"/>
              </a:rPr>
              <a:t> </a:t>
            </a:r>
            <a:r>
              <a:rPr sz="1800" dirty="0">
                <a:solidFill>
                  <a:srgbClr val="2E5497"/>
                </a:solidFill>
                <a:latin typeface="Arial MT"/>
                <a:cs typeface="Arial MT"/>
              </a:rPr>
              <a:t>them”.</a:t>
            </a:r>
            <a:endParaRPr sz="1800" dirty="0">
              <a:latin typeface="Arial MT"/>
              <a:cs typeface="Arial MT"/>
            </a:endParaRPr>
          </a:p>
        </p:txBody>
      </p:sp>
      <p:sp>
        <p:nvSpPr>
          <p:cNvPr id="6" name="Contenidor de número de diapositiva 5">
            <a:extLst>
              <a:ext uri="{FF2B5EF4-FFF2-40B4-BE49-F238E27FC236}">
                <a16:creationId xmlns:a16="http://schemas.microsoft.com/office/drawing/2014/main" id="{15A3CE44-5873-C8A7-BF83-4E28ECC5E268}"/>
              </a:ext>
            </a:extLst>
          </p:cNvPr>
          <p:cNvSpPr>
            <a:spLocks noGrp="1"/>
          </p:cNvSpPr>
          <p:nvPr>
            <p:ph type="sldNum" sz="quarter" idx="7"/>
          </p:nvPr>
        </p:nvSpPr>
        <p:spPr/>
        <p:txBody>
          <a:bodyPr/>
          <a:lstStyle/>
          <a:p>
            <a:fld id="{B6F15528-21DE-4FAA-801E-634DDDAF4B2B}" type="slidenum">
              <a:rPr lang="es-ES" smtClean="0"/>
              <a:t>2</a:t>
            </a:fld>
            <a:endParaRPr lang="es-ES"/>
          </a:p>
        </p:txBody>
      </p:sp>
      <p:pic>
        <p:nvPicPr>
          <p:cNvPr id="2" name="Immagine 4" descr="Immagine che contiene Carattere, logo, simbolo, Elementi grafici&#10;&#10;Descrizione generata automaticamente">
            <a:extLst>
              <a:ext uri="{FF2B5EF4-FFF2-40B4-BE49-F238E27FC236}">
                <a16:creationId xmlns:a16="http://schemas.microsoft.com/office/drawing/2014/main" id="{3A68D46D-C0AE-1D70-B2EA-470791D4A8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61469" y="79004"/>
            <a:ext cx="1346108" cy="1387234"/>
          </a:xfrm>
          <a:prstGeom prst="rect">
            <a:avLst/>
          </a:prstGeom>
        </p:spPr>
      </p:pic>
      <p:pic>
        <p:nvPicPr>
          <p:cNvPr id="4" name="Imagen 3">
            <a:extLst>
              <a:ext uri="{FF2B5EF4-FFF2-40B4-BE49-F238E27FC236}">
                <a16:creationId xmlns:a16="http://schemas.microsoft.com/office/drawing/2014/main" id="{401D642C-6711-9227-7647-9017B2B319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FA658-1D5D-8C6E-4CC6-F3A4FAEB5BDF}"/>
            </a:ext>
          </a:extLst>
        </p:cNvPr>
        <p:cNvGrpSpPr/>
        <p:nvPr/>
      </p:nvGrpSpPr>
      <p:grpSpPr>
        <a:xfrm>
          <a:off x="0" y="0"/>
          <a:ext cx="0" cy="0"/>
          <a:chOff x="0" y="0"/>
          <a:chExt cx="0" cy="0"/>
        </a:xfrm>
      </p:grpSpPr>
      <p:sp>
        <p:nvSpPr>
          <p:cNvPr id="3" name="object 6">
            <a:extLst>
              <a:ext uri="{FF2B5EF4-FFF2-40B4-BE49-F238E27FC236}">
                <a16:creationId xmlns:a16="http://schemas.microsoft.com/office/drawing/2014/main" id="{4D8E49EA-2FD2-44EB-5C99-9CF5279C7B26}"/>
              </a:ext>
            </a:extLst>
          </p:cNvPr>
          <p:cNvSpPr txBox="1"/>
          <p:nvPr/>
        </p:nvSpPr>
        <p:spPr>
          <a:xfrm>
            <a:off x="1213432" y="1679154"/>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0BDF3FA0-C780-6764-8DD1-E98C4B360A04}"/>
              </a:ext>
            </a:extLst>
          </p:cNvPr>
          <p:cNvSpPr>
            <a:spLocks noGrp="1"/>
          </p:cNvSpPr>
          <p:nvPr>
            <p:ph type="sldNum" sz="quarter" idx="7"/>
          </p:nvPr>
        </p:nvSpPr>
        <p:spPr/>
        <p:txBody>
          <a:bodyPr/>
          <a:lstStyle/>
          <a:p>
            <a:fld id="{B6F15528-21DE-4FAA-801E-634DDDAF4B2B}" type="slidenum">
              <a:rPr lang="es-ES" smtClean="0"/>
              <a:t>20</a:t>
            </a:fld>
            <a:endParaRPr lang="es-ES"/>
          </a:p>
        </p:txBody>
      </p:sp>
      <p:sp>
        <p:nvSpPr>
          <p:cNvPr id="6" name="Rectangle: una sola cantonada retallada 5">
            <a:extLst>
              <a:ext uri="{FF2B5EF4-FFF2-40B4-BE49-F238E27FC236}">
                <a16:creationId xmlns:a16="http://schemas.microsoft.com/office/drawing/2014/main" id="{6375FA2F-7B16-8862-0E6D-EF889367C391}"/>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QuadreDeText 1">
            <a:extLst>
              <a:ext uri="{FF2B5EF4-FFF2-40B4-BE49-F238E27FC236}">
                <a16:creationId xmlns:a16="http://schemas.microsoft.com/office/drawing/2014/main" id="{2124C3B9-57AD-B04C-8AFB-0972A286E531}"/>
              </a:ext>
            </a:extLst>
          </p:cNvPr>
          <p:cNvSpPr txBox="1"/>
          <p:nvPr/>
        </p:nvSpPr>
        <p:spPr>
          <a:xfrm>
            <a:off x="76200" y="304800"/>
            <a:ext cx="9765135" cy="461665"/>
          </a:xfrm>
          <a:prstGeom prst="rect">
            <a:avLst/>
          </a:prstGeom>
          <a:noFill/>
        </p:spPr>
        <p:txBody>
          <a:bodyPr wrap="square">
            <a:spAutoFit/>
          </a:bodyPr>
          <a:lstStyle/>
          <a:p>
            <a:pPr marL="285750" indent="-285750">
              <a:spcAft>
                <a:spcPts val="1800"/>
              </a:spcAft>
              <a:buFont typeface="Wingdings" panose="05000000000000000000" pitchFamily="2" charset="2"/>
              <a:buChar char="ü"/>
            </a:pPr>
            <a:r>
              <a:rPr lang="es-ES" sz="2400" b="1" dirty="0">
                <a:solidFill>
                  <a:srgbClr val="0000FF"/>
                </a:solidFill>
                <a:latin typeface="Montserrat" panose="020B0604020202020204" charset="0"/>
              </a:rPr>
              <a:t>RECURSOS CLAVE</a:t>
            </a:r>
          </a:p>
        </p:txBody>
      </p:sp>
      <p:sp>
        <p:nvSpPr>
          <p:cNvPr id="7" name="QuadreDeText 6">
            <a:extLst>
              <a:ext uri="{FF2B5EF4-FFF2-40B4-BE49-F238E27FC236}">
                <a16:creationId xmlns:a16="http://schemas.microsoft.com/office/drawing/2014/main" id="{F41827E4-1D85-9142-AD41-B40D3483251A}"/>
              </a:ext>
            </a:extLst>
          </p:cNvPr>
          <p:cNvSpPr txBox="1"/>
          <p:nvPr/>
        </p:nvSpPr>
        <p:spPr>
          <a:xfrm>
            <a:off x="1213432" y="2438400"/>
            <a:ext cx="9987968" cy="3970318"/>
          </a:xfrm>
          <a:prstGeom prst="rect">
            <a:avLst/>
          </a:prstGeom>
          <a:noFill/>
          <a:ln>
            <a:solidFill>
              <a:srgbClr val="0D3F96"/>
            </a:solidFill>
          </a:ln>
        </p:spPr>
        <p:txBody>
          <a:bodyPr wrap="square" rtlCol="0">
            <a:spAutoFit/>
          </a:bodyPr>
          <a:lstStyle/>
          <a:p>
            <a:endParaRPr lang="es-ES" dirty="0">
              <a:latin typeface="Montserrat" panose="00000500000000000000" pitchFamily="2" charset="0"/>
            </a:endParaRPr>
          </a:p>
          <a:p>
            <a:r>
              <a:rPr lang="es-ES" dirty="0">
                <a:latin typeface="Montserrat" panose="00000500000000000000" pitchFamily="2" charset="0"/>
              </a:rPr>
              <a:t>- ¿Puedo sustituir los insumos de mi empresa por productos más sostenibles?</a:t>
            </a:r>
          </a:p>
          <a:p>
            <a:br>
              <a:rPr lang="es-ES" sz="1800" dirty="0">
                <a:effectLst/>
                <a:latin typeface="Montserrat" panose="00000500000000000000" pitchFamily="2" charset="0"/>
              </a:rPr>
            </a:br>
            <a:r>
              <a:rPr lang="es-ES" sz="1800" dirty="0">
                <a:effectLst/>
                <a:latin typeface="Montserrat" panose="00000500000000000000" pitchFamily="2" charset="0"/>
              </a:rPr>
              <a:t>- ¿Qué conocimientos técnicos deben adoptar mis empleados para la implementación efectiva de prácticas sostenibles?</a:t>
            </a:r>
          </a:p>
          <a:p>
            <a:endParaRPr lang="es-ES" dirty="0">
              <a:latin typeface="Montserrat" panose="00000500000000000000" pitchFamily="2" charset="0"/>
            </a:endParaRPr>
          </a:p>
          <a:p>
            <a:r>
              <a:rPr lang="es-ES" dirty="0">
                <a:latin typeface="Montserrat" panose="00000500000000000000" pitchFamily="2" charset="0"/>
              </a:rPr>
              <a:t>¿Qué tecnologías puedo adoptar para reducir el consumo de recursos energéticos o la generación de emisiones?</a:t>
            </a:r>
          </a:p>
          <a:p>
            <a:endParaRPr lang="es-ES" sz="1800" dirty="0">
              <a:effectLst/>
              <a:latin typeface="Montserrat" panose="00000500000000000000" pitchFamily="2" charset="0"/>
            </a:endParaRPr>
          </a:p>
          <a:p>
            <a:r>
              <a:rPr lang="es-ES" sz="1800" dirty="0">
                <a:effectLst/>
                <a:latin typeface="Montserrat" panose="00000500000000000000" pitchFamily="2" charset="0"/>
              </a:rPr>
              <a:t>¿Cuántos de mis empleados tienen conocimientos o están capacitados en sostenibilidad?</a:t>
            </a:r>
            <a:endParaRPr lang="es-ES" dirty="0">
              <a:latin typeface="Montserrat" panose="00000500000000000000" pitchFamily="2" charset="0"/>
            </a:endParaRPr>
          </a:p>
          <a:p>
            <a:endParaRPr lang="es-ES_tradnl" dirty="0">
              <a:latin typeface="Montserrat" panose="00000500000000000000" pitchFamily="2" charset="0"/>
            </a:endParaRPr>
          </a:p>
          <a:p>
            <a:endParaRPr lang="es-ES" dirty="0">
              <a:latin typeface="Montserrat" panose="00000500000000000000" pitchFamily="2" charset="0"/>
            </a:endParaRPr>
          </a:p>
          <a:p>
            <a:endParaRPr lang="es-ES_tradnl" dirty="0">
              <a:latin typeface="Montserrat" panose="00000500000000000000" pitchFamily="2" charset="0"/>
            </a:endParaRPr>
          </a:p>
        </p:txBody>
      </p:sp>
      <p:sp>
        <p:nvSpPr>
          <p:cNvPr id="10" name="QuadreDeText 9">
            <a:extLst>
              <a:ext uri="{FF2B5EF4-FFF2-40B4-BE49-F238E27FC236}">
                <a16:creationId xmlns:a16="http://schemas.microsoft.com/office/drawing/2014/main" id="{8C1B89BD-BBF4-8E08-C62A-D1BE128087C8}"/>
              </a:ext>
            </a:extLst>
          </p:cNvPr>
          <p:cNvSpPr txBox="1"/>
          <p:nvPr/>
        </p:nvSpPr>
        <p:spPr>
          <a:xfrm>
            <a:off x="9181" y="1125534"/>
            <a:ext cx="11963400" cy="923330"/>
          </a:xfrm>
          <a:prstGeom prst="rect">
            <a:avLst/>
          </a:prstGeom>
          <a:solidFill>
            <a:schemeClr val="accent1">
              <a:lumMod val="20000"/>
              <a:lumOff val="80000"/>
            </a:schemeClr>
          </a:solidFill>
        </p:spPr>
        <p:txBody>
          <a:bodyPr wrap="square">
            <a:spAutoFit/>
          </a:bodyPr>
          <a:lstStyle/>
          <a:p>
            <a:r>
              <a:rPr lang="es-ES" dirty="0">
                <a:latin typeface="Montserrat" panose="00000500000000000000" pitchFamily="2" charset="0"/>
              </a:rPr>
              <a:t>Los </a:t>
            </a:r>
            <a:r>
              <a:rPr lang="es-ES" b="1" dirty="0">
                <a:latin typeface="Montserrat" panose="00000500000000000000" pitchFamily="2" charset="0"/>
              </a:rPr>
              <a:t>recursos clave</a:t>
            </a:r>
            <a:r>
              <a:rPr lang="es-ES" dirty="0">
                <a:latin typeface="Montserrat" panose="00000500000000000000" pitchFamily="2" charset="0"/>
              </a:rPr>
              <a:t> son los activos y capacidades esenciales que una empresa necesita para implementar y sostener un modelo de negocio sostenible. Estos recursos permiten a las empresas reducir su impacto ambiental, mejorar la eficiencia y crear valor económico y social.</a:t>
            </a:r>
          </a:p>
        </p:txBody>
      </p:sp>
      <p:pic>
        <p:nvPicPr>
          <p:cNvPr id="4" name="Imagen 3">
            <a:extLst>
              <a:ext uri="{FF2B5EF4-FFF2-40B4-BE49-F238E27FC236}">
                <a16:creationId xmlns:a16="http://schemas.microsoft.com/office/drawing/2014/main" id="{DE6B2150-61BD-59D0-9D10-DAF8B67A86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115579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DA358-DDC8-2151-EF74-A5260829271B}"/>
            </a:ext>
          </a:extLst>
        </p:cNvPr>
        <p:cNvGrpSpPr/>
        <p:nvPr/>
      </p:nvGrpSpPr>
      <p:grpSpPr>
        <a:xfrm>
          <a:off x="0" y="0"/>
          <a:ext cx="0" cy="0"/>
          <a:chOff x="0" y="0"/>
          <a:chExt cx="0" cy="0"/>
        </a:xfrm>
      </p:grpSpPr>
      <p:sp>
        <p:nvSpPr>
          <p:cNvPr id="3" name="object 6">
            <a:extLst>
              <a:ext uri="{FF2B5EF4-FFF2-40B4-BE49-F238E27FC236}">
                <a16:creationId xmlns:a16="http://schemas.microsoft.com/office/drawing/2014/main" id="{5760B49F-C0CC-FBD9-F415-50CD947746A2}"/>
              </a:ext>
            </a:extLst>
          </p:cNvPr>
          <p:cNvSpPr txBox="1"/>
          <p:nvPr/>
        </p:nvSpPr>
        <p:spPr>
          <a:xfrm>
            <a:off x="1213432" y="1679154"/>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2A0C8A64-1831-097E-7EED-8AF43A525D3C}"/>
              </a:ext>
            </a:extLst>
          </p:cNvPr>
          <p:cNvSpPr>
            <a:spLocks noGrp="1"/>
          </p:cNvSpPr>
          <p:nvPr>
            <p:ph type="sldNum" sz="quarter" idx="7"/>
          </p:nvPr>
        </p:nvSpPr>
        <p:spPr/>
        <p:txBody>
          <a:bodyPr/>
          <a:lstStyle/>
          <a:p>
            <a:fld id="{B6F15528-21DE-4FAA-801E-634DDDAF4B2B}" type="slidenum">
              <a:rPr lang="es-ES" smtClean="0"/>
              <a:t>21</a:t>
            </a:fld>
            <a:endParaRPr lang="es-ES"/>
          </a:p>
        </p:txBody>
      </p:sp>
      <p:sp>
        <p:nvSpPr>
          <p:cNvPr id="6" name="Rectangle: una sola cantonada retallada 5">
            <a:extLst>
              <a:ext uri="{FF2B5EF4-FFF2-40B4-BE49-F238E27FC236}">
                <a16:creationId xmlns:a16="http://schemas.microsoft.com/office/drawing/2014/main" id="{8AFEF0CE-9771-2AD7-BB39-AB76B09F1050}"/>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QuadreDeText 1">
            <a:extLst>
              <a:ext uri="{FF2B5EF4-FFF2-40B4-BE49-F238E27FC236}">
                <a16:creationId xmlns:a16="http://schemas.microsoft.com/office/drawing/2014/main" id="{48A8008E-EE8B-7498-11AF-FAE2EEDCBC36}"/>
              </a:ext>
            </a:extLst>
          </p:cNvPr>
          <p:cNvSpPr txBox="1"/>
          <p:nvPr/>
        </p:nvSpPr>
        <p:spPr>
          <a:xfrm>
            <a:off x="76200" y="304800"/>
            <a:ext cx="9765135" cy="461665"/>
          </a:xfrm>
          <a:prstGeom prst="rect">
            <a:avLst/>
          </a:prstGeom>
          <a:noFill/>
        </p:spPr>
        <p:txBody>
          <a:bodyPr wrap="square">
            <a:spAutoFit/>
          </a:bodyPr>
          <a:lstStyle/>
          <a:p>
            <a:pPr marL="285750" indent="-285750">
              <a:spcAft>
                <a:spcPts val="1800"/>
              </a:spcAft>
              <a:buFont typeface="Wingdings" panose="05000000000000000000" pitchFamily="2" charset="2"/>
              <a:buChar char="ü"/>
            </a:pPr>
            <a:r>
              <a:rPr lang="es-ES" sz="2400" b="1" dirty="0">
                <a:solidFill>
                  <a:srgbClr val="0000FF"/>
                </a:solidFill>
                <a:latin typeface="Montserrat" panose="020B0604020202020204" charset="0"/>
              </a:rPr>
              <a:t>PROPUESTA DE VALOR</a:t>
            </a:r>
          </a:p>
        </p:txBody>
      </p:sp>
      <p:sp>
        <p:nvSpPr>
          <p:cNvPr id="7" name="QuadreDeText 6">
            <a:extLst>
              <a:ext uri="{FF2B5EF4-FFF2-40B4-BE49-F238E27FC236}">
                <a16:creationId xmlns:a16="http://schemas.microsoft.com/office/drawing/2014/main" id="{72FAB883-355C-577E-E9E2-3C0E369074F2}"/>
              </a:ext>
            </a:extLst>
          </p:cNvPr>
          <p:cNvSpPr txBox="1"/>
          <p:nvPr/>
        </p:nvSpPr>
        <p:spPr>
          <a:xfrm>
            <a:off x="1524000" y="2906632"/>
            <a:ext cx="8915400" cy="3693319"/>
          </a:xfrm>
          <a:prstGeom prst="rect">
            <a:avLst/>
          </a:prstGeom>
          <a:noFill/>
          <a:ln>
            <a:solidFill>
              <a:srgbClr val="0D3F96"/>
            </a:solidFill>
          </a:ln>
        </p:spPr>
        <p:txBody>
          <a:bodyPr wrap="square" rtlCol="0">
            <a:spAutoFit/>
          </a:bodyPr>
          <a:lstStyle/>
          <a:p>
            <a:r>
              <a:rPr lang="es-ES" dirty="0">
                <a:latin typeface="Montserrat" panose="00000500000000000000" pitchFamily="2" charset="0"/>
              </a:rPr>
              <a:t>¿Qué problemas de sostenibilidad resuelve mi producto o servicio para mis clientes?</a:t>
            </a:r>
          </a:p>
          <a:p>
            <a:endParaRPr lang="es-ES_tradnl" dirty="0">
              <a:latin typeface="Montserrat" panose="00000500000000000000" pitchFamily="2" charset="0"/>
            </a:endParaRPr>
          </a:p>
          <a:p>
            <a:r>
              <a:rPr lang="es-ES" dirty="0">
                <a:latin typeface="Montserrat" panose="00000500000000000000" pitchFamily="2" charset="0"/>
              </a:rPr>
              <a:t>¿Qué beneficios únicos puedo ofrecer que integren sostenibilidad y calidad?</a:t>
            </a:r>
          </a:p>
          <a:p>
            <a:endParaRPr lang="es-ES" dirty="0">
              <a:latin typeface="Montserrat" panose="00000500000000000000" pitchFamily="2" charset="0"/>
            </a:endParaRPr>
          </a:p>
          <a:p>
            <a:r>
              <a:rPr lang="es-ES" dirty="0">
                <a:latin typeface="Montserrat" panose="00000500000000000000" pitchFamily="2" charset="0"/>
              </a:rPr>
              <a:t>¿Cuáles son las funciones de su producto o servicio que lo hacen sostenible?</a:t>
            </a:r>
          </a:p>
          <a:p>
            <a:endParaRPr lang="es-ES" dirty="0">
              <a:latin typeface="Montserrat" panose="00000500000000000000" pitchFamily="2" charset="0"/>
            </a:endParaRPr>
          </a:p>
          <a:p>
            <a:r>
              <a:rPr lang="es-ES" dirty="0">
                <a:latin typeface="Montserrat" panose="00000500000000000000" pitchFamily="2" charset="0"/>
              </a:rPr>
              <a:t>¿Podemos transformar la sostenibilidad en valor para el cliente?</a:t>
            </a:r>
          </a:p>
          <a:p>
            <a:endParaRPr lang="es-ES" dirty="0">
              <a:latin typeface="Montserrat" panose="00000500000000000000" pitchFamily="2" charset="0"/>
            </a:endParaRPr>
          </a:p>
          <a:p>
            <a:r>
              <a:rPr lang="es-ES" dirty="0">
                <a:latin typeface="Montserrat" panose="00000500000000000000" pitchFamily="2" charset="0"/>
              </a:rPr>
              <a:t>¿Cómo puedo comunicar el valor ambiental y social de mi negocio para atraer y fidelizar clientes?</a:t>
            </a:r>
            <a:endParaRPr lang="es-ES_tradnl" dirty="0">
              <a:latin typeface="Montserrat" panose="00000500000000000000" pitchFamily="2" charset="0"/>
            </a:endParaRPr>
          </a:p>
        </p:txBody>
      </p:sp>
      <p:sp>
        <p:nvSpPr>
          <p:cNvPr id="10" name="QuadreDeText 9">
            <a:extLst>
              <a:ext uri="{FF2B5EF4-FFF2-40B4-BE49-F238E27FC236}">
                <a16:creationId xmlns:a16="http://schemas.microsoft.com/office/drawing/2014/main" id="{DE1EE244-A029-50CF-DFF2-9D15B67B3E52}"/>
              </a:ext>
            </a:extLst>
          </p:cNvPr>
          <p:cNvSpPr txBox="1"/>
          <p:nvPr/>
        </p:nvSpPr>
        <p:spPr>
          <a:xfrm>
            <a:off x="0" y="1537438"/>
            <a:ext cx="12182819" cy="1200329"/>
          </a:xfrm>
          <a:prstGeom prst="rect">
            <a:avLst/>
          </a:prstGeom>
          <a:solidFill>
            <a:schemeClr val="accent1">
              <a:lumMod val="20000"/>
              <a:lumOff val="80000"/>
            </a:schemeClr>
          </a:solidFill>
        </p:spPr>
        <p:txBody>
          <a:bodyPr wrap="square">
            <a:spAutoFit/>
          </a:bodyPr>
          <a:lstStyle/>
          <a:p>
            <a:r>
              <a:rPr lang="es-ES" dirty="0">
                <a:latin typeface="Montserrat" panose="00000500000000000000" pitchFamily="2" charset="0"/>
              </a:rPr>
              <a:t>La </a:t>
            </a:r>
            <a:r>
              <a:rPr lang="es-ES" b="1" dirty="0">
                <a:latin typeface="Montserrat" panose="00000500000000000000" pitchFamily="2" charset="0"/>
              </a:rPr>
              <a:t>propuesta de valor </a:t>
            </a:r>
            <a:r>
              <a:rPr lang="es-ES" dirty="0">
                <a:latin typeface="Montserrat" panose="00000500000000000000" pitchFamily="2" charset="0"/>
              </a:rPr>
              <a:t>es el conjunto de beneficios y soluciones que una empresa ofrece a sus clientes, diferenciándose en el mercado. En un modelo de negocio sostenible, esta propuesta debe integrar no solo aspectos económicos, sino también impactos sociales y ambientales positivos que generen valor compartido para todas las partes interesadas.</a:t>
            </a:r>
          </a:p>
        </p:txBody>
      </p:sp>
      <p:pic>
        <p:nvPicPr>
          <p:cNvPr id="4" name="Imagen 3">
            <a:extLst>
              <a:ext uri="{FF2B5EF4-FFF2-40B4-BE49-F238E27FC236}">
                <a16:creationId xmlns:a16="http://schemas.microsoft.com/office/drawing/2014/main" id="{198AE40D-0086-1250-9D82-BF0151BAA6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3274315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A66CC-5874-E107-40DC-EF0D9F1AD83F}"/>
            </a:ext>
          </a:extLst>
        </p:cNvPr>
        <p:cNvGrpSpPr/>
        <p:nvPr/>
      </p:nvGrpSpPr>
      <p:grpSpPr>
        <a:xfrm>
          <a:off x="0" y="0"/>
          <a:ext cx="0" cy="0"/>
          <a:chOff x="0" y="0"/>
          <a:chExt cx="0" cy="0"/>
        </a:xfrm>
      </p:grpSpPr>
      <p:sp>
        <p:nvSpPr>
          <p:cNvPr id="3" name="object 6">
            <a:extLst>
              <a:ext uri="{FF2B5EF4-FFF2-40B4-BE49-F238E27FC236}">
                <a16:creationId xmlns:a16="http://schemas.microsoft.com/office/drawing/2014/main" id="{DBCC6922-E411-6D15-B32A-E2F3842A4D9E}"/>
              </a:ext>
            </a:extLst>
          </p:cNvPr>
          <p:cNvSpPr txBox="1"/>
          <p:nvPr/>
        </p:nvSpPr>
        <p:spPr>
          <a:xfrm>
            <a:off x="1213432" y="1679154"/>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851F93EB-696D-B589-87A1-5CC86E658D2A}"/>
              </a:ext>
            </a:extLst>
          </p:cNvPr>
          <p:cNvSpPr>
            <a:spLocks noGrp="1"/>
          </p:cNvSpPr>
          <p:nvPr>
            <p:ph type="sldNum" sz="quarter" idx="7"/>
          </p:nvPr>
        </p:nvSpPr>
        <p:spPr/>
        <p:txBody>
          <a:bodyPr/>
          <a:lstStyle/>
          <a:p>
            <a:fld id="{B6F15528-21DE-4FAA-801E-634DDDAF4B2B}" type="slidenum">
              <a:rPr lang="es-ES" smtClean="0"/>
              <a:t>22</a:t>
            </a:fld>
            <a:endParaRPr lang="es-ES"/>
          </a:p>
        </p:txBody>
      </p:sp>
      <p:sp>
        <p:nvSpPr>
          <p:cNvPr id="6" name="Rectangle: una sola cantonada retallada 5">
            <a:extLst>
              <a:ext uri="{FF2B5EF4-FFF2-40B4-BE49-F238E27FC236}">
                <a16:creationId xmlns:a16="http://schemas.microsoft.com/office/drawing/2014/main" id="{5C1A357C-3A7E-1866-386A-B7C5D52F794F}"/>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QuadreDeText 1">
            <a:extLst>
              <a:ext uri="{FF2B5EF4-FFF2-40B4-BE49-F238E27FC236}">
                <a16:creationId xmlns:a16="http://schemas.microsoft.com/office/drawing/2014/main" id="{532E61D4-0A7A-E89E-8BE1-270BE8F256AE}"/>
              </a:ext>
            </a:extLst>
          </p:cNvPr>
          <p:cNvSpPr txBox="1"/>
          <p:nvPr/>
        </p:nvSpPr>
        <p:spPr>
          <a:xfrm>
            <a:off x="76200" y="304800"/>
            <a:ext cx="9765135" cy="461665"/>
          </a:xfrm>
          <a:prstGeom prst="rect">
            <a:avLst/>
          </a:prstGeom>
          <a:noFill/>
        </p:spPr>
        <p:txBody>
          <a:bodyPr wrap="square">
            <a:spAutoFit/>
          </a:bodyPr>
          <a:lstStyle/>
          <a:p>
            <a:pPr marL="285750" indent="-285750">
              <a:spcAft>
                <a:spcPts val="1800"/>
              </a:spcAft>
              <a:buFont typeface="Wingdings" panose="05000000000000000000" pitchFamily="2" charset="2"/>
              <a:buChar char="ü"/>
            </a:pPr>
            <a:r>
              <a:rPr lang="es-ES" sz="2400" b="1" dirty="0">
                <a:solidFill>
                  <a:srgbClr val="0000FF"/>
                </a:solidFill>
                <a:latin typeface="Montserrat" panose="020B0604020202020204" charset="0"/>
              </a:rPr>
              <a:t>RELACIÓN CON EL CLIENTE</a:t>
            </a:r>
          </a:p>
        </p:txBody>
      </p:sp>
      <p:sp>
        <p:nvSpPr>
          <p:cNvPr id="7" name="QuadreDeText 6">
            <a:extLst>
              <a:ext uri="{FF2B5EF4-FFF2-40B4-BE49-F238E27FC236}">
                <a16:creationId xmlns:a16="http://schemas.microsoft.com/office/drawing/2014/main" id="{A2832E04-EAB5-81C6-08DE-C64042EBB773}"/>
              </a:ext>
            </a:extLst>
          </p:cNvPr>
          <p:cNvSpPr txBox="1"/>
          <p:nvPr/>
        </p:nvSpPr>
        <p:spPr>
          <a:xfrm>
            <a:off x="1295400" y="2789113"/>
            <a:ext cx="9225968" cy="4247317"/>
          </a:xfrm>
          <a:prstGeom prst="rect">
            <a:avLst/>
          </a:prstGeom>
          <a:noFill/>
          <a:ln>
            <a:solidFill>
              <a:srgbClr val="0D3F96"/>
            </a:solidFill>
          </a:ln>
        </p:spPr>
        <p:txBody>
          <a:bodyPr wrap="square" rtlCol="0">
            <a:spAutoFit/>
          </a:bodyPr>
          <a:lstStyle/>
          <a:p>
            <a:r>
              <a:rPr lang="es-ES" dirty="0">
                <a:latin typeface="Montserrat" panose="00000500000000000000" pitchFamily="2" charset="0"/>
              </a:rPr>
              <a:t>¿Qué relaciones con los clientes satisfacen sus expectativas y son sostenibles?</a:t>
            </a:r>
          </a:p>
          <a:p>
            <a:endParaRPr lang="es-ES" dirty="0">
              <a:latin typeface="Montserrat" panose="00000500000000000000" pitchFamily="2" charset="0"/>
            </a:endParaRPr>
          </a:p>
          <a:p>
            <a:r>
              <a:rPr lang="es-ES" dirty="0">
                <a:latin typeface="Montserrat" panose="00000500000000000000" pitchFamily="2" charset="0"/>
              </a:rPr>
              <a:t>¿Cómo podemos hacer que las relaciones actuales sean más sostenibles? </a:t>
            </a:r>
          </a:p>
          <a:p>
            <a:endParaRPr lang="es-ES" dirty="0">
              <a:latin typeface="Montserrat" panose="00000500000000000000" pitchFamily="2" charset="0"/>
            </a:endParaRPr>
          </a:p>
          <a:p>
            <a:r>
              <a:rPr lang="es-ES" dirty="0">
                <a:latin typeface="Montserrat" panose="00000500000000000000" pitchFamily="2" charset="0"/>
              </a:rPr>
              <a:t>¿Cómo puedo comunicar de manera transparente mis acciones sostenibles y su impacto?</a:t>
            </a:r>
          </a:p>
          <a:p>
            <a:endParaRPr lang="es-ES" dirty="0">
              <a:latin typeface="Montserrat" panose="00000500000000000000" pitchFamily="2" charset="0"/>
            </a:endParaRPr>
          </a:p>
          <a:p>
            <a:r>
              <a:rPr lang="es-ES" dirty="0">
                <a:latin typeface="Montserrat" panose="00000500000000000000" pitchFamily="2" charset="0"/>
              </a:rPr>
              <a:t> ¿Qué programas o iniciativas pueden incentivar la participación de los clientes en la sostenibilidad?</a:t>
            </a:r>
          </a:p>
          <a:p>
            <a:endParaRPr lang="es-ES" dirty="0">
              <a:latin typeface="Montserrat" panose="00000500000000000000" pitchFamily="2" charset="0"/>
            </a:endParaRPr>
          </a:p>
          <a:p>
            <a:r>
              <a:rPr lang="es-ES" dirty="0">
                <a:latin typeface="Montserrat" panose="00000500000000000000" pitchFamily="2" charset="0"/>
              </a:rPr>
              <a:t>¿Cómo puedo involucrar a mis clientes en prácticas sostenibles?</a:t>
            </a:r>
          </a:p>
          <a:p>
            <a:endParaRPr lang="es-ES" dirty="0">
              <a:latin typeface="Montserrat" panose="00000500000000000000" pitchFamily="2" charset="0"/>
            </a:endParaRPr>
          </a:p>
          <a:p>
            <a:r>
              <a:rPr lang="es-ES" dirty="0">
                <a:latin typeface="Montserrat" panose="00000500000000000000" pitchFamily="2" charset="0"/>
              </a:rPr>
              <a:t>¿Cuento con una estrategia de Marketing que ponga en valor la sostenibilidad de mi empresa y aumente el compromiso de los clientes?</a:t>
            </a:r>
          </a:p>
          <a:p>
            <a:endParaRPr lang="es-ES_tradnl" dirty="0">
              <a:latin typeface="Montserrat" panose="00000500000000000000" pitchFamily="2" charset="0"/>
            </a:endParaRPr>
          </a:p>
        </p:txBody>
      </p:sp>
      <p:sp>
        <p:nvSpPr>
          <p:cNvPr id="10" name="QuadreDeText 9">
            <a:extLst>
              <a:ext uri="{FF2B5EF4-FFF2-40B4-BE49-F238E27FC236}">
                <a16:creationId xmlns:a16="http://schemas.microsoft.com/office/drawing/2014/main" id="{BA7DAF3F-D126-6D65-4790-31703CEB0B65}"/>
              </a:ext>
            </a:extLst>
          </p:cNvPr>
          <p:cNvSpPr txBox="1"/>
          <p:nvPr/>
        </p:nvSpPr>
        <p:spPr>
          <a:xfrm>
            <a:off x="9181" y="1538614"/>
            <a:ext cx="12182819" cy="1200329"/>
          </a:xfrm>
          <a:prstGeom prst="rect">
            <a:avLst/>
          </a:prstGeom>
          <a:solidFill>
            <a:schemeClr val="accent1">
              <a:lumMod val="20000"/>
              <a:lumOff val="80000"/>
            </a:schemeClr>
          </a:solidFill>
        </p:spPr>
        <p:txBody>
          <a:bodyPr wrap="square">
            <a:spAutoFit/>
          </a:bodyPr>
          <a:lstStyle/>
          <a:p>
            <a:r>
              <a:rPr lang="es-ES" dirty="0">
                <a:latin typeface="Montserrat" panose="00000500000000000000" pitchFamily="2" charset="0"/>
              </a:rPr>
              <a:t>La </a:t>
            </a:r>
            <a:r>
              <a:rPr lang="es-ES" b="1" dirty="0">
                <a:latin typeface="Montserrat" panose="00000500000000000000" pitchFamily="2" charset="0"/>
              </a:rPr>
              <a:t>relación con el cliente</a:t>
            </a:r>
            <a:r>
              <a:rPr lang="es-ES" dirty="0">
                <a:latin typeface="Montserrat" panose="00000500000000000000" pitchFamily="2" charset="0"/>
              </a:rPr>
              <a:t> en un modelo de negocio sostenible se centra en construir una conexión duradera, basada en la transparencia, el compromiso y la colaboración. En el sector HORECA, una relación sólida no solo refuerza la fidelidad del cliente, sino que también fomenta su participación en iniciativas sostenibles.</a:t>
            </a:r>
          </a:p>
        </p:txBody>
      </p:sp>
      <p:pic>
        <p:nvPicPr>
          <p:cNvPr id="4" name="Imagen 3">
            <a:extLst>
              <a:ext uri="{FF2B5EF4-FFF2-40B4-BE49-F238E27FC236}">
                <a16:creationId xmlns:a16="http://schemas.microsoft.com/office/drawing/2014/main" id="{902AC1E4-274B-F65C-502A-9ECB0E0FB6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2202355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933F4-E47D-B08B-8F68-CD9EA19FB4DE}"/>
            </a:ext>
          </a:extLst>
        </p:cNvPr>
        <p:cNvGrpSpPr/>
        <p:nvPr/>
      </p:nvGrpSpPr>
      <p:grpSpPr>
        <a:xfrm>
          <a:off x="0" y="0"/>
          <a:ext cx="0" cy="0"/>
          <a:chOff x="0" y="0"/>
          <a:chExt cx="0" cy="0"/>
        </a:xfrm>
      </p:grpSpPr>
      <p:sp>
        <p:nvSpPr>
          <p:cNvPr id="3" name="object 6">
            <a:extLst>
              <a:ext uri="{FF2B5EF4-FFF2-40B4-BE49-F238E27FC236}">
                <a16:creationId xmlns:a16="http://schemas.microsoft.com/office/drawing/2014/main" id="{13FFCC19-3531-DA38-D469-676165133BAF}"/>
              </a:ext>
            </a:extLst>
          </p:cNvPr>
          <p:cNvSpPr txBox="1"/>
          <p:nvPr/>
        </p:nvSpPr>
        <p:spPr>
          <a:xfrm>
            <a:off x="1213432" y="1679154"/>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57F63207-91A5-E78E-EACD-1C08C15BE1FD}"/>
              </a:ext>
            </a:extLst>
          </p:cNvPr>
          <p:cNvSpPr>
            <a:spLocks noGrp="1"/>
          </p:cNvSpPr>
          <p:nvPr>
            <p:ph type="sldNum" sz="quarter" idx="7"/>
          </p:nvPr>
        </p:nvSpPr>
        <p:spPr/>
        <p:txBody>
          <a:bodyPr/>
          <a:lstStyle/>
          <a:p>
            <a:fld id="{B6F15528-21DE-4FAA-801E-634DDDAF4B2B}" type="slidenum">
              <a:rPr lang="es-ES" smtClean="0"/>
              <a:t>23</a:t>
            </a:fld>
            <a:endParaRPr lang="es-ES"/>
          </a:p>
        </p:txBody>
      </p:sp>
      <p:sp>
        <p:nvSpPr>
          <p:cNvPr id="6" name="Rectangle: una sola cantonada retallada 5">
            <a:extLst>
              <a:ext uri="{FF2B5EF4-FFF2-40B4-BE49-F238E27FC236}">
                <a16:creationId xmlns:a16="http://schemas.microsoft.com/office/drawing/2014/main" id="{82CDC719-4209-EB17-6903-3C888D935E96}"/>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QuadreDeText 1">
            <a:extLst>
              <a:ext uri="{FF2B5EF4-FFF2-40B4-BE49-F238E27FC236}">
                <a16:creationId xmlns:a16="http://schemas.microsoft.com/office/drawing/2014/main" id="{DF99DFE3-BE2E-D9B0-345F-8A652438C2E7}"/>
              </a:ext>
            </a:extLst>
          </p:cNvPr>
          <p:cNvSpPr txBox="1"/>
          <p:nvPr/>
        </p:nvSpPr>
        <p:spPr>
          <a:xfrm>
            <a:off x="76200" y="304800"/>
            <a:ext cx="9765135" cy="461665"/>
          </a:xfrm>
          <a:prstGeom prst="rect">
            <a:avLst/>
          </a:prstGeom>
          <a:noFill/>
        </p:spPr>
        <p:txBody>
          <a:bodyPr wrap="square">
            <a:spAutoFit/>
          </a:bodyPr>
          <a:lstStyle/>
          <a:p>
            <a:pPr marL="285750" indent="-285750">
              <a:spcAft>
                <a:spcPts val="1800"/>
              </a:spcAft>
              <a:buFont typeface="Wingdings" panose="05000000000000000000" pitchFamily="2" charset="2"/>
              <a:buChar char="ü"/>
            </a:pPr>
            <a:r>
              <a:rPr lang="es-ES_tradnl" sz="2400" b="1" dirty="0">
                <a:solidFill>
                  <a:srgbClr val="0000FF"/>
                </a:solidFill>
                <a:latin typeface="Montserrat" panose="020B0604020202020204" charset="0"/>
              </a:rPr>
              <a:t>SEGMENTOS DE CLIENTES</a:t>
            </a:r>
            <a:endParaRPr lang="es-ES" sz="2400" b="1" dirty="0">
              <a:solidFill>
                <a:srgbClr val="0000FF"/>
              </a:solidFill>
              <a:latin typeface="Montserrat" panose="020B0604020202020204" charset="0"/>
            </a:endParaRPr>
          </a:p>
        </p:txBody>
      </p:sp>
      <p:sp>
        <p:nvSpPr>
          <p:cNvPr id="7" name="QuadreDeText 6">
            <a:extLst>
              <a:ext uri="{FF2B5EF4-FFF2-40B4-BE49-F238E27FC236}">
                <a16:creationId xmlns:a16="http://schemas.microsoft.com/office/drawing/2014/main" id="{C87E87B4-AFEE-1032-693B-A4A6C3AFCBA0}"/>
              </a:ext>
            </a:extLst>
          </p:cNvPr>
          <p:cNvSpPr txBox="1"/>
          <p:nvPr/>
        </p:nvSpPr>
        <p:spPr>
          <a:xfrm>
            <a:off x="228600" y="2870638"/>
            <a:ext cx="5486400" cy="2585323"/>
          </a:xfrm>
          <a:prstGeom prst="rect">
            <a:avLst/>
          </a:prstGeom>
          <a:noFill/>
          <a:ln>
            <a:solidFill>
              <a:srgbClr val="0D3F96"/>
            </a:solidFill>
          </a:ln>
        </p:spPr>
        <p:txBody>
          <a:bodyPr wrap="square" rtlCol="0">
            <a:spAutoFit/>
          </a:bodyPr>
          <a:lstStyle/>
          <a:p>
            <a:r>
              <a:rPr lang="es-ES" dirty="0">
                <a:latin typeface="Montserrat" panose="00000500000000000000" pitchFamily="2" charset="0"/>
              </a:rPr>
              <a:t>¿</a:t>
            </a:r>
            <a:r>
              <a:rPr lang="es-ES" b="1" dirty="0">
                <a:latin typeface="Montserrat" panose="00000500000000000000" pitchFamily="2" charset="0"/>
              </a:rPr>
              <a:t>Quiénes son mis clientes principales y qué valoran más en términos de sostenibilidad?</a:t>
            </a:r>
          </a:p>
          <a:p>
            <a:endParaRPr lang="es-ES" b="1" dirty="0">
              <a:latin typeface="Montserrat" panose="00000500000000000000" pitchFamily="2" charset="0"/>
            </a:endParaRPr>
          </a:p>
          <a:p>
            <a:r>
              <a:rPr lang="es-ES" dirty="0">
                <a:latin typeface="Montserrat" panose="00000500000000000000" pitchFamily="2" charset="0"/>
              </a:rPr>
              <a:t>¿Cómo puedo atraer a </a:t>
            </a:r>
            <a:r>
              <a:rPr lang="es-ES" b="1" dirty="0">
                <a:latin typeface="Montserrat" panose="00000500000000000000" pitchFamily="2" charset="0"/>
              </a:rPr>
              <a:t>nuevos clientes </a:t>
            </a:r>
            <a:r>
              <a:rPr lang="es-ES" dirty="0">
                <a:latin typeface="Montserrat" panose="00000500000000000000" pitchFamily="2" charset="0"/>
              </a:rPr>
              <a:t>interesados en prácticas responsables? </a:t>
            </a:r>
          </a:p>
          <a:p>
            <a:endParaRPr lang="es-ES" dirty="0">
              <a:latin typeface="Montserrat" panose="00000500000000000000" pitchFamily="2" charset="0"/>
            </a:endParaRPr>
          </a:p>
          <a:p>
            <a:r>
              <a:rPr lang="es-ES" dirty="0">
                <a:latin typeface="Montserrat" panose="00000500000000000000" pitchFamily="2" charset="0"/>
              </a:rPr>
              <a:t>¿ Puedo </a:t>
            </a:r>
            <a:r>
              <a:rPr lang="es-ES" b="1" dirty="0">
                <a:latin typeface="Montserrat" panose="00000500000000000000" pitchFamily="2" charset="0"/>
              </a:rPr>
              <a:t>educar a segmentos de mis clientes actuales  o sensibilizarles  </a:t>
            </a:r>
            <a:r>
              <a:rPr lang="es-ES" dirty="0">
                <a:latin typeface="Montserrat" panose="00000500000000000000" pitchFamily="2" charset="0"/>
              </a:rPr>
              <a:t>para que apoyen mis iniciativas sostenibles?</a:t>
            </a:r>
            <a:endParaRPr lang="es-ES_tradnl" dirty="0">
              <a:latin typeface="Montserrat" panose="00000500000000000000" pitchFamily="2" charset="0"/>
            </a:endParaRPr>
          </a:p>
        </p:txBody>
      </p:sp>
      <p:sp>
        <p:nvSpPr>
          <p:cNvPr id="10" name="QuadreDeText 9">
            <a:extLst>
              <a:ext uri="{FF2B5EF4-FFF2-40B4-BE49-F238E27FC236}">
                <a16:creationId xmlns:a16="http://schemas.microsoft.com/office/drawing/2014/main" id="{D86F904E-0C50-3C62-00A3-04D8242D9211}"/>
              </a:ext>
            </a:extLst>
          </p:cNvPr>
          <p:cNvSpPr txBox="1"/>
          <p:nvPr/>
        </p:nvSpPr>
        <p:spPr>
          <a:xfrm>
            <a:off x="9180" y="1125534"/>
            <a:ext cx="12182819" cy="1200329"/>
          </a:xfrm>
          <a:prstGeom prst="rect">
            <a:avLst/>
          </a:prstGeom>
          <a:solidFill>
            <a:schemeClr val="accent1">
              <a:lumMod val="20000"/>
              <a:lumOff val="80000"/>
            </a:schemeClr>
          </a:solidFill>
        </p:spPr>
        <p:txBody>
          <a:bodyPr wrap="square">
            <a:spAutoFit/>
          </a:bodyPr>
          <a:lstStyle/>
          <a:p>
            <a:r>
              <a:rPr lang="es-ES" dirty="0">
                <a:latin typeface="Montserrat" panose="00000500000000000000" pitchFamily="2" charset="0"/>
              </a:rPr>
              <a:t>Los </a:t>
            </a:r>
            <a:r>
              <a:rPr lang="es-ES" b="1" dirty="0">
                <a:latin typeface="Montserrat" panose="00000500000000000000" pitchFamily="2" charset="0"/>
              </a:rPr>
              <a:t>segmentos de clientes </a:t>
            </a:r>
            <a:r>
              <a:rPr lang="es-ES" dirty="0">
                <a:latin typeface="Montserrat" panose="00000500000000000000" pitchFamily="2" charset="0"/>
              </a:rPr>
              <a:t>representan los grupos de consumidores que una empresa busca atender con su propuesta de valor. En un modelo de negocio sostenible, los segmentos de clientes son definidos por sus valores, comportamientos y necesidades relacionados con la sostenibilidad, como la preferencia por productos locales, la reducción del impacto ambiental y la búsqueda de experiencias responsables.</a:t>
            </a:r>
          </a:p>
        </p:txBody>
      </p:sp>
      <p:sp>
        <p:nvSpPr>
          <p:cNvPr id="9" name="CuadroTexto 8">
            <a:extLst>
              <a:ext uri="{FF2B5EF4-FFF2-40B4-BE49-F238E27FC236}">
                <a16:creationId xmlns:a16="http://schemas.microsoft.com/office/drawing/2014/main" id="{3EB8A921-E207-B02C-7366-F053C88EEE59}"/>
              </a:ext>
            </a:extLst>
          </p:cNvPr>
          <p:cNvSpPr txBox="1"/>
          <p:nvPr/>
        </p:nvSpPr>
        <p:spPr>
          <a:xfrm>
            <a:off x="6089175" y="2379051"/>
            <a:ext cx="5602225" cy="5078313"/>
          </a:xfrm>
          <a:prstGeom prst="rect">
            <a:avLst/>
          </a:prstGeom>
          <a:noFill/>
          <a:ln>
            <a:solidFill>
              <a:srgbClr val="0D3F96"/>
            </a:solidFill>
          </a:ln>
        </p:spPr>
        <p:txBody>
          <a:bodyPr wrap="square" rtlCol="0">
            <a:spAutoFit/>
          </a:bodyPr>
          <a:lstStyle/>
          <a:p>
            <a:r>
              <a:rPr lang="es-ES" b="1" dirty="0">
                <a:latin typeface="Montserrat" panose="00000500000000000000" pitchFamily="2" charset="0"/>
              </a:rPr>
              <a:t>Nuevos Segmentos Clientes:</a:t>
            </a:r>
          </a:p>
          <a:p>
            <a:endParaRPr lang="es-ES" dirty="0">
              <a:latin typeface="Montserrat" panose="00000500000000000000" pitchFamily="2" charset="0"/>
            </a:endParaRPr>
          </a:p>
          <a:p>
            <a:pPr marL="342900" indent="-342900">
              <a:buAutoNum type="arabicPeriod"/>
            </a:pPr>
            <a:r>
              <a:rPr lang="es-ES" dirty="0">
                <a:latin typeface="Montserrat" panose="00000500000000000000" pitchFamily="2" charset="0"/>
              </a:rPr>
              <a:t>Consumidores Eco-Conscientes (No les importa pagar más si es sostenible)</a:t>
            </a:r>
          </a:p>
          <a:p>
            <a:pPr marL="342900" indent="-342900">
              <a:buAutoNum type="arabicPeriod"/>
            </a:pPr>
            <a:endParaRPr lang="es-ES" dirty="0">
              <a:latin typeface="Montserrat" panose="00000500000000000000" pitchFamily="2" charset="0"/>
            </a:endParaRPr>
          </a:p>
          <a:p>
            <a:pPr marL="342900" indent="-342900">
              <a:buAutoNum type="arabicPeriod"/>
            </a:pPr>
            <a:r>
              <a:rPr lang="es-ES" dirty="0">
                <a:latin typeface="Montserrat" panose="00000500000000000000" pitchFamily="2" charset="0"/>
              </a:rPr>
              <a:t>Clientes Corporativos  para Eventos.</a:t>
            </a:r>
          </a:p>
          <a:p>
            <a:r>
              <a:rPr lang="es-ES" dirty="0">
                <a:latin typeface="Montserrat" panose="00000500000000000000" pitchFamily="2" charset="0"/>
              </a:rPr>
              <a:t>(Por política corporativa valoran  Sostenibilidad)</a:t>
            </a:r>
          </a:p>
          <a:p>
            <a:endParaRPr lang="es-ES" dirty="0">
              <a:latin typeface="Montserrat" panose="00000500000000000000" pitchFamily="2" charset="0"/>
            </a:endParaRPr>
          </a:p>
          <a:p>
            <a:pPr marL="342900" indent="-342900">
              <a:buAutoNum type="arabicPeriod" startAt="3"/>
            </a:pPr>
            <a:r>
              <a:rPr lang="es-ES" dirty="0">
                <a:latin typeface="Montserrat" panose="00000500000000000000" pitchFamily="2" charset="0"/>
              </a:rPr>
              <a:t>Turistas que valoran las Experiencias y Consumo Locales/de Proximidad</a:t>
            </a:r>
          </a:p>
          <a:p>
            <a:endParaRPr lang="es-ES" dirty="0">
              <a:latin typeface="Montserrat" panose="00000500000000000000" pitchFamily="2" charset="0"/>
            </a:endParaRPr>
          </a:p>
          <a:p>
            <a:pPr marL="342900" indent="-342900">
              <a:buAutoNum type="arabicPeriod" startAt="4"/>
            </a:pPr>
            <a:r>
              <a:rPr lang="es-ES" dirty="0">
                <a:latin typeface="Montserrat" panose="00000500000000000000" pitchFamily="2" charset="0"/>
              </a:rPr>
              <a:t>Clientes </a:t>
            </a:r>
            <a:r>
              <a:rPr lang="es-ES" dirty="0" err="1">
                <a:latin typeface="Montserrat" panose="00000500000000000000" pitchFamily="2" charset="0"/>
              </a:rPr>
              <a:t>Cost</a:t>
            </a:r>
            <a:r>
              <a:rPr lang="es-ES" dirty="0">
                <a:latin typeface="Montserrat" panose="00000500000000000000" pitchFamily="2" charset="0"/>
              </a:rPr>
              <a:t>-Conscientes (Buscan opciones asequibles pero comprometidos con reducción de consumo y economía circular).</a:t>
            </a:r>
          </a:p>
          <a:p>
            <a:endParaRPr lang="es-ES" dirty="0">
              <a:latin typeface="Montserrat" panose="00000500000000000000" pitchFamily="2" charset="0"/>
            </a:endParaRPr>
          </a:p>
          <a:p>
            <a:pPr marL="342900" indent="-342900">
              <a:buAutoNum type="arabicPeriod" startAt="4"/>
            </a:pPr>
            <a:r>
              <a:rPr lang="es-ES" dirty="0">
                <a:latin typeface="Montserrat" panose="00000500000000000000" pitchFamily="2" charset="0"/>
              </a:rPr>
              <a:t>Organizaciones y Grupos Educativos</a:t>
            </a:r>
          </a:p>
          <a:p>
            <a:pPr marL="342900" indent="-342900">
              <a:buAutoNum type="arabicPeriod"/>
            </a:pPr>
            <a:endParaRPr lang="es-ES" dirty="0"/>
          </a:p>
        </p:txBody>
      </p:sp>
    </p:spTree>
    <p:extLst>
      <p:ext uri="{BB962C8B-B14F-4D97-AF65-F5344CB8AC3E}">
        <p14:creationId xmlns:p14="http://schemas.microsoft.com/office/powerpoint/2010/main" val="1599492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F3468-0A48-D001-93A4-8D8ADFAACB8D}"/>
            </a:ext>
          </a:extLst>
        </p:cNvPr>
        <p:cNvGrpSpPr/>
        <p:nvPr/>
      </p:nvGrpSpPr>
      <p:grpSpPr>
        <a:xfrm>
          <a:off x="0" y="0"/>
          <a:ext cx="0" cy="0"/>
          <a:chOff x="0" y="0"/>
          <a:chExt cx="0" cy="0"/>
        </a:xfrm>
      </p:grpSpPr>
      <p:sp>
        <p:nvSpPr>
          <p:cNvPr id="3" name="object 6">
            <a:extLst>
              <a:ext uri="{FF2B5EF4-FFF2-40B4-BE49-F238E27FC236}">
                <a16:creationId xmlns:a16="http://schemas.microsoft.com/office/drawing/2014/main" id="{97DFB1D4-B3DD-EB53-04B9-4B502528C3CD}"/>
              </a:ext>
            </a:extLst>
          </p:cNvPr>
          <p:cNvSpPr txBox="1"/>
          <p:nvPr/>
        </p:nvSpPr>
        <p:spPr>
          <a:xfrm>
            <a:off x="1213432" y="1679154"/>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03A83522-0990-6B0E-F6C3-E2BAC04A2B7D}"/>
              </a:ext>
            </a:extLst>
          </p:cNvPr>
          <p:cNvSpPr>
            <a:spLocks noGrp="1"/>
          </p:cNvSpPr>
          <p:nvPr>
            <p:ph type="sldNum" sz="quarter" idx="7"/>
          </p:nvPr>
        </p:nvSpPr>
        <p:spPr/>
        <p:txBody>
          <a:bodyPr/>
          <a:lstStyle/>
          <a:p>
            <a:fld id="{B6F15528-21DE-4FAA-801E-634DDDAF4B2B}" type="slidenum">
              <a:rPr lang="es-ES" smtClean="0"/>
              <a:t>24</a:t>
            </a:fld>
            <a:endParaRPr lang="es-ES"/>
          </a:p>
        </p:txBody>
      </p:sp>
      <p:sp>
        <p:nvSpPr>
          <p:cNvPr id="6" name="Rectangle: una sola cantonada retallada 5">
            <a:extLst>
              <a:ext uri="{FF2B5EF4-FFF2-40B4-BE49-F238E27FC236}">
                <a16:creationId xmlns:a16="http://schemas.microsoft.com/office/drawing/2014/main" id="{72D0D369-5FE8-6EDD-072A-9C1EEC0BDA93}"/>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QuadreDeText 1">
            <a:extLst>
              <a:ext uri="{FF2B5EF4-FFF2-40B4-BE49-F238E27FC236}">
                <a16:creationId xmlns:a16="http://schemas.microsoft.com/office/drawing/2014/main" id="{0045AC64-02AC-0AF8-5937-7F7323619D0E}"/>
              </a:ext>
            </a:extLst>
          </p:cNvPr>
          <p:cNvSpPr txBox="1"/>
          <p:nvPr/>
        </p:nvSpPr>
        <p:spPr>
          <a:xfrm>
            <a:off x="76200" y="304800"/>
            <a:ext cx="9765135" cy="461665"/>
          </a:xfrm>
          <a:prstGeom prst="rect">
            <a:avLst/>
          </a:prstGeom>
          <a:noFill/>
        </p:spPr>
        <p:txBody>
          <a:bodyPr wrap="square">
            <a:spAutoFit/>
          </a:bodyPr>
          <a:lstStyle/>
          <a:p>
            <a:pPr marL="285750" indent="-285750">
              <a:spcAft>
                <a:spcPts val="1800"/>
              </a:spcAft>
              <a:buFont typeface="Wingdings" panose="05000000000000000000" pitchFamily="2" charset="2"/>
              <a:buChar char="ü"/>
            </a:pPr>
            <a:r>
              <a:rPr lang="es-ES" sz="2400" b="1" dirty="0">
                <a:solidFill>
                  <a:srgbClr val="0000FF"/>
                </a:solidFill>
                <a:latin typeface="Montserrat" panose="020B0604020202020204" charset="0"/>
              </a:rPr>
              <a:t>SOCIOS CLAVE</a:t>
            </a:r>
          </a:p>
        </p:txBody>
      </p:sp>
      <p:sp>
        <p:nvSpPr>
          <p:cNvPr id="7" name="QuadreDeText 6">
            <a:extLst>
              <a:ext uri="{FF2B5EF4-FFF2-40B4-BE49-F238E27FC236}">
                <a16:creationId xmlns:a16="http://schemas.microsoft.com/office/drawing/2014/main" id="{8D5380ED-0DBE-276E-6B04-C6947738F665}"/>
              </a:ext>
            </a:extLst>
          </p:cNvPr>
          <p:cNvSpPr txBox="1"/>
          <p:nvPr/>
        </p:nvSpPr>
        <p:spPr>
          <a:xfrm>
            <a:off x="1447799" y="3182571"/>
            <a:ext cx="9296400" cy="3416320"/>
          </a:xfrm>
          <a:prstGeom prst="rect">
            <a:avLst/>
          </a:prstGeom>
          <a:noFill/>
          <a:ln>
            <a:solidFill>
              <a:srgbClr val="0D3F96"/>
            </a:solidFill>
          </a:ln>
        </p:spPr>
        <p:txBody>
          <a:bodyPr wrap="square" rtlCol="0">
            <a:spAutoFit/>
          </a:bodyPr>
          <a:lstStyle/>
          <a:p>
            <a:r>
              <a:rPr lang="es-ES_tradnl" sz="1600" dirty="0">
                <a:latin typeface="Montserrat" panose="00000500000000000000" pitchFamily="2" charset="0"/>
              </a:rPr>
              <a:t>¿Quiénes son los posibles socios para lograr una mayor sostenibilidad en el negocio? (Por ejemplo: Km0, cooperativas sostenibles, flota de coches eléctricos, etc.)</a:t>
            </a:r>
          </a:p>
          <a:p>
            <a:endParaRPr lang="es-ES_tradnl" sz="1600" dirty="0">
              <a:latin typeface="Montserrat" panose="00000500000000000000" pitchFamily="2" charset="0"/>
            </a:endParaRPr>
          </a:p>
          <a:p>
            <a:r>
              <a:rPr lang="es-ES_tradnl" sz="1600" dirty="0">
                <a:latin typeface="Montserrat" panose="00000500000000000000" pitchFamily="2" charset="0"/>
              </a:rPr>
              <a:t>¿Con que socios podemos conseguir que toda la cadena de suministro sea sostenible, transparente y circular? (Colaboraciones con </a:t>
            </a:r>
            <a:r>
              <a:rPr lang="es-ES_tradnl" sz="1600" dirty="0" err="1">
                <a:latin typeface="Montserrat" panose="00000500000000000000" pitchFamily="2" charset="0"/>
              </a:rPr>
              <a:t>ONGs</a:t>
            </a:r>
            <a:r>
              <a:rPr lang="es-ES_tradnl" sz="1600" dirty="0">
                <a:latin typeface="Montserrat" panose="00000500000000000000" pitchFamily="2" charset="0"/>
              </a:rPr>
              <a:t>, </a:t>
            </a:r>
            <a:r>
              <a:rPr lang="es-ES_tradnl" sz="1600" dirty="0" err="1">
                <a:latin typeface="Montserrat" panose="00000500000000000000" pitchFamily="2" charset="0"/>
              </a:rPr>
              <a:t>etc</a:t>
            </a:r>
            <a:r>
              <a:rPr lang="es-ES_tradnl" sz="1600" dirty="0">
                <a:latin typeface="Montserrat" panose="00000500000000000000" pitchFamily="2" charset="0"/>
              </a:rPr>
              <a:t>)</a:t>
            </a:r>
          </a:p>
          <a:p>
            <a:endParaRPr lang="es-ES_tradnl" sz="1600" dirty="0">
              <a:latin typeface="Montserrat" panose="00000500000000000000" pitchFamily="2" charset="0"/>
            </a:endParaRPr>
          </a:p>
          <a:p>
            <a:r>
              <a:rPr lang="es-ES_tradnl" altLang="en-IT" sz="1600" dirty="0">
                <a:latin typeface="Montserrat" panose="00000500000000000000" pitchFamily="2" charset="0"/>
                <a:cs typeface="Calibri" panose="020F0502020204030204" pitchFamily="34" charset="0"/>
              </a:rPr>
              <a:t> </a:t>
            </a:r>
            <a:r>
              <a:rPr lang="es-ES_tradnl" sz="1600" dirty="0">
                <a:latin typeface="Montserrat" panose="00000500000000000000" pitchFamily="2" charset="0"/>
              </a:rPr>
              <a:t>¿ </a:t>
            </a:r>
            <a:r>
              <a:rPr lang="es-ES_tradnl" altLang="en-IT" sz="1600" dirty="0">
                <a:latin typeface="Montserrat" panose="00000500000000000000" pitchFamily="2" charset="0"/>
                <a:cs typeface="Calibri" panose="020F0502020204030204" pitchFamily="34" charset="0"/>
              </a:rPr>
              <a:t>Con qué tipo de entidades puedo colaborar para hacer más sostenible la cadena de valor? (Plataformas de venta HORECA con diferenciación de sostenibilidad, certificaciones locales o autonómicas sostenibles, etc.)</a:t>
            </a:r>
          </a:p>
          <a:p>
            <a:endParaRPr lang="es-ES_tradnl" sz="1600" dirty="0">
              <a:highlight>
                <a:srgbClr val="FFFF00"/>
              </a:highlight>
              <a:latin typeface="Montserrat" panose="00000500000000000000" pitchFamily="2" charset="0"/>
              <a:cs typeface="Calibri" panose="020F0502020204030204" pitchFamily="34" charset="0"/>
            </a:endParaRPr>
          </a:p>
          <a:p>
            <a:r>
              <a:rPr lang="es-ES_tradnl" sz="1600" dirty="0">
                <a:latin typeface="Montserrat" panose="00000500000000000000" pitchFamily="2" charset="0"/>
              </a:rPr>
              <a:t>¿</a:t>
            </a:r>
            <a:r>
              <a:rPr lang="es-ES" sz="1600" dirty="0">
                <a:latin typeface="Montserrat" panose="00000500000000000000" pitchFamily="2" charset="0"/>
              </a:rPr>
              <a:t>Qué actores en mi cadena de valor pueden ayudarme a reducir mi huella de carbono o el consumo de recursos? (Colaboraciones con Consultores, proveedores energía, </a:t>
            </a:r>
            <a:r>
              <a:rPr lang="es-ES" sz="1600" dirty="0" err="1">
                <a:latin typeface="Montserrat" panose="00000500000000000000" pitchFamily="2" charset="0"/>
              </a:rPr>
              <a:t>CELs</a:t>
            </a:r>
            <a:r>
              <a:rPr lang="es-ES" sz="1600" dirty="0">
                <a:latin typeface="Montserrat" panose="00000500000000000000" pitchFamily="2" charset="0"/>
              </a:rPr>
              <a:t>, etc.)</a:t>
            </a:r>
            <a:endParaRPr lang="es-ES_tradnl" sz="1600" dirty="0">
              <a:latin typeface="Montserrat" panose="00000500000000000000" pitchFamily="2" charset="0"/>
            </a:endParaRPr>
          </a:p>
        </p:txBody>
      </p:sp>
      <p:sp>
        <p:nvSpPr>
          <p:cNvPr id="10" name="QuadreDeText 9">
            <a:extLst>
              <a:ext uri="{FF2B5EF4-FFF2-40B4-BE49-F238E27FC236}">
                <a16:creationId xmlns:a16="http://schemas.microsoft.com/office/drawing/2014/main" id="{066882E2-5780-1CF5-6710-E36C76199BE6}"/>
              </a:ext>
            </a:extLst>
          </p:cNvPr>
          <p:cNvSpPr txBox="1"/>
          <p:nvPr/>
        </p:nvSpPr>
        <p:spPr>
          <a:xfrm>
            <a:off x="77037" y="1546205"/>
            <a:ext cx="11811000" cy="1477328"/>
          </a:xfrm>
          <a:prstGeom prst="rect">
            <a:avLst/>
          </a:prstGeom>
          <a:solidFill>
            <a:schemeClr val="accent1">
              <a:lumMod val="20000"/>
              <a:lumOff val="80000"/>
            </a:schemeClr>
          </a:solidFill>
        </p:spPr>
        <p:txBody>
          <a:bodyPr wrap="square">
            <a:spAutoFit/>
          </a:bodyPr>
          <a:lstStyle/>
          <a:p>
            <a:r>
              <a:rPr lang="es-ES" dirty="0">
                <a:latin typeface="Montserrat" panose="00000500000000000000" pitchFamily="2" charset="0"/>
              </a:rPr>
              <a:t>Los </a:t>
            </a:r>
            <a:r>
              <a:rPr lang="es-ES" b="1" dirty="0">
                <a:latin typeface="Montserrat" panose="00000500000000000000" pitchFamily="2" charset="0"/>
              </a:rPr>
              <a:t>socios clave</a:t>
            </a:r>
            <a:r>
              <a:rPr lang="es-ES" dirty="0">
                <a:latin typeface="Montserrat" panose="00000500000000000000" pitchFamily="2" charset="0"/>
              </a:rPr>
              <a:t> son aquellos actores estratégicos que contribuyen al éxito de un modelo de negocio sostenible, ofreciendo recursos, conocimientos o capacidades necesarias para minimizar el impacto ambiental y maximizar el valor social y económico a lo largo de la cadena de valor. La búsqueda, selección y colaboración efectiva con estos socios permite implementar soluciones innovadoras y alcanzar metas de sostenibilidad de manera más eficiente.</a:t>
            </a:r>
          </a:p>
        </p:txBody>
      </p:sp>
      <p:pic>
        <p:nvPicPr>
          <p:cNvPr id="4" name="Imagen 3">
            <a:extLst>
              <a:ext uri="{FF2B5EF4-FFF2-40B4-BE49-F238E27FC236}">
                <a16:creationId xmlns:a16="http://schemas.microsoft.com/office/drawing/2014/main" id="{97859A34-C388-CCA9-7BE7-7415A652B1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3602864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93892-B7B6-86DB-D6D9-5F919A4C6757}"/>
            </a:ext>
          </a:extLst>
        </p:cNvPr>
        <p:cNvGrpSpPr/>
        <p:nvPr/>
      </p:nvGrpSpPr>
      <p:grpSpPr>
        <a:xfrm>
          <a:off x="0" y="0"/>
          <a:ext cx="0" cy="0"/>
          <a:chOff x="0" y="0"/>
          <a:chExt cx="0" cy="0"/>
        </a:xfrm>
      </p:grpSpPr>
      <p:sp>
        <p:nvSpPr>
          <p:cNvPr id="3" name="object 6">
            <a:extLst>
              <a:ext uri="{FF2B5EF4-FFF2-40B4-BE49-F238E27FC236}">
                <a16:creationId xmlns:a16="http://schemas.microsoft.com/office/drawing/2014/main" id="{EA6DE767-47F4-BBAD-2DE6-3987ADA44224}"/>
              </a:ext>
            </a:extLst>
          </p:cNvPr>
          <p:cNvSpPr txBox="1"/>
          <p:nvPr/>
        </p:nvSpPr>
        <p:spPr>
          <a:xfrm>
            <a:off x="1213432" y="1679154"/>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3AEFDE9F-72B4-15CB-F1E0-814E3B182D49}"/>
              </a:ext>
            </a:extLst>
          </p:cNvPr>
          <p:cNvSpPr>
            <a:spLocks noGrp="1"/>
          </p:cNvSpPr>
          <p:nvPr>
            <p:ph type="sldNum" sz="quarter" idx="7"/>
          </p:nvPr>
        </p:nvSpPr>
        <p:spPr/>
        <p:txBody>
          <a:bodyPr/>
          <a:lstStyle/>
          <a:p>
            <a:fld id="{B6F15528-21DE-4FAA-801E-634DDDAF4B2B}" type="slidenum">
              <a:rPr lang="es-ES" smtClean="0"/>
              <a:t>25</a:t>
            </a:fld>
            <a:endParaRPr lang="es-ES"/>
          </a:p>
        </p:txBody>
      </p:sp>
      <p:sp>
        <p:nvSpPr>
          <p:cNvPr id="6" name="Rectangle: una sola cantonada retallada 5">
            <a:extLst>
              <a:ext uri="{FF2B5EF4-FFF2-40B4-BE49-F238E27FC236}">
                <a16:creationId xmlns:a16="http://schemas.microsoft.com/office/drawing/2014/main" id="{36F6072F-E464-565F-4581-E44F1243AD61}"/>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QuadreDeText 1">
            <a:extLst>
              <a:ext uri="{FF2B5EF4-FFF2-40B4-BE49-F238E27FC236}">
                <a16:creationId xmlns:a16="http://schemas.microsoft.com/office/drawing/2014/main" id="{A90F9B66-DDE0-23E9-1D61-DEC6929E0A38}"/>
              </a:ext>
            </a:extLst>
          </p:cNvPr>
          <p:cNvSpPr txBox="1"/>
          <p:nvPr/>
        </p:nvSpPr>
        <p:spPr>
          <a:xfrm>
            <a:off x="76200" y="304800"/>
            <a:ext cx="9765135" cy="461665"/>
          </a:xfrm>
          <a:prstGeom prst="rect">
            <a:avLst/>
          </a:prstGeom>
          <a:noFill/>
        </p:spPr>
        <p:txBody>
          <a:bodyPr wrap="square">
            <a:spAutoFit/>
          </a:bodyPr>
          <a:lstStyle/>
          <a:p>
            <a:pPr marL="285750" indent="-285750">
              <a:spcAft>
                <a:spcPts val="1800"/>
              </a:spcAft>
              <a:buFont typeface="Wingdings" panose="05000000000000000000" pitchFamily="2" charset="2"/>
              <a:buChar char="ü"/>
            </a:pPr>
            <a:r>
              <a:rPr lang="es-ES_tradnl" sz="2400" b="1" dirty="0">
                <a:solidFill>
                  <a:srgbClr val="0000FF"/>
                </a:solidFill>
                <a:latin typeface="Montserrat" panose="020B0604020202020204" charset="0"/>
              </a:rPr>
              <a:t>C</a:t>
            </a:r>
            <a:r>
              <a:rPr lang="es-ES" sz="2400" b="1" dirty="0">
                <a:solidFill>
                  <a:srgbClr val="0000FF"/>
                </a:solidFill>
                <a:latin typeface="Montserrat" panose="020B0604020202020204" charset="0"/>
              </a:rPr>
              <a:t>ANALES</a:t>
            </a:r>
          </a:p>
        </p:txBody>
      </p:sp>
      <p:sp>
        <p:nvSpPr>
          <p:cNvPr id="7" name="QuadreDeText 6">
            <a:extLst>
              <a:ext uri="{FF2B5EF4-FFF2-40B4-BE49-F238E27FC236}">
                <a16:creationId xmlns:a16="http://schemas.microsoft.com/office/drawing/2014/main" id="{12B9B800-DE9A-6A7C-829A-A0F1A18A513B}"/>
              </a:ext>
            </a:extLst>
          </p:cNvPr>
          <p:cNvSpPr txBox="1"/>
          <p:nvPr/>
        </p:nvSpPr>
        <p:spPr>
          <a:xfrm>
            <a:off x="1676400" y="2320355"/>
            <a:ext cx="9067800" cy="3970318"/>
          </a:xfrm>
          <a:prstGeom prst="rect">
            <a:avLst/>
          </a:prstGeom>
          <a:noFill/>
          <a:ln>
            <a:solidFill>
              <a:srgbClr val="0D3F96"/>
            </a:solidFill>
          </a:ln>
        </p:spPr>
        <p:txBody>
          <a:bodyPr wrap="square" rtlCol="0">
            <a:spAutoFit/>
          </a:bodyPr>
          <a:lstStyle/>
          <a:p>
            <a:r>
              <a:rPr lang="es-ES" dirty="0">
                <a:latin typeface="Montserrat" panose="00000500000000000000" pitchFamily="2" charset="0"/>
              </a:rPr>
              <a:t>¿Cómo puedo comunicar y entregar mi propuesta de valor de manera eficiente y sostenible?</a:t>
            </a:r>
          </a:p>
          <a:p>
            <a:endParaRPr lang="es-ES" dirty="0">
              <a:latin typeface="Montserrat" panose="00000500000000000000" pitchFamily="2" charset="0"/>
            </a:endParaRPr>
          </a:p>
          <a:p>
            <a:r>
              <a:rPr lang="es-ES" dirty="0">
                <a:latin typeface="Montserrat" panose="00000500000000000000" pitchFamily="2" charset="0"/>
              </a:rPr>
              <a:t>¿Qué alianzas puedo desarrollar para llegar a más clientes mientras promuevo sostenibilidad?</a:t>
            </a:r>
          </a:p>
          <a:p>
            <a:endParaRPr lang="es-ES" dirty="0">
              <a:latin typeface="Montserrat" panose="00000500000000000000" pitchFamily="2" charset="0"/>
            </a:endParaRPr>
          </a:p>
          <a:p>
            <a:r>
              <a:rPr lang="es-ES" dirty="0">
                <a:latin typeface="Montserrat" panose="00000500000000000000" pitchFamily="2" charset="0"/>
              </a:rPr>
              <a:t>¿Cómo podemos hacer que nuestro canal de distribución sea más sostenible y </a:t>
            </a:r>
            <a:r>
              <a:rPr lang="es-ES" dirty="0" err="1">
                <a:latin typeface="Montserrat" panose="00000500000000000000" pitchFamily="2" charset="0"/>
              </a:rPr>
              <a:t>circular?Nuevas</a:t>
            </a:r>
            <a:r>
              <a:rPr lang="es-ES" dirty="0">
                <a:latin typeface="Montserrat" panose="00000500000000000000" pitchFamily="2" charset="0"/>
              </a:rPr>
              <a:t> plataformas de venta con elemento de sostenibilidad.</a:t>
            </a:r>
          </a:p>
          <a:p>
            <a:endParaRPr lang="es-ES" dirty="0">
              <a:latin typeface="Montserrat" panose="00000500000000000000" pitchFamily="2" charset="0"/>
            </a:endParaRPr>
          </a:p>
          <a:p>
            <a:r>
              <a:rPr lang="es-ES" dirty="0">
                <a:latin typeface="Montserrat" panose="00000500000000000000" pitchFamily="2" charset="0"/>
              </a:rPr>
              <a:t>¿Cómo comunicamos mejor el aspecto sostenible de nuestro producto/servicio?</a:t>
            </a:r>
          </a:p>
          <a:p>
            <a:endParaRPr lang="es-ES" dirty="0">
              <a:latin typeface="Montserrat" panose="00000500000000000000" pitchFamily="2" charset="0"/>
            </a:endParaRPr>
          </a:p>
          <a:p>
            <a:r>
              <a:rPr lang="es-ES" dirty="0">
                <a:latin typeface="Montserrat" panose="00000500000000000000" pitchFamily="2" charset="0"/>
              </a:rPr>
              <a:t>¿Cómo puedo asegurar que mis canales sean coherentes con mis objetivos de sostenibilidad? </a:t>
            </a:r>
            <a:endParaRPr lang="es-ES_tradnl" dirty="0">
              <a:latin typeface="Montserrat" panose="00000500000000000000" pitchFamily="2" charset="0"/>
            </a:endParaRPr>
          </a:p>
        </p:txBody>
      </p:sp>
      <p:sp>
        <p:nvSpPr>
          <p:cNvPr id="10" name="QuadreDeText 9">
            <a:extLst>
              <a:ext uri="{FF2B5EF4-FFF2-40B4-BE49-F238E27FC236}">
                <a16:creationId xmlns:a16="http://schemas.microsoft.com/office/drawing/2014/main" id="{E3B7DB9F-32E0-F51C-2130-7ED949DCEAB8}"/>
              </a:ext>
            </a:extLst>
          </p:cNvPr>
          <p:cNvSpPr txBox="1"/>
          <p:nvPr/>
        </p:nvSpPr>
        <p:spPr>
          <a:xfrm>
            <a:off x="9180" y="1125534"/>
            <a:ext cx="12182819" cy="923330"/>
          </a:xfrm>
          <a:prstGeom prst="rect">
            <a:avLst/>
          </a:prstGeom>
          <a:solidFill>
            <a:schemeClr val="accent1">
              <a:lumMod val="20000"/>
              <a:lumOff val="80000"/>
            </a:schemeClr>
          </a:solidFill>
        </p:spPr>
        <p:txBody>
          <a:bodyPr wrap="square">
            <a:spAutoFit/>
          </a:bodyPr>
          <a:lstStyle/>
          <a:p>
            <a:r>
              <a:rPr lang="es-ES" dirty="0">
                <a:latin typeface="Montserrat" panose="00000500000000000000" pitchFamily="2" charset="0"/>
              </a:rPr>
              <a:t>Los </a:t>
            </a:r>
            <a:r>
              <a:rPr lang="es-ES" b="1" dirty="0">
                <a:latin typeface="Montserrat" panose="00000500000000000000" pitchFamily="2" charset="0"/>
              </a:rPr>
              <a:t>canales</a:t>
            </a:r>
            <a:r>
              <a:rPr lang="es-ES" dirty="0">
                <a:latin typeface="Montserrat" panose="00000500000000000000" pitchFamily="2" charset="0"/>
              </a:rPr>
              <a:t> son los medios a través de los cuales una empresa entrega su propuesta de valor a los clientes, asegurando una experiencia eficiente y alineada con los principios de sostenibilidad. En el sector HORECA, esto incluye tanto canales tradicionales como digitales y colaborativos.</a:t>
            </a:r>
          </a:p>
        </p:txBody>
      </p:sp>
      <p:pic>
        <p:nvPicPr>
          <p:cNvPr id="4" name="Imagen 3">
            <a:extLst>
              <a:ext uri="{FF2B5EF4-FFF2-40B4-BE49-F238E27FC236}">
                <a16:creationId xmlns:a16="http://schemas.microsoft.com/office/drawing/2014/main" id="{65BFAA3C-C65A-28E8-C1CB-4AB73DBBA7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1445341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4D73A-38D5-DF44-975A-91C6960B9356}"/>
            </a:ext>
          </a:extLst>
        </p:cNvPr>
        <p:cNvGrpSpPr/>
        <p:nvPr/>
      </p:nvGrpSpPr>
      <p:grpSpPr>
        <a:xfrm>
          <a:off x="0" y="0"/>
          <a:ext cx="0" cy="0"/>
          <a:chOff x="0" y="0"/>
          <a:chExt cx="0" cy="0"/>
        </a:xfrm>
      </p:grpSpPr>
      <p:sp>
        <p:nvSpPr>
          <p:cNvPr id="3" name="object 6">
            <a:extLst>
              <a:ext uri="{FF2B5EF4-FFF2-40B4-BE49-F238E27FC236}">
                <a16:creationId xmlns:a16="http://schemas.microsoft.com/office/drawing/2014/main" id="{7C518C0C-B3E5-617E-FCB8-34E26B4EB243}"/>
              </a:ext>
            </a:extLst>
          </p:cNvPr>
          <p:cNvSpPr txBox="1"/>
          <p:nvPr/>
        </p:nvSpPr>
        <p:spPr>
          <a:xfrm>
            <a:off x="1213432" y="1679154"/>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76ECFEE5-C64C-11C6-FA6B-93F1C10A9DC7}"/>
              </a:ext>
            </a:extLst>
          </p:cNvPr>
          <p:cNvSpPr>
            <a:spLocks noGrp="1"/>
          </p:cNvSpPr>
          <p:nvPr>
            <p:ph type="sldNum" sz="quarter" idx="7"/>
          </p:nvPr>
        </p:nvSpPr>
        <p:spPr/>
        <p:txBody>
          <a:bodyPr/>
          <a:lstStyle/>
          <a:p>
            <a:fld id="{B6F15528-21DE-4FAA-801E-634DDDAF4B2B}" type="slidenum">
              <a:rPr lang="es-ES" smtClean="0"/>
              <a:t>26</a:t>
            </a:fld>
            <a:endParaRPr lang="es-ES"/>
          </a:p>
        </p:txBody>
      </p:sp>
      <p:sp>
        <p:nvSpPr>
          <p:cNvPr id="6" name="Rectangle: una sola cantonada retallada 5">
            <a:extLst>
              <a:ext uri="{FF2B5EF4-FFF2-40B4-BE49-F238E27FC236}">
                <a16:creationId xmlns:a16="http://schemas.microsoft.com/office/drawing/2014/main" id="{91D2042F-F69A-A7B5-EF41-E20FC0AB6ACC}"/>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QuadreDeText 1">
            <a:extLst>
              <a:ext uri="{FF2B5EF4-FFF2-40B4-BE49-F238E27FC236}">
                <a16:creationId xmlns:a16="http://schemas.microsoft.com/office/drawing/2014/main" id="{AC255882-3F86-81EB-C7C5-9DB848D58962}"/>
              </a:ext>
            </a:extLst>
          </p:cNvPr>
          <p:cNvSpPr txBox="1"/>
          <p:nvPr/>
        </p:nvSpPr>
        <p:spPr>
          <a:xfrm>
            <a:off x="76200" y="304800"/>
            <a:ext cx="9765135" cy="461665"/>
          </a:xfrm>
          <a:prstGeom prst="rect">
            <a:avLst/>
          </a:prstGeom>
          <a:noFill/>
        </p:spPr>
        <p:txBody>
          <a:bodyPr wrap="square">
            <a:spAutoFit/>
          </a:bodyPr>
          <a:lstStyle/>
          <a:p>
            <a:pPr marL="285750" indent="-285750">
              <a:spcAft>
                <a:spcPts val="1800"/>
              </a:spcAft>
              <a:buFont typeface="Wingdings" panose="05000000000000000000" pitchFamily="2" charset="2"/>
              <a:buChar char="ü"/>
            </a:pPr>
            <a:r>
              <a:rPr lang="es-ES_tradnl" sz="2400" b="1" dirty="0">
                <a:solidFill>
                  <a:srgbClr val="0000FF"/>
                </a:solidFill>
                <a:latin typeface="Montserrat" panose="020B0604020202020204" charset="0"/>
              </a:rPr>
              <a:t>Estructura de costes vinculada a un negocio sostenible</a:t>
            </a:r>
            <a:endParaRPr lang="es-ES" sz="2400" b="1" dirty="0">
              <a:solidFill>
                <a:srgbClr val="0000FF"/>
              </a:solidFill>
              <a:latin typeface="Montserrat" panose="020B0604020202020204" charset="0"/>
            </a:endParaRPr>
          </a:p>
        </p:txBody>
      </p:sp>
      <p:sp>
        <p:nvSpPr>
          <p:cNvPr id="7" name="QuadreDeText 6">
            <a:extLst>
              <a:ext uri="{FF2B5EF4-FFF2-40B4-BE49-F238E27FC236}">
                <a16:creationId xmlns:a16="http://schemas.microsoft.com/office/drawing/2014/main" id="{B488C255-7444-8B03-CC7A-5A930BD98BEB}"/>
              </a:ext>
            </a:extLst>
          </p:cNvPr>
          <p:cNvSpPr txBox="1"/>
          <p:nvPr/>
        </p:nvSpPr>
        <p:spPr>
          <a:xfrm>
            <a:off x="2133600" y="2392403"/>
            <a:ext cx="6934200" cy="3693319"/>
          </a:xfrm>
          <a:prstGeom prst="rect">
            <a:avLst/>
          </a:prstGeom>
          <a:noFill/>
          <a:ln>
            <a:solidFill>
              <a:srgbClr val="0D3F96"/>
            </a:solidFill>
          </a:ln>
        </p:spPr>
        <p:txBody>
          <a:bodyPr wrap="square" rtlCol="0">
            <a:spAutoFit/>
          </a:bodyPr>
          <a:lstStyle/>
          <a:p>
            <a:r>
              <a:rPr lang="es-ES" dirty="0">
                <a:latin typeface="Montserrat" panose="00000500000000000000" pitchFamily="2" charset="0"/>
              </a:rPr>
              <a:t>¿Cuáles son los principales costos asociados con implementar y mantener prácticas sostenibles?</a:t>
            </a:r>
          </a:p>
          <a:p>
            <a:pPr marL="285750" indent="-285750">
              <a:buFontTx/>
              <a:buChar char="-"/>
            </a:pPr>
            <a:r>
              <a:rPr lang="es-ES" dirty="0">
                <a:latin typeface="Montserrat" panose="00000500000000000000" pitchFamily="2" charset="0"/>
              </a:rPr>
              <a:t>Tecnología</a:t>
            </a:r>
          </a:p>
          <a:p>
            <a:pPr marL="285750" indent="-285750">
              <a:buFontTx/>
              <a:buChar char="-"/>
            </a:pPr>
            <a:r>
              <a:rPr lang="es-ES" dirty="0">
                <a:latin typeface="Montserrat" panose="00000500000000000000" pitchFamily="2" charset="0"/>
              </a:rPr>
              <a:t>Certificaciones</a:t>
            </a:r>
          </a:p>
          <a:p>
            <a:pPr marL="285750" indent="-285750">
              <a:buFontTx/>
              <a:buChar char="-"/>
            </a:pPr>
            <a:r>
              <a:rPr lang="es-ES" dirty="0">
                <a:latin typeface="Montserrat" panose="00000500000000000000" pitchFamily="2" charset="0"/>
              </a:rPr>
              <a:t>Insumos sostenibles</a:t>
            </a:r>
          </a:p>
          <a:p>
            <a:pPr marL="285750" indent="-285750">
              <a:buFontTx/>
              <a:buChar char="-"/>
            </a:pPr>
            <a:r>
              <a:rPr lang="es-ES" dirty="0">
                <a:latin typeface="Montserrat" panose="00000500000000000000" pitchFamily="2" charset="0"/>
              </a:rPr>
              <a:t>Formación del personal</a:t>
            </a:r>
          </a:p>
          <a:p>
            <a:pPr marL="285750" indent="-285750">
              <a:buFontTx/>
              <a:buChar char="-"/>
            </a:pPr>
            <a:r>
              <a:rPr lang="es-ES" dirty="0">
                <a:latin typeface="Montserrat" panose="00000500000000000000" pitchFamily="2" charset="0"/>
              </a:rPr>
              <a:t>Marketing sostenible.</a:t>
            </a:r>
          </a:p>
          <a:p>
            <a:endParaRPr lang="es-ES" dirty="0">
              <a:latin typeface="Montserrat" panose="00000500000000000000" pitchFamily="2" charset="0"/>
            </a:endParaRPr>
          </a:p>
          <a:p>
            <a:r>
              <a:rPr lang="es-ES" dirty="0">
                <a:latin typeface="Montserrat" panose="00000500000000000000" pitchFamily="2" charset="0"/>
              </a:rPr>
              <a:t>¿Qué inversiones pueden reducir costos operativos a largo plazo?</a:t>
            </a:r>
          </a:p>
          <a:p>
            <a:endParaRPr lang="es-ES" dirty="0">
              <a:latin typeface="Montserrat" panose="00000500000000000000" pitchFamily="2" charset="0"/>
            </a:endParaRPr>
          </a:p>
          <a:p>
            <a:r>
              <a:rPr lang="es-ES" dirty="0">
                <a:latin typeface="Montserrat" panose="00000500000000000000" pitchFamily="2" charset="0"/>
              </a:rPr>
              <a:t>¿Cómo puedo optimizar mis costos sin comprometer mis objetivos de sostenibilidad?</a:t>
            </a:r>
            <a:endParaRPr lang="es-ES_tradnl" dirty="0">
              <a:latin typeface="Montserrat" panose="00000500000000000000" pitchFamily="2" charset="0"/>
            </a:endParaRPr>
          </a:p>
        </p:txBody>
      </p:sp>
      <p:sp>
        <p:nvSpPr>
          <p:cNvPr id="10" name="QuadreDeText 9">
            <a:extLst>
              <a:ext uri="{FF2B5EF4-FFF2-40B4-BE49-F238E27FC236}">
                <a16:creationId xmlns:a16="http://schemas.microsoft.com/office/drawing/2014/main" id="{CA4A1E01-EC04-BA15-4EDB-AE46A6E02CFC}"/>
              </a:ext>
            </a:extLst>
          </p:cNvPr>
          <p:cNvSpPr txBox="1"/>
          <p:nvPr/>
        </p:nvSpPr>
        <p:spPr>
          <a:xfrm>
            <a:off x="9180" y="1125534"/>
            <a:ext cx="12182819" cy="923330"/>
          </a:xfrm>
          <a:prstGeom prst="rect">
            <a:avLst/>
          </a:prstGeom>
          <a:solidFill>
            <a:schemeClr val="accent1">
              <a:lumMod val="20000"/>
              <a:lumOff val="80000"/>
            </a:schemeClr>
          </a:solidFill>
        </p:spPr>
        <p:txBody>
          <a:bodyPr wrap="square">
            <a:spAutoFit/>
          </a:bodyPr>
          <a:lstStyle/>
          <a:p>
            <a:r>
              <a:rPr lang="es-ES" dirty="0">
                <a:latin typeface="Montserrat" panose="00000500000000000000" pitchFamily="2" charset="0"/>
              </a:rPr>
              <a:t>La </a:t>
            </a:r>
            <a:r>
              <a:rPr lang="es-ES" b="1" dirty="0">
                <a:latin typeface="Montserrat" panose="00000500000000000000" pitchFamily="2" charset="0"/>
              </a:rPr>
              <a:t>estructura de costes</a:t>
            </a:r>
            <a:r>
              <a:rPr lang="es-ES" dirty="0">
                <a:latin typeface="Montserrat" panose="00000500000000000000" pitchFamily="2" charset="0"/>
              </a:rPr>
              <a:t> en un modelo de negocio sostenible prioriza inversiones en prácticas y tecnologías que reduzcan el impacto ambiental, optimizando recursos y maximizando beneficios a largo plazo.</a:t>
            </a:r>
          </a:p>
        </p:txBody>
      </p:sp>
      <p:pic>
        <p:nvPicPr>
          <p:cNvPr id="4" name="Imagen 3">
            <a:extLst>
              <a:ext uri="{FF2B5EF4-FFF2-40B4-BE49-F238E27FC236}">
                <a16:creationId xmlns:a16="http://schemas.microsoft.com/office/drawing/2014/main" id="{F90F507C-6BC8-2515-E354-85D0FA749F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739036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0EFC9-B703-0596-14A0-1B668203BAD7}"/>
            </a:ext>
          </a:extLst>
        </p:cNvPr>
        <p:cNvGrpSpPr/>
        <p:nvPr/>
      </p:nvGrpSpPr>
      <p:grpSpPr>
        <a:xfrm>
          <a:off x="0" y="0"/>
          <a:ext cx="0" cy="0"/>
          <a:chOff x="0" y="0"/>
          <a:chExt cx="0" cy="0"/>
        </a:xfrm>
      </p:grpSpPr>
      <p:sp>
        <p:nvSpPr>
          <p:cNvPr id="3" name="object 6">
            <a:extLst>
              <a:ext uri="{FF2B5EF4-FFF2-40B4-BE49-F238E27FC236}">
                <a16:creationId xmlns:a16="http://schemas.microsoft.com/office/drawing/2014/main" id="{248D0AC6-4C81-A27F-2318-B8F37AD2E7C8}"/>
              </a:ext>
            </a:extLst>
          </p:cNvPr>
          <p:cNvSpPr txBox="1"/>
          <p:nvPr/>
        </p:nvSpPr>
        <p:spPr>
          <a:xfrm>
            <a:off x="1213432" y="1679154"/>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C8009158-3491-BCCD-B0A1-E6D308360CCA}"/>
              </a:ext>
            </a:extLst>
          </p:cNvPr>
          <p:cNvSpPr>
            <a:spLocks noGrp="1"/>
          </p:cNvSpPr>
          <p:nvPr>
            <p:ph type="sldNum" sz="quarter" idx="7"/>
          </p:nvPr>
        </p:nvSpPr>
        <p:spPr/>
        <p:txBody>
          <a:bodyPr/>
          <a:lstStyle/>
          <a:p>
            <a:fld id="{B6F15528-21DE-4FAA-801E-634DDDAF4B2B}" type="slidenum">
              <a:rPr lang="es-ES" smtClean="0"/>
              <a:t>27</a:t>
            </a:fld>
            <a:endParaRPr lang="es-ES"/>
          </a:p>
        </p:txBody>
      </p:sp>
      <p:sp>
        <p:nvSpPr>
          <p:cNvPr id="6" name="Rectangle: una sola cantonada retallada 5">
            <a:extLst>
              <a:ext uri="{FF2B5EF4-FFF2-40B4-BE49-F238E27FC236}">
                <a16:creationId xmlns:a16="http://schemas.microsoft.com/office/drawing/2014/main" id="{4CC1E087-31E7-C01F-E96D-0F8143D26655}"/>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QuadreDeText 1">
            <a:extLst>
              <a:ext uri="{FF2B5EF4-FFF2-40B4-BE49-F238E27FC236}">
                <a16:creationId xmlns:a16="http://schemas.microsoft.com/office/drawing/2014/main" id="{1526FEDF-9133-7110-7F27-989C6AECC50F}"/>
              </a:ext>
            </a:extLst>
          </p:cNvPr>
          <p:cNvSpPr txBox="1"/>
          <p:nvPr/>
        </p:nvSpPr>
        <p:spPr>
          <a:xfrm>
            <a:off x="76200" y="304800"/>
            <a:ext cx="9765135" cy="461665"/>
          </a:xfrm>
          <a:prstGeom prst="rect">
            <a:avLst/>
          </a:prstGeom>
          <a:noFill/>
        </p:spPr>
        <p:txBody>
          <a:bodyPr wrap="square">
            <a:spAutoFit/>
          </a:bodyPr>
          <a:lstStyle/>
          <a:p>
            <a:pPr marL="285750" indent="-285750">
              <a:spcAft>
                <a:spcPts val="1800"/>
              </a:spcAft>
              <a:buFont typeface="Wingdings" panose="05000000000000000000" pitchFamily="2" charset="2"/>
              <a:buChar char="ü"/>
            </a:pPr>
            <a:r>
              <a:rPr lang="es-ES_tradnl" sz="2400" b="1" dirty="0">
                <a:solidFill>
                  <a:srgbClr val="0000FF"/>
                </a:solidFill>
                <a:latin typeface="Montserrat" panose="020B0604020202020204" charset="0"/>
              </a:rPr>
              <a:t>Ingresos vinculados a sostenibilidad</a:t>
            </a:r>
            <a:endParaRPr lang="es-ES" sz="2400" b="1" dirty="0">
              <a:solidFill>
                <a:srgbClr val="0000FF"/>
              </a:solidFill>
              <a:latin typeface="Montserrat" panose="020B0604020202020204" charset="0"/>
            </a:endParaRPr>
          </a:p>
        </p:txBody>
      </p:sp>
      <p:sp>
        <p:nvSpPr>
          <p:cNvPr id="7" name="QuadreDeText 6">
            <a:extLst>
              <a:ext uri="{FF2B5EF4-FFF2-40B4-BE49-F238E27FC236}">
                <a16:creationId xmlns:a16="http://schemas.microsoft.com/office/drawing/2014/main" id="{18024E73-771A-AC35-C693-34B61CA8F9BE}"/>
              </a:ext>
            </a:extLst>
          </p:cNvPr>
          <p:cNvSpPr txBox="1"/>
          <p:nvPr/>
        </p:nvSpPr>
        <p:spPr>
          <a:xfrm>
            <a:off x="457200" y="2295971"/>
            <a:ext cx="11277600" cy="2585323"/>
          </a:xfrm>
          <a:prstGeom prst="rect">
            <a:avLst/>
          </a:prstGeom>
          <a:noFill/>
          <a:ln>
            <a:solidFill>
              <a:srgbClr val="0D3F96"/>
            </a:solidFill>
          </a:ln>
        </p:spPr>
        <p:txBody>
          <a:bodyPr wrap="square" rtlCol="0">
            <a:spAutoFit/>
          </a:bodyPr>
          <a:lstStyle/>
          <a:p>
            <a:r>
              <a:rPr lang="es-ES" dirty="0">
                <a:latin typeface="Montserrat" panose="00000500000000000000" pitchFamily="2" charset="0"/>
              </a:rPr>
              <a:t>¿Qué valor agregado puedo ofrecer para aumentar los ingresos a través de la sostenibilidad?</a:t>
            </a:r>
          </a:p>
          <a:p>
            <a:r>
              <a:rPr lang="es-ES" dirty="0">
                <a:latin typeface="Montserrat" panose="00000500000000000000" pitchFamily="2" charset="0"/>
              </a:rPr>
              <a:t>Tarifas especiales por servicios adicionales -sostenibilidad</a:t>
            </a:r>
          </a:p>
          <a:p>
            <a:endParaRPr lang="es-ES" dirty="0">
              <a:latin typeface="Montserrat" panose="00000500000000000000" pitchFamily="2" charset="0"/>
            </a:endParaRPr>
          </a:p>
          <a:p>
            <a:endParaRPr lang="es-ES" dirty="0">
              <a:latin typeface="Montserrat" panose="00000500000000000000" pitchFamily="2" charset="0"/>
            </a:endParaRPr>
          </a:p>
          <a:p>
            <a:r>
              <a:rPr lang="es-ES" dirty="0">
                <a:latin typeface="Montserrat" panose="00000500000000000000" pitchFamily="2" charset="0"/>
              </a:rPr>
              <a:t>¿Cómo puedo diversificar mis ingresos promoviendo productos o servicios sostenibles?</a:t>
            </a:r>
          </a:p>
          <a:p>
            <a:r>
              <a:rPr lang="es-ES" dirty="0">
                <a:latin typeface="Montserrat" panose="00000500000000000000" pitchFamily="2" charset="0"/>
              </a:rPr>
              <a:t>Ofrecer nuevas actividades/experiencias vinculadas a sostenibilidad  (nuevas visitas, talleres, etc.)</a:t>
            </a:r>
          </a:p>
          <a:p>
            <a:endParaRPr lang="es-ES" dirty="0">
              <a:latin typeface="Montserrat" panose="00000500000000000000" pitchFamily="2" charset="0"/>
            </a:endParaRPr>
          </a:p>
          <a:p>
            <a:r>
              <a:rPr lang="es-ES" dirty="0">
                <a:latin typeface="Montserrat" panose="00000500000000000000" pitchFamily="2" charset="0"/>
              </a:rPr>
              <a:t>¿Qué oportunidades de financiamiento existen para proyectos de sostenibilidad?</a:t>
            </a:r>
          </a:p>
          <a:p>
            <a:r>
              <a:rPr lang="es-ES" dirty="0">
                <a:latin typeface="Montserrat" panose="00000500000000000000" pitchFamily="2" charset="0"/>
              </a:rPr>
              <a:t>Acceso a ayudas públicas o  líneas de crédito preferente </a:t>
            </a:r>
            <a:endParaRPr lang="es-ES_tradnl" dirty="0">
              <a:latin typeface="Montserrat" panose="00000500000000000000" pitchFamily="2" charset="0"/>
            </a:endParaRPr>
          </a:p>
        </p:txBody>
      </p:sp>
      <p:sp>
        <p:nvSpPr>
          <p:cNvPr id="10" name="QuadreDeText 9">
            <a:extLst>
              <a:ext uri="{FF2B5EF4-FFF2-40B4-BE49-F238E27FC236}">
                <a16:creationId xmlns:a16="http://schemas.microsoft.com/office/drawing/2014/main" id="{527FCAAC-453C-5172-2E4F-6205AA45E151}"/>
              </a:ext>
            </a:extLst>
          </p:cNvPr>
          <p:cNvSpPr txBox="1"/>
          <p:nvPr/>
        </p:nvSpPr>
        <p:spPr>
          <a:xfrm>
            <a:off x="9180" y="1125534"/>
            <a:ext cx="12182819" cy="923330"/>
          </a:xfrm>
          <a:prstGeom prst="rect">
            <a:avLst/>
          </a:prstGeom>
          <a:solidFill>
            <a:schemeClr val="accent1">
              <a:lumMod val="20000"/>
              <a:lumOff val="80000"/>
            </a:schemeClr>
          </a:solidFill>
        </p:spPr>
        <p:txBody>
          <a:bodyPr wrap="square">
            <a:spAutoFit/>
          </a:bodyPr>
          <a:lstStyle/>
          <a:p>
            <a:r>
              <a:rPr lang="es-ES" dirty="0">
                <a:latin typeface="Montserrat" panose="00000500000000000000" pitchFamily="2" charset="0"/>
              </a:rPr>
              <a:t>Los </a:t>
            </a:r>
            <a:r>
              <a:rPr lang="es-ES" b="1" dirty="0">
                <a:latin typeface="Montserrat" panose="00000500000000000000" pitchFamily="2" charset="0"/>
              </a:rPr>
              <a:t>flujos de ingresos</a:t>
            </a:r>
            <a:r>
              <a:rPr lang="es-ES" dirty="0">
                <a:latin typeface="Montserrat" panose="00000500000000000000" pitchFamily="2" charset="0"/>
              </a:rPr>
              <a:t> representan las fuentes económicas que sostienen el negocio. En el sector HORECA, incluir sostenibilidad como valor agregado permite generar ingresos adicionales a través de experiencias únicas, productos diferenciados y clientes eco-conscientes.</a:t>
            </a:r>
          </a:p>
        </p:txBody>
      </p:sp>
      <p:pic>
        <p:nvPicPr>
          <p:cNvPr id="4" name="Imagen 3">
            <a:extLst>
              <a:ext uri="{FF2B5EF4-FFF2-40B4-BE49-F238E27FC236}">
                <a16:creationId xmlns:a16="http://schemas.microsoft.com/office/drawing/2014/main" id="{2781A703-95CD-AE52-B12F-C76ADF51E0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146778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7ED08-9D19-3C3E-8048-4D4B36C023D3}"/>
            </a:ext>
          </a:extLst>
        </p:cNvPr>
        <p:cNvGrpSpPr/>
        <p:nvPr/>
      </p:nvGrpSpPr>
      <p:grpSpPr>
        <a:xfrm>
          <a:off x="0" y="0"/>
          <a:ext cx="0" cy="0"/>
          <a:chOff x="0" y="0"/>
          <a:chExt cx="0" cy="0"/>
        </a:xfrm>
      </p:grpSpPr>
      <p:sp>
        <p:nvSpPr>
          <p:cNvPr id="6" name="Rectangle: una sola cantonada retallada 5">
            <a:extLst>
              <a:ext uri="{FF2B5EF4-FFF2-40B4-BE49-F238E27FC236}">
                <a16:creationId xmlns:a16="http://schemas.microsoft.com/office/drawing/2014/main" id="{9BC83818-BC2B-74DE-6B30-3E0722F5CEE5}"/>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object 6">
            <a:extLst>
              <a:ext uri="{FF2B5EF4-FFF2-40B4-BE49-F238E27FC236}">
                <a16:creationId xmlns:a16="http://schemas.microsoft.com/office/drawing/2014/main" id="{3F98B8A2-2366-8E4E-0A3B-63ED4F0C58B3}"/>
              </a:ext>
            </a:extLst>
          </p:cNvPr>
          <p:cNvSpPr txBox="1"/>
          <p:nvPr/>
        </p:nvSpPr>
        <p:spPr>
          <a:xfrm>
            <a:off x="1213432" y="1679154"/>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F2752B09-F96F-EF36-5F98-F67A604D9C70}"/>
              </a:ext>
            </a:extLst>
          </p:cNvPr>
          <p:cNvSpPr>
            <a:spLocks noGrp="1"/>
          </p:cNvSpPr>
          <p:nvPr>
            <p:ph type="sldNum" sz="quarter" idx="7"/>
          </p:nvPr>
        </p:nvSpPr>
        <p:spPr/>
        <p:txBody>
          <a:bodyPr/>
          <a:lstStyle/>
          <a:p>
            <a:fld id="{B6F15528-21DE-4FAA-801E-634DDDAF4B2B}" type="slidenum">
              <a:rPr lang="es-ES" smtClean="0"/>
              <a:t>28</a:t>
            </a:fld>
            <a:endParaRPr lang="es-ES"/>
          </a:p>
        </p:txBody>
      </p:sp>
      <p:sp>
        <p:nvSpPr>
          <p:cNvPr id="5" name="QuadreDeText 4">
            <a:extLst>
              <a:ext uri="{FF2B5EF4-FFF2-40B4-BE49-F238E27FC236}">
                <a16:creationId xmlns:a16="http://schemas.microsoft.com/office/drawing/2014/main" id="{B17FB28A-4E7C-8333-AEAA-F8940AE6A807}"/>
              </a:ext>
            </a:extLst>
          </p:cNvPr>
          <p:cNvSpPr txBox="1"/>
          <p:nvPr/>
        </p:nvSpPr>
        <p:spPr>
          <a:xfrm>
            <a:off x="5508" y="8803"/>
            <a:ext cx="6103344" cy="523220"/>
          </a:xfrm>
          <a:prstGeom prst="rect">
            <a:avLst/>
          </a:prstGeom>
          <a:noFill/>
        </p:spPr>
        <p:txBody>
          <a:bodyPr wrap="square">
            <a:spAutoFit/>
          </a:bodyPr>
          <a:lstStyle/>
          <a:p>
            <a:pPr>
              <a:spcAft>
                <a:spcPts val="1800"/>
              </a:spcAft>
            </a:pPr>
            <a:r>
              <a:rPr lang="es-ES" sz="2800" b="1" dirty="0">
                <a:solidFill>
                  <a:srgbClr val="0D3F96"/>
                </a:solidFill>
                <a:latin typeface="Montserrat" panose="020B0604020202020204" charset="0"/>
                <a:ea typeface="+mj-ea"/>
              </a:rPr>
              <a:t>MODELO</a:t>
            </a:r>
            <a:r>
              <a:rPr lang="es-ES" sz="2800" dirty="0">
                <a:solidFill>
                  <a:schemeClr val="tx1"/>
                </a:solidFill>
                <a:latin typeface="Montserrat" panose="020B0604020202020204" charset="0"/>
              </a:rPr>
              <a:t> </a:t>
            </a:r>
            <a:r>
              <a:rPr lang="es-ES" sz="2800" b="1" dirty="0">
                <a:solidFill>
                  <a:srgbClr val="0D3F96"/>
                </a:solidFill>
                <a:latin typeface="Montserrat" panose="020B0604020202020204" charset="0"/>
              </a:rPr>
              <a:t>CANVAS APLICADO </a:t>
            </a:r>
          </a:p>
        </p:txBody>
      </p:sp>
      <p:sp>
        <p:nvSpPr>
          <p:cNvPr id="9" name="QuadreDeText 8">
            <a:extLst>
              <a:ext uri="{FF2B5EF4-FFF2-40B4-BE49-F238E27FC236}">
                <a16:creationId xmlns:a16="http://schemas.microsoft.com/office/drawing/2014/main" id="{B968E25B-FB7C-6471-333C-7625159DE3D9}"/>
              </a:ext>
            </a:extLst>
          </p:cNvPr>
          <p:cNvSpPr txBox="1"/>
          <p:nvPr/>
        </p:nvSpPr>
        <p:spPr>
          <a:xfrm>
            <a:off x="5525829" y="6600298"/>
            <a:ext cx="5881319" cy="1015663"/>
          </a:xfrm>
          <a:prstGeom prst="rect">
            <a:avLst/>
          </a:prstGeom>
          <a:solidFill>
            <a:schemeClr val="bg1"/>
          </a:solidFill>
          <a:ln>
            <a:solidFill>
              <a:srgbClr val="0D3F96"/>
            </a:solidFill>
          </a:ln>
        </p:spPr>
        <p:txBody>
          <a:bodyPr wrap="square" rtlCol="0">
            <a:spAutoFit/>
          </a:bodyPr>
          <a:lstStyle/>
          <a:p>
            <a:r>
              <a:rPr lang="es-ES" sz="1000" dirty="0">
                <a:latin typeface="Montserrat" panose="00000500000000000000" pitchFamily="2" charset="0"/>
              </a:rPr>
              <a:t>¿Qué valor agregado puedo ofrecer para aumentar los ingresos a través de la sostenibilidad?</a:t>
            </a:r>
          </a:p>
          <a:p>
            <a:endParaRPr lang="es-ES" sz="1000" dirty="0">
              <a:latin typeface="Montserrat" panose="00000500000000000000" pitchFamily="2" charset="0"/>
            </a:endParaRPr>
          </a:p>
          <a:p>
            <a:r>
              <a:rPr lang="es-ES" sz="1000" dirty="0">
                <a:latin typeface="Montserrat" panose="00000500000000000000" pitchFamily="2" charset="0"/>
              </a:rPr>
              <a:t>¿Cómo puedo diversificar mis ingresos promoviendo productos o servicios sostenibles?</a:t>
            </a:r>
          </a:p>
          <a:p>
            <a:endParaRPr lang="es-ES" sz="1000" dirty="0">
              <a:latin typeface="Montserrat" panose="00000500000000000000" pitchFamily="2" charset="0"/>
            </a:endParaRPr>
          </a:p>
          <a:p>
            <a:r>
              <a:rPr lang="es-ES" sz="1000" dirty="0">
                <a:latin typeface="Montserrat" panose="00000500000000000000" pitchFamily="2" charset="0"/>
              </a:rPr>
              <a:t>¿Qué oportunidades de financiamiento existen para proyectos de sostenibilidad?</a:t>
            </a:r>
            <a:endParaRPr lang="es-ES_tradnl" sz="1000" dirty="0">
              <a:latin typeface="Montserrat" panose="00000500000000000000" pitchFamily="2" charset="0"/>
            </a:endParaRPr>
          </a:p>
        </p:txBody>
      </p:sp>
      <p:sp>
        <p:nvSpPr>
          <p:cNvPr id="11" name="QuadreDeText 10">
            <a:extLst>
              <a:ext uri="{FF2B5EF4-FFF2-40B4-BE49-F238E27FC236}">
                <a16:creationId xmlns:a16="http://schemas.microsoft.com/office/drawing/2014/main" id="{82E10597-D31A-1EA0-2C66-621F92699B70}"/>
              </a:ext>
            </a:extLst>
          </p:cNvPr>
          <p:cNvSpPr txBox="1"/>
          <p:nvPr/>
        </p:nvSpPr>
        <p:spPr>
          <a:xfrm>
            <a:off x="567564" y="6450449"/>
            <a:ext cx="4524725" cy="1169551"/>
          </a:xfrm>
          <a:prstGeom prst="rect">
            <a:avLst/>
          </a:prstGeom>
          <a:solidFill>
            <a:schemeClr val="bg1"/>
          </a:solidFill>
          <a:ln>
            <a:solidFill>
              <a:srgbClr val="0D3F96"/>
            </a:solidFill>
          </a:ln>
        </p:spPr>
        <p:txBody>
          <a:bodyPr wrap="square" rtlCol="0">
            <a:spAutoFit/>
          </a:bodyPr>
          <a:lstStyle>
            <a:defPPr>
              <a:defRPr lang="es-ES"/>
            </a:defPPr>
            <a:lvl1pPr>
              <a:defRPr sz="1000">
                <a:latin typeface="Montserrat" panose="00000500000000000000" pitchFamily="2" charset="0"/>
              </a:defRPr>
            </a:lvl1pPr>
          </a:lstStyle>
          <a:p>
            <a:r>
              <a:rPr lang="es-ES" dirty="0"/>
              <a:t>¿Cuáles son los principales costos asociados con implementar y mantener prácticas sostenibles?</a:t>
            </a:r>
          </a:p>
          <a:p>
            <a:endParaRPr lang="es-ES" dirty="0"/>
          </a:p>
          <a:p>
            <a:r>
              <a:rPr lang="es-ES" dirty="0"/>
              <a:t>¿Qué inversiones pueden reducir costos operativos a largo plazo?</a:t>
            </a:r>
          </a:p>
          <a:p>
            <a:endParaRPr lang="es-ES" dirty="0"/>
          </a:p>
          <a:p>
            <a:r>
              <a:rPr lang="es-ES" dirty="0"/>
              <a:t>¿Cómo puedo optimizar mis costos sin comprometer mis objetivos de </a:t>
            </a:r>
            <a:r>
              <a:rPr lang="es-ES"/>
              <a:t>sostenibilidad?</a:t>
            </a:r>
            <a:endParaRPr lang="es-ES_tradnl" dirty="0"/>
          </a:p>
        </p:txBody>
      </p:sp>
      <p:sp>
        <p:nvSpPr>
          <p:cNvPr id="12" name="QuadreDeText 11">
            <a:extLst>
              <a:ext uri="{FF2B5EF4-FFF2-40B4-BE49-F238E27FC236}">
                <a16:creationId xmlns:a16="http://schemas.microsoft.com/office/drawing/2014/main" id="{218BF2C5-A63C-90CB-7247-6103E57AA362}"/>
              </a:ext>
            </a:extLst>
          </p:cNvPr>
          <p:cNvSpPr txBox="1"/>
          <p:nvPr/>
        </p:nvSpPr>
        <p:spPr>
          <a:xfrm>
            <a:off x="10327292" y="2061457"/>
            <a:ext cx="1901940" cy="2400657"/>
          </a:xfrm>
          <a:prstGeom prst="rect">
            <a:avLst/>
          </a:prstGeom>
          <a:solidFill>
            <a:schemeClr val="bg1"/>
          </a:solidFill>
          <a:ln>
            <a:solidFill>
              <a:srgbClr val="0D3F96"/>
            </a:solidFill>
          </a:ln>
        </p:spPr>
        <p:txBody>
          <a:bodyPr wrap="square" rtlCol="0">
            <a:spAutoFit/>
          </a:bodyPr>
          <a:lstStyle>
            <a:defPPr>
              <a:defRPr lang="es-ES"/>
            </a:defPPr>
            <a:lvl1pPr>
              <a:defRPr sz="1000">
                <a:latin typeface="Montserrat" panose="00000500000000000000" pitchFamily="2" charset="0"/>
              </a:defRPr>
            </a:lvl1pPr>
          </a:lstStyle>
          <a:p>
            <a:r>
              <a:rPr lang="es-ES" dirty="0"/>
              <a:t>¿Quiénes son mis clientes principales y qué valoran más en términos de sostenibilidad?</a:t>
            </a:r>
          </a:p>
          <a:p>
            <a:endParaRPr lang="es-ES" dirty="0"/>
          </a:p>
          <a:p>
            <a:r>
              <a:rPr lang="es-ES" dirty="0"/>
              <a:t>¿Cómo puedo atraer a nuevos clientes interesados en prácticas responsables? </a:t>
            </a:r>
          </a:p>
          <a:p>
            <a:endParaRPr lang="es-ES" dirty="0"/>
          </a:p>
          <a:p>
            <a:r>
              <a:rPr lang="es-ES" dirty="0"/>
              <a:t>¿Qué segmentos de clientes actuales puedo educar o sensibilizar para que apoyen mis iniciativas sostenibles?</a:t>
            </a:r>
            <a:endParaRPr lang="es-ES_tradnl" dirty="0"/>
          </a:p>
        </p:txBody>
      </p:sp>
      <p:sp>
        <p:nvSpPr>
          <p:cNvPr id="13" name="QuadreDeText 12">
            <a:extLst>
              <a:ext uri="{FF2B5EF4-FFF2-40B4-BE49-F238E27FC236}">
                <a16:creationId xmlns:a16="http://schemas.microsoft.com/office/drawing/2014/main" id="{82E009B1-B62C-F2AF-C58E-6820CFDF713F}"/>
              </a:ext>
            </a:extLst>
          </p:cNvPr>
          <p:cNvSpPr txBox="1"/>
          <p:nvPr/>
        </p:nvSpPr>
        <p:spPr>
          <a:xfrm>
            <a:off x="7244256" y="4518848"/>
            <a:ext cx="3734311" cy="1815882"/>
          </a:xfrm>
          <a:prstGeom prst="rect">
            <a:avLst/>
          </a:prstGeom>
          <a:solidFill>
            <a:schemeClr val="bg1"/>
          </a:solidFill>
          <a:ln>
            <a:solidFill>
              <a:srgbClr val="0D3F96"/>
            </a:solidFill>
          </a:ln>
        </p:spPr>
        <p:txBody>
          <a:bodyPr wrap="square" rtlCol="0">
            <a:spAutoFit/>
          </a:bodyPr>
          <a:lstStyle>
            <a:defPPr>
              <a:defRPr lang="es-ES"/>
            </a:defPPr>
            <a:lvl1pPr>
              <a:defRPr sz="1000">
                <a:latin typeface="Montserrat" panose="00000500000000000000" pitchFamily="2" charset="0"/>
              </a:defRPr>
            </a:lvl1pPr>
          </a:lstStyle>
          <a:p>
            <a:r>
              <a:rPr lang="es-ES" sz="800" dirty="0"/>
              <a:t>¿Cómo puedo comunicar y entregar mi propuesta de valor de manera eficiente y sostenible?</a:t>
            </a:r>
          </a:p>
          <a:p>
            <a:endParaRPr lang="es-ES" sz="800" dirty="0"/>
          </a:p>
          <a:p>
            <a:r>
              <a:rPr lang="es-ES" sz="800" dirty="0"/>
              <a:t>¿Qué alianzas puedo desarrollar para llegar a más clientes mientras promuevo sostenibilidad?</a:t>
            </a:r>
          </a:p>
          <a:p>
            <a:endParaRPr lang="es-ES" sz="800" dirty="0"/>
          </a:p>
          <a:p>
            <a:r>
              <a:rPr lang="es-ES" sz="800" dirty="0"/>
              <a:t>¿Cómo podemos hacer que nuestro canal de distribución sea más sostenible y circular?</a:t>
            </a:r>
          </a:p>
          <a:p>
            <a:endParaRPr lang="es-ES" sz="800" dirty="0"/>
          </a:p>
          <a:p>
            <a:r>
              <a:rPr lang="es-ES" sz="800" dirty="0"/>
              <a:t>¿Cómo comunicamos mejor el aspecto sostenible de nuestro producto/servicio?</a:t>
            </a:r>
          </a:p>
          <a:p>
            <a:endParaRPr lang="es-ES" sz="800" dirty="0"/>
          </a:p>
          <a:p>
            <a:r>
              <a:rPr lang="es-ES" sz="800" dirty="0"/>
              <a:t>¿Cómo puedo asegurar que mis canales sean coherentes con mis objetivos de sostenibilidad? </a:t>
            </a:r>
            <a:endParaRPr lang="es-ES_tradnl" sz="800" dirty="0"/>
          </a:p>
        </p:txBody>
      </p:sp>
      <p:sp>
        <p:nvSpPr>
          <p:cNvPr id="14" name="QuadreDeText 13">
            <a:extLst>
              <a:ext uri="{FF2B5EF4-FFF2-40B4-BE49-F238E27FC236}">
                <a16:creationId xmlns:a16="http://schemas.microsoft.com/office/drawing/2014/main" id="{90E2F111-A908-15F3-BD05-817FFFD20B23}"/>
              </a:ext>
            </a:extLst>
          </p:cNvPr>
          <p:cNvSpPr txBox="1"/>
          <p:nvPr/>
        </p:nvSpPr>
        <p:spPr>
          <a:xfrm>
            <a:off x="8050171" y="1168672"/>
            <a:ext cx="2197558" cy="3046988"/>
          </a:xfrm>
          <a:prstGeom prst="rect">
            <a:avLst/>
          </a:prstGeom>
          <a:solidFill>
            <a:schemeClr val="bg1"/>
          </a:solidFill>
          <a:ln>
            <a:solidFill>
              <a:srgbClr val="0D3F96"/>
            </a:solidFill>
          </a:ln>
        </p:spPr>
        <p:txBody>
          <a:bodyPr wrap="square" rtlCol="0">
            <a:spAutoFit/>
          </a:bodyPr>
          <a:lstStyle>
            <a:defPPr>
              <a:defRPr lang="es-ES"/>
            </a:defPPr>
            <a:lvl1pPr>
              <a:defRPr sz="1000">
                <a:latin typeface="Montserrat" panose="00000500000000000000" pitchFamily="2" charset="0"/>
              </a:defRPr>
            </a:lvl1pPr>
          </a:lstStyle>
          <a:p>
            <a:r>
              <a:rPr lang="es-ES" sz="800" dirty="0"/>
              <a:t>¿Qué relaciones con los clientes satisfacen sus expectativas y son sostenibles?</a:t>
            </a:r>
          </a:p>
          <a:p>
            <a:endParaRPr lang="es-ES" sz="800" dirty="0"/>
          </a:p>
          <a:p>
            <a:r>
              <a:rPr lang="es-ES" sz="800" dirty="0"/>
              <a:t>¿Cómo podemos hacer que las relaciones actuales sean más sostenibles? </a:t>
            </a:r>
          </a:p>
          <a:p>
            <a:endParaRPr lang="es-ES" sz="800" dirty="0"/>
          </a:p>
          <a:p>
            <a:r>
              <a:rPr lang="es-ES" sz="800" dirty="0"/>
              <a:t>¿Cómo puedo comunicar de manera transparente mis acciones sostenibles y su impacto?</a:t>
            </a:r>
          </a:p>
          <a:p>
            <a:endParaRPr lang="es-ES" sz="800" dirty="0"/>
          </a:p>
          <a:p>
            <a:r>
              <a:rPr lang="es-ES" sz="800" dirty="0"/>
              <a:t> ¿Qué programas o iniciativas pueden incentivar la participación de los clientes en la sostenibilidad?</a:t>
            </a:r>
          </a:p>
          <a:p>
            <a:endParaRPr lang="es-ES" sz="800" dirty="0"/>
          </a:p>
          <a:p>
            <a:r>
              <a:rPr lang="es-ES" sz="800" dirty="0"/>
              <a:t>¿Cómo puedo involucrar a mis clientes en prácticas sostenibles?</a:t>
            </a:r>
          </a:p>
          <a:p>
            <a:endParaRPr lang="es-ES" sz="800" dirty="0"/>
          </a:p>
          <a:p>
            <a:r>
              <a:rPr lang="es-ES" sz="800" dirty="0"/>
              <a:t>¿Cuento con una estrategia de Marketing que ponga en valor la sostenibilidad de mi empresa y aumente el compromiso de los clientes?</a:t>
            </a:r>
          </a:p>
        </p:txBody>
      </p:sp>
      <p:sp>
        <p:nvSpPr>
          <p:cNvPr id="15" name="QuadreDeText 14">
            <a:extLst>
              <a:ext uri="{FF2B5EF4-FFF2-40B4-BE49-F238E27FC236}">
                <a16:creationId xmlns:a16="http://schemas.microsoft.com/office/drawing/2014/main" id="{BCF804C0-ED58-2B6D-E624-FD8A428FAF92}"/>
              </a:ext>
            </a:extLst>
          </p:cNvPr>
          <p:cNvSpPr txBox="1"/>
          <p:nvPr/>
        </p:nvSpPr>
        <p:spPr>
          <a:xfrm>
            <a:off x="5312011" y="1219127"/>
            <a:ext cx="2670060" cy="3162404"/>
          </a:xfrm>
          <a:prstGeom prst="rect">
            <a:avLst/>
          </a:prstGeom>
          <a:solidFill>
            <a:schemeClr val="bg1"/>
          </a:solidFill>
          <a:ln>
            <a:solidFill>
              <a:srgbClr val="0D3F96"/>
            </a:solidFill>
          </a:ln>
        </p:spPr>
        <p:txBody>
          <a:bodyPr wrap="square" rtlCol="0">
            <a:spAutoFit/>
          </a:bodyPr>
          <a:lstStyle>
            <a:defPPr>
              <a:defRPr lang="es-ES"/>
            </a:defPPr>
            <a:lvl1pPr>
              <a:defRPr sz="800">
                <a:latin typeface="Montserrat" panose="00000500000000000000" pitchFamily="2" charset="0"/>
              </a:defRPr>
            </a:lvl1pPr>
          </a:lstStyle>
          <a:p>
            <a:r>
              <a:rPr lang="es-ES" sz="1050" dirty="0"/>
              <a:t>¿Qué problemas de sostenibilidad resuelve mi producto o servicio para mis clientes?</a:t>
            </a:r>
          </a:p>
          <a:p>
            <a:endParaRPr lang="es-ES_tradnl" sz="1050" dirty="0"/>
          </a:p>
          <a:p>
            <a:r>
              <a:rPr lang="es-ES" sz="1050" dirty="0"/>
              <a:t>¿Qué beneficios únicos puedo ofrecer que integren sostenibilidad y calidad?</a:t>
            </a:r>
          </a:p>
          <a:p>
            <a:endParaRPr lang="es-ES" sz="1050" dirty="0"/>
          </a:p>
          <a:p>
            <a:r>
              <a:rPr lang="es-ES" sz="1050" dirty="0"/>
              <a:t>¿Cuáles son las funciones de su producto o servicio que lo hacen sostenible?</a:t>
            </a:r>
          </a:p>
          <a:p>
            <a:endParaRPr lang="es-ES" sz="1050" dirty="0"/>
          </a:p>
          <a:p>
            <a:r>
              <a:rPr lang="es-ES" sz="1050" dirty="0"/>
              <a:t>¿Podemos transformar la sostenibilidad en valor para el cliente?</a:t>
            </a:r>
          </a:p>
          <a:p>
            <a:endParaRPr lang="es-ES" sz="1050" dirty="0"/>
          </a:p>
          <a:p>
            <a:r>
              <a:rPr lang="es-ES" sz="1050" dirty="0"/>
              <a:t>¿Cómo puedo comunicar el valor ambiental y social de mi negocio para atraer y fidelizar clientes?</a:t>
            </a:r>
            <a:endParaRPr lang="es-ES_tradnl" sz="1050" dirty="0"/>
          </a:p>
        </p:txBody>
      </p:sp>
      <p:sp>
        <p:nvSpPr>
          <p:cNvPr id="16" name="QuadreDeText 15">
            <a:extLst>
              <a:ext uri="{FF2B5EF4-FFF2-40B4-BE49-F238E27FC236}">
                <a16:creationId xmlns:a16="http://schemas.microsoft.com/office/drawing/2014/main" id="{FC4B1C06-EAFB-4DB6-1FF5-3EEE10AA82D6}"/>
              </a:ext>
            </a:extLst>
          </p:cNvPr>
          <p:cNvSpPr txBox="1"/>
          <p:nvPr/>
        </p:nvSpPr>
        <p:spPr>
          <a:xfrm>
            <a:off x="487914" y="4154082"/>
            <a:ext cx="4684024" cy="1869743"/>
          </a:xfrm>
          <a:prstGeom prst="rect">
            <a:avLst/>
          </a:prstGeom>
          <a:solidFill>
            <a:schemeClr val="bg1"/>
          </a:solidFill>
          <a:ln>
            <a:solidFill>
              <a:srgbClr val="0D3F96"/>
            </a:solidFill>
          </a:ln>
        </p:spPr>
        <p:txBody>
          <a:bodyPr wrap="square" rtlCol="0">
            <a:spAutoFit/>
          </a:bodyPr>
          <a:lstStyle>
            <a:defPPr>
              <a:defRPr lang="es-ES"/>
            </a:defPPr>
            <a:lvl1pPr>
              <a:defRPr sz="1050">
                <a:latin typeface="Montserrat" panose="00000500000000000000" pitchFamily="2" charset="0"/>
              </a:defRPr>
            </a:lvl1pPr>
          </a:lstStyle>
          <a:p>
            <a:r>
              <a:rPr lang="es-ES" dirty="0"/>
              <a:t>- ¿Puedo sustituir los insumos de mi empresa por productos más sostenibles?</a:t>
            </a:r>
          </a:p>
          <a:p>
            <a:br>
              <a:rPr lang="es-ES" dirty="0"/>
            </a:br>
            <a:r>
              <a:rPr lang="es-ES" dirty="0"/>
              <a:t>- ¿Qué conocimientos técnicos deben adoptar mis empleados para la implementación efectiva de prácticas sostenibles?</a:t>
            </a:r>
          </a:p>
          <a:p>
            <a:endParaRPr lang="es-ES" dirty="0"/>
          </a:p>
          <a:p>
            <a:r>
              <a:rPr lang="es-ES" dirty="0"/>
              <a:t>¿Qué tecnologías puedo adoptar para reducir el consumo de recursos energéticos o la generación de emisiones?</a:t>
            </a:r>
          </a:p>
          <a:p>
            <a:endParaRPr lang="es-ES" dirty="0"/>
          </a:p>
          <a:p>
            <a:r>
              <a:rPr lang="es-ES" dirty="0"/>
              <a:t>¿Cuántos de mis empleados tienen conocimientos o están capacitados en sostenibilidad?</a:t>
            </a:r>
          </a:p>
        </p:txBody>
      </p:sp>
      <p:sp>
        <p:nvSpPr>
          <p:cNvPr id="17" name="QuadreDeText 16">
            <a:extLst>
              <a:ext uri="{FF2B5EF4-FFF2-40B4-BE49-F238E27FC236}">
                <a16:creationId xmlns:a16="http://schemas.microsoft.com/office/drawing/2014/main" id="{F54E047F-A5BE-145A-817D-01C173B360CC}"/>
              </a:ext>
            </a:extLst>
          </p:cNvPr>
          <p:cNvSpPr txBox="1"/>
          <p:nvPr/>
        </p:nvSpPr>
        <p:spPr>
          <a:xfrm>
            <a:off x="2726512" y="1219127"/>
            <a:ext cx="2387846" cy="2192908"/>
          </a:xfrm>
          <a:prstGeom prst="rect">
            <a:avLst/>
          </a:prstGeom>
          <a:solidFill>
            <a:schemeClr val="bg1"/>
          </a:solidFill>
          <a:ln>
            <a:solidFill>
              <a:srgbClr val="0D3F96"/>
            </a:solidFill>
          </a:ln>
        </p:spPr>
        <p:txBody>
          <a:bodyPr wrap="square" rtlCol="0">
            <a:spAutoFit/>
          </a:bodyPr>
          <a:lstStyle>
            <a:defPPr>
              <a:defRPr lang="es-ES"/>
            </a:defPPr>
            <a:lvl1pPr>
              <a:defRPr sz="1050">
                <a:latin typeface="Montserrat" panose="00000500000000000000" pitchFamily="2" charset="0"/>
              </a:defRPr>
            </a:lvl1pPr>
          </a:lstStyle>
          <a:p>
            <a:r>
              <a:rPr lang="es-ES" dirty="0"/>
              <a:t>¿Qué procesos en mis operaciones tienen el mayor impacto ambiental y cómo puedo optimizarlos?</a:t>
            </a:r>
          </a:p>
          <a:p>
            <a:endParaRPr lang="es-ES_tradnl" dirty="0"/>
          </a:p>
          <a:p>
            <a:r>
              <a:rPr lang="es-ES" dirty="0"/>
              <a:t>¿Qué tecnologías puedo adoptar para reducir el consumo de recursos o la generación de emisiones?</a:t>
            </a:r>
          </a:p>
          <a:p>
            <a:endParaRPr lang="es-ES_tradnl" dirty="0"/>
          </a:p>
          <a:p>
            <a:r>
              <a:rPr lang="es-ES_tradnl" altLang="en-IT" dirty="0"/>
              <a:t> </a:t>
            </a:r>
            <a:r>
              <a:rPr lang="es-ES" dirty="0"/>
              <a:t>¿Cómo puedo involucrar a mi equipo y a mis clientes en prácticas sostenibles?</a:t>
            </a:r>
            <a:endParaRPr lang="es-ES_tradnl" dirty="0"/>
          </a:p>
        </p:txBody>
      </p:sp>
      <p:sp>
        <p:nvSpPr>
          <p:cNvPr id="18" name="QuadreDeText 17">
            <a:extLst>
              <a:ext uri="{FF2B5EF4-FFF2-40B4-BE49-F238E27FC236}">
                <a16:creationId xmlns:a16="http://schemas.microsoft.com/office/drawing/2014/main" id="{205993CE-57A0-E46C-29C5-27BF24CA64E8}"/>
              </a:ext>
            </a:extLst>
          </p:cNvPr>
          <p:cNvSpPr txBox="1"/>
          <p:nvPr/>
        </p:nvSpPr>
        <p:spPr>
          <a:xfrm>
            <a:off x="0" y="1219127"/>
            <a:ext cx="2588965" cy="2839239"/>
          </a:xfrm>
          <a:prstGeom prst="rect">
            <a:avLst/>
          </a:prstGeom>
          <a:solidFill>
            <a:schemeClr val="bg1"/>
          </a:solidFill>
          <a:ln>
            <a:solidFill>
              <a:srgbClr val="0D3F96"/>
            </a:solidFill>
          </a:ln>
        </p:spPr>
        <p:txBody>
          <a:bodyPr wrap="square" rtlCol="0">
            <a:spAutoFit/>
          </a:bodyPr>
          <a:lstStyle>
            <a:defPPr>
              <a:defRPr lang="es-ES"/>
            </a:defPPr>
            <a:lvl1pPr>
              <a:defRPr sz="1050">
                <a:latin typeface="Montserrat" panose="00000500000000000000" pitchFamily="2" charset="0"/>
              </a:defRPr>
            </a:lvl1pPr>
          </a:lstStyle>
          <a:p>
            <a:r>
              <a:rPr lang="es-ES_tradnl" dirty="0"/>
              <a:t>¿Quiénes son los posibles socios para lograr una mayor sostenibilidad en el negocio?</a:t>
            </a:r>
          </a:p>
          <a:p>
            <a:endParaRPr lang="es-ES_tradnl" dirty="0"/>
          </a:p>
          <a:p>
            <a:r>
              <a:rPr lang="es-ES_tradnl" dirty="0"/>
              <a:t>¿Con que socios podemos conseguir que toda la cadena de suministro sea sostenible, transparente y circular?</a:t>
            </a:r>
          </a:p>
          <a:p>
            <a:endParaRPr lang="es-ES_tradnl" dirty="0"/>
          </a:p>
          <a:p>
            <a:r>
              <a:rPr lang="es-ES_tradnl" altLang="en-IT" dirty="0"/>
              <a:t> </a:t>
            </a:r>
            <a:r>
              <a:rPr lang="es-ES_tradnl" dirty="0"/>
              <a:t>¿ </a:t>
            </a:r>
            <a:r>
              <a:rPr lang="es-ES_tradnl" altLang="en-IT" dirty="0"/>
              <a:t>Con qué tipo de entidades puedo colaborar para hacer más sostenible la cadena de valor?</a:t>
            </a:r>
          </a:p>
          <a:p>
            <a:endParaRPr lang="es-ES_tradnl" dirty="0"/>
          </a:p>
          <a:p>
            <a:r>
              <a:rPr lang="es-ES_tradnl" dirty="0"/>
              <a:t>¿ </a:t>
            </a:r>
            <a:r>
              <a:rPr lang="es-ES" dirty="0"/>
              <a:t>Qué actores en mi cadena de valor pueden ayudarme a reducir mi huella de carbono o consumo de recursos</a:t>
            </a:r>
            <a:endParaRPr lang="es-ES_tradnl" dirty="0"/>
          </a:p>
        </p:txBody>
      </p:sp>
      <p:sp>
        <p:nvSpPr>
          <p:cNvPr id="19" name="QuadreDeText 18">
            <a:extLst>
              <a:ext uri="{FF2B5EF4-FFF2-40B4-BE49-F238E27FC236}">
                <a16:creationId xmlns:a16="http://schemas.microsoft.com/office/drawing/2014/main" id="{72E3D1FE-1BDA-59BE-9641-48ED35D1EEB0}"/>
              </a:ext>
            </a:extLst>
          </p:cNvPr>
          <p:cNvSpPr txBox="1"/>
          <p:nvPr/>
        </p:nvSpPr>
        <p:spPr>
          <a:xfrm>
            <a:off x="192776" y="772140"/>
            <a:ext cx="1676400" cy="369332"/>
          </a:xfrm>
          <a:prstGeom prst="rect">
            <a:avLst/>
          </a:prstGeom>
          <a:noFill/>
        </p:spPr>
        <p:txBody>
          <a:bodyPr wrap="square" rtlCol="0">
            <a:spAutoFit/>
          </a:bodyPr>
          <a:lstStyle/>
          <a:p>
            <a:r>
              <a:rPr lang="es-ES_tradnl" b="1" dirty="0">
                <a:solidFill>
                  <a:srgbClr val="0000FF"/>
                </a:solidFill>
                <a:latin typeface="Montserrat" panose="00000500000000000000" pitchFamily="2" charset="0"/>
              </a:rPr>
              <a:t>Socios Clave</a:t>
            </a:r>
            <a:endParaRPr lang="es-ES" b="1" dirty="0">
              <a:solidFill>
                <a:srgbClr val="0000FF"/>
              </a:solidFill>
              <a:latin typeface="Montserrat" panose="00000500000000000000" pitchFamily="2" charset="0"/>
            </a:endParaRPr>
          </a:p>
        </p:txBody>
      </p:sp>
      <p:sp>
        <p:nvSpPr>
          <p:cNvPr id="20" name="QuadreDeText 19">
            <a:extLst>
              <a:ext uri="{FF2B5EF4-FFF2-40B4-BE49-F238E27FC236}">
                <a16:creationId xmlns:a16="http://schemas.microsoft.com/office/drawing/2014/main" id="{4993AFA7-B0EA-1348-9277-3CFD783604CE}"/>
              </a:ext>
            </a:extLst>
          </p:cNvPr>
          <p:cNvSpPr txBox="1"/>
          <p:nvPr/>
        </p:nvSpPr>
        <p:spPr>
          <a:xfrm>
            <a:off x="2831537" y="616867"/>
            <a:ext cx="1676400" cy="646331"/>
          </a:xfrm>
          <a:prstGeom prst="rect">
            <a:avLst/>
          </a:prstGeom>
          <a:noFill/>
        </p:spPr>
        <p:txBody>
          <a:bodyPr wrap="square" rtlCol="0">
            <a:spAutoFit/>
          </a:bodyPr>
          <a:lstStyle/>
          <a:p>
            <a:r>
              <a:rPr lang="es-ES_tradnl" b="1" dirty="0">
                <a:solidFill>
                  <a:srgbClr val="0000FF"/>
                </a:solidFill>
                <a:latin typeface="Montserrat" panose="00000500000000000000" pitchFamily="2" charset="0"/>
              </a:rPr>
              <a:t>Actividades Clave</a:t>
            </a:r>
            <a:endParaRPr lang="es-ES" b="1" dirty="0">
              <a:solidFill>
                <a:srgbClr val="0000FF"/>
              </a:solidFill>
              <a:latin typeface="Montserrat" panose="00000500000000000000" pitchFamily="2" charset="0"/>
            </a:endParaRPr>
          </a:p>
        </p:txBody>
      </p:sp>
      <p:sp>
        <p:nvSpPr>
          <p:cNvPr id="21" name="QuadreDeText 20">
            <a:extLst>
              <a:ext uri="{FF2B5EF4-FFF2-40B4-BE49-F238E27FC236}">
                <a16:creationId xmlns:a16="http://schemas.microsoft.com/office/drawing/2014/main" id="{1DC2BBD2-3A8D-BDF5-8234-8801ACDE4EE3}"/>
              </a:ext>
            </a:extLst>
          </p:cNvPr>
          <p:cNvSpPr txBox="1"/>
          <p:nvPr/>
        </p:nvSpPr>
        <p:spPr>
          <a:xfrm>
            <a:off x="2888660" y="3524042"/>
            <a:ext cx="1676400" cy="646331"/>
          </a:xfrm>
          <a:prstGeom prst="rect">
            <a:avLst/>
          </a:prstGeom>
          <a:noFill/>
        </p:spPr>
        <p:txBody>
          <a:bodyPr wrap="square" rtlCol="0">
            <a:spAutoFit/>
          </a:bodyPr>
          <a:lstStyle/>
          <a:p>
            <a:r>
              <a:rPr lang="es-ES_tradnl" b="1" dirty="0">
                <a:solidFill>
                  <a:srgbClr val="0000FF"/>
                </a:solidFill>
                <a:latin typeface="Montserrat" panose="00000500000000000000" pitchFamily="2" charset="0"/>
              </a:rPr>
              <a:t>Recursos</a:t>
            </a:r>
          </a:p>
          <a:p>
            <a:r>
              <a:rPr lang="es-ES_tradnl" b="1" dirty="0">
                <a:solidFill>
                  <a:srgbClr val="0000FF"/>
                </a:solidFill>
                <a:latin typeface="Montserrat" panose="00000500000000000000" pitchFamily="2" charset="0"/>
              </a:rPr>
              <a:t>Clave</a:t>
            </a:r>
            <a:endParaRPr lang="es-ES" b="1" dirty="0">
              <a:solidFill>
                <a:srgbClr val="0000FF"/>
              </a:solidFill>
              <a:latin typeface="Montserrat" panose="00000500000000000000" pitchFamily="2" charset="0"/>
            </a:endParaRPr>
          </a:p>
        </p:txBody>
      </p:sp>
      <p:sp>
        <p:nvSpPr>
          <p:cNvPr id="22" name="QuadreDeText 21">
            <a:extLst>
              <a:ext uri="{FF2B5EF4-FFF2-40B4-BE49-F238E27FC236}">
                <a16:creationId xmlns:a16="http://schemas.microsoft.com/office/drawing/2014/main" id="{AF479B99-6E42-3A04-CC8B-8AE1822A2D76}"/>
              </a:ext>
            </a:extLst>
          </p:cNvPr>
          <p:cNvSpPr txBox="1"/>
          <p:nvPr/>
        </p:nvSpPr>
        <p:spPr>
          <a:xfrm>
            <a:off x="5396281" y="604260"/>
            <a:ext cx="1676400" cy="646331"/>
          </a:xfrm>
          <a:prstGeom prst="rect">
            <a:avLst/>
          </a:prstGeom>
          <a:noFill/>
        </p:spPr>
        <p:txBody>
          <a:bodyPr wrap="square" rtlCol="0">
            <a:spAutoFit/>
          </a:bodyPr>
          <a:lstStyle/>
          <a:p>
            <a:r>
              <a:rPr lang="es-ES_tradnl" b="1" dirty="0">
                <a:solidFill>
                  <a:srgbClr val="0000FF"/>
                </a:solidFill>
                <a:latin typeface="Montserrat" panose="00000500000000000000" pitchFamily="2" charset="0"/>
              </a:rPr>
              <a:t>Propuesta de Valor</a:t>
            </a:r>
            <a:endParaRPr lang="es-ES" b="1" dirty="0">
              <a:solidFill>
                <a:srgbClr val="0000FF"/>
              </a:solidFill>
              <a:latin typeface="Montserrat" panose="00000500000000000000" pitchFamily="2" charset="0"/>
            </a:endParaRPr>
          </a:p>
        </p:txBody>
      </p:sp>
      <p:sp>
        <p:nvSpPr>
          <p:cNvPr id="23" name="QuadreDeText 22">
            <a:extLst>
              <a:ext uri="{FF2B5EF4-FFF2-40B4-BE49-F238E27FC236}">
                <a16:creationId xmlns:a16="http://schemas.microsoft.com/office/drawing/2014/main" id="{0A4BC508-8CFE-4C7B-1237-79901FC89ACD}"/>
              </a:ext>
            </a:extLst>
          </p:cNvPr>
          <p:cNvSpPr txBox="1"/>
          <p:nvPr/>
        </p:nvSpPr>
        <p:spPr>
          <a:xfrm>
            <a:off x="8095719" y="589104"/>
            <a:ext cx="2004076" cy="646331"/>
          </a:xfrm>
          <a:prstGeom prst="rect">
            <a:avLst/>
          </a:prstGeom>
          <a:noFill/>
        </p:spPr>
        <p:txBody>
          <a:bodyPr wrap="square" rtlCol="0">
            <a:spAutoFit/>
          </a:bodyPr>
          <a:lstStyle/>
          <a:p>
            <a:r>
              <a:rPr lang="es-ES_tradnl" b="1" dirty="0">
                <a:solidFill>
                  <a:srgbClr val="0000FF"/>
                </a:solidFill>
                <a:latin typeface="Montserrat" panose="00000500000000000000" pitchFamily="2" charset="0"/>
              </a:rPr>
              <a:t>Relación con el cliente</a:t>
            </a:r>
            <a:endParaRPr lang="es-ES" b="1" dirty="0">
              <a:solidFill>
                <a:srgbClr val="0000FF"/>
              </a:solidFill>
              <a:latin typeface="Montserrat" panose="00000500000000000000" pitchFamily="2" charset="0"/>
            </a:endParaRPr>
          </a:p>
        </p:txBody>
      </p:sp>
      <p:sp>
        <p:nvSpPr>
          <p:cNvPr id="24" name="QuadreDeText 23">
            <a:extLst>
              <a:ext uri="{FF2B5EF4-FFF2-40B4-BE49-F238E27FC236}">
                <a16:creationId xmlns:a16="http://schemas.microsoft.com/office/drawing/2014/main" id="{31A4E77E-7AD4-DF1E-7FCB-C53090448E33}"/>
              </a:ext>
            </a:extLst>
          </p:cNvPr>
          <p:cNvSpPr txBox="1"/>
          <p:nvPr/>
        </p:nvSpPr>
        <p:spPr>
          <a:xfrm>
            <a:off x="8109373" y="4215660"/>
            <a:ext cx="2004076" cy="369332"/>
          </a:xfrm>
          <a:prstGeom prst="rect">
            <a:avLst/>
          </a:prstGeom>
          <a:noFill/>
        </p:spPr>
        <p:txBody>
          <a:bodyPr wrap="square" rtlCol="0">
            <a:spAutoFit/>
          </a:bodyPr>
          <a:lstStyle/>
          <a:p>
            <a:r>
              <a:rPr lang="es-ES_tradnl" b="1" dirty="0">
                <a:solidFill>
                  <a:srgbClr val="0000FF"/>
                </a:solidFill>
                <a:latin typeface="Montserrat" panose="00000500000000000000" pitchFamily="2" charset="0"/>
              </a:rPr>
              <a:t>Canales</a:t>
            </a:r>
            <a:endParaRPr lang="es-ES" b="1" dirty="0">
              <a:solidFill>
                <a:srgbClr val="0000FF"/>
              </a:solidFill>
              <a:latin typeface="Montserrat" panose="00000500000000000000" pitchFamily="2" charset="0"/>
            </a:endParaRPr>
          </a:p>
        </p:txBody>
      </p:sp>
      <p:sp>
        <p:nvSpPr>
          <p:cNvPr id="25" name="QuadreDeText 24">
            <a:extLst>
              <a:ext uri="{FF2B5EF4-FFF2-40B4-BE49-F238E27FC236}">
                <a16:creationId xmlns:a16="http://schemas.microsoft.com/office/drawing/2014/main" id="{3A8332CE-55AF-2644-397B-C43A1CE8AE0A}"/>
              </a:ext>
            </a:extLst>
          </p:cNvPr>
          <p:cNvSpPr txBox="1"/>
          <p:nvPr/>
        </p:nvSpPr>
        <p:spPr>
          <a:xfrm>
            <a:off x="10247729" y="1609122"/>
            <a:ext cx="2004076" cy="369332"/>
          </a:xfrm>
          <a:prstGeom prst="rect">
            <a:avLst/>
          </a:prstGeom>
          <a:noFill/>
        </p:spPr>
        <p:txBody>
          <a:bodyPr wrap="square" rtlCol="0">
            <a:spAutoFit/>
          </a:bodyPr>
          <a:lstStyle/>
          <a:p>
            <a:r>
              <a:rPr lang="es-ES_tradnl" b="1" dirty="0">
                <a:solidFill>
                  <a:srgbClr val="0000FF"/>
                </a:solidFill>
                <a:latin typeface="Montserrat" panose="00000500000000000000" pitchFamily="2" charset="0"/>
              </a:rPr>
              <a:t>Segmentación</a:t>
            </a:r>
            <a:endParaRPr lang="es-ES" b="1" dirty="0">
              <a:solidFill>
                <a:srgbClr val="0000FF"/>
              </a:solidFill>
              <a:latin typeface="Montserrat" panose="00000500000000000000" pitchFamily="2" charset="0"/>
            </a:endParaRPr>
          </a:p>
        </p:txBody>
      </p:sp>
      <p:sp>
        <p:nvSpPr>
          <p:cNvPr id="26" name="QuadreDeText 25">
            <a:extLst>
              <a:ext uri="{FF2B5EF4-FFF2-40B4-BE49-F238E27FC236}">
                <a16:creationId xmlns:a16="http://schemas.microsoft.com/office/drawing/2014/main" id="{E728655D-7ED4-66AF-9284-9D5DD124865A}"/>
              </a:ext>
            </a:extLst>
          </p:cNvPr>
          <p:cNvSpPr txBox="1"/>
          <p:nvPr/>
        </p:nvSpPr>
        <p:spPr>
          <a:xfrm>
            <a:off x="131250" y="6038886"/>
            <a:ext cx="2820796" cy="369332"/>
          </a:xfrm>
          <a:prstGeom prst="rect">
            <a:avLst/>
          </a:prstGeom>
          <a:noFill/>
        </p:spPr>
        <p:txBody>
          <a:bodyPr wrap="square" rtlCol="0">
            <a:spAutoFit/>
          </a:bodyPr>
          <a:lstStyle/>
          <a:p>
            <a:r>
              <a:rPr lang="es-ES_tradnl" b="1" dirty="0">
                <a:solidFill>
                  <a:srgbClr val="0000FF"/>
                </a:solidFill>
                <a:latin typeface="Montserrat" panose="00000500000000000000" pitchFamily="2" charset="0"/>
              </a:rPr>
              <a:t>Estructura de Costos</a:t>
            </a:r>
            <a:endParaRPr lang="es-ES" b="1" dirty="0">
              <a:solidFill>
                <a:srgbClr val="0000FF"/>
              </a:solidFill>
              <a:latin typeface="Montserrat" panose="00000500000000000000" pitchFamily="2" charset="0"/>
            </a:endParaRPr>
          </a:p>
        </p:txBody>
      </p:sp>
      <p:sp>
        <p:nvSpPr>
          <p:cNvPr id="27" name="QuadreDeText 26">
            <a:extLst>
              <a:ext uri="{FF2B5EF4-FFF2-40B4-BE49-F238E27FC236}">
                <a16:creationId xmlns:a16="http://schemas.microsoft.com/office/drawing/2014/main" id="{AD2D8390-6BE0-2BE5-12A2-C58ED2495CBF}"/>
              </a:ext>
            </a:extLst>
          </p:cNvPr>
          <p:cNvSpPr txBox="1"/>
          <p:nvPr/>
        </p:nvSpPr>
        <p:spPr>
          <a:xfrm>
            <a:off x="5397199" y="6247389"/>
            <a:ext cx="2820796" cy="369332"/>
          </a:xfrm>
          <a:prstGeom prst="rect">
            <a:avLst/>
          </a:prstGeom>
          <a:noFill/>
        </p:spPr>
        <p:txBody>
          <a:bodyPr wrap="square" rtlCol="0">
            <a:spAutoFit/>
          </a:bodyPr>
          <a:lstStyle/>
          <a:p>
            <a:r>
              <a:rPr lang="es-ES_tradnl" b="1" dirty="0">
                <a:solidFill>
                  <a:srgbClr val="0000FF"/>
                </a:solidFill>
                <a:latin typeface="Montserrat" panose="00000500000000000000" pitchFamily="2" charset="0"/>
              </a:rPr>
              <a:t>Flujo de ingresos</a:t>
            </a:r>
            <a:endParaRPr lang="es-ES" b="1" dirty="0">
              <a:solidFill>
                <a:srgbClr val="0000FF"/>
              </a:solidFill>
              <a:latin typeface="Montserrat" panose="00000500000000000000" pitchFamily="2" charset="0"/>
            </a:endParaRPr>
          </a:p>
        </p:txBody>
      </p:sp>
    </p:spTree>
    <p:extLst>
      <p:ext uri="{BB962C8B-B14F-4D97-AF65-F5344CB8AC3E}">
        <p14:creationId xmlns:p14="http://schemas.microsoft.com/office/powerpoint/2010/main" val="157971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90137-36A9-A2EF-BE2B-5A8E934B6257}"/>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32519DB7-59EB-6FE9-5575-1D6F18A9F328}"/>
              </a:ext>
            </a:extLst>
          </p:cNvPr>
          <p:cNvSpPr txBox="1">
            <a:spLocks noGrp="1"/>
          </p:cNvSpPr>
          <p:nvPr>
            <p:ph type="title"/>
          </p:nvPr>
        </p:nvSpPr>
        <p:spPr>
          <a:xfrm>
            <a:off x="1261872" y="1454544"/>
            <a:ext cx="10265008" cy="443711"/>
          </a:xfrm>
          <a:prstGeom prst="rect">
            <a:avLst/>
          </a:prstGeom>
        </p:spPr>
        <p:txBody>
          <a:bodyPr vert="horz" wrap="square" lIns="0" tIns="12700" rIns="0" bIns="0" rtlCol="0">
            <a:spAutoFit/>
          </a:bodyPr>
          <a:lstStyle/>
          <a:p>
            <a:pPr marL="12700">
              <a:lnSpc>
                <a:spcPct val="100000"/>
              </a:lnSpc>
              <a:spcBef>
                <a:spcPts val="100"/>
              </a:spcBef>
            </a:pPr>
            <a:r>
              <a:rPr lang="es-ES" sz="2800" b="1" dirty="0">
                <a:solidFill>
                  <a:srgbClr val="0D3F96"/>
                </a:solidFill>
                <a:latin typeface="Montserrat" panose="020B0604020202020204" charset="0"/>
              </a:rPr>
              <a:t>INDICADORES EN MODELOS DE NEGOCIO SOSTENIBLE</a:t>
            </a:r>
            <a:endParaRPr lang="es-ES" sz="2800" dirty="0">
              <a:solidFill>
                <a:schemeClr val="tx1"/>
              </a:solidFill>
              <a:latin typeface="Montserrat" panose="020B0604020202020204" charset="0"/>
            </a:endParaRPr>
          </a:p>
        </p:txBody>
      </p:sp>
      <p:sp>
        <p:nvSpPr>
          <p:cNvPr id="3" name="object 6">
            <a:extLst>
              <a:ext uri="{FF2B5EF4-FFF2-40B4-BE49-F238E27FC236}">
                <a16:creationId xmlns:a16="http://schemas.microsoft.com/office/drawing/2014/main" id="{C5BB1265-3268-CA7E-53B8-DF45503D7440}"/>
              </a:ext>
            </a:extLst>
          </p:cNvPr>
          <p:cNvSpPr txBox="1"/>
          <p:nvPr/>
        </p:nvSpPr>
        <p:spPr>
          <a:xfrm>
            <a:off x="1261872" y="1676400"/>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CDBD6FB1-32D6-62F8-FF15-C0C7EC6A7335}"/>
              </a:ext>
            </a:extLst>
          </p:cNvPr>
          <p:cNvSpPr>
            <a:spLocks noGrp="1"/>
          </p:cNvSpPr>
          <p:nvPr>
            <p:ph type="sldNum" sz="quarter" idx="7"/>
          </p:nvPr>
        </p:nvSpPr>
        <p:spPr/>
        <p:txBody>
          <a:bodyPr/>
          <a:lstStyle/>
          <a:p>
            <a:fld id="{B6F15528-21DE-4FAA-801E-634DDDAF4B2B}" type="slidenum">
              <a:rPr lang="es-ES" smtClean="0"/>
              <a:t>29</a:t>
            </a:fld>
            <a:endParaRPr lang="es-ES"/>
          </a:p>
        </p:txBody>
      </p:sp>
      <p:sp>
        <p:nvSpPr>
          <p:cNvPr id="2" name="Rectangle 1">
            <a:extLst>
              <a:ext uri="{FF2B5EF4-FFF2-40B4-BE49-F238E27FC236}">
                <a16:creationId xmlns:a16="http://schemas.microsoft.com/office/drawing/2014/main" id="{1894214A-8747-C605-B77D-D03FBBB0A737}"/>
              </a:ext>
            </a:extLst>
          </p:cNvPr>
          <p:cNvSpPr/>
          <p:nvPr/>
        </p:nvSpPr>
        <p:spPr>
          <a:xfrm>
            <a:off x="228600" y="304800"/>
            <a:ext cx="609600" cy="6781800"/>
          </a:xfrm>
          <a:prstGeom prst="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QuadreDeText 4">
            <a:extLst>
              <a:ext uri="{FF2B5EF4-FFF2-40B4-BE49-F238E27FC236}">
                <a16:creationId xmlns:a16="http://schemas.microsoft.com/office/drawing/2014/main" id="{DC07D8F5-3FAA-757F-7C0E-A87E2314C689}"/>
              </a:ext>
            </a:extLst>
          </p:cNvPr>
          <p:cNvSpPr txBox="1"/>
          <p:nvPr/>
        </p:nvSpPr>
        <p:spPr>
          <a:xfrm>
            <a:off x="1796925" y="2573426"/>
            <a:ext cx="8415528" cy="830997"/>
          </a:xfrm>
          <a:prstGeom prst="rect">
            <a:avLst/>
          </a:prstGeom>
          <a:noFill/>
        </p:spPr>
        <p:txBody>
          <a:bodyPr wrap="square">
            <a:spAutoFit/>
          </a:bodyPr>
          <a:lstStyle/>
          <a:p>
            <a:pPr marL="285750" indent="-285750">
              <a:spcAft>
                <a:spcPts val="1800"/>
              </a:spcAft>
              <a:buFont typeface="Wingdings" panose="05000000000000000000" pitchFamily="2" charset="2"/>
              <a:buChar char="ü"/>
            </a:pPr>
            <a:r>
              <a:rPr lang="es-ES" sz="2400" dirty="0">
                <a:latin typeface="Montserrat" panose="020B0604020202020204" charset="0"/>
              </a:rPr>
              <a:t>Indicadores de desempeño en la reducción de las emisiones. – HUELLA DE CARBONO</a:t>
            </a:r>
          </a:p>
        </p:txBody>
      </p:sp>
      <p:sp>
        <p:nvSpPr>
          <p:cNvPr id="4" name="Rectangle: cantonades arrodonides 3">
            <a:extLst>
              <a:ext uri="{FF2B5EF4-FFF2-40B4-BE49-F238E27FC236}">
                <a16:creationId xmlns:a16="http://schemas.microsoft.com/office/drawing/2014/main" id="{784B75D0-2B61-8C5F-96B8-A1198DF07FC6}"/>
              </a:ext>
            </a:extLst>
          </p:cNvPr>
          <p:cNvSpPr/>
          <p:nvPr/>
        </p:nvSpPr>
        <p:spPr>
          <a:xfrm>
            <a:off x="1011935" y="381000"/>
            <a:ext cx="969265" cy="714572"/>
          </a:xfrm>
          <a:prstGeom prst="roundRect">
            <a:avLst/>
          </a:prstGeom>
          <a:no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0D3F96"/>
                </a:solidFill>
                <a:latin typeface="Montserrat" panose="00000500000000000000" pitchFamily="2" charset="0"/>
              </a:rPr>
              <a:t>4</a:t>
            </a:r>
          </a:p>
        </p:txBody>
      </p:sp>
      <p:pic>
        <p:nvPicPr>
          <p:cNvPr id="6" name="Imagen 5">
            <a:extLst>
              <a:ext uri="{FF2B5EF4-FFF2-40B4-BE49-F238E27FC236}">
                <a16:creationId xmlns:a16="http://schemas.microsoft.com/office/drawing/2014/main" id="{0E105F90-64AB-6F45-C341-D1C8C38B6E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265470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213432" y="1654275"/>
            <a:ext cx="9765135" cy="3679725"/>
          </a:xfrm>
          <a:prstGeom prst="rect">
            <a:avLst/>
          </a:prstGeom>
        </p:spPr>
        <p:txBody>
          <a:bodyPr vert="horz" wrap="square" lIns="0" tIns="12700" rIns="0" bIns="0" rtlCol="0">
            <a:spAutoFit/>
          </a:bodyPr>
          <a:lstStyle/>
          <a:p>
            <a:pPr marL="469900" indent="-457200">
              <a:lnSpc>
                <a:spcPct val="200000"/>
              </a:lnSpc>
              <a:spcBef>
                <a:spcPts val="100"/>
              </a:spcBef>
              <a:buFont typeface="+mj-lt"/>
              <a:buAutoNum type="arabicPeriod"/>
            </a:pPr>
            <a:r>
              <a:rPr lang="es-ES" sz="2000" spc="20" dirty="0">
                <a:latin typeface="Montserrat" panose="020B0604020202020204" charset="0"/>
                <a:cs typeface="Microsoft Sans Serif"/>
              </a:rPr>
              <a:t>Introducción a la Sostenibilidad en la cadena de Valor HORECA</a:t>
            </a:r>
          </a:p>
          <a:p>
            <a:pPr marL="469900" indent="-457200">
              <a:lnSpc>
                <a:spcPct val="200000"/>
              </a:lnSpc>
              <a:spcBef>
                <a:spcPts val="100"/>
              </a:spcBef>
              <a:buFont typeface="+mj-lt"/>
              <a:buAutoNum type="arabicPeriod"/>
            </a:pPr>
            <a:r>
              <a:rPr lang="es-ES" sz="2000" spc="20" dirty="0">
                <a:latin typeface="Montserrat" panose="020B0604020202020204" charset="0"/>
                <a:cs typeface="Microsoft Sans Serif"/>
              </a:rPr>
              <a:t>Mapa cadena de Valor y </a:t>
            </a:r>
            <a:r>
              <a:rPr lang="es-ES" sz="2000" spc="20" dirty="0" err="1">
                <a:latin typeface="Montserrat" panose="020B0604020202020204" charset="0"/>
                <a:cs typeface="Microsoft Sans Serif"/>
              </a:rPr>
              <a:t>Hotspots</a:t>
            </a:r>
            <a:endParaRPr lang="es-ES" sz="2000" spc="20" dirty="0">
              <a:latin typeface="Montserrat" panose="020B0604020202020204" charset="0"/>
              <a:cs typeface="Microsoft Sans Serif"/>
            </a:endParaRPr>
          </a:p>
          <a:p>
            <a:pPr marL="469900" indent="-457200">
              <a:lnSpc>
                <a:spcPct val="200000"/>
              </a:lnSpc>
              <a:spcBef>
                <a:spcPts val="100"/>
              </a:spcBef>
              <a:buFont typeface="+mj-lt"/>
              <a:buAutoNum type="arabicPeriod"/>
            </a:pPr>
            <a:r>
              <a:rPr lang="es-ES" sz="2000" spc="20" dirty="0">
                <a:latin typeface="Montserrat" panose="020B0604020202020204" charset="0"/>
                <a:cs typeface="Microsoft Sans Serif"/>
              </a:rPr>
              <a:t>Modelos de Negocio Sostenibles </a:t>
            </a:r>
          </a:p>
          <a:p>
            <a:pPr marL="469900" indent="-457200">
              <a:lnSpc>
                <a:spcPct val="200000"/>
              </a:lnSpc>
              <a:spcBef>
                <a:spcPts val="100"/>
              </a:spcBef>
              <a:buFont typeface="+mj-lt"/>
              <a:buAutoNum type="arabicPeriod"/>
            </a:pPr>
            <a:r>
              <a:rPr lang="es-ES" sz="2000" spc="20" dirty="0">
                <a:latin typeface="Montserrat" panose="020B0604020202020204" charset="0"/>
                <a:cs typeface="Microsoft Sans Serif"/>
              </a:rPr>
              <a:t> Indicadores</a:t>
            </a:r>
          </a:p>
          <a:p>
            <a:pPr marL="469900" indent="-457200">
              <a:lnSpc>
                <a:spcPct val="200000"/>
              </a:lnSpc>
              <a:spcBef>
                <a:spcPts val="100"/>
              </a:spcBef>
              <a:buFont typeface="+mj-lt"/>
              <a:buAutoNum type="arabicPeriod"/>
            </a:pPr>
            <a:r>
              <a:rPr lang="es-ES" sz="2000" spc="20" dirty="0">
                <a:latin typeface="Montserrat" panose="020B0604020202020204" charset="0"/>
                <a:cs typeface="Microsoft Sans Serif"/>
              </a:rPr>
              <a:t>Alcance 3 de la huella de Carbono</a:t>
            </a:r>
          </a:p>
          <a:p>
            <a:pPr marL="12700">
              <a:lnSpc>
                <a:spcPct val="200000"/>
              </a:lnSpc>
              <a:spcBef>
                <a:spcPts val="100"/>
              </a:spcBef>
            </a:pPr>
            <a:endParaRPr lang="es-ES" sz="2000" spc="20" dirty="0">
              <a:latin typeface="Montserrat" panose="020B0604020202020204" charset="0"/>
              <a:cs typeface="Microsoft Sans Serif"/>
            </a:endParaRPr>
          </a:p>
        </p:txBody>
      </p:sp>
      <p:sp>
        <p:nvSpPr>
          <p:cNvPr id="11" name="Contenidor de número de diapositiva 10">
            <a:extLst>
              <a:ext uri="{FF2B5EF4-FFF2-40B4-BE49-F238E27FC236}">
                <a16:creationId xmlns:a16="http://schemas.microsoft.com/office/drawing/2014/main" id="{00C94640-E8C9-DEA8-F146-631CF9A4F69F}"/>
              </a:ext>
            </a:extLst>
          </p:cNvPr>
          <p:cNvSpPr>
            <a:spLocks noGrp="1"/>
          </p:cNvSpPr>
          <p:nvPr>
            <p:ph type="sldNum" sz="quarter" idx="7"/>
          </p:nvPr>
        </p:nvSpPr>
        <p:spPr/>
        <p:txBody>
          <a:bodyPr/>
          <a:lstStyle/>
          <a:p>
            <a:fld id="{B6F15528-21DE-4FAA-801E-634DDDAF4B2B}" type="slidenum">
              <a:rPr lang="es-ES" smtClean="0"/>
              <a:t>3</a:t>
            </a:fld>
            <a:endParaRPr lang="es-ES"/>
          </a:p>
        </p:txBody>
      </p:sp>
      <p:sp>
        <p:nvSpPr>
          <p:cNvPr id="3" name="CuadroTexto 2">
            <a:extLst>
              <a:ext uri="{FF2B5EF4-FFF2-40B4-BE49-F238E27FC236}">
                <a16:creationId xmlns:a16="http://schemas.microsoft.com/office/drawing/2014/main" id="{D4356B95-FBEB-7899-0774-5A5301F8FDF2}"/>
              </a:ext>
            </a:extLst>
          </p:cNvPr>
          <p:cNvSpPr txBox="1"/>
          <p:nvPr/>
        </p:nvSpPr>
        <p:spPr>
          <a:xfrm>
            <a:off x="2819400" y="533400"/>
            <a:ext cx="6096000" cy="646331"/>
          </a:xfrm>
          <a:prstGeom prst="rect">
            <a:avLst/>
          </a:prstGeom>
          <a:noFill/>
        </p:spPr>
        <p:txBody>
          <a:bodyPr wrap="square">
            <a:spAutoFit/>
          </a:bodyPr>
          <a:lstStyle/>
          <a:p>
            <a:r>
              <a:rPr lang="es-ES" sz="3600" b="1" spc="-5" dirty="0">
                <a:solidFill>
                  <a:srgbClr val="154097"/>
                </a:solidFill>
                <a:latin typeface="Montserrat" panose="020B0604020202020204" charset="0"/>
                <a:ea typeface="+mj-ea"/>
              </a:rPr>
              <a:t>INDICE</a:t>
            </a:r>
            <a:r>
              <a:rPr lang="es-ES" sz="3600" b="1" spc="-5" dirty="0">
                <a:solidFill>
                  <a:srgbClr val="154097"/>
                </a:solidFill>
                <a:latin typeface="Montserrat" panose="020B0604020202020204" charset="0"/>
                <a:cs typeface="+mn-cs"/>
              </a:rPr>
              <a:t>  de contenidos</a:t>
            </a:r>
            <a:endParaRPr lang="es-ES" sz="3600" dirty="0"/>
          </a:p>
        </p:txBody>
      </p:sp>
      <p:pic>
        <p:nvPicPr>
          <p:cNvPr id="2" name="Immagine 4" descr="Immagine che contiene Carattere, logo, simbolo, Elementi grafici&#10;&#10;Descrizione generata automaticamente">
            <a:extLst>
              <a:ext uri="{FF2B5EF4-FFF2-40B4-BE49-F238E27FC236}">
                <a16:creationId xmlns:a16="http://schemas.microsoft.com/office/drawing/2014/main" id="{7798B506-BFA9-CB0B-708C-F90CE28D15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1469" y="79004"/>
            <a:ext cx="1346108" cy="1387234"/>
          </a:xfrm>
          <a:prstGeom prst="rect">
            <a:avLst/>
          </a:prstGeom>
        </p:spPr>
      </p:pic>
      <p:pic>
        <p:nvPicPr>
          <p:cNvPr id="4" name="Imagen 3">
            <a:extLst>
              <a:ext uri="{FF2B5EF4-FFF2-40B4-BE49-F238E27FC236}">
                <a16:creationId xmlns:a16="http://schemas.microsoft.com/office/drawing/2014/main" id="{F4FD6195-1DA6-E590-74B1-AD65A2C9BC3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1E84D-C8E7-0C15-D860-DFF33BD8989D}"/>
            </a:ext>
          </a:extLst>
        </p:cNvPr>
        <p:cNvGrpSpPr/>
        <p:nvPr/>
      </p:nvGrpSpPr>
      <p:grpSpPr>
        <a:xfrm>
          <a:off x="0" y="0"/>
          <a:ext cx="0" cy="0"/>
          <a:chOff x="0" y="0"/>
          <a:chExt cx="0" cy="0"/>
        </a:xfrm>
      </p:grpSpPr>
      <p:sp>
        <p:nvSpPr>
          <p:cNvPr id="8" name="Contenidor de número de diapositiva 7">
            <a:extLst>
              <a:ext uri="{FF2B5EF4-FFF2-40B4-BE49-F238E27FC236}">
                <a16:creationId xmlns:a16="http://schemas.microsoft.com/office/drawing/2014/main" id="{FAEF6835-7F3A-5011-F73A-4CC4DC6BEC40}"/>
              </a:ext>
            </a:extLst>
          </p:cNvPr>
          <p:cNvSpPr>
            <a:spLocks noGrp="1"/>
          </p:cNvSpPr>
          <p:nvPr>
            <p:ph type="sldNum" sz="quarter" idx="7"/>
          </p:nvPr>
        </p:nvSpPr>
        <p:spPr/>
        <p:txBody>
          <a:bodyPr/>
          <a:lstStyle/>
          <a:p>
            <a:fld id="{B6F15528-21DE-4FAA-801E-634DDDAF4B2B}" type="slidenum">
              <a:rPr lang="es-ES" smtClean="0"/>
              <a:t>30</a:t>
            </a:fld>
            <a:endParaRPr lang="es-ES"/>
          </a:p>
        </p:txBody>
      </p:sp>
      <p:sp>
        <p:nvSpPr>
          <p:cNvPr id="6" name="Rectangle: una sola cantonada retallada 5">
            <a:extLst>
              <a:ext uri="{FF2B5EF4-FFF2-40B4-BE49-F238E27FC236}">
                <a16:creationId xmlns:a16="http://schemas.microsoft.com/office/drawing/2014/main" id="{4B759CB8-A341-187E-DFC0-19D5205DE423}"/>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QuadreDeText 3">
            <a:extLst>
              <a:ext uri="{FF2B5EF4-FFF2-40B4-BE49-F238E27FC236}">
                <a16:creationId xmlns:a16="http://schemas.microsoft.com/office/drawing/2014/main" id="{4A981B5D-FD2A-6F59-0D59-DEFC79B4B002}"/>
              </a:ext>
            </a:extLst>
          </p:cNvPr>
          <p:cNvSpPr txBox="1"/>
          <p:nvPr/>
        </p:nvSpPr>
        <p:spPr>
          <a:xfrm>
            <a:off x="301128" y="208778"/>
            <a:ext cx="10214472" cy="954107"/>
          </a:xfrm>
          <a:prstGeom prst="rect">
            <a:avLst/>
          </a:prstGeom>
          <a:noFill/>
        </p:spPr>
        <p:txBody>
          <a:bodyPr wrap="square">
            <a:spAutoFit/>
          </a:bodyPr>
          <a:lstStyle/>
          <a:p>
            <a:pPr>
              <a:spcAft>
                <a:spcPts val="1800"/>
              </a:spcAft>
            </a:pPr>
            <a:r>
              <a:rPr lang="es-ES" sz="2800" b="1" dirty="0">
                <a:solidFill>
                  <a:srgbClr val="0D3F96"/>
                </a:solidFill>
                <a:latin typeface="Montserrat" panose="020B0604020202020204" charset="0"/>
              </a:rPr>
              <a:t>INDICADORES EN MODELOS DE NEGOCIO SOSTENIBLE</a:t>
            </a:r>
          </a:p>
        </p:txBody>
      </p:sp>
      <p:sp>
        <p:nvSpPr>
          <p:cNvPr id="2" name="QuadreDeText 1">
            <a:extLst>
              <a:ext uri="{FF2B5EF4-FFF2-40B4-BE49-F238E27FC236}">
                <a16:creationId xmlns:a16="http://schemas.microsoft.com/office/drawing/2014/main" id="{EC0860A9-C2FF-FDB5-C8CE-17362F12ABF7}"/>
              </a:ext>
            </a:extLst>
          </p:cNvPr>
          <p:cNvSpPr txBox="1"/>
          <p:nvPr/>
        </p:nvSpPr>
        <p:spPr>
          <a:xfrm>
            <a:off x="605928" y="2057400"/>
            <a:ext cx="10214472" cy="3416320"/>
          </a:xfrm>
          <a:prstGeom prst="rect">
            <a:avLst/>
          </a:prstGeom>
          <a:noFill/>
          <a:ln>
            <a:solidFill>
              <a:srgbClr val="0D3F96"/>
            </a:solidFill>
          </a:ln>
        </p:spPr>
        <p:txBody>
          <a:bodyPr wrap="square" rtlCol="0">
            <a:spAutoFit/>
          </a:bodyPr>
          <a:lstStyle/>
          <a:p>
            <a:r>
              <a:rPr lang="es-ES" sz="2800" dirty="0">
                <a:latin typeface="Montserrat" panose="00000500000000000000" pitchFamily="2" charset="0"/>
              </a:rPr>
              <a:t>Huella de Carbono Total: </a:t>
            </a:r>
            <a:r>
              <a:rPr lang="es-ES" sz="2800" b="1" dirty="0"/>
              <a:t>(</a:t>
            </a:r>
            <a:r>
              <a:rPr lang="es-ES" sz="2800" b="1" dirty="0" err="1"/>
              <a:t>tCO₂e</a:t>
            </a:r>
            <a:r>
              <a:rPr lang="es-ES" sz="2800" b="1" dirty="0"/>
              <a:t>/año)</a:t>
            </a:r>
            <a:r>
              <a:rPr lang="es-ES" sz="2800" dirty="0"/>
              <a:t>:Mide el impacto de las operaciones globales (alcances 1, 2 y 3).</a:t>
            </a:r>
          </a:p>
          <a:p>
            <a:endParaRPr lang="es-ES" sz="2800" dirty="0">
              <a:latin typeface="Montserrat" panose="00000500000000000000" pitchFamily="2" charset="0"/>
            </a:endParaRPr>
          </a:p>
          <a:p>
            <a:r>
              <a:rPr lang="es-ES" sz="2800" dirty="0">
                <a:latin typeface="Montserrat" panose="00000500000000000000" pitchFamily="2" charset="0"/>
              </a:rPr>
              <a:t>Consumos energéticos: </a:t>
            </a:r>
            <a:r>
              <a:rPr lang="es-ES" sz="2400" b="1" dirty="0">
                <a:latin typeface="Montserrat" panose="00000500000000000000" pitchFamily="2" charset="0"/>
              </a:rPr>
              <a:t>Por cliente o servicio(kWh/cliente)</a:t>
            </a:r>
            <a:r>
              <a:rPr lang="es-ES" sz="2400" dirty="0">
                <a:latin typeface="Montserrat" panose="00000500000000000000" pitchFamily="2" charset="0"/>
              </a:rPr>
              <a:t>:</a:t>
            </a:r>
          </a:p>
          <a:p>
            <a:r>
              <a:rPr lang="es-ES" sz="2400" dirty="0">
                <a:latin typeface="Montserrat" panose="00000500000000000000" pitchFamily="2" charset="0"/>
              </a:rPr>
              <a:t>Permite identificar el impacto relativo por huésped o comida servida.</a:t>
            </a:r>
          </a:p>
          <a:p>
            <a:endParaRPr lang="es-ES" sz="2800" dirty="0">
              <a:latin typeface="Montserrat" panose="00000500000000000000" pitchFamily="2" charset="0"/>
            </a:endParaRPr>
          </a:p>
          <a:p>
            <a:r>
              <a:rPr lang="es-ES" sz="2800" dirty="0">
                <a:latin typeface="Montserrat" panose="00000500000000000000" pitchFamily="2" charset="0"/>
              </a:rPr>
              <a:t>Indicadores de Buenas prácticas implementadas.</a:t>
            </a:r>
          </a:p>
        </p:txBody>
      </p:sp>
      <p:pic>
        <p:nvPicPr>
          <p:cNvPr id="3" name="Imagen 2">
            <a:extLst>
              <a:ext uri="{FF2B5EF4-FFF2-40B4-BE49-F238E27FC236}">
                <a16:creationId xmlns:a16="http://schemas.microsoft.com/office/drawing/2014/main" id="{0AD1617C-65B0-7B7C-85E4-5AB2C36696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2679984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30527-E4FE-62FB-9F02-1C1A1B7B616C}"/>
            </a:ext>
          </a:extLst>
        </p:cNvPr>
        <p:cNvGrpSpPr/>
        <p:nvPr/>
      </p:nvGrpSpPr>
      <p:grpSpPr>
        <a:xfrm>
          <a:off x="0" y="0"/>
          <a:ext cx="0" cy="0"/>
          <a:chOff x="0" y="0"/>
          <a:chExt cx="0" cy="0"/>
        </a:xfrm>
      </p:grpSpPr>
      <p:sp>
        <p:nvSpPr>
          <p:cNvPr id="8" name="Contenidor de número de diapositiva 7">
            <a:extLst>
              <a:ext uri="{FF2B5EF4-FFF2-40B4-BE49-F238E27FC236}">
                <a16:creationId xmlns:a16="http://schemas.microsoft.com/office/drawing/2014/main" id="{1F2178BC-8B41-7995-CD0A-74E949E0525B}"/>
              </a:ext>
            </a:extLst>
          </p:cNvPr>
          <p:cNvSpPr>
            <a:spLocks noGrp="1"/>
          </p:cNvSpPr>
          <p:nvPr>
            <p:ph type="sldNum" sz="quarter" idx="7"/>
          </p:nvPr>
        </p:nvSpPr>
        <p:spPr/>
        <p:txBody>
          <a:bodyPr/>
          <a:lstStyle/>
          <a:p>
            <a:fld id="{B6F15528-21DE-4FAA-801E-634DDDAF4B2B}" type="slidenum">
              <a:rPr lang="es-ES" smtClean="0"/>
              <a:t>31</a:t>
            </a:fld>
            <a:endParaRPr lang="es-ES" dirty="0"/>
          </a:p>
        </p:txBody>
      </p:sp>
      <p:sp>
        <p:nvSpPr>
          <p:cNvPr id="6" name="Rectangle: una sola cantonada retallada 5">
            <a:extLst>
              <a:ext uri="{FF2B5EF4-FFF2-40B4-BE49-F238E27FC236}">
                <a16:creationId xmlns:a16="http://schemas.microsoft.com/office/drawing/2014/main" id="{D4AE807F-96B8-7141-51EB-0D1E679F4EC2}"/>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QuadreDeText 3">
            <a:extLst>
              <a:ext uri="{FF2B5EF4-FFF2-40B4-BE49-F238E27FC236}">
                <a16:creationId xmlns:a16="http://schemas.microsoft.com/office/drawing/2014/main" id="{65C81791-50B7-26D3-2B5D-90D98F36CE77}"/>
              </a:ext>
            </a:extLst>
          </p:cNvPr>
          <p:cNvSpPr txBox="1"/>
          <p:nvPr/>
        </p:nvSpPr>
        <p:spPr>
          <a:xfrm>
            <a:off x="301128" y="208778"/>
            <a:ext cx="10214472" cy="523220"/>
          </a:xfrm>
          <a:prstGeom prst="rect">
            <a:avLst/>
          </a:prstGeom>
          <a:noFill/>
        </p:spPr>
        <p:txBody>
          <a:bodyPr wrap="square">
            <a:spAutoFit/>
          </a:bodyPr>
          <a:lstStyle/>
          <a:p>
            <a:pPr>
              <a:spcAft>
                <a:spcPts val="1800"/>
              </a:spcAft>
            </a:pPr>
            <a:r>
              <a:rPr lang="es-ES" sz="2800" b="1" dirty="0">
                <a:solidFill>
                  <a:srgbClr val="0000FF"/>
                </a:solidFill>
                <a:latin typeface="Montserrat" panose="020B0604020202020204" charset="0"/>
              </a:rPr>
              <a:t>HUELLA DE CARBONO</a:t>
            </a:r>
          </a:p>
        </p:txBody>
      </p:sp>
      <p:grpSp>
        <p:nvGrpSpPr>
          <p:cNvPr id="3" name="Agrupa 2">
            <a:extLst>
              <a:ext uri="{FF2B5EF4-FFF2-40B4-BE49-F238E27FC236}">
                <a16:creationId xmlns:a16="http://schemas.microsoft.com/office/drawing/2014/main" id="{97389DA9-D42E-9790-02C7-1BF414249D7C}"/>
              </a:ext>
            </a:extLst>
          </p:cNvPr>
          <p:cNvGrpSpPr/>
          <p:nvPr/>
        </p:nvGrpSpPr>
        <p:grpSpPr>
          <a:xfrm>
            <a:off x="1070307" y="2813960"/>
            <a:ext cx="4436119" cy="4278094"/>
            <a:chOff x="638363" y="2600350"/>
            <a:chExt cx="4436119" cy="4278094"/>
          </a:xfrm>
        </p:grpSpPr>
        <p:sp>
          <p:nvSpPr>
            <p:cNvPr id="29" name="QuadreDeText 28">
              <a:extLst>
                <a:ext uri="{FF2B5EF4-FFF2-40B4-BE49-F238E27FC236}">
                  <a16:creationId xmlns:a16="http://schemas.microsoft.com/office/drawing/2014/main" id="{FD3A280F-D7CA-4292-AB85-8E03B162D220}"/>
                </a:ext>
              </a:extLst>
            </p:cNvPr>
            <p:cNvSpPr txBox="1"/>
            <p:nvPr/>
          </p:nvSpPr>
          <p:spPr>
            <a:xfrm>
              <a:off x="638363" y="2600350"/>
              <a:ext cx="4436119" cy="4278094"/>
            </a:xfrm>
            <a:prstGeom prst="rect">
              <a:avLst/>
            </a:prstGeom>
            <a:solidFill>
              <a:schemeClr val="accent6">
                <a:lumMod val="20000"/>
                <a:lumOff val="80000"/>
              </a:schemeClr>
            </a:solidFill>
          </p:spPr>
          <p:txBody>
            <a:bodyPr wrap="square">
              <a:spAutoFit/>
            </a:bodyPr>
            <a:lstStyle>
              <a:defPPr>
                <a:defRPr lang="es-ES"/>
              </a:defPPr>
              <a:lvl1pPr>
                <a:defRPr>
                  <a:latin typeface="Montserrat" panose="00000500000000000000" pitchFamily="2" charset="0"/>
                </a:defRPr>
              </a:lvl1pPr>
            </a:lstStyle>
            <a:p>
              <a:r>
                <a:rPr lang="es-ES" sz="1600" b="1" dirty="0"/>
                <a:t>Alcance 1: Emisiones Directas</a:t>
              </a:r>
            </a:p>
            <a:p>
              <a:r>
                <a:rPr lang="es-ES" sz="1600" dirty="0"/>
                <a:t>Emisiones generadas directamente por actividades que la empresa controla.</a:t>
              </a:r>
            </a:p>
            <a:p>
              <a:endParaRPr lang="es-ES" sz="1600" dirty="0"/>
            </a:p>
            <a:p>
              <a:r>
                <a:rPr lang="es-ES" sz="1600" dirty="0"/>
                <a:t>Ejemplos:</a:t>
              </a:r>
            </a:p>
            <a:p>
              <a:r>
                <a:rPr lang="es-ES" sz="1600" dirty="0"/>
                <a:t>Combustión de combustibles fósiles en cocinas, calderas o generadores.</a:t>
              </a:r>
            </a:p>
            <a:p>
              <a:r>
                <a:rPr lang="es-ES" sz="1600" dirty="0"/>
                <a:t>Vehículos propios (flotas de transporte).</a:t>
              </a:r>
            </a:p>
            <a:p>
              <a:endParaRPr lang="es-ES" sz="1600" dirty="0"/>
            </a:p>
            <a:p>
              <a:endParaRPr lang="es-ES" sz="1600" dirty="0"/>
            </a:p>
            <a:p>
              <a:endParaRPr lang="es-ES" sz="1600" dirty="0"/>
            </a:p>
            <a:p>
              <a:endParaRPr lang="es-ES" sz="1600" dirty="0"/>
            </a:p>
            <a:p>
              <a:r>
                <a:rPr lang="es-ES" sz="1600" b="1" dirty="0"/>
                <a:t>HORECA:</a:t>
              </a:r>
            </a:p>
            <a:p>
              <a:r>
                <a:rPr lang="es-ES" sz="1600" dirty="0"/>
                <a:t>Emisiones derivadas del uso de energía en la calefacción o cocción de alimentos.</a:t>
              </a:r>
            </a:p>
            <a:p>
              <a:r>
                <a:rPr lang="es-ES" sz="1600" dirty="0"/>
                <a:t>Vehículos utilizados para transporte interno de productos o servicios</a:t>
              </a:r>
              <a:r>
                <a:rPr lang="es-ES" sz="1200" dirty="0"/>
                <a:t>.</a:t>
              </a:r>
            </a:p>
          </p:txBody>
        </p:sp>
        <p:grpSp>
          <p:nvGrpSpPr>
            <p:cNvPr id="25" name="Agrupa 24">
              <a:extLst>
                <a:ext uri="{FF2B5EF4-FFF2-40B4-BE49-F238E27FC236}">
                  <a16:creationId xmlns:a16="http://schemas.microsoft.com/office/drawing/2014/main" id="{0B3B0E4E-D01F-7E9C-CCF2-E5AF07320990}"/>
                </a:ext>
              </a:extLst>
            </p:cNvPr>
            <p:cNvGrpSpPr/>
            <p:nvPr/>
          </p:nvGrpSpPr>
          <p:grpSpPr>
            <a:xfrm>
              <a:off x="1940333" y="4666487"/>
              <a:ext cx="1503394" cy="773789"/>
              <a:chOff x="-584187" y="4381125"/>
              <a:chExt cx="1862520" cy="914400"/>
            </a:xfrm>
          </p:grpSpPr>
          <p:pic>
            <p:nvPicPr>
              <p:cNvPr id="7" name="Gràfic 6" descr="Factory with solid fill">
                <a:extLst>
                  <a:ext uri="{FF2B5EF4-FFF2-40B4-BE49-F238E27FC236}">
                    <a16:creationId xmlns:a16="http://schemas.microsoft.com/office/drawing/2014/main" id="{B8FAD30C-2295-7BA0-31A5-1FB0B59E56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187" y="4381125"/>
                <a:ext cx="914400" cy="914400"/>
              </a:xfrm>
              <a:prstGeom prst="rect">
                <a:avLst/>
              </a:prstGeom>
            </p:spPr>
          </p:pic>
          <p:pic>
            <p:nvPicPr>
              <p:cNvPr id="10" name="Gràfic 9" descr="City with solid fill">
                <a:extLst>
                  <a:ext uri="{FF2B5EF4-FFF2-40B4-BE49-F238E27FC236}">
                    <a16:creationId xmlns:a16="http://schemas.microsoft.com/office/drawing/2014/main" id="{07CC1E83-3E95-474A-E00E-8830C26013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3933" y="4381125"/>
                <a:ext cx="914400" cy="914400"/>
              </a:xfrm>
              <a:prstGeom prst="rect">
                <a:avLst/>
              </a:prstGeom>
            </p:spPr>
          </p:pic>
        </p:grpSp>
      </p:grpSp>
      <p:sp>
        <p:nvSpPr>
          <p:cNvPr id="27" name="QuadreDeText 26">
            <a:extLst>
              <a:ext uri="{FF2B5EF4-FFF2-40B4-BE49-F238E27FC236}">
                <a16:creationId xmlns:a16="http://schemas.microsoft.com/office/drawing/2014/main" id="{05DC96EE-7141-8477-134E-A5F6C013194A}"/>
              </a:ext>
            </a:extLst>
          </p:cNvPr>
          <p:cNvSpPr txBox="1"/>
          <p:nvPr/>
        </p:nvSpPr>
        <p:spPr>
          <a:xfrm>
            <a:off x="0" y="1389520"/>
            <a:ext cx="12192000" cy="1200329"/>
          </a:xfrm>
          <a:prstGeom prst="rect">
            <a:avLst/>
          </a:prstGeom>
          <a:solidFill>
            <a:schemeClr val="accent1">
              <a:lumMod val="20000"/>
              <a:lumOff val="80000"/>
            </a:schemeClr>
          </a:solidFill>
        </p:spPr>
        <p:txBody>
          <a:bodyPr wrap="square">
            <a:spAutoFit/>
          </a:bodyPr>
          <a:lstStyle/>
          <a:p>
            <a:r>
              <a:rPr lang="es-ES" dirty="0">
                <a:latin typeface="Montserrat" panose="00000500000000000000" pitchFamily="2" charset="0"/>
              </a:rPr>
              <a:t>La </a:t>
            </a:r>
            <a:r>
              <a:rPr lang="es-ES" b="1" dirty="0">
                <a:latin typeface="Montserrat" panose="00000500000000000000" pitchFamily="2" charset="0"/>
              </a:rPr>
              <a:t>huella de carbono</a:t>
            </a:r>
            <a:r>
              <a:rPr lang="es-ES" dirty="0">
                <a:latin typeface="Montserrat" panose="00000500000000000000" pitchFamily="2" charset="0"/>
              </a:rPr>
              <a:t> mide el total de emisiones de gases de efecto invernadero (GEI) asociadas directa o indirectamente a las actividades de una empresa, producto o servicio. Se expresa generalmente en toneladas de CO₂ equivalente (</a:t>
            </a:r>
            <a:r>
              <a:rPr lang="es-ES" dirty="0" err="1">
                <a:latin typeface="Montserrat" panose="00000500000000000000" pitchFamily="2" charset="0"/>
              </a:rPr>
              <a:t>tCO₂e</a:t>
            </a:r>
            <a:r>
              <a:rPr lang="es-ES" dirty="0">
                <a:latin typeface="Montserrat" panose="00000500000000000000" pitchFamily="2" charset="0"/>
              </a:rPr>
              <a:t>) y es un indicador clave para evaluar el impacto ambiental de las operaciones a lo largo de toda la cadena de valor.</a:t>
            </a:r>
          </a:p>
        </p:txBody>
      </p:sp>
      <p:grpSp>
        <p:nvGrpSpPr>
          <p:cNvPr id="30" name="Agrupa 29">
            <a:extLst>
              <a:ext uri="{FF2B5EF4-FFF2-40B4-BE49-F238E27FC236}">
                <a16:creationId xmlns:a16="http://schemas.microsoft.com/office/drawing/2014/main" id="{3730D30A-EB08-8D8E-45B4-9577EDE9D66C}"/>
              </a:ext>
            </a:extLst>
          </p:cNvPr>
          <p:cNvGrpSpPr/>
          <p:nvPr/>
        </p:nvGrpSpPr>
        <p:grpSpPr>
          <a:xfrm>
            <a:off x="6400800" y="2803081"/>
            <a:ext cx="4247989" cy="4278094"/>
            <a:chOff x="5982892" y="2600350"/>
            <a:chExt cx="4247989" cy="4278094"/>
          </a:xfrm>
        </p:grpSpPr>
        <p:sp>
          <p:nvSpPr>
            <p:cNvPr id="34" name="QuadreDeText 33">
              <a:extLst>
                <a:ext uri="{FF2B5EF4-FFF2-40B4-BE49-F238E27FC236}">
                  <a16:creationId xmlns:a16="http://schemas.microsoft.com/office/drawing/2014/main" id="{20A3B048-58F1-7DCD-C589-DAFD94C7EB92}"/>
                </a:ext>
              </a:extLst>
            </p:cNvPr>
            <p:cNvSpPr txBox="1"/>
            <p:nvPr/>
          </p:nvSpPr>
          <p:spPr>
            <a:xfrm>
              <a:off x="5982892" y="2600350"/>
              <a:ext cx="4247989" cy="4278094"/>
            </a:xfrm>
            <a:prstGeom prst="rect">
              <a:avLst/>
            </a:prstGeom>
            <a:solidFill>
              <a:schemeClr val="accent3">
                <a:lumMod val="20000"/>
                <a:lumOff val="80000"/>
              </a:schemeClr>
            </a:solidFill>
          </p:spPr>
          <p:txBody>
            <a:bodyPr wrap="square">
              <a:spAutoFit/>
            </a:bodyPr>
            <a:lstStyle>
              <a:defPPr>
                <a:defRPr lang="es-ES"/>
              </a:defPPr>
              <a:lvl1pPr>
                <a:defRPr>
                  <a:latin typeface="Montserrat" panose="00000500000000000000" pitchFamily="2" charset="0"/>
                </a:defRPr>
              </a:lvl1pPr>
            </a:lstStyle>
            <a:p>
              <a:r>
                <a:rPr lang="es-ES" sz="1600" b="1" dirty="0"/>
                <a:t>Alcance 2: Emisiones Indirectas por Energía</a:t>
              </a:r>
            </a:p>
            <a:p>
              <a:r>
                <a:rPr lang="es-ES" sz="1600" dirty="0"/>
                <a:t>Emisiones asociadas al consumo de electricidad, vapor, calor o refrigeración comprados a terceros.</a:t>
              </a:r>
            </a:p>
            <a:p>
              <a:endParaRPr lang="es-ES" sz="1600" dirty="0"/>
            </a:p>
            <a:p>
              <a:r>
                <a:rPr lang="es-ES" sz="1600" dirty="0"/>
                <a:t>Ejemplos:</a:t>
              </a:r>
            </a:p>
            <a:p>
              <a:r>
                <a:rPr lang="es-ES" sz="1600" dirty="0"/>
                <a:t>Consumo eléctrico para iluminación, climatización y equipos de cocina.</a:t>
              </a:r>
            </a:p>
            <a:p>
              <a:endParaRPr lang="es-ES" sz="1600" dirty="0"/>
            </a:p>
            <a:p>
              <a:endParaRPr lang="es-ES" sz="1600" dirty="0"/>
            </a:p>
            <a:p>
              <a:endParaRPr lang="es-ES" sz="1600" b="1" dirty="0"/>
            </a:p>
            <a:p>
              <a:r>
                <a:rPr lang="es-ES" sz="1600" b="1" dirty="0"/>
                <a:t>HORECA:</a:t>
              </a:r>
            </a:p>
            <a:p>
              <a:r>
                <a:rPr lang="es-ES" sz="1600" dirty="0"/>
                <a:t>Uso intensivo de electricidad en hoteles y restaurantes, especialmente en sistemas HVAC (calefacción, ventilación y aire acondicionado).</a:t>
              </a:r>
            </a:p>
          </p:txBody>
        </p:sp>
        <p:grpSp>
          <p:nvGrpSpPr>
            <p:cNvPr id="26" name="Agrupa 25">
              <a:extLst>
                <a:ext uri="{FF2B5EF4-FFF2-40B4-BE49-F238E27FC236}">
                  <a16:creationId xmlns:a16="http://schemas.microsoft.com/office/drawing/2014/main" id="{75F313CB-5BE3-2207-A4FD-6B4E5E706D8E}"/>
                </a:ext>
              </a:extLst>
            </p:cNvPr>
            <p:cNvGrpSpPr/>
            <p:nvPr/>
          </p:nvGrpSpPr>
          <p:grpSpPr>
            <a:xfrm>
              <a:off x="7118764" y="4909421"/>
              <a:ext cx="917151" cy="528361"/>
              <a:chOff x="7118764" y="4909421"/>
              <a:chExt cx="917151" cy="528361"/>
            </a:xfrm>
          </p:grpSpPr>
          <p:pic>
            <p:nvPicPr>
              <p:cNvPr id="12" name="Gràfic 11" descr="Electric Tower with solid fill">
                <a:extLst>
                  <a:ext uri="{FF2B5EF4-FFF2-40B4-BE49-F238E27FC236}">
                    <a16:creationId xmlns:a16="http://schemas.microsoft.com/office/drawing/2014/main" id="{36DAC392-D55F-FBD1-33C7-2A0825997A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25748" y="4927094"/>
                <a:ext cx="410167" cy="510688"/>
              </a:xfrm>
              <a:prstGeom prst="rect">
                <a:avLst/>
              </a:prstGeom>
            </p:spPr>
          </p:pic>
          <p:pic>
            <p:nvPicPr>
              <p:cNvPr id="14" name="Gràfic 13" descr="Lightbulb with solid fill">
                <a:extLst>
                  <a:ext uri="{FF2B5EF4-FFF2-40B4-BE49-F238E27FC236}">
                    <a16:creationId xmlns:a16="http://schemas.microsoft.com/office/drawing/2014/main" id="{D5A3D2B9-EAAA-CB01-5193-AF116D3DFD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18764" y="4909421"/>
                <a:ext cx="511261" cy="510688"/>
              </a:xfrm>
              <a:prstGeom prst="rect">
                <a:avLst/>
              </a:prstGeom>
            </p:spPr>
          </p:pic>
        </p:grpSp>
      </p:grpSp>
      <p:pic>
        <p:nvPicPr>
          <p:cNvPr id="2" name="Gràfic 15" descr="Truck with solid fill">
            <a:extLst>
              <a:ext uri="{FF2B5EF4-FFF2-40B4-BE49-F238E27FC236}">
                <a16:creationId xmlns:a16="http://schemas.microsoft.com/office/drawing/2014/main" id="{CD23D319-3ED4-E39A-EDBA-D012D57E2AE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84607" y="5071184"/>
            <a:ext cx="672043" cy="627970"/>
          </a:xfrm>
          <a:prstGeom prst="rect">
            <a:avLst/>
          </a:prstGeom>
        </p:spPr>
      </p:pic>
      <p:pic>
        <p:nvPicPr>
          <p:cNvPr id="5" name="Imagen 4">
            <a:extLst>
              <a:ext uri="{FF2B5EF4-FFF2-40B4-BE49-F238E27FC236}">
                <a16:creationId xmlns:a16="http://schemas.microsoft.com/office/drawing/2014/main" id="{4F8F332C-955B-57E4-A4D6-94DDD32F692C}"/>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767429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7E781-559F-40C0-62DD-D5982C13E585}"/>
            </a:ext>
          </a:extLst>
        </p:cNvPr>
        <p:cNvGrpSpPr/>
        <p:nvPr/>
      </p:nvGrpSpPr>
      <p:grpSpPr>
        <a:xfrm>
          <a:off x="0" y="0"/>
          <a:ext cx="0" cy="0"/>
          <a:chOff x="0" y="0"/>
          <a:chExt cx="0" cy="0"/>
        </a:xfrm>
      </p:grpSpPr>
      <p:sp>
        <p:nvSpPr>
          <p:cNvPr id="8" name="Contenidor de número de diapositiva 7">
            <a:extLst>
              <a:ext uri="{FF2B5EF4-FFF2-40B4-BE49-F238E27FC236}">
                <a16:creationId xmlns:a16="http://schemas.microsoft.com/office/drawing/2014/main" id="{81380450-1CE2-685E-D776-847A8A139328}"/>
              </a:ext>
            </a:extLst>
          </p:cNvPr>
          <p:cNvSpPr>
            <a:spLocks noGrp="1"/>
          </p:cNvSpPr>
          <p:nvPr>
            <p:ph type="sldNum" sz="quarter" idx="7"/>
          </p:nvPr>
        </p:nvSpPr>
        <p:spPr/>
        <p:txBody>
          <a:bodyPr/>
          <a:lstStyle/>
          <a:p>
            <a:fld id="{B6F15528-21DE-4FAA-801E-634DDDAF4B2B}" type="slidenum">
              <a:rPr lang="es-ES" smtClean="0"/>
              <a:t>32</a:t>
            </a:fld>
            <a:endParaRPr lang="es-ES" dirty="0"/>
          </a:p>
        </p:txBody>
      </p:sp>
      <p:sp>
        <p:nvSpPr>
          <p:cNvPr id="6" name="Rectangle: una sola cantonada retallada 5">
            <a:extLst>
              <a:ext uri="{FF2B5EF4-FFF2-40B4-BE49-F238E27FC236}">
                <a16:creationId xmlns:a16="http://schemas.microsoft.com/office/drawing/2014/main" id="{BC19794E-C673-0258-4BF3-765C79E872ED}"/>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QuadreDeText 3">
            <a:extLst>
              <a:ext uri="{FF2B5EF4-FFF2-40B4-BE49-F238E27FC236}">
                <a16:creationId xmlns:a16="http://schemas.microsoft.com/office/drawing/2014/main" id="{AF95AE35-D558-88D0-6AB6-A2E8DC5DE569}"/>
              </a:ext>
            </a:extLst>
          </p:cNvPr>
          <p:cNvSpPr txBox="1"/>
          <p:nvPr/>
        </p:nvSpPr>
        <p:spPr>
          <a:xfrm>
            <a:off x="301128" y="208778"/>
            <a:ext cx="10214472" cy="523220"/>
          </a:xfrm>
          <a:prstGeom prst="rect">
            <a:avLst/>
          </a:prstGeom>
          <a:noFill/>
        </p:spPr>
        <p:txBody>
          <a:bodyPr wrap="square">
            <a:spAutoFit/>
          </a:bodyPr>
          <a:lstStyle/>
          <a:p>
            <a:pPr>
              <a:spcAft>
                <a:spcPts val="1800"/>
              </a:spcAft>
            </a:pPr>
            <a:r>
              <a:rPr lang="es-ES" sz="2800" b="1" dirty="0">
                <a:solidFill>
                  <a:srgbClr val="0000FF"/>
                </a:solidFill>
                <a:latin typeface="Montserrat" panose="020B0604020202020204" charset="0"/>
              </a:rPr>
              <a:t>HUELLA DE CARBONO</a:t>
            </a:r>
          </a:p>
        </p:txBody>
      </p:sp>
      <p:grpSp>
        <p:nvGrpSpPr>
          <p:cNvPr id="23" name="Agrupa 22">
            <a:extLst>
              <a:ext uri="{FF2B5EF4-FFF2-40B4-BE49-F238E27FC236}">
                <a16:creationId xmlns:a16="http://schemas.microsoft.com/office/drawing/2014/main" id="{AF6A98FA-C4BF-E937-1769-1A7D3AF8BC9E}"/>
              </a:ext>
            </a:extLst>
          </p:cNvPr>
          <p:cNvGrpSpPr/>
          <p:nvPr/>
        </p:nvGrpSpPr>
        <p:grpSpPr>
          <a:xfrm>
            <a:off x="9079378" y="2670942"/>
            <a:ext cx="2872444" cy="2507193"/>
            <a:chOff x="7702014" y="3743978"/>
            <a:chExt cx="1870112" cy="1833390"/>
          </a:xfrm>
        </p:grpSpPr>
        <p:pic>
          <p:nvPicPr>
            <p:cNvPr id="16" name="Gràfic 15" descr="Truck with solid fill">
              <a:extLst>
                <a:ext uri="{FF2B5EF4-FFF2-40B4-BE49-F238E27FC236}">
                  <a16:creationId xmlns:a16="http://schemas.microsoft.com/office/drawing/2014/main" id="{E637BC63-7360-1416-6572-3CB4780A7C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58322" y="3823851"/>
              <a:ext cx="914400" cy="914400"/>
            </a:xfrm>
            <a:prstGeom prst="rect">
              <a:avLst/>
            </a:prstGeom>
          </p:spPr>
        </p:pic>
        <p:pic>
          <p:nvPicPr>
            <p:cNvPr id="18" name="Gràfic 17" descr="Bottle with solid fill">
              <a:extLst>
                <a:ext uri="{FF2B5EF4-FFF2-40B4-BE49-F238E27FC236}">
                  <a16:creationId xmlns:a16="http://schemas.microsoft.com/office/drawing/2014/main" id="{E94A6F79-BD79-7B58-CCAF-4DF5F0E45E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4400" y="3743978"/>
              <a:ext cx="914400" cy="914400"/>
            </a:xfrm>
            <a:prstGeom prst="rect">
              <a:avLst/>
            </a:prstGeom>
          </p:spPr>
        </p:pic>
        <p:pic>
          <p:nvPicPr>
            <p:cNvPr id="20" name="Gràfic 19" descr="Corn with solid fill">
              <a:extLst>
                <a:ext uri="{FF2B5EF4-FFF2-40B4-BE49-F238E27FC236}">
                  <a16:creationId xmlns:a16="http://schemas.microsoft.com/office/drawing/2014/main" id="{ED4E10FD-BAC5-2E00-E011-74D3F8401C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57726" y="4578506"/>
              <a:ext cx="914400" cy="914400"/>
            </a:xfrm>
            <a:prstGeom prst="rect">
              <a:avLst/>
            </a:prstGeom>
          </p:spPr>
        </p:pic>
        <p:pic>
          <p:nvPicPr>
            <p:cNvPr id="22" name="Gràfic 21" descr="Users with solid fill">
              <a:extLst>
                <a:ext uri="{FF2B5EF4-FFF2-40B4-BE49-F238E27FC236}">
                  <a16:creationId xmlns:a16="http://schemas.microsoft.com/office/drawing/2014/main" id="{BB0F380D-64E6-BDDC-0957-F2ACC43340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02014" y="4662968"/>
              <a:ext cx="914400" cy="914400"/>
            </a:xfrm>
            <a:prstGeom prst="rect">
              <a:avLst/>
            </a:prstGeom>
          </p:spPr>
        </p:pic>
      </p:grpSp>
      <p:sp>
        <p:nvSpPr>
          <p:cNvPr id="15" name="QuadreDeText 14">
            <a:extLst>
              <a:ext uri="{FF2B5EF4-FFF2-40B4-BE49-F238E27FC236}">
                <a16:creationId xmlns:a16="http://schemas.microsoft.com/office/drawing/2014/main" id="{3AD2749F-00E2-C3B4-85A5-54C27424C77C}"/>
              </a:ext>
            </a:extLst>
          </p:cNvPr>
          <p:cNvSpPr txBox="1"/>
          <p:nvPr/>
        </p:nvSpPr>
        <p:spPr>
          <a:xfrm>
            <a:off x="396241" y="969515"/>
            <a:ext cx="9324254" cy="5632311"/>
          </a:xfrm>
          <a:prstGeom prst="rect">
            <a:avLst/>
          </a:prstGeom>
          <a:noFill/>
        </p:spPr>
        <p:txBody>
          <a:bodyPr wrap="square">
            <a:spAutoFit/>
          </a:bodyPr>
          <a:lstStyle/>
          <a:p>
            <a:r>
              <a:rPr lang="es-ES" b="1" dirty="0">
                <a:latin typeface="Montserrat" panose="00000500000000000000" pitchFamily="2" charset="0"/>
              </a:rPr>
              <a:t>Alcance 3: Otras Emisiones Indirectas</a:t>
            </a:r>
          </a:p>
          <a:p>
            <a:r>
              <a:rPr lang="es-ES" b="1" dirty="0">
                <a:latin typeface="Montserrat" panose="00000500000000000000" pitchFamily="2" charset="0"/>
              </a:rPr>
              <a:t>Definición</a:t>
            </a:r>
            <a:r>
              <a:rPr lang="es-ES" dirty="0">
                <a:latin typeface="Montserrat" panose="00000500000000000000" pitchFamily="2" charset="0"/>
              </a:rPr>
              <a:t>: Emisiones generadas por actividades que no son controladas directamente por la empresa,   que están </a:t>
            </a:r>
            <a:r>
              <a:rPr lang="es-ES" b="1" dirty="0">
                <a:latin typeface="Montserrat" panose="00000500000000000000" pitchFamily="2" charset="0"/>
              </a:rPr>
              <a:t>relacionadas con su cadena de valor.</a:t>
            </a:r>
          </a:p>
          <a:p>
            <a:endParaRPr lang="es-ES" dirty="0">
              <a:latin typeface="Montserrat" panose="00000500000000000000" pitchFamily="2" charset="0"/>
            </a:endParaRPr>
          </a:p>
          <a:p>
            <a:pPr>
              <a:buFont typeface="Arial" panose="020B0604020202020204" pitchFamily="34" charset="0"/>
              <a:buChar char="•"/>
            </a:pPr>
            <a:r>
              <a:rPr lang="es-ES" b="1" dirty="0">
                <a:latin typeface="Montserrat" panose="00000500000000000000" pitchFamily="2" charset="0"/>
              </a:rPr>
              <a:t>División en 15 Categorías</a:t>
            </a:r>
            <a:r>
              <a:rPr lang="es-ES" dirty="0">
                <a:latin typeface="Montserrat" panose="00000500000000000000" pitchFamily="2" charset="0"/>
              </a:rPr>
              <a:t>:</a:t>
            </a:r>
          </a:p>
          <a:p>
            <a:pPr marL="742950" lvl="1" indent="-285750">
              <a:buFont typeface="Arial" panose="020B0604020202020204" pitchFamily="34" charset="0"/>
              <a:buChar char="•"/>
            </a:pPr>
            <a:r>
              <a:rPr lang="es-ES" b="1" dirty="0">
                <a:latin typeface="Montserrat" panose="00000500000000000000" pitchFamily="2" charset="0"/>
              </a:rPr>
              <a:t>Ascendentes (</a:t>
            </a:r>
            <a:r>
              <a:rPr lang="es-ES" b="1" dirty="0" err="1">
                <a:latin typeface="Montserrat" panose="00000500000000000000" pitchFamily="2" charset="0"/>
              </a:rPr>
              <a:t>Upstream</a:t>
            </a:r>
            <a:r>
              <a:rPr lang="es-ES" b="1" dirty="0">
                <a:latin typeface="Montserrat" panose="00000500000000000000" pitchFamily="2" charset="0"/>
              </a:rPr>
              <a:t>)</a:t>
            </a:r>
            <a:r>
              <a:rPr lang="es-ES" dirty="0">
                <a:latin typeface="Montserrat" panose="00000500000000000000" pitchFamily="2" charset="0"/>
              </a:rPr>
              <a:t>:</a:t>
            </a:r>
          </a:p>
          <a:p>
            <a:pPr marL="1143000" lvl="2" indent="-228600">
              <a:buFont typeface="Arial" panose="020B0604020202020204" pitchFamily="34" charset="0"/>
              <a:buChar char="•"/>
            </a:pPr>
            <a:r>
              <a:rPr lang="es-ES" dirty="0">
                <a:latin typeface="Montserrat" panose="00000500000000000000" pitchFamily="2" charset="0"/>
              </a:rPr>
              <a:t>Producción de bienes y servicios adquiridos.</a:t>
            </a:r>
          </a:p>
          <a:p>
            <a:pPr marL="1143000" lvl="2" indent="-228600">
              <a:buFont typeface="Arial" panose="020B0604020202020204" pitchFamily="34" charset="0"/>
              <a:buChar char="•"/>
            </a:pPr>
            <a:r>
              <a:rPr lang="es-ES" dirty="0">
                <a:latin typeface="Montserrat" panose="00000500000000000000" pitchFamily="2" charset="0"/>
              </a:rPr>
              <a:t>Transporte de proveedores.</a:t>
            </a:r>
          </a:p>
          <a:p>
            <a:pPr marL="1143000" lvl="2" indent="-228600">
              <a:buFont typeface="Arial" panose="020B0604020202020204" pitchFamily="34" charset="0"/>
              <a:buChar char="•"/>
            </a:pPr>
            <a:r>
              <a:rPr lang="es-ES" dirty="0">
                <a:latin typeface="Montserrat" panose="00000500000000000000" pitchFamily="2" charset="0"/>
              </a:rPr>
              <a:t>Residuos generados por operaciones.</a:t>
            </a:r>
          </a:p>
          <a:p>
            <a:pPr marL="1143000" lvl="2" indent="-228600">
              <a:buFont typeface="Arial" panose="020B0604020202020204" pitchFamily="34" charset="0"/>
              <a:buChar char="•"/>
            </a:pPr>
            <a:r>
              <a:rPr lang="es-ES" dirty="0">
                <a:latin typeface="Montserrat" panose="00000500000000000000" pitchFamily="2" charset="0"/>
              </a:rPr>
              <a:t>Viajes de negocios y desplazamientos de empleados.</a:t>
            </a:r>
          </a:p>
          <a:p>
            <a:pPr marL="742950" lvl="1" indent="-285750">
              <a:buFont typeface="Arial" panose="020B0604020202020204" pitchFamily="34" charset="0"/>
              <a:buChar char="•"/>
            </a:pPr>
            <a:r>
              <a:rPr lang="es-ES" b="1" dirty="0">
                <a:latin typeface="Montserrat" panose="00000500000000000000" pitchFamily="2" charset="0"/>
              </a:rPr>
              <a:t>Descendentes (</a:t>
            </a:r>
            <a:r>
              <a:rPr lang="es-ES" b="1" dirty="0" err="1">
                <a:latin typeface="Montserrat" panose="00000500000000000000" pitchFamily="2" charset="0"/>
              </a:rPr>
              <a:t>Downstream</a:t>
            </a:r>
            <a:r>
              <a:rPr lang="es-ES" b="1" dirty="0">
                <a:latin typeface="Montserrat" panose="00000500000000000000" pitchFamily="2" charset="0"/>
              </a:rPr>
              <a:t>)</a:t>
            </a:r>
            <a:r>
              <a:rPr lang="es-ES" dirty="0">
                <a:latin typeface="Montserrat" panose="00000500000000000000" pitchFamily="2" charset="0"/>
              </a:rPr>
              <a:t>:</a:t>
            </a:r>
          </a:p>
          <a:p>
            <a:pPr marL="1143000" lvl="2" indent="-228600">
              <a:buFont typeface="Arial" panose="020B0604020202020204" pitchFamily="34" charset="0"/>
              <a:buChar char="•"/>
            </a:pPr>
            <a:r>
              <a:rPr lang="es-ES" dirty="0">
                <a:latin typeface="Montserrat" panose="00000500000000000000" pitchFamily="2" charset="0"/>
              </a:rPr>
              <a:t>Transporte y distribución de productos vendidos.</a:t>
            </a:r>
          </a:p>
          <a:p>
            <a:pPr marL="1143000" lvl="2" indent="-228600">
              <a:buFont typeface="Arial" panose="020B0604020202020204" pitchFamily="34" charset="0"/>
              <a:buChar char="•"/>
            </a:pPr>
            <a:r>
              <a:rPr lang="es-ES" dirty="0">
                <a:latin typeface="Montserrat" panose="00000500000000000000" pitchFamily="2" charset="0"/>
              </a:rPr>
              <a:t>Uso de productos vendidos.</a:t>
            </a:r>
          </a:p>
          <a:p>
            <a:pPr marL="1143000" lvl="2" indent="-228600">
              <a:buFont typeface="Arial" panose="020B0604020202020204" pitchFamily="34" charset="0"/>
              <a:buChar char="•"/>
            </a:pPr>
            <a:r>
              <a:rPr lang="es-ES" dirty="0">
                <a:latin typeface="Montserrat" panose="00000500000000000000" pitchFamily="2" charset="0"/>
              </a:rPr>
              <a:t>Tratamiento de productos al final de su vida útil.</a:t>
            </a:r>
          </a:p>
          <a:p>
            <a:pPr>
              <a:buFont typeface="Arial" panose="020B0604020202020204" pitchFamily="34" charset="0"/>
              <a:buChar char="•"/>
            </a:pPr>
            <a:r>
              <a:rPr lang="es-ES" b="1" dirty="0">
                <a:latin typeface="Montserrat" panose="00000500000000000000" pitchFamily="2" charset="0"/>
              </a:rPr>
              <a:t>HORECA</a:t>
            </a:r>
            <a:r>
              <a:rPr lang="es-ES" dirty="0">
                <a:latin typeface="Montserrat" panose="00000500000000000000" pitchFamily="2" charset="0"/>
              </a:rPr>
              <a:t>:</a:t>
            </a:r>
          </a:p>
          <a:p>
            <a:pPr marL="742950" lvl="1" indent="-285750">
              <a:buFont typeface="Arial" panose="020B0604020202020204" pitchFamily="34" charset="0"/>
              <a:buChar char="•"/>
            </a:pPr>
            <a:r>
              <a:rPr lang="es-ES" dirty="0">
                <a:latin typeface="Montserrat" panose="00000500000000000000" pitchFamily="2" charset="0"/>
              </a:rPr>
              <a:t>Emisiones de transporte de insumos (alimentos, bebidas) desde proveedores.</a:t>
            </a:r>
          </a:p>
          <a:p>
            <a:pPr marL="742950" lvl="1" indent="-285750">
              <a:buFont typeface="Arial" panose="020B0604020202020204" pitchFamily="34" charset="0"/>
              <a:buChar char="•"/>
            </a:pPr>
            <a:r>
              <a:rPr lang="es-ES" dirty="0">
                <a:latin typeface="Montserrat" panose="00000500000000000000" pitchFamily="2" charset="0"/>
              </a:rPr>
              <a:t>Residuos alimentarios generados en restaurantes y hoteles.</a:t>
            </a:r>
          </a:p>
          <a:p>
            <a:pPr marL="742950" lvl="1" indent="-285750">
              <a:buFont typeface="Arial" panose="020B0604020202020204" pitchFamily="34" charset="0"/>
              <a:buChar char="•"/>
            </a:pPr>
            <a:r>
              <a:rPr lang="es-ES" dirty="0">
                <a:latin typeface="Montserrat" panose="00000500000000000000" pitchFamily="2" charset="0"/>
              </a:rPr>
              <a:t>Uso de productos como detergentes y desechables por clientes.</a:t>
            </a:r>
          </a:p>
        </p:txBody>
      </p:sp>
      <p:pic>
        <p:nvPicPr>
          <p:cNvPr id="2" name="Imagen 1">
            <a:extLst>
              <a:ext uri="{FF2B5EF4-FFF2-40B4-BE49-F238E27FC236}">
                <a16:creationId xmlns:a16="http://schemas.microsoft.com/office/drawing/2014/main" id="{46C9EF5E-E17D-1EAC-CD09-12BFEA21659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3498635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3C98F-6D2C-8F3A-BC94-4F851B6B84C6}"/>
            </a:ext>
          </a:extLst>
        </p:cNvPr>
        <p:cNvGrpSpPr/>
        <p:nvPr/>
      </p:nvGrpSpPr>
      <p:grpSpPr>
        <a:xfrm>
          <a:off x="0" y="0"/>
          <a:ext cx="0" cy="0"/>
          <a:chOff x="0" y="0"/>
          <a:chExt cx="0" cy="0"/>
        </a:xfrm>
      </p:grpSpPr>
      <p:sp>
        <p:nvSpPr>
          <p:cNvPr id="8" name="Contenidor de número de diapositiva 7">
            <a:extLst>
              <a:ext uri="{FF2B5EF4-FFF2-40B4-BE49-F238E27FC236}">
                <a16:creationId xmlns:a16="http://schemas.microsoft.com/office/drawing/2014/main" id="{D86CE599-FE45-973C-538E-72ECFF8DA81F}"/>
              </a:ext>
            </a:extLst>
          </p:cNvPr>
          <p:cNvSpPr>
            <a:spLocks noGrp="1"/>
          </p:cNvSpPr>
          <p:nvPr>
            <p:ph type="sldNum" sz="quarter" idx="7"/>
          </p:nvPr>
        </p:nvSpPr>
        <p:spPr/>
        <p:txBody>
          <a:bodyPr/>
          <a:lstStyle/>
          <a:p>
            <a:fld id="{B6F15528-21DE-4FAA-801E-634DDDAF4B2B}" type="slidenum">
              <a:rPr lang="es-ES" smtClean="0"/>
              <a:t>33</a:t>
            </a:fld>
            <a:endParaRPr lang="es-ES" dirty="0"/>
          </a:p>
        </p:txBody>
      </p:sp>
      <p:sp>
        <p:nvSpPr>
          <p:cNvPr id="6" name="Rectangle: una sola cantonada retallada 5">
            <a:extLst>
              <a:ext uri="{FF2B5EF4-FFF2-40B4-BE49-F238E27FC236}">
                <a16:creationId xmlns:a16="http://schemas.microsoft.com/office/drawing/2014/main" id="{2673FB74-C54E-AE8C-66BF-49560AF1007A}"/>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QuadreDeText 3">
            <a:extLst>
              <a:ext uri="{FF2B5EF4-FFF2-40B4-BE49-F238E27FC236}">
                <a16:creationId xmlns:a16="http://schemas.microsoft.com/office/drawing/2014/main" id="{6FA4A4BB-AA3D-0718-4132-5FBC993DD6E6}"/>
              </a:ext>
            </a:extLst>
          </p:cNvPr>
          <p:cNvSpPr txBox="1"/>
          <p:nvPr/>
        </p:nvSpPr>
        <p:spPr>
          <a:xfrm>
            <a:off x="301128" y="208778"/>
            <a:ext cx="10214472" cy="523220"/>
          </a:xfrm>
          <a:prstGeom prst="rect">
            <a:avLst/>
          </a:prstGeom>
          <a:noFill/>
        </p:spPr>
        <p:txBody>
          <a:bodyPr wrap="square">
            <a:spAutoFit/>
          </a:bodyPr>
          <a:lstStyle/>
          <a:p>
            <a:pPr>
              <a:spcAft>
                <a:spcPts val="1800"/>
              </a:spcAft>
            </a:pPr>
            <a:r>
              <a:rPr lang="es-ES" sz="2800" b="1" dirty="0">
                <a:solidFill>
                  <a:srgbClr val="0000FF"/>
                </a:solidFill>
                <a:latin typeface="Montserrat" panose="020B0604020202020204" charset="0"/>
              </a:rPr>
              <a:t>HUELLA DE CARBONO</a:t>
            </a:r>
          </a:p>
        </p:txBody>
      </p:sp>
      <p:sp>
        <p:nvSpPr>
          <p:cNvPr id="15" name="QuadreDeText 14">
            <a:extLst>
              <a:ext uri="{FF2B5EF4-FFF2-40B4-BE49-F238E27FC236}">
                <a16:creationId xmlns:a16="http://schemas.microsoft.com/office/drawing/2014/main" id="{3CDEF52B-7CA1-D10E-2C2B-CAB883D442DC}"/>
              </a:ext>
            </a:extLst>
          </p:cNvPr>
          <p:cNvSpPr txBox="1"/>
          <p:nvPr/>
        </p:nvSpPr>
        <p:spPr>
          <a:xfrm>
            <a:off x="324841" y="884287"/>
            <a:ext cx="10214472" cy="923330"/>
          </a:xfrm>
          <a:prstGeom prst="rect">
            <a:avLst/>
          </a:prstGeom>
          <a:noFill/>
        </p:spPr>
        <p:txBody>
          <a:bodyPr wrap="square">
            <a:spAutoFit/>
          </a:bodyPr>
          <a:lstStyle/>
          <a:p>
            <a:r>
              <a:rPr lang="es-ES" b="1" dirty="0">
                <a:latin typeface="Montserrat" panose="00000500000000000000" pitchFamily="2" charset="0"/>
              </a:rPr>
              <a:t>Alcance 3: Otras Emisiones Indirectas</a:t>
            </a:r>
          </a:p>
          <a:p>
            <a:r>
              <a:rPr lang="es-ES" b="1" dirty="0">
                <a:latin typeface="Montserrat" panose="00000500000000000000" pitchFamily="2" charset="0"/>
              </a:rPr>
              <a:t>Definición</a:t>
            </a:r>
            <a:r>
              <a:rPr lang="es-ES" dirty="0">
                <a:latin typeface="Montserrat" panose="00000500000000000000" pitchFamily="2" charset="0"/>
              </a:rPr>
              <a:t>: Emisiones generadas por actividades que no son controladas directamente por la empresa,   que están </a:t>
            </a:r>
            <a:r>
              <a:rPr lang="es-ES" b="1" dirty="0">
                <a:latin typeface="Montserrat" panose="00000500000000000000" pitchFamily="2" charset="0"/>
              </a:rPr>
              <a:t>relacionadas con su cadena de valor.</a:t>
            </a:r>
          </a:p>
        </p:txBody>
      </p:sp>
      <p:sp>
        <p:nvSpPr>
          <p:cNvPr id="2" name="QuadreDeText 1">
            <a:extLst>
              <a:ext uri="{FF2B5EF4-FFF2-40B4-BE49-F238E27FC236}">
                <a16:creationId xmlns:a16="http://schemas.microsoft.com/office/drawing/2014/main" id="{2D1DB63A-4922-111B-2B5D-3E3DD3F4E25E}"/>
              </a:ext>
            </a:extLst>
          </p:cNvPr>
          <p:cNvSpPr txBox="1"/>
          <p:nvPr/>
        </p:nvSpPr>
        <p:spPr>
          <a:xfrm>
            <a:off x="324840" y="1864041"/>
            <a:ext cx="5134125" cy="47545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b="1" dirty="0">
                <a:latin typeface="Montserrat" panose="00000500000000000000" pitchFamily="2" charset="0"/>
              </a:rPr>
              <a:t> UPSTREAM</a:t>
            </a:r>
          </a:p>
          <a:p>
            <a:endParaRPr lang="es-ES" b="1" dirty="0">
              <a:latin typeface="Montserrat" panose="00000500000000000000" pitchFamily="2" charset="0"/>
            </a:endParaRPr>
          </a:p>
          <a:p>
            <a:pPr marL="342900" indent="-342900">
              <a:lnSpc>
                <a:spcPct val="150000"/>
              </a:lnSpc>
              <a:buFont typeface="+mj-lt"/>
              <a:buAutoNum type="arabicPeriod"/>
            </a:pPr>
            <a:r>
              <a:rPr lang="es-ES" dirty="0">
                <a:latin typeface="Montserrat" panose="00000500000000000000" pitchFamily="2" charset="0"/>
              </a:rPr>
              <a:t>Bienes y Servicios Adquiridos</a:t>
            </a:r>
          </a:p>
          <a:p>
            <a:pPr marL="342900" indent="-342900">
              <a:lnSpc>
                <a:spcPct val="150000"/>
              </a:lnSpc>
              <a:buFont typeface="+mj-lt"/>
              <a:buAutoNum type="arabicPeriod"/>
            </a:pPr>
            <a:r>
              <a:rPr lang="es-ES" dirty="0">
                <a:latin typeface="Montserrat" panose="00000500000000000000" pitchFamily="2" charset="0"/>
              </a:rPr>
              <a:t>Bienes de Capital</a:t>
            </a:r>
          </a:p>
          <a:p>
            <a:pPr marL="342900" indent="-342900">
              <a:lnSpc>
                <a:spcPct val="150000"/>
              </a:lnSpc>
              <a:buFont typeface="+mj-lt"/>
              <a:buAutoNum type="arabicPeriod"/>
            </a:pPr>
            <a:r>
              <a:rPr lang="es-ES" dirty="0">
                <a:latin typeface="Montserrat" panose="00000500000000000000" pitchFamily="2" charset="0"/>
              </a:rPr>
              <a:t>Combustibles y Actividades Relacionadas con Energía no Incluidas en Alcance 1 o 2</a:t>
            </a:r>
          </a:p>
          <a:p>
            <a:pPr marL="342900" indent="-342900">
              <a:lnSpc>
                <a:spcPct val="150000"/>
              </a:lnSpc>
              <a:buFont typeface="+mj-lt"/>
              <a:buAutoNum type="arabicPeriod"/>
            </a:pPr>
            <a:r>
              <a:rPr lang="es-ES" dirty="0">
                <a:latin typeface="Montserrat" panose="00000500000000000000" pitchFamily="2" charset="0"/>
              </a:rPr>
              <a:t>Transporte y Distribución Ascendente</a:t>
            </a:r>
          </a:p>
          <a:p>
            <a:pPr marL="342900" indent="-342900">
              <a:lnSpc>
                <a:spcPct val="150000"/>
              </a:lnSpc>
              <a:buFont typeface="+mj-lt"/>
              <a:buAutoNum type="arabicPeriod"/>
            </a:pPr>
            <a:r>
              <a:rPr lang="es-ES" dirty="0">
                <a:latin typeface="Montserrat" panose="00000500000000000000" pitchFamily="2" charset="0"/>
              </a:rPr>
              <a:t>Residuos Generados en Operaciones</a:t>
            </a:r>
          </a:p>
          <a:p>
            <a:pPr marL="342900" indent="-342900">
              <a:lnSpc>
                <a:spcPct val="150000"/>
              </a:lnSpc>
              <a:buFont typeface="+mj-lt"/>
              <a:buAutoNum type="arabicPeriod"/>
            </a:pPr>
            <a:r>
              <a:rPr lang="es-ES" dirty="0">
                <a:latin typeface="Montserrat" panose="00000500000000000000" pitchFamily="2" charset="0"/>
              </a:rPr>
              <a:t>Viajes de Negocios</a:t>
            </a:r>
          </a:p>
          <a:p>
            <a:pPr marL="342900" indent="-342900">
              <a:lnSpc>
                <a:spcPct val="150000"/>
              </a:lnSpc>
              <a:buFont typeface="+mj-lt"/>
              <a:buAutoNum type="arabicPeriod"/>
            </a:pPr>
            <a:r>
              <a:rPr lang="es-ES" dirty="0">
                <a:latin typeface="Montserrat" panose="00000500000000000000" pitchFamily="2" charset="0"/>
              </a:rPr>
              <a:t>Desplazamientos de los Empleados</a:t>
            </a:r>
          </a:p>
          <a:p>
            <a:pPr marL="342900" indent="-342900">
              <a:lnSpc>
                <a:spcPct val="150000"/>
              </a:lnSpc>
              <a:buFont typeface="+mj-lt"/>
              <a:buAutoNum type="arabicPeriod"/>
            </a:pPr>
            <a:r>
              <a:rPr lang="es-ES" dirty="0">
                <a:latin typeface="Montserrat" panose="00000500000000000000" pitchFamily="2" charset="0"/>
              </a:rPr>
              <a:t>Activos Alquilados Ascendentes</a:t>
            </a:r>
          </a:p>
        </p:txBody>
      </p:sp>
      <p:sp>
        <p:nvSpPr>
          <p:cNvPr id="3" name="QuadreDeText 2">
            <a:extLst>
              <a:ext uri="{FF2B5EF4-FFF2-40B4-BE49-F238E27FC236}">
                <a16:creationId xmlns:a16="http://schemas.microsoft.com/office/drawing/2014/main" id="{D08B855D-296F-422C-C99C-1C43AAC79763}"/>
              </a:ext>
            </a:extLst>
          </p:cNvPr>
          <p:cNvSpPr txBox="1"/>
          <p:nvPr/>
        </p:nvSpPr>
        <p:spPr>
          <a:xfrm>
            <a:off x="5821625" y="1864041"/>
            <a:ext cx="5134125" cy="46160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b="1" dirty="0">
                <a:latin typeface="Montserrat" panose="00000500000000000000" pitchFamily="2" charset="0"/>
              </a:rPr>
              <a:t> DOWNSTREAM</a:t>
            </a:r>
          </a:p>
          <a:p>
            <a:endParaRPr lang="es-ES" b="1" dirty="0">
              <a:latin typeface="Montserrat" panose="00000500000000000000" pitchFamily="2" charset="0"/>
            </a:endParaRPr>
          </a:p>
          <a:p>
            <a:pPr marL="342900" indent="-342900">
              <a:lnSpc>
                <a:spcPct val="150000"/>
              </a:lnSpc>
              <a:buFont typeface="+mj-lt"/>
              <a:buAutoNum type="arabicPeriod" startAt="9"/>
            </a:pPr>
            <a:r>
              <a:rPr lang="es-ES" dirty="0">
                <a:latin typeface="Montserrat" panose="00000500000000000000" pitchFamily="2" charset="0"/>
              </a:rPr>
              <a:t>Transporte y Distribución Descendente</a:t>
            </a:r>
          </a:p>
          <a:p>
            <a:pPr marL="342900" indent="-342900">
              <a:lnSpc>
                <a:spcPct val="150000"/>
              </a:lnSpc>
              <a:buFont typeface="+mj-lt"/>
              <a:buAutoNum type="arabicPeriod" startAt="9"/>
            </a:pPr>
            <a:r>
              <a:rPr lang="es-ES" dirty="0">
                <a:latin typeface="Montserrat" panose="00000500000000000000" pitchFamily="2" charset="0"/>
              </a:rPr>
              <a:t>Procesamiento de Productos Vendidos</a:t>
            </a:r>
          </a:p>
          <a:p>
            <a:pPr marL="342900" indent="-342900">
              <a:lnSpc>
                <a:spcPct val="150000"/>
              </a:lnSpc>
              <a:buFont typeface="+mj-lt"/>
              <a:buAutoNum type="arabicPeriod" startAt="9"/>
            </a:pPr>
            <a:r>
              <a:rPr lang="es-ES" dirty="0">
                <a:latin typeface="Montserrat" panose="00000500000000000000" pitchFamily="2" charset="0"/>
              </a:rPr>
              <a:t>Uso de Productos Vendidos</a:t>
            </a:r>
          </a:p>
          <a:p>
            <a:pPr marL="342900" indent="-342900">
              <a:lnSpc>
                <a:spcPct val="150000"/>
              </a:lnSpc>
              <a:buFont typeface="+mj-lt"/>
              <a:buAutoNum type="arabicPeriod" startAt="9"/>
            </a:pPr>
            <a:r>
              <a:rPr lang="es-ES" dirty="0">
                <a:latin typeface="Montserrat" panose="00000500000000000000" pitchFamily="2" charset="0"/>
              </a:rPr>
              <a:t>Tratamiento al Final de la Vida Útil de los Productos Vendidos</a:t>
            </a:r>
          </a:p>
          <a:p>
            <a:pPr marL="342900" indent="-342900">
              <a:lnSpc>
                <a:spcPct val="150000"/>
              </a:lnSpc>
              <a:buFont typeface="+mj-lt"/>
              <a:buAutoNum type="arabicPeriod" startAt="9"/>
            </a:pPr>
            <a:r>
              <a:rPr lang="es-ES" dirty="0">
                <a:latin typeface="Montserrat" panose="00000500000000000000" pitchFamily="2" charset="0"/>
              </a:rPr>
              <a:t>Activos Alquilados Descendentes</a:t>
            </a:r>
          </a:p>
          <a:p>
            <a:pPr marL="342900" indent="-342900">
              <a:lnSpc>
                <a:spcPct val="150000"/>
              </a:lnSpc>
              <a:buFont typeface="+mj-lt"/>
              <a:buAutoNum type="arabicPeriod" startAt="9"/>
            </a:pPr>
            <a:r>
              <a:rPr lang="es-ES" dirty="0">
                <a:latin typeface="Montserrat" panose="00000500000000000000" pitchFamily="2" charset="0"/>
              </a:rPr>
              <a:t>Franquicias</a:t>
            </a:r>
          </a:p>
          <a:p>
            <a:pPr marL="342900" indent="-342900">
              <a:lnSpc>
                <a:spcPct val="150000"/>
              </a:lnSpc>
              <a:buFont typeface="+mj-lt"/>
              <a:buAutoNum type="arabicPeriod" startAt="9"/>
            </a:pPr>
            <a:r>
              <a:rPr lang="es-ES" dirty="0">
                <a:latin typeface="Montserrat" panose="00000500000000000000" pitchFamily="2" charset="0"/>
              </a:rPr>
              <a:t>Otras Emisiones</a:t>
            </a:r>
          </a:p>
          <a:p>
            <a:endParaRPr lang="es-ES" b="1" dirty="0">
              <a:latin typeface="Montserrat" panose="00000500000000000000" pitchFamily="2" charset="0"/>
            </a:endParaRPr>
          </a:p>
          <a:p>
            <a:pPr>
              <a:lnSpc>
                <a:spcPct val="150000"/>
              </a:lnSpc>
            </a:pPr>
            <a:endParaRPr lang="es-ES" dirty="0">
              <a:latin typeface="Montserrat" panose="00000500000000000000" pitchFamily="2" charset="0"/>
            </a:endParaRPr>
          </a:p>
        </p:txBody>
      </p:sp>
      <p:grpSp>
        <p:nvGrpSpPr>
          <p:cNvPr id="23" name="Agrupa 22">
            <a:extLst>
              <a:ext uri="{FF2B5EF4-FFF2-40B4-BE49-F238E27FC236}">
                <a16:creationId xmlns:a16="http://schemas.microsoft.com/office/drawing/2014/main" id="{11121C65-0B86-F834-80B7-184907954926}"/>
              </a:ext>
            </a:extLst>
          </p:cNvPr>
          <p:cNvGrpSpPr/>
          <p:nvPr/>
        </p:nvGrpSpPr>
        <p:grpSpPr>
          <a:xfrm>
            <a:off x="10676499" y="5755959"/>
            <a:ext cx="1283822" cy="1139535"/>
            <a:chOff x="7702014" y="3743978"/>
            <a:chExt cx="1870112" cy="1833390"/>
          </a:xfrm>
        </p:grpSpPr>
        <p:pic>
          <p:nvPicPr>
            <p:cNvPr id="16" name="Gràfic 15" descr="Truck with solid fill">
              <a:extLst>
                <a:ext uri="{FF2B5EF4-FFF2-40B4-BE49-F238E27FC236}">
                  <a16:creationId xmlns:a16="http://schemas.microsoft.com/office/drawing/2014/main" id="{4A90B409-1BAD-0E14-313E-AD8A304820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58322" y="3823851"/>
              <a:ext cx="914400" cy="914400"/>
            </a:xfrm>
            <a:prstGeom prst="rect">
              <a:avLst/>
            </a:prstGeom>
          </p:spPr>
        </p:pic>
        <p:pic>
          <p:nvPicPr>
            <p:cNvPr id="18" name="Gràfic 17" descr="Bottle with solid fill">
              <a:extLst>
                <a:ext uri="{FF2B5EF4-FFF2-40B4-BE49-F238E27FC236}">
                  <a16:creationId xmlns:a16="http://schemas.microsoft.com/office/drawing/2014/main" id="{6BB35C6F-FABB-C178-FF94-69F3D53F92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4400" y="3743978"/>
              <a:ext cx="914400" cy="914400"/>
            </a:xfrm>
            <a:prstGeom prst="rect">
              <a:avLst/>
            </a:prstGeom>
          </p:spPr>
        </p:pic>
        <p:pic>
          <p:nvPicPr>
            <p:cNvPr id="20" name="Gràfic 19" descr="Corn with solid fill">
              <a:extLst>
                <a:ext uri="{FF2B5EF4-FFF2-40B4-BE49-F238E27FC236}">
                  <a16:creationId xmlns:a16="http://schemas.microsoft.com/office/drawing/2014/main" id="{DEE3108F-6771-4546-65A6-DAC21D7531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57726" y="4578506"/>
              <a:ext cx="914400" cy="914400"/>
            </a:xfrm>
            <a:prstGeom prst="rect">
              <a:avLst/>
            </a:prstGeom>
          </p:spPr>
        </p:pic>
        <p:pic>
          <p:nvPicPr>
            <p:cNvPr id="22" name="Gràfic 21" descr="Users with solid fill">
              <a:extLst>
                <a:ext uri="{FF2B5EF4-FFF2-40B4-BE49-F238E27FC236}">
                  <a16:creationId xmlns:a16="http://schemas.microsoft.com/office/drawing/2014/main" id="{0F526A03-7560-0AF0-FD27-589F75C0CD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02014" y="4662968"/>
              <a:ext cx="914400" cy="914400"/>
            </a:xfrm>
            <a:prstGeom prst="rect">
              <a:avLst/>
            </a:prstGeom>
          </p:spPr>
        </p:pic>
      </p:grpSp>
      <p:pic>
        <p:nvPicPr>
          <p:cNvPr id="5" name="Imagen 4">
            <a:extLst>
              <a:ext uri="{FF2B5EF4-FFF2-40B4-BE49-F238E27FC236}">
                <a16:creationId xmlns:a16="http://schemas.microsoft.com/office/drawing/2014/main" id="{23CACE11-BD94-6687-8081-5CD0DC132A7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2263692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A0958-3223-A47E-8365-027D2A5DCAA1}"/>
            </a:ext>
          </a:extLst>
        </p:cNvPr>
        <p:cNvGrpSpPr/>
        <p:nvPr/>
      </p:nvGrpSpPr>
      <p:grpSpPr>
        <a:xfrm>
          <a:off x="0" y="0"/>
          <a:ext cx="0" cy="0"/>
          <a:chOff x="0" y="0"/>
          <a:chExt cx="0" cy="0"/>
        </a:xfrm>
      </p:grpSpPr>
      <p:sp>
        <p:nvSpPr>
          <p:cNvPr id="5" name="Contenidor de número de diapositiva 4">
            <a:extLst>
              <a:ext uri="{FF2B5EF4-FFF2-40B4-BE49-F238E27FC236}">
                <a16:creationId xmlns:a16="http://schemas.microsoft.com/office/drawing/2014/main" id="{BC394E63-483E-8F51-01E0-97ED05CA9D00}"/>
              </a:ext>
            </a:extLst>
          </p:cNvPr>
          <p:cNvSpPr>
            <a:spLocks noGrp="1"/>
          </p:cNvSpPr>
          <p:nvPr>
            <p:ph type="sldNum" sz="quarter" idx="7"/>
          </p:nvPr>
        </p:nvSpPr>
        <p:spPr/>
        <p:txBody>
          <a:bodyPr/>
          <a:lstStyle/>
          <a:p>
            <a:fld id="{B6F15528-21DE-4FAA-801E-634DDDAF4B2B}" type="slidenum">
              <a:rPr lang="es-ES" smtClean="0"/>
              <a:t>34</a:t>
            </a:fld>
            <a:endParaRPr lang="es-ES"/>
          </a:p>
        </p:txBody>
      </p:sp>
      <p:sp>
        <p:nvSpPr>
          <p:cNvPr id="6" name="QuadreDeText 5">
            <a:extLst>
              <a:ext uri="{FF2B5EF4-FFF2-40B4-BE49-F238E27FC236}">
                <a16:creationId xmlns:a16="http://schemas.microsoft.com/office/drawing/2014/main" id="{CB260288-EE79-F624-4F37-042E9C3474FF}"/>
              </a:ext>
            </a:extLst>
          </p:cNvPr>
          <p:cNvSpPr txBox="1"/>
          <p:nvPr/>
        </p:nvSpPr>
        <p:spPr>
          <a:xfrm>
            <a:off x="0" y="152400"/>
            <a:ext cx="10439400" cy="954107"/>
          </a:xfrm>
          <a:prstGeom prst="rect">
            <a:avLst/>
          </a:prstGeom>
          <a:noFill/>
        </p:spPr>
        <p:txBody>
          <a:bodyPr wrap="square">
            <a:spAutoFit/>
          </a:bodyPr>
          <a:lstStyle/>
          <a:p>
            <a:r>
              <a:rPr lang="es-ES" sz="2800" b="1" dirty="0">
                <a:solidFill>
                  <a:srgbClr val="0000FF"/>
                </a:solidFill>
                <a:latin typeface="Montserrat" panose="00000500000000000000" pitchFamily="2" charset="0"/>
              </a:rPr>
              <a:t>Desafíos para la descarbonización de la cadena de valor del sector HORECA- Conclusiones Living </a:t>
            </a:r>
            <a:r>
              <a:rPr lang="es-ES" sz="2800" b="1" dirty="0" err="1">
                <a:solidFill>
                  <a:srgbClr val="0000FF"/>
                </a:solidFill>
                <a:latin typeface="Montserrat" panose="00000500000000000000" pitchFamily="2" charset="0"/>
              </a:rPr>
              <a:t>Labs</a:t>
            </a:r>
            <a:r>
              <a:rPr lang="es-ES" sz="2800" b="1" dirty="0">
                <a:solidFill>
                  <a:srgbClr val="0000FF"/>
                </a:solidFill>
                <a:latin typeface="Montserrat" panose="00000500000000000000" pitchFamily="2" charset="0"/>
              </a:rPr>
              <a:t>  </a:t>
            </a:r>
          </a:p>
        </p:txBody>
      </p:sp>
      <p:sp>
        <p:nvSpPr>
          <p:cNvPr id="11" name="QuadreDeText 10">
            <a:extLst>
              <a:ext uri="{FF2B5EF4-FFF2-40B4-BE49-F238E27FC236}">
                <a16:creationId xmlns:a16="http://schemas.microsoft.com/office/drawing/2014/main" id="{30FCB04C-A65C-F59F-9E7C-3E64CC7BFDEC}"/>
              </a:ext>
            </a:extLst>
          </p:cNvPr>
          <p:cNvSpPr txBox="1"/>
          <p:nvPr/>
        </p:nvSpPr>
        <p:spPr>
          <a:xfrm>
            <a:off x="238298" y="1219200"/>
            <a:ext cx="11353800" cy="6041910"/>
          </a:xfrm>
          <a:prstGeom prst="rect">
            <a:avLst/>
          </a:prstGeom>
          <a:noFill/>
          <a:ln w="12700">
            <a:solidFill>
              <a:srgbClr val="0D3F96"/>
            </a:solidFill>
          </a:ln>
        </p:spPr>
        <p:txBody>
          <a:bodyPr wrap="square">
            <a:spAutoFit/>
          </a:bodyPr>
          <a:lstStyle/>
          <a:p>
            <a:pPr marL="342900" indent="-342900">
              <a:lnSpc>
                <a:spcPct val="150000"/>
              </a:lnSpc>
              <a:buFont typeface="Wingdings" panose="05000000000000000000" pitchFamily="2" charset="2"/>
              <a:buChar char="ü"/>
            </a:pPr>
            <a:r>
              <a:rPr lang="es-ES" sz="2000" b="1" dirty="0">
                <a:latin typeface="Montserrat" panose="00000500000000000000" pitchFamily="2" charset="0"/>
              </a:rPr>
              <a:t>Costos iniciales</a:t>
            </a:r>
            <a:r>
              <a:rPr lang="es-ES" sz="2000" dirty="0">
                <a:latin typeface="Montserrat" panose="00000500000000000000" pitchFamily="2" charset="0"/>
              </a:rPr>
              <a:t>: La inversión sigue siendo un obstáculo para muchas empresas, especialmente las </a:t>
            </a:r>
            <a:r>
              <a:rPr lang="es-ES" sz="2000" dirty="0" err="1">
                <a:latin typeface="Montserrat" panose="00000500000000000000" pitchFamily="2" charset="0"/>
              </a:rPr>
              <a:t>PYMEs</a:t>
            </a:r>
            <a:endParaRPr lang="es-ES" sz="2000" dirty="0">
              <a:latin typeface="Montserrat" panose="00000500000000000000" pitchFamily="2" charset="0"/>
            </a:endParaRPr>
          </a:p>
          <a:p>
            <a:pPr marL="342900" indent="-342900">
              <a:lnSpc>
                <a:spcPct val="150000"/>
              </a:lnSpc>
              <a:buFont typeface="Wingdings" panose="05000000000000000000" pitchFamily="2" charset="2"/>
              <a:buChar char="ü"/>
            </a:pPr>
            <a:r>
              <a:rPr lang="es-ES" sz="2000" b="1" dirty="0">
                <a:latin typeface="Montserrat" panose="00000500000000000000" pitchFamily="2" charset="0"/>
              </a:rPr>
              <a:t>Colaboración en la cadena de valor</a:t>
            </a:r>
            <a:r>
              <a:rPr lang="es-ES" sz="2000" dirty="0">
                <a:latin typeface="Montserrat" panose="00000500000000000000" pitchFamily="2" charset="0"/>
              </a:rPr>
              <a:t>:  “como” crear colaboraciones.</a:t>
            </a:r>
          </a:p>
          <a:p>
            <a:pPr marL="342900" indent="-342900">
              <a:lnSpc>
                <a:spcPct val="150000"/>
              </a:lnSpc>
              <a:buFont typeface="Wingdings" panose="05000000000000000000" pitchFamily="2" charset="2"/>
              <a:buChar char="ü"/>
            </a:pPr>
            <a:r>
              <a:rPr lang="es-ES" sz="2000" b="1" dirty="0">
                <a:latin typeface="Montserrat" panose="00000500000000000000" pitchFamily="2" charset="0"/>
              </a:rPr>
              <a:t>Dependencia de proveedores “NO sostenibles</a:t>
            </a:r>
            <a:r>
              <a:rPr lang="es-ES" sz="2000" dirty="0">
                <a:latin typeface="Montserrat" panose="00000500000000000000" pitchFamily="2" charset="0"/>
              </a:rPr>
              <a:t>” necesarios para reducir residuos, reducir emisiones (transporte) y reducir consumos. </a:t>
            </a:r>
          </a:p>
          <a:p>
            <a:pPr marL="342900" indent="-342900">
              <a:lnSpc>
                <a:spcPct val="150000"/>
              </a:lnSpc>
              <a:buFont typeface="Wingdings" panose="05000000000000000000" pitchFamily="2" charset="2"/>
              <a:buChar char="ü"/>
            </a:pPr>
            <a:r>
              <a:rPr lang="es-ES" sz="2000" b="1" dirty="0">
                <a:latin typeface="Montserrat" panose="00000500000000000000" pitchFamily="2" charset="0"/>
              </a:rPr>
              <a:t>Falta de conocimientos y tiempo para capacitación</a:t>
            </a:r>
            <a:r>
              <a:rPr lang="es-ES" sz="2000" dirty="0">
                <a:latin typeface="Montserrat" panose="00000500000000000000" pitchFamily="2" charset="0"/>
              </a:rPr>
              <a:t>: especialmente en la Pyme y Microempresa. </a:t>
            </a:r>
          </a:p>
          <a:p>
            <a:pPr marL="342900" indent="-342900">
              <a:lnSpc>
                <a:spcPct val="150000"/>
              </a:lnSpc>
              <a:buFont typeface="Wingdings" panose="05000000000000000000" pitchFamily="2" charset="2"/>
              <a:buChar char="ü"/>
            </a:pPr>
            <a:r>
              <a:rPr lang="es-ES" sz="2000" b="1" dirty="0">
                <a:latin typeface="Montserrat" panose="00000500000000000000" pitchFamily="2" charset="0"/>
              </a:rPr>
              <a:t>Complimiento Normativo y expectativas del mercado</a:t>
            </a:r>
            <a:r>
              <a:rPr lang="es-ES" sz="2000" dirty="0">
                <a:latin typeface="Montserrat" panose="00000500000000000000" pitchFamily="2" charset="0"/>
              </a:rPr>
              <a:t>: las empresas grandes (grandes cadenas hoteleras por ejemplo) ya están obligadas a cumplir con normativa ambiental y lo utilizan en las campañas de comunicación, frente a la micro y pequeña empresa que están comenzando. </a:t>
            </a:r>
          </a:p>
          <a:p>
            <a:pPr marL="342900" indent="-342900">
              <a:lnSpc>
                <a:spcPct val="150000"/>
              </a:lnSpc>
              <a:buFont typeface="Wingdings" panose="05000000000000000000" pitchFamily="2" charset="2"/>
              <a:buChar char="ü"/>
            </a:pPr>
            <a:r>
              <a:rPr lang="es-ES" sz="2000" b="1" dirty="0">
                <a:latin typeface="Montserrat" panose="00000500000000000000" pitchFamily="2" charset="0"/>
              </a:rPr>
              <a:t>Relación cliente-Educación ambiental</a:t>
            </a:r>
            <a:r>
              <a:rPr lang="es-ES" sz="2000" dirty="0">
                <a:latin typeface="Montserrat" panose="00000500000000000000" pitchFamily="2" charset="0"/>
              </a:rPr>
              <a:t>: sensibilización alta en clientes, pero a veces no cuentan con la información. </a:t>
            </a:r>
          </a:p>
        </p:txBody>
      </p:sp>
      <p:pic>
        <p:nvPicPr>
          <p:cNvPr id="2" name="Imagen 1">
            <a:extLst>
              <a:ext uri="{FF2B5EF4-FFF2-40B4-BE49-F238E27FC236}">
                <a16:creationId xmlns:a16="http://schemas.microsoft.com/office/drawing/2014/main" id="{AAB6CB31-4217-FD5A-E6AD-F7FDE64AB7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2016488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número de diapositiva 4">
            <a:extLst>
              <a:ext uri="{FF2B5EF4-FFF2-40B4-BE49-F238E27FC236}">
                <a16:creationId xmlns:a16="http://schemas.microsoft.com/office/drawing/2014/main" id="{2050CC12-897D-28DC-9E76-BDDDB261C4A1}"/>
              </a:ext>
            </a:extLst>
          </p:cNvPr>
          <p:cNvSpPr>
            <a:spLocks noGrp="1"/>
          </p:cNvSpPr>
          <p:nvPr>
            <p:ph type="sldNum" sz="quarter" idx="7"/>
          </p:nvPr>
        </p:nvSpPr>
        <p:spPr/>
        <p:txBody>
          <a:bodyPr/>
          <a:lstStyle/>
          <a:p>
            <a:fld id="{B6F15528-21DE-4FAA-801E-634DDDAF4B2B}" type="slidenum">
              <a:rPr lang="es-ES" smtClean="0"/>
              <a:t>35</a:t>
            </a:fld>
            <a:endParaRPr lang="es-ES"/>
          </a:p>
        </p:txBody>
      </p:sp>
      <p:sp>
        <p:nvSpPr>
          <p:cNvPr id="6" name="QuadreDeText 5">
            <a:extLst>
              <a:ext uri="{FF2B5EF4-FFF2-40B4-BE49-F238E27FC236}">
                <a16:creationId xmlns:a16="http://schemas.microsoft.com/office/drawing/2014/main" id="{D7789EE4-7EFE-5269-32F4-8007EBCFA54F}"/>
              </a:ext>
            </a:extLst>
          </p:cNvPr>
          <p:cNvSpPr txBox="1"/>
          <p:nvPr/>
        </p:nvSpPr>
        <p:spPr>
          <a:xfrm>
            <a:off x="0" y="152400"/>
            <a:ext cx="10439400" cy="400110"/>
          </a:xfrm>
          <a:prstGeom prst="rect">
            <a:avLst/>
          </a:prstGeom>
          <a:noFill/>
        </p:spPr>
        <p:txBody>
          <a:bodyPr wrap="square">
            <a:spAutoFit/>
          </a:bodyPr>
          <a:lstStyle/>
          <a:p>
            <a:r>
              <a:rPr lang="es-ES" sz="2000" b="1" dirty="0">
                <a:solidFill>
                  <a:srgbClr val="0000FF"/>
                </a:solidFill>
                <a:latin typeface="Montserrat" panose="00000500000000000000" pitchFamily="2" charset="0"/>
              </a:rPr>
              <a:t>Visión de cadena de Valor HORECA y Modelos de Negocio Sostenible</a:t>
            </a:r>
          </a:p>
        </p:txBody>
      </p:sp>
      <p:sp>
        <p:nvSpPr>
          <p:cNvPr id="10" name="QuadreDeText 9">
            <a:extLst>
              <a:ext uri="{FF2B5EF4-FFF2-40B4-BE49-F238E27FC236}">
                <a16:creationId xmlns:a16="http://schemas.microsoft.com/office/drawing/2014/main" id="{DA74970F-8F3D-70B5-F6D5-21B437C300C1}"/>
              </a:ext>
            </a:extLst>
          </p:cNvPr>
          <p:cNvSpPr txBox="1"/>
          <p:nvPr/>
        </p:nvSpPr>
        <p:spPr>
          <a:xfrm>
            <a:off x="6344798" y="2743200"/>
            <a:ext cx="5257800" cy="3733586"/>
          </a:xfrm>
          <a:prstGeom prst="rect">
            <a:avLst/>
          </a:prstGeom>
          <a:noFill/>
          <a:ln w="12700">
            <a:solidFill>
              <a:srgbClr val="0D3F96"/>
            </a:solidFill>
          </a:ln>
        </p:spPr>
        <p:txBody>
          <a:bodyPr wrap="square">
            <a:spAutoFit/>
          </a:bodyPr>
          <a:lstStyle>
            <a:defPPr>
              <a:defRPr lang="es-ES"/>
            </a:defPPr>
            <a:lvl1pPr marL="342900" indent="-342900">
              <a:lnSpc>
                <a:spcPct val="150000"/>
              </a:lnSpc>
              <a:buFont typeface="Wingdings" panose="05000000000000000000" pitchFamily="2" charset="2"/>
              <a:buChar char="ü"/>
              <a:defRPr sz="2000">
                <a:latin typeface="Montserrat" panose="00000500000000000000" pitchFamily="2" charset="0"/>
              </a:defRPr>
            </a:lvl1pPr>
          </a:lstStyle>
          <a:p>
            <a:r>
              <a:rPr lang="es-ES" dirty="0"/>
              <a:t>Transformación de la Cadena de Suministro</a:t>
            </a:r>
          </a:p>
          <a:p>
            <a:r>
              <a:rPr lang="es-ES" dirty="0"/>
              <a:t>Implementación de Economía Circular</a:t>
            </a:r>
          </a:p>
          <a:p>
            <a:r>
              <a:rPr lang="es-ES" dirty="0"/>
              <a:t>Optimización de Transporte y Logística</a:t>
            </a:r>
          </a:p>
          <a:p>
            <a:r>
              <a:rPr lang="es-ES" dirty="0"/>
              <a:t>Educación y Participación del Cliente</a:t>
            </a:r>
          </a:p>
          <a:p>
            <a:r>
              <a:rPr lang="es-ES" dirty="0"/>
              <a:t>Medición y Transparencia</a:t>
            </a:r>
          </a:p>
        </p:txBody>
      </p:sp>
      <p:sp>
        <p:nvSpPr>
          <p:cNvPr id="11" name="QuadreDeText 10">
            <a:extLst>
              <a:ext uri="{FF2B5EF4-FFF2-40B4-BE49-F238E27FC236}">
                <a16:creationId xmlns:a16="http://schemas.microsoft.com/office/drawing/2014/main" id="{AE75BD69-043E-328A-AF71-4BF6D8BF2CC3}"/>
              </a:ext>
            </a:extLst>
          </p:cNvPr>
          <p:cNvSpPr txBox="1"/>
          <p:nvPr/>
        </p:nvSpPr>
        <p:spPr>
          <a:xfrm>
            <a:off x="228600" y="1712374"/>
            <a:ext cx="5257800" cy="4195251"/>
          </a:xfrm>
          <a:prstGeom prst="rect">
            <a:avLst/>
          </a:prstGeom>
          <a:noFill/>
          <a:ln w="12700">
            <a:solidFill>
              <a:srgbClr val="0D3F96"/>
            </a:solidFill>
          </a:ln>
        </p:spPr>
        <p:txBody>
          <a:bodyPr wrap="square">
            <a:spAutoFit/>
          </a:bodyPr>
          <a:lstStyle/>
          <a:p>
            <a:pPr marL="342900" indent="-342900">
              <a:lnSpc>
                <a:spcPct val="150000"/>
              </a:lnSpc>
              <a:buFont typeface="Wingdings" panose="05000000000000000000" pitchFamily="2" charset="2"/>
              <a:buChar char="ü"/>
            </a:pPr>
            <a:r>
              <a:rPr lang="es-ES" sz="2000" dirty="0">
                <a:latin typeface="Montserrat" panose="00000500000000000000" pitchFamily="2" charset="0"/>
              </a:rPr>
              <a:t>Crear Alianzas Estratégicas con Proveedores Sostenibles</a:t>
            </a:r>
          </a:p>
          <a:p>
            <a:pPr marL="342900" indent="-342900">
              <a:lnSpc>
                <a:spcPct val="150000"/>
              </a:lnSpc>
              <a:buFont typeface="Wingdings" panose="05000000000000000000" pitchFamily="2" charset="2"/>
              <a:buChar char="ü"/>
            </a:pPr>
            <a:r>
              <a:rPr lang="es-ES" sz="2000" dirty="0">
                <a:latin typeface="Montserrat" panose="00000500000000000000" pitchFamily="2" charset="0"/>
              </a:rPr>
              <a:t>Promover la Economía Circular en Residuos</a:t>
            </a:r>
          </a:p>
          <a:p>
            <a:pPr marL="342900" indent="-342900">
              <a:lnSpc>
                <a:spcPct val="150000"/>
              </a:lnSpc>
              <a:buFont typeface="Wingdings" panose="05000000000000000000" pitchFamily="2" charset="2"/>
              <a:buChar char="ü"/>
            </a:pPr>
            <a:r>
              <a:rPr lang="es-ES" sz="2000" dirty="0">
                <a:latin typeface="Montserrat" panose="00000500000000000000" pitchFamily="2" charset="0"/>
              </a:rPr>
              <a:t>Digitalizar y Optimizar la Logística</a:t>
            </a:r>
          </a:p>
          <a:p>
            <a:pPr marL="342900" indent="-342900">
              <a:lnSpc>
                <a:spcPct val="150000"/>
              </a:lnSpc>
              <a:buFont typeface="Wingdings" panose="05000000000000000000" pitchFamily="2" charset="2"/>
              <a:buChar char="ü"/>
            </a:pPr>
            <a:r>
              <a:rPr lang="es-ES" sz="2000" dirty="0">
                <a:latin typeface="Montserrat" panose="00000500000000000000" pitchFamily="2" charset="0"/>
              </a:rPr>
              <a:t>Involucrar a los Clientes en la Sostenibilidad</a:t>
            </a:r>
          </a:p>
          <a:p>
            <a:pPr marL="342900" indent="-342900">
              <a:lnSpc>
                <a:spcPct val="150000"/>
              </a:lnSpc>
              <a:buFont typeface="Wingdings" panose="05000000000000000000" pitchFamily="2" charset="2"/>
              <a:buChar char="ü"/>
            </a:pPr>
            <a:r>
              <a:rPr lang="es-ES" sz="2000" dirty="0">
                <a:latin typeface="Montserrat" panose="00000500000000000000" pitchFamily="2" charset="0"/>
              </a:rPr>
              <a:t>Establecer un Sistema de Medición y Comunicación </a:t>
            </a:r>
          </a:p>
        </p:txBody>
      </p:sp>
      <p:sp>
        <p:nvSpPr>
          <p:cNvPr id="12" name="Fletxa: corbada cap avall 11">
            <a:extLst>
              <a:ext uri="{FF2B5EF4-FFF2-40B4-BE49-F238E27FC236}">
                <a16:creationId xmlns:a16="http://schemas.microsoft.com/office/drawing/2014/main" id="{E54BC6DF-D5D3-D87B-598F-9FF2CBF71A5A}"/>
              </a:ext>
            </a:extLst>
          </p:cNvPr>
          <p:cNvSpPr/>
          <p:nvPr/>
        </p:nvSpPr>
        <p:spPr>
          <a:xfrm rot="1752948">
            <a:off x="5135655" y="1562027"/>
            <a:ext cx="2240412" cy="707886"/>
          </a:xfrm>
          <a:prstGeom prst="curvedDownArrow">
            <a:avLst/>
          </a:prstGeom>
          <a:solidFill>
            <a:schemeClr val="tx2">
              <a:lumMod val="60000"/>
              <a:lumOff val="40000"/>
            </a:schemeClr>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0D3F96"/>
              </a:solidFill>
            </a:endParaRPr>
          </a:p>
        </p:txBody>
      </p:sp>
      <p:sp>
        <p:nvSpPr>
          <p:cNvPr id="14" name="QuadreDeText 13">
            <a:extLst>
              <a:ext uri="{FF2B5EF4-FFF2-40B4-BE49-F238E27FC236}">
                <a16:creationId xmlns:a16="http://schemas.microsoft.com/office/drawing/2014/main" id="{61A883ED-83A8-6C76-7E54-2CD2F053654F}"/>
              </a:ext>
            </a:extLst>
          </p:cNvPr>
          <p:cNvSpPr txBox="1"/>
          <p:nvPr/>
        </p:nvSpPr>
        <p:spPr>
          <a:xfrm>
            <a:off x="1219200" y="1201661"/>
            <a:ext cx="2438400" cy="369332"/>
          </a:xfrm>
          <a:prstGeom prst="rect">
            <a:avLst/>
          </a:prstGeom>
          <a:noFill/>
        </p:spPr>
        <p:txBody>
          <a:bodyPr wrap="square">
            <a:spAutoFit/>
          </a:bodyPr>
          <a:lstStyle/>
          <a:p>
            <a:r>
              <a:rPr lang="es-ES" sz="1800" b="1" dirty="0">
                <a:solidFill>
                  <a:srgbClr val="0D3F96"/>
                </a:solidFill>
                <a:latin typeface="Montserrat" panose="00000500000000000000" pitchFamily="2" charset="0"/>
              </a:rPr>
              <a:t>IMPLEMENTAR</a:t>
            </a:r>
            <a:endParaRPr lang="es-ES" b="1" dirty="0">
              <a:solidFill>
                <a:srgbClr val="0D3F96"/>
              </a:solidFill>
            </a:endParaRPr>
          </a:p>
        </p:txBody>
      </p:sp>
      <p:sp>
        <p:nvSpPr>
          <p:cNvPr id="15" name="QuadreDeText 14">
            <a:extLst>
              <a:ext uri="{FF2B5EF4-FFF2-40B4-BE49-F238E27FC236}">
                <a16:creationId xmlns:a16="http://schemas.microsoft.com/office/drawing/2014/main" id="{C51A5546-46EB-EBB9-B589-4F1411BF26F0}"/>
              </a:ext>
            </a:extLst>
          </p:cNvPr>
          <p:cNvSpPr txBox="1"/>
          <p:nvPr/>
        </p:nvSpPr>
        <p:spPr>
          <a:xfrm>
            <a:off x="7924799" y="2263630"/>
            <a:ext cx="2438400" cy="369332"/>
          </a:xfrm>
          <a:prstGeom prst="rect">
            <a:avLst/>
          </a:prstGeom>
          <a:noFill/>
        </p:spPr>
        <p:txBody>
          <a:bodyPr wrap="square">
            <a:spAutoFit/>
          </a:bodyPr>
          <a:lstStyle/>
          <a:p>
            <a:r>
              <a:rPr lang="es-ES" sz="1800" b="1" dirty="0">
                <a:solidFill>
                  <a:srgbClr val="0D3F96"/>
                </a:solidFill>
                <a:latin typeface="Montserrat" panose="00000500000000000000" pitchFamily="2" charset="0"/>
              </a:rPr>
              <a:t>CONSEGUIR</a:t>
            </a:r>
            <a:endParaRPr lang="es-ES" b="1" dirty="0">
              <a:solidFill>
                <a:srgbClr val="0D3F96"/>
              </a:solidFill>
            </a:endParaRPr>
          </a:p>
        </p:txBody>
      </p:sp>
      <p:pic>
        <p:nvPicPr>
          <p:cNvPr id="2" name="Imagen 1">
            <a:extLst>
              <a:ext uri="{FF2B5EF4-FFF2-40B4-BE49-F238E27FC236}">
                <a16:creationId xmlns:a16="http://schemas.microsoft.com/office/drawing/2014/main" id="{DA36DC2B-55D8-038C-219F-42A3E367A6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1124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12070-18DF-4C11-586C-99C698475DE6}"/>
            </a:ext>
          </a:extLst>
        </p:cNvPr>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9A6AF8C-68A0-0DED-10D0-A20ECAA5834F}"/>
              </a:ext>
            </a:extLst>
          </p:cNvPr>
          <p:cNvSpPr>
            <a:spLocks noGrp="1"/>
          </p:cNvSpPr>
          <p:nvPr>
            <p:ph type="sldNum" sz="quarter" idx="7"/>
          </p:nvPr>
        </p:nvSpPr>
        <p:spPr/>
        <p:txBody>
          <a:bodyPr/>
          <a:lstStyle/>
          <a:p>
            <a:fld id="{B6F15528-21DE-4FAA-801E-634DDDAF4B2B}" type="slidenum">
              <a:rPr lang="es-ES" smtClean="0"/>
              <a:t>36</a:t>
            </a:fld>
            <a:endParaRPr lang="es-ES"/>
          </a:p>
        </p:txBody>
      </p:sp>
      <p:sp>
        <p:nvSpPr>
          <p:cNvPr id="5" name="QuadreDeText 4">
            <a:extLst>
              <a:ext uri="{FF2B5EF4-FFF2-40B4-BE49-F238E27FC236}">
                <a16:creationId xmlns:a16="http://schemas.microsoft.com/office/drawing/2014/main" id="{323AB014-27FF-4C9A-864F-F715EDBE54D9}"/>
              </a:ext>
            </a:extLst>
          </p:cNvPr>
          <p:cNvSpPr txBox="1"/>
          <p:nvPr/>
        </p:nvSpPr>
        <p:spPr>
          <a:xfrm>
            <a:off x="270468" y="381000"/>
            <a:ext cx="10707477" cy="523220"/>
          </a:xfrm>
          <a:prstGeom prst="rect">
            <a:avLst/>
          </a:prstGeom>
          <a:noFill/>
        </p:spPr>
        <p:txBody>
          <a:bodyPr wrap="square">
            <a:spAutoFit/>
          </a:bodyPr>
          <a:lstStyle/>
          <a:p>
            <a:pPr marL="12700">
              <a:spcBef>
                <a:spcPts val="100"/>
              </a:spcBef>
            </a:pPr>
            <a:r>
              <a:rPr lang="es-ES" sz="2800" b="1" dirty="0" err="1">
                <a:solidFill>
                  <a:srgbClr val="0D3F96"/>
                </a:solidFill>
                <a:highlight>
                  <a:srgbClr val="FFFF00"/>
                </a:highlight>
                <a:latin typeface="Montserrat" panose="020B0604020202020204" charset="0"/>
                <a:ea typeface="+mj-ea"/>
              </a:rPr>
              <a:t>Mentimeter</a:t>
            </a:r>
            <a:r>
              <a:rPr lang="es-ES" sz="2800" b="1" dirty="0">
                <a:solidFill>
                  <a:srgbClr val="0D3F96"/>
                </a:solidFill>
                <a:highlight>
                  <a:srgbClr val="FFFF00"/>
                </a:highlight>
                <a:latin typeface="Montserrat" panose="020B0604020202020204" charset="0"/>
                <a:ea typeface="+mj-ea"/>
              </a:rPr>
              <a:t>.  </a:t>
            </a:r>
          </a:p>
        </p:txBody>
      </p:sp>
      <p:sp>
        <p:nvSpPr>
          <p:cNvPr id="2" name="QuadreDeText 1">
            <a:extLst>
              <a:ext uri="{FF2B5EF4-FFF2-40B4-BE49-F238E27FC236}">
                <a16:creationId xmlns:a16="http://schemas.microsoft.com/office/drawing/2014/main" id="{E144934A-BE6D-B9FF-0213-1A18CDC1388A}"/>
              </a:ext>
            </a:extLst>
          </p:cNvPr>
          <p:cNvSpPr txBox="1"/>
          <p:nvPr/>
        </p:nvSpPr>
        <p:spPr>
          <a:xfrm>
            <a:off x="304800" y="1043612"/>
            <a:ext cx="10210800" cy="5488234"/>
          </a:xfrm>
          <a:prstGeom prst="rect">
            <a:avLst/>
          </a:prstGeom>
          <a:noFill/>
        </p:spPr>
        <p:txBody>
          <a:bodyPr wrap="square" rtlCol="0">
            <a:spAutoFit/>
          </a:bodyPr>
          <a:lstStyle/>
          <a:p>
            <a:pPr marL="342900" indent="-342900">
              <a:lnSpc>
                <a:spcPct val="150000"/>
              </a:lnSpc>
              <a:buFont typeface="Wingdings" panose="05000000000000000000" pitchFamily="2" charset="2"/>
              <a:buChar char="§"/>
            </a:pPr>
            <a:endParaRPr lang="es-ES" sz="1400" dirty="0">
              <a:latin typeface="Montserrat" panose="00000500000000000000" pitchFamily="2" charset="0"/>
            </a:endParaRPr>
          </a:p>
          <a:p>
            <a:pPr>
              <a:lnSpc>
                <a:spcPct val="150000"/>
              </a:lnSpc>
            </a:pPr>
            <a:r>
              <a:rPr lang="es-ES" sz="1400" dirty="0">
                <a:latin typeface="Montserrat" panose="00000500000000000000" pitchFamily="2" charset="0"/>
              </a:rPr>
              <a:t>1. ¿En qué áreas considera más importante colaborar dentro de la cadena de valor para avanzar hacia modelos de negocio descarbonizados en el sector HORECA?  Marque máximo 3</a:t>
            </a:r>
          </a:p>
          <a:p>
            <a:pPr marL="171450" indent="-171450">
              <a:lnSpc>
                <a:spcPct val="150000"/>
              </a:lnSpc>
              <a:buFont typeface="Wingdings" panose="05000000000000000000" pitchFamily="2" charset="2"/>
              <a:buChar char="§"/>
            </a:pPr>
            <a:r>
              <a:rPr lang="es-ES" sz="1400" dirty="0">
                <a:latin typeface="Montserrat" panose="00000500000000000000" pitchFamily="2" charset="0"/>
              </a:rPr>
              <a:t>Optimización de transporte y logística (</a:t>
            </a:r>
            <a:r>
              <a:rPr lang="es-ES" sz="1400" dirty="0" err="1">
                <a:latin typeface="Montserrat" panose="00000500000000000000" pitchFamily="2" charset="0"/>
              </a:rPr>
              <a:t>e.g</a:t>
            </a:r>
            <a:r>
              <a:rPr lang="es-ES" sz="1400" dirty="0">
                <a:latin typeface="Montserrat" panose="00000500000000000000" pitchFamily="2" charset="0"/>
              </a:rPr>
              <a:t>., rutas sostenibles, flotas eléctricas).</a:t>
            </a:r>
          </a:p>
          <a:p>
            <a:pPr marL="171450" indent="-171450">
              <a:lnSpc>
                <a:spcPct val="150000"/>
              </a:lnSpc>
              <a:buFont typeface="Wingdings" panose="05000000000000000000" pitchFamily="2" charset="2"/>
              <a:buChar char="§"/>
            </a:pPr>
            <a:r>
              <a:rPr lang="es-ES" sz="1400" dirty="0">
                <a:latin typeface="Montserrat" panose="00000500000000000000" pitchFamily="2" charset="0"/>
              </a:rPr>
              <a:t>Selección de proveedores locales y sostenibles (</a:t>
            </a:r>
            <a:r>
              <a:rPr lang="es-ES" sz="1400" dirty="0" err="1">
                <a:latin typeface="Montserrat" panose="00000500000000000000" pitchFamily="2" charset="0"/>
              </a:rPr>
              <a:t>e.g</a:t>
            </a:r>
            <a:r>
              <a:rPr lang="es-ES" sz="1400" dirty="0">
                <a:latin typeface="Montserrat" panose="00000500000000000000" pitchFamily="2" charset="0"/>
              </a:rPr>
              <a:t>., kilómetro cero, productos orgánicos).</a:t>
            </a:r>
          </a:p>
          <a:p>
            <a:pPr marL="171450" indent="-171450">
              <a:lnSpc>
                <a:spcPct val="150000"/>
              </a:lnSpc>
              <a:buFont typeface="Wingdings" panose="05000000000000000000" pitchFamily="2" charset="2"/>
              <a:buChar char="§"/>
            </a:pPr>
            <a:r>
              <a:rPr lang="es-ES" sz="1400" dirty="0">
                <a:latin typeface="Montserrat" panose="00000500000000000000" pitchFamily="2" charset="0"/>
              </a:rPr>
              <a:t>Gestión de residuos y economía circular (</a:t>
            </a:r>
            <a:r>
              <a:rPr lang="es-ES" sz="1400" dirty="0" err="1">
                <a:latin typeface="Montserrat" panose="00000500000000000000" pitchFamily="2" charset="0"/>
              </a:rPr>
              <a:t>e.g</a:t>
            </a:r>
            <a:r>
              <a:rPr lang="es-ES" sz="1400" dirty="0">
                <a:latin typeface="Montserrat" panose="00000500000000000000" pitchFamily="2" charset="0"/>
              </a:rPr>
              <a:t>., compostaje, reciclaje, uso de biocombustibles).</a:t>
            </a:r>
          </a:p>
          <a:p>
            <a:pPr marL="171450" indent="-171450">
              <a:lnSpc>
                <a:spcPct val="150000"/>
              </a:lnSpc>
              <a:buFont typeface="Wingdings" panose="05000000000000000000" pitchFamily="2" charset="2"/>
              <a:buChar char="§"/>
            </a:pPr>
            <a:r>
              <a:rPr lang="es-ES" sz="1400" dirty="0">
                <a:latin typeface="Montserrat" panose="00000500000000000000" pitchFamily="2" charset="0"/>
              </a:rPr>
              <a:t>Implementación de tecnologías limpias (</a:t>
            </a:r>
            <a:r>
              <a:rPr lang="es-ES" sz="1400" dirty="0" err="1">
                <a:latin typeface="Montserrat" panose="00000500000000000000" pitchFamily="2" charset="0"/>
              </a:rPr>
              <a:t>e.g</a:t>
            </a:r>
            <a:r>
              <a:rPr lang="es-ES" sz="1400" dirty="0">
                <a:latin typeface="Montserrat" panose="00000500000000000000" pitchFamily="2" charset="0"/>
              </a:rPr>
              <a:t>., energías renovables, sistemas de gestión energética).</a:t>
            </a:r>
          </a:p>
          <a:p>
            <a:pPr marL="171450" indent="-171450">
              <a:lnSpc>
                <a:spcPct val="150000"/>
              </a:lnSpc>
              <a:buFont typeface="Wingdings" panose="05000000000000000000" pitchFamily="2" charset="2"/>
              <a:buChar char="§"/>
            </a:pPr>
            <a:r>
              <a:rPr lang="es-ES" sz="1400" dirty="0">
                <a:latin typeface="Montserrat" panose="00000500000000000000" pitchFamily="2" charset="0"/>
              </a:rPr>
              <a:t>Educación y sensibilización de empleados y clientes sobre sostenibilidad.</a:t>
            </a:r>
          </a:p>
          <a:p>
            <a:pPr marL="0" lvl="4">
              <a:lnSpc>
                <a:spcPct val="150000"/>
              </a:lnSpc>
            </a:pPr>
            <a:endParaRPr lang="es-ES" sz="1400" dirty="0">
              <a:latin typeface="Montserrat" panose="00000500000000000000" pitchFamily="2" charset="0"/>
            </a:endParaRPr>
          </a:p>
          <a:p>
            <a:pPr marL="0" lvl="4">
              <a:lnSpc>
                <a:spcPct val="150000"/>
              </a:lnSpc>
            </a:pPr>
            <a:r>
              <a:rPr lang="es-ES" sz="1400" dirty="0">
                <a:latin typeface="Montserrat" panose="00000500000000000000" pitchFamily="2" charset="0"/>
              </a:rPr>
              <a:t>2. Identificación de Socios Estratégicos: ¿Qué tipo de colaboración considera más efectiva para descarbonizar modelos de negocio en el sector HORECA? </a:t>
            </a:r>
          </a:p>
          <a:p>
            <a:pPr marL="171450" lvl="4" indent="-171450">
              <a:lnSpc>
                <a:spcPct val="150000"/>
              </a:lnSpc>
              <a:buFont typeface="Arial" panose="020B0604020202020204" pitchFamily="34" charset="0"/>
              <a:buChar char="•"/>
            </a:pPr>
            <a:r>
              <a:rPr lang="es-ES" sz="1400" dirty="0">
                <a:latin typeface="Montserrat" panose="00000500000000000000" pitchFamily="2" charset="0"/>
              </a:rPr>
              <a:t>Proveedores de productos locales y sostenibles.</a:t>
            </a:r>
          </a:p>
          <a:p>
            <a:pPr marL="171450" lvl="4" indent="-171450">
              <a:lnSpc>
                <a:spcPct val="150000"/>
              </a:lnSpc>
              <a:buFont typeface="Arial" panose="020B0604020202020204" pitchFamily="34" charset="0"/>
              <a:buChar char="•"/>
            </a:pPr>
            <a:r>
              <a:rPr lang="es-ES" sz="1400" dirty="0">
                <a:latin typeface="Montserrat" panose="00000500000000000000" pitchFamily="2" charset="0"/>
              </a:rPr>
              <a:t>Empresas tecnológicas que ofrecen soluciones de eficiencia energética.</a:t>
            </a:r>
          </a:p>
          <a:p>
            <a:pPr marL="171450" lvl="4" indent="-171450">
              <a:lnSpc>
                <a:spcPct val="150000"/>
              </a:lnSpc>
              <a:buFont typeface="Arial" panose="020B0604020202020204" pitchFamily="34" charset="0"/>
              <a:buChar char="•"/>
            </a:pPr>
            <a:r>
              <a:rPr lang="es-ES" sz="1400" dirty="0">
                <a:latin typeface="Montserrat" panose="00000500000000000000" pitchFamily="2" charset="0"/>
              </a:rPr>
              <a:t>Transportistas y distribuidores con flotas sostenibles.</a:t>
            </a:r>
          </a:p>
          <a:p>
            <a:pPr marL="171450" lvl="4" indent="-171450">
              <a:lnSpc>
                <a:spcPct val="150000"/>
              </a:lnSpc>
              <a:buFont typeface="Arial" panose="020B0604020202020204" pitchFamily="34" charset="0"/>
              <a:buChar char="•"/>
            </a:pPr>
            <a:r>
              <a:rPr lang="es-ES" sz="1400" dirty="0">
                <a:latin typeface="Montserrat" panose="00000500000000000000" pitchFamily="2" charset="0"/>
              </a:rPr>
              <a:t>Compañías de gestión de residuos y reciclaje.</a:t>
            </a:r>
          </a:p>
          <a:p>
            <a:pPr marL="171450" lvl="4" indent="-171450">
              <a:lnSpc>
                <a:spcPct val="150000"/>
              </a:lnSpc>
              <a:buFont typeface="Arial" panose="020B0604020202020204" pitchFamily="34" charset="0"/>
              <a:buChar char="•"/>
            </a:pPr>
            <a:r>
              <a:rPr lang="es-ES" sz="1400" dirty="0">
                <a:latin typeface="Montserrat" panose="00000500000000000000" pitchFamily="2" charset="0"/>
              </a:rPr>
              <a:t>Comunidades y organizaciones locales para fomentar la economía circular.</a:t>
            </a:r>
          </a:p>
          <a:p>
            <a:pPr>
              <a:lnSpc>
                <a:spcPct val="150000"/>
              </a:lnSpc>
            </a:pPr>
            <a:endParaRPr lang="es-ES" sz="1100" dirty="0">
              <a:latin typeface="Montserrat" panose="00000500000000000000" pitchFamily="2" charset="0"/>
            </a:endParaRPr>
          </a:p>
        </p:txBody>
      </p:sp>
      <p:pic>
        <p:nvPicPr>
          <p:cNvPr id="3" name="Imagen 2">
            <a:extLst>
              <a:ext uri="{FF2B5EF4-FFF2-40B4-BE49-F238E27FC236}">
                <a16:creationId xmlns:a16="http://schemas.microsoft.com/office/drawing/2014/main" id="{3DA21FF9-BAD6-1477-5AC7-FAEAB85EAF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2408268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B97C8-028E-7D42-F7B6-022928DFBC6C}"/>
            </a:ext>
          </a:extLst>
        </p:cNvPr>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473076C-051D-2B60-87B4-FB63D7AAA772}"/>
              </a:ext>
            </a:extLst>
          </p:cNvPr>
          <p:cNvSpPr>
            <a:spLocks noGrp="1"/>
          </p:cNvSpPr>
          <p:nvPr>
            <p:ph type="sldNum" sz="quarter" idx="7"/>
          </p:nvPr>
        </p:nvSpPr>
        <p:spPr/>
        <p:txBody>
          <a:bodyPr/>
          <a:lstStyle/>
          <a:p>
            <a:fld id="{B6F15528-21DE-4FAA-801E-634DDDAF4B2B}" type="slidenum">
              <a:rPr lang="es-ES" smtClean="0"/>
              <a:t>37</a:t>
            </a:fld>
            <a:endParaRPr lang="es-ES"/>
          </a:p>
        </p:txBody>
      </p:sp>
      <p:sp>
        <p:nvSpPr>
          <p:cNvPr id="5" name="QuadreDeText 4">
            <a:extLst>
              <a:ext uri="{FF2B5EF4-FFF2-40B4-BE49-F238E27FC236}">
                <a16:creationId xmlns:a16="http://schemas.microsoft.com/office/drawing/2014/main" id="{F128D7FD-781E-DFF0-5736-A608352021F7}"/>
              </a:ext>
            </a:extLst>
          </p:cNvPr>
          <p:cNvSpPr txBox="1"/>
          <p:nvPr/>
        </p:nvSpPr>
        <p:spPr>
          <a:xfrm>
            <a:off x="228600" y="391180"/>
            <a:ext cx="10707477" cy="523220"/>
          </a:xfrm>
          <a:prstGeom prst="rect">
            <a:avLst/>
          </a:prstGeom>
          <a:noFill/>
        </p:spPr>
        <p:txBody>
          <a:bodyPr wrap="square">
            <a:spAutoFit/>
          </a:bodyPr>
          <a:lstStyle/>
          <a:p>
            <a:pPr marL="12700">
              <a:spcBef>
                <a:spcPts val="100"/>
              </a:spcBef>
            </a:pPr>
            <a:r>
              <a:rPr lang="es-ES" sz="2800" b="1" dirty="0" err="1">
                <a:solidFill>
                  <a:srgbClr val="0D3F96"/>
                </a:solidFill>
                <a:highlight>
                  <a:srgbClr val="FFFF00"/>
                </a:highlight>
                <a:latin typeface="Montserrat" panose="020B0604020202020204" charset="0"/>
                <a:ea typeface="+mj-ea"/>
              </a:rPr>
              <a:t>Mentimeter</a:t>
            </a:r>
            <a:r>
              <a:rPr lang="es-ES" sz="2800" b="1" dirty="0">
                <a:solidFill>
                  <a:srgbClr val="0D3F96"/>
                </a:solidFill>
                <a:highlight>
                  <a:srgbClr val="FFFF00"/>
                </a:highlight>
                <a:latin typeface="Montserrat" panose="020B0604020202020204" charset="0"/>
                <a:ea typeface="+mj-ea"/>
              </a:rPr>
              <a:t>.  </a:t>
            </a:r>
          </a:p>
        </p:txBody>
      </p:sp>
      <p:sp>
        <p:nvSpPr>
          <p:cNvPr id="3" name="QuadreDeText 2">
            <a:extLst>
              <a:ext uri="{FF2B5EF4-FFF2-40B4-BE49-F238E27FC236}">
                <a16:creationId xmlns:a16="http://schemas.microsoft.com/office/drawing/2014/main" id="{C4A525A8-112D-2477-B79C-24C9196C288A}"/>
              </a:ext>
            </a:extLst>
          </p:cNvPr>
          <p:cNvSpPr txBox="1"/>
          <p:nvPr/>
        </p:nvSpPr>
        <p:spPr>
          <a:xfrm>
            <a:off x="533400" y="914400"/>
            <a:ext cx="11507705" cy="4703403"/>
          </a:xfrm>
          <a:prstGeom prst="rect">
            <a:avLst/>
          </a:prstGeom>
          <a:noFill/>
        </p:spPr>
        <p:txBody>
          <a:bodyPr wrap="square" rtlCol="0">
            <a:spAutoFit/>
          </a:bodyPr>
          <a:lstStyle/>
          <a:p>
            <a:pPr marL="342900" indent="-342900">
              <a:lnSpc>
                <a:spcPct val="150000"/>
              </a:lnSpc>
              <a:buFont typeface="Wingdings" panose="05000000000000000000" pitchFamily="2" charset="2"/>
              <a:buChar char="§"/>
            </a:pPr>
            <a:endParaRPr lang="es-ES" sz="1100" dirty="0">
              <a:latin typeface="Montserrat" panose="00000500000000000000" pitchFamily="2" charset="0"/>
            </a:endParaRPr>
          </a:p>
          <a:p>
            <a:pPr lvl="4">
              <a:lnSpc>
                <a:spcPct val="150000"/>
              </a:lnSpc>
            </a:pPr>
            <a:endParaRPr lang="es-ES" sz="1100" dirty="0">
              <a:latin typeface="Montserrat" panose="00000500000000000000" pitchFamily="2" charset="0"/>
            </a:endParaRPr>
          </a:p>
          <a:p>
            <a:pPr>
              <a:lnSpc>
                <a:spcPct val="150000"/>
              </a:lnSpc>
            </a:pPr>
            <a:r>
              <a:rPr lang="es-ES" sz="1400" dirty="0">
                <a:latin typeface="Montserrat" panose="00000500000000000000" pitchFamily="2" charset="0"/>
              </a:rPr>
              <a:t>3. Evalúe de 1-4 el impacto positivo de las siguientes acciones: </a:t>
            </a:r>
          </a:p>
          <a:p>
            <a:pPr marL="285750" indent="-285750">
              <a:lnSpc>
                <a:spcPct val="150000"/>
              </a:lnSpc>
              <a:buFontTx/>
              <a:buChar char="-"/>
            </a:pPr>
            <a:r>
              <a:rPr lang="es-ES" sz="1400" dirty="0">
                <a:latin typeface="Montserrat" panose="00000500000000000000" pitchFamily="2" charset="0"/>
              </a:rPr>
              <a:t>Política de comunicación en temas de sostenibilidad </a:t>
            </a:r>
          </a:p>
          <a:p>
            <a:pPr marL="285750" indent="-285750">
              <a:lnSpc>
                <a:spcPct val="150000"/>
              </a:lnSpc>
              <a:buFontTx/>
              <a:buChar char="-"/>
            </a:pPr>
            <a:r>
              <a:rPr lang="es-ES" sz="1400" dirty="0">
                <a:latin typeface="Montserrat" panose="00000500000000000000" pitchFamily="2" charset="0"/>
              </a:rPr>
              <a:t>Acciones de formación interna</a:t>
            </a:r>
          </a:p>
          <a:p>
            <a:pPr marL="285750" indent="-285750">
              <a:lnSpc>
                <a:spcPct val="150000"/>
              </a:lnSpc>
              <a:buFontTx/>
              <a:buChar char="-"/>
            </a:pPr>
            <a:r>
              <a:rPr lang="es-ES" sz="1400" dirty="0">
                <a:latin typeface="Montserrat" panose="00000500000000000000" pitchFamily="2" charset="0"/>
              </a:rPr>
              <a:t>Acciones de sensibilización a clientes. </a:t>
            </a:r>
          </a:p>
          <a:p>
            <a:pPr marL="285750" indent="-285750">
              <a:lnSpc>
                <a:spcPct val="150000"/>
              </a:lnSpc>
              <a:buFontTx/>
              <a:buChar char="-"/>
            </a:pPr>
            <a:r>
              <a:rPr lang="es-ES" sz="1400" dirty="0">
                <a:latin typeface="Montserrat" panose="00000500000000000000" pitchFamily="2" charset="0"/>
              </a:rPr>
              <a:t>Programas de formación especializada en energía y sostenibilidad</a:t>
            </a:r>
          </a:p>
          <a:p>
            <a:pPr marL="285750" indent="-285750">
              <a:lnSpc>
                <a:spcPct val="150000"/>
              </a:lnSpc>
              <a:buFontTx/>
              <a:buChar char="-"/>
            </a:pPr>
            <a:endParaRPr lang="es-ES" sz="1400" dirty="0">
              <a:latin typeface="Montserrat" panose="00000500000000000000" pitchFamily="2" charset="0"/>
            </a:endParaRPr>
          </a:p>
          <a:p>
            <a:pPr>
              <a:lnSpc>
                <a:spcPct val="150000"/>
              </a:lnSpc>
            </a:pPr>
            <a:r>
              <a:rPr lang="es-ES" sz="1400" dirty="0">
                <a:latin typeface="Montserrat" panose="00000500000000000000" pitchFamily="2" charset="0"/>
              </a:rPr>
              <a:t>4. Evalúe de 1-5 el impacto positivo de las siguientes acciones: </a:t>
            </a:r>
          </a:p>
          <a:p>
            <a:pPr marL="285750" indent="-285750">
              <a:lnSpc>
                <a:spcPct val="150000"/>
              </a:lnSpc>
              <a:buFontTx/>
              <a:buChar char="-"/>
            </a:pPr>
            <a:r>
              <a:rPr lang="es-ES" sz="1400" dirty="0">
                <a:latin typeface="Montserrat" panose="00000500000000000000" pitchFamily="2" charset="0"/>
              </a:rPr>
              <a:t>Formación y sensibilización sobre los Beneficios económicos de la sostenibilidad</a:t>
            </a:r>
          </a:p>
          <a:p>
            <a:pPr marL="285750" indent="-285750">
              <a:lnSpc>
                <a:spcPct val="150000"/>
              </a:lnSpc>
              <a:buFontTx/>
              <a:buChar char="-"/>
            </a:pPr>
            <a:r>
              <a:rPr lang="es-ES" sz="1400" dirty="0">
                <a:latin typeface="Montserrat" panose="00000500000000000000" pitchFamily="2" charset="0"/>
              </a:rPr>
              <a:t>Incentivos económicos </a:t>
            </a:r>
          </a:p>
          <a:p>
            <a:pPr marL="285750" indent="-285750">
              <a:lnSpc>
                <a:spcPct val="150000"/>
              </a:lnSpc>
              <a:buFontTx/>
              <a:buChar char="-"/>
            </a:pPr>
            <a:r>
              <a:rPr lang="es-ES" sz="1400" dirty="0">
                <a:latin typeface="Montserrat" panose="00000500000000000000" pitchFamily="2" charset="0"/>
              </a:rPr>
              <a:t>Subvenciones y ayudas</a:t>
            </a:r>
          </a:p>
          <a:p>
            <a:pPr marL="285750" indent="-285750">
              <a:lnSpc>
                <a:spcPct val="150000"/>
              </a:lnSpc>
              <a:buFontTx/>
              <a:buChar char="-"/>
            </a:pPr>
            <a:r>
              <a:rPr lang="es-ES" sz="1400" dirty="0">
                <a:latin typeface="Montserrat" panose="00000500000000000000" pitchFamily="2" charset="0"/>
              </a:rPr>
              <a:t>Impulso de las Certificaciones y reconocimientos</a:t>
            </a:r>
          </a:p>
          <a:p>
            <a:pPr marL="285750" indent="-285750">
              <a:lnSpc>
                <a:spcPct val="150000"/>
              </a:lnSpc>
              <a:buFontTx/>
              <a:buChar char="-"/>
            </a:pPr>
            <a:r>
              <a:rPr lang="es-ES" sz="1400" dirty="0">
                <a:latin typeface="Montserrat" panose="00000500000000000000" pitchFamily="2" charset="0"/>
              </a:rPr>
              <a:t>Apoyo técnico especializado.</a:t>
            </a:r>
          </a:p>
          <a:p>
            <a:pPr>
              <a:lnSpc>
                <a:spcPct val="150000"/>
              </a:lnSpc>
            </a:pPr>
            <a:endParaRPr lang="es-ES" sz="1100" dirty="0">
              <a:latin typeface="Montserrat" panose="00000500000000000000" pitchFamily="2" charset="0"/>
            </a:endParaRPr>
          </a:p>
        </p:txBody>
      </p:sp>
      <p:pic>
        <p:nvPicPr>
          <p:cNvPr id="2" name="Imagen 1">
            <a:extLst>
              <a:ext uri="{FF2B5EF4-FFF2-40B4-BE49-F238E27FC236}">
                <a16:creationId xmlns:a16="http://schemas.microsoft.com/office/drawing/2014/main" id="{352A14C5-BC68-6D56-FF11-0408277E3C7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2641666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13BD0-1AEC-008C-1E44-99DC4313881C}"/>
              </a:ext>
            </a:extLst>
          </p:cNvPr>
          <p:cNvSpPr>
            <a:spLocks noGrp="1"/>
          </p:cNvSpPr>
          <p:nvPr>
            <p:ph type="title"/>
          </p:nvPr>
        </p:nvSpPr>
        <p:spPr>
          <a:xfrm>
            <a:off x="838200" y="3502223"/>
            <a:ext cx="10515600" cy="615553"/>
          </a:xfrm>
        </p:spPr>
        <p:txBody>
          <a:bodyPr/>
          <a:lstStyle/>
          <a:p>
            <a:r>
              <a:rPr lang="es-ES" sz="4000" dirty="0">
                <a:solidFill>
                  <a:srgbClr val="0070C0"/>
                </a:solidFill>
              </a:rPr>
              <a:t>¡MUCHAS GRACIAS POR SU ATENCIÓN!</a:t>
            </a:r>
          </a:p>
        </p:txBody>
      </p:sp>
      <p:pic>
        <p:nvPicPr>
          <p:cNvPr id="4" name="Picture 2" descr="Text&#10;&#10;Description automatically generated with low confidence">
            <a:extLst>
              <a:ext uri="{FF2B5EF4-FFF2-40B4-BE49-F238E27FC236}">
                <a16:creationId xmlns:a16="http://schemas.microsoft.com/office/drawing/2014/main" id="{17AA368D-3F7B-37A3-F39D-E35C3588E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7357" y="6196939"/>
            <a:ext cx="3954524" cy="905537"/>
          </a:xfrm>
          <a:prstGeom prst="rect">
            <a:avLst/>
          </a:prstGeom>
        </p:spPr>
      </p:pic>
      <p:sp>
        <p:nvSpPr>
          <p:cNvPr id="5" name="Marcador de número de diapositiva 4">
            <a:extLst>
              <a:ext uri="{FF2B5EF4-FFF2-40B4-BE49-F238E27FC236}">
                <a16:creationId xmlns:a16="http://schemas.microsoft.com/office/drawing/2014/main" id="{708489D5-5566-D9B0-9594-5B5B4E6BCE53}"/>
              </a:ext>
            </a:extLst>
          </p:cNvPr>
          <p:cNvSpPr>
            <a:spLocks noGrp="1"/>
          </p:cNvSpPr>
          <p:nvPr>
            <p:ph type="sldNum" sz="quarter" idx="12"/>
          </p:nvPr>
        </p:nvSpPr>
        <p:spPr/>
        <p:txBody>
          <a:bodyPr/>
          <a:lstStyle/>
          <a:p>
            <a:fld id="{868024E8-AF2C-4A9A-8BB3-836A618A3EB8}" type="slidenum">
              <a:rPr lang="es-ES" smtClean="0"/>
              <a:t>38</a:t>
            </a:fld>
            <a:endParaRPr lang="es-ES"/>
          </a:p>
        </p:txBody>
      </p:sp>
      <p:pic>
        <p:nvPicPr>
          <p:cNvPr id="3" name="Imagen 2">
            <a:extLst>
              <a:ext uri="{FF2B5EF4-FFF2-40B4-BE49-F238E27FC236}">
                <a16:creationId xmlns:a16="http://schemas.microsoft.com/office/drawing/2014/main" id="{0E9B50C9-FB03-54EC-E161-762757F7A6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6565965"/>
            <a:ext cx="2207533" cy="653148"/>
          </a:xfrm>
          <a:prstGeom prst="rect">
            <a:avLst/>
          </a:prstGeom>
          <a:noFill/>
          <a:ln>
            <a:noFill/>
          </a:ln>
          <a:effectLst/>
        </p:spPr>
      </p:pic>
    </p:spTree>
    <p:extLst>
      <p:ext uri="{BB962C8B-B14F-4D97-AF65-F5344CB8AC3E}">
        <p14:creationId xmlns:p14="http://schemas.microsoft.com/office/powerpoint/2010/main" val="1910339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84434-47EA-4D4E-6A21-B921830F24C1}"/>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1E81391F-D79E-57DF-6A91-3466A266052C}"/>
              </a:ext>
            </a:extLst>
          </p:cNvPr>
          <p:cNvSpPr txBox="1">
            <a:spLocks noGrp="1"/>
          </p:cNvSpPr>
          <p:nvPr>
            <p:ph type="title"/>
          </p:nvPr>
        </p:nvSpPr>
        <p:spPr>
          <a:xfrm>
            <a:off x="1179575" y="1201217"/>
            <a:ext cx="9503665" cy="874598"/>
          </a:xfrm>
          <a:prstGeom prst="rect">
            <a:avLst/>
          </a:prstGeom>
        </p:spPr>
        <p:txBody>
          <a:bodyPr vert="horz" wrap="square" lIns="0" tIns="12700" rIns="0" bIns="0" rtlCol="0">
            <a:spAutoFit/>
          </a:bodyPr>
          <a:lstStyle/>
          <a:p>
            <a:pPr marL="12700">
              <a:lnSpc>
                <a:spcPct val="100000"/>
              </a:lnSpc>
              <a:spcBef>
                <a:spcPts val="100"/>
              </a:spcBef>
            </a:pPr>
            <a:r>
              <a:rPr lang="es-ES" sz="2800" b="1" dirty="0">
                <a:solidFill>
                  <a:srgbClr val="0D3F96"/>
                </a:solidFill>
                <a:latin typeface="Montserrat" panose="020B0604020202020204" charset="0"/>
              </a:rPr>
              <a:t>INTRODUCCIÓN A LA SOSTENIBILIDAD EN LA CADENA DE VALOR HORECA</a:t>
            </a:r>
            <a:endParaRPr sz="2800" dirty="0">
              <a:solidFill>
                <a:srgbClr val="0D3F96"/>
              </a:solidFill>
              <a:latin typeface="Montserrat" panose="020B0604020202020204" charset="0"/>
            </a:endParaRPr>
          </a:p>
        </p:txBody>
      </p:sp>
      <p:sp>
        <p:nvSpPr>
          <p:cNvPr id="3" name="object 6">
            <a:extLst>
              <a:ext uri="{FF2B5EF4-FFF2-40B4-BE49-F238E27FC236}">
                <a16:creationId xmlns:a16="http://schemas.microsoft.com/office/drawing/2014/main" id="{5D429440-579F-0153-AA92-B7D0DDC01453}"/>
              </a:ext>
            </a:extLst>
          </p:cNvPr>
          <p:cNvSpPr txBox="1"/>
          <p:nvPr/>
        </p:nvSpPr>
        <p:spPr>
          <a:xfrm>
            <a:off x="1261872" y="1676400"/>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64E69141-FCBB-A80E-7CF1-6EAF2030E809}"/>
              </a:ext>
            </a:extLst>
          </p:cNvPr>
          <p:cNvSpPr>
            <a:spLocks noGrp="1"/>
          </p:cNvSpPr>
          <p:nvPr>
            <p:ph type="sldNum" sz="quarter" idx="7"/>
          </p:nvPr>
        </p:nvSpPr>
        <p:spPr/>
        <p:txBody>
          <a:bodyPr/>
          <a:lstStyle/>
          <a:p>
            <a:fld id="{B6F15528-21DE-4FAA-801E-634DDDAF4B2B}" type="slidenum">
              <a:rPr lang="es-ES" smtClean="0"/>
              <a:t>4</a:t>
            </a:fld>
            <a:endParaRPr lang="es-ES"/>
          </a:p>
        </p:txBody>
      </p:sp>
      <p:sp>
        <p:nvSpPr>
          <p:cNvPr id="2" name="Rectangle 1">
            <a:extLst>
              <a:ext uri="{FF2B5EF4-FFF2-40B4-BE49-F238E27FC236}">
                <a16:creationId xmlns:a16="http://schemas.microsoft.com/office/drawing/2014/main" id="{899580CD-17A1-D4E7-AF11-6217C72E1877}"/>
              </a:ext>
            </a:extLst>
          </p:cNvPr>
          <p:cNvSpPr/>
          <p:nvPr/>
        </p:nvSpPr>
        <p:spPr>
          <a:xfrm>
            <a:off x="228600" y="304800"/>
            <a:ext cx="609600" cy="6781800"/>
          </a:xfrm>
          <a:prstGeom prst="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QuadreDeText 4">
            <a:extLst>
              <a:ext uri="{FF2B5EF4-FFF2-40B4-BE49-F238E27FC236}">
                <a16:creationId xmlns:a16="http://schemas.microsoft.com/office/drawing/2014/main" id="{656384E5-BD11-A9E3-DCE9-ABE0722BC5C8}"/>
              </a:ext>
            </a:extLst>
          </p:cNvPr>
          <p:cNvSpPr txBox="1"/>
          <p:nvPr/>
        </p:nvSpPr>
        <p:spPr>
          <a:xfrm>
            <a:off x="1676400" y="2489879"/>
            <a:ext cx="8415528" cy="2400657"/>
          </a:xfrm>
          <a:prstGeom prst="rect">
            <a:avLst/>
          </a:prstGeom>
          <a:noFill/>
        </p:spPr>
        <p:txBody>
          <a:bodyPr wrap="square">
            <a:spAutoFit/>
          </a:bodyPr>
          <a:lstStyle/>
          <a:p>
            <a:pPr marL="285750" indent="-285750">
              <a:spcAft>
                <a:spcPts val="1800"/>
              </a:spcAft>
              <a:buFont typeface="Wingdings" panose="05000000000000000000" pitchFamily="2" charset="2"/>
              <a:buChar char="ü"/>
            </a:pPr>
            <a:r>
              <a:rPr lang="es-ES" sz="2400" dirty="0">
                <a:solidFill>
                  <a:schemeClr val="tx1"/>
                </a:solidFill>
                <a:latin typeface="Montserrat" panose="020B0604020202020204" charset="0"/>
              </a:rPr>
              <a:t>La Sostenibilidad en la cadena de valor del sector HORECA</a:t>
            </a:r>
            <a:endParaRPr lang="es-ES" sz="2400" dirty="0">
              <a:latin typeface="Montserrat" panose="020B0604020202020204" charset="0"/>
            </a:endParaRPr>
          </a:p>
          <a:p>
            <a:pPr marL="285750" indent="-285750">
              <a:spcAft>
                <a:spcPts val="1800"/>
              </a:spcAft>
              <a:buFont typeface="Wingdings" panose="05000000000000000000" pitchFamily="2" charset="2"/>
              <a:buChar char="ü"/>
            </a:pPr>
            <a:r>
              <a:rPr lang="es-ES" sz="2400" dirty="0">
                <a:solidFill>
                  <a:schemeClr val="tx1"/>
                </a:solidFill>
                <a:latin typeface="Montserrat" panose="020B0604020202020204" charset="0"/>
              </a:rPr>
              <a:t>Desafíos del sector: La descarbonización de la cadena de valor</a:t>
            </a:r>
          </a:p>
          <a:p>
            <a:pPr marL="285750" indent="-285750">
              <a:spcAft>
                <a:spcPts val="1800"/>
              </a:spcAft>
              <a:buFont typeface="Wingdings" panose="05000000000000000000" pitchFamily="2" charset="2"/>
              <a:buChar char="ü"/>
            </a:pPr>
            <a:r>
              <a:rPr lang="es-ES" sz="2400" dirty="0">
                <a:solidFill>
                  <a:schemeClr val="tx1"/>
                </a:solidFill>
                <a:latin typeface="Montserrat" panose="020B0604020202020204" charset="0"/>
              </a:rPr>
              <a:t>Beneficios de la visión de cadena de valor</a:t>
            </a:r>
            <a:endParaRPr lang="es-ES" sz="2400" dirty="0"/>
          </a:p>
        </p:txBody>
      </p:sp>
      <p:sp>
        <p:nvSpPr>
          <p:cNvPr id="13" name="Rectangle: cantonades arrodonides 12">
            <a:extLst>
              <a:ext uri="{FF2B5EF4-FFF2-40B4-BE49-F238E27FC236}">
                <a16:creationId xmlns:a16="http://schemas.microsoft.com/office/drawing/2014/main" id="{A4F36476-8833-EA31-5938-EE5BD906A0B2}"/>
              </a:ext>
            </a:extLst>
          </p:cNvPr>
          <p:cNvSpPr/>
          <p:nvPr/>
        </p:nvSpPr>
        <p:spPr>
          <a:xfrm>
            <a:off x="1011935" y="381000"/>
            <a:ext cx="969265" cy="714572"/>
          </a:xfrm>
          <a:prstGeom prst="roundRect">
            <a:avLst/>
          </a:prstGeom>
          <a:no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0D3F96"/>
                </a:solidFill>
                <a:latin typeface="Montserrat" panose="00000500000000000000" pitchFamily="2" charset="0"/>
              </a:rPr>
              <a:t>1</a:t>
            </a:r>
          </a:p>
        </p:txBody>
      </p:sp>
      <p:pic>
        <p:nvPicPr>
          <p:cNvPr id="4" name="Immagine 4" descr="Immagine che contiene Carattere, logo, simbolo, Elementi grafici&#10;&#10;Descrizione generata automaticamente">
            <a:extLst>
              <a:ext uri="{FF2B5EF4-FFF2-40B4-BE49-F238E27FC236}">
                <a16:creationId xmlns:a16="http://schemas.microsoft.com/office/drawing/2014/main" id="{D8C7AA63-B9F5-D78C-4A0E-D9A57680EB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1469" y="79004"/>
            <a:ext cx="1346108" cy="1387234"/>
          </a:xfrm>
          <a:prstGeom prst="rect">
            <a:avLst/>
          </a:prstGeom>
        </p:spPr>
      </p:pic>
      <p:pic>
        <p:nvPicPr>
          <p:cNvPr id="6" name="Imagen 5">
            <a:extLst>
              <a:ext uri="{FF2B5EF4-FFF2-40B4-BE49-F238E27FC236}">
                <a16:creationId xmlns:a16="http://schemas.microsoft.com/office/drawing/2014/main" id="{69251BD6-DCD4-AA0B-6740-A2B967F8B56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144308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idor de número de diapositiva 7">
            <a:extLst>
              <a:ext uri="{FF2B5EF4-FFF2-40B4-BE49-F238E27FC236}">
                <a16:creationId xmlns:a16="http://schemas.microsoft.com/office/drawing/2014/main" id="{4C9EAB4E-47A7-566A-6C16-2156501BBB20}"/>
              </a:ext>
            </a:extLst>
          </p:cNvPr>
          <p:cNvSpPr>
            <a:spLocks noGrp="1"/>
          </p:cNvSpPr>
          <p:nvPr>
            <p:ph type="sldNum" sz="quarter" idx="7"/>
          </p:nvPr>
        </p:nvSpPr>
        <p:spPr/>
        <p:txBody>
          <a:bodyPr/>
          <a:lstStyle/>
          <a:p>
            <a:fld id="{B6F15528-21DE-4FAA-801E-634DDDAF4B2B}" type="slidenum">
              <a:rPr lang="es-ES" smtClean="0"/>
              <a:t>5</a:t>
            </a:fld>
            <a:endParaRPr lang="es-ES"/>
          </a:p>
        </p:txBody>
      </p:sp>
      <p:sp>
        <p:nvSpPr>
          <p:cNvPr id="10" name="QuadreDeText 9">
            <a:extLst>
              <a:ext uri="{FF2B5EF4-FFF2-40B4-BE49-F238E27FC236}">
                <a16:creationId xmlns:a16="http://schemas.microsoft.com/office/drawing/2014/main" id="{FDCA55A4-5217-BC28-8612-9BC1D9B201EF}"/>
              </a:ext>
            </a:extLst>
          </p:cNvPr>
          <p:cNvSpPr txBox="1"/>
          <p:nvPr/>
        </p:nvSpPr>
        <p:spPr>
          <a:xfrm>
            <a:off x="304800" y="204069"/>
            <a:ext cx="10027263" cy="954107"/>
          </a:xfrm>
          <a:prstGeom prst="rect">
            <a:avLst/>
          </a:prstGeom>
          <a:noFill/>
        </p:spPr>
        <p:txBody>
          <a:bodyPr wrap="square">
            <a:spAutoFit/>
          </a:bodyPr>
          <a:lstStyle/>
          <a:p>
            <a:r>
              <a:rPr lang="es-ES" sz="2800" b="1" dirty="0">
                <a:solidFill>
                  <a:srgbClr val="0D3F96"/>
                </a:solidFill>
                <a:latin typeface="Montserrat" panose="020B0604020202020204" charset="0"/>
              </a:rPr>
              <a:t>La Sostenibilidad en la cadena de valor y modelos de negocio del sector HORECA</a:t>
            </a:r>
            <a:r>
              <a:rPr lang="es-ES" sz="2800" b="1" dirty="0">
                <a:solidFill>
                  <a:srgbClr val="0D3F96"/>
                </a:solidFill>
                <a:effectLst/>
                <a:latin typeface="Montserrat" panose="00000500000000000000" pitchFamily="2" charset="0"/>
              </a:rPr>
              <a:t>:</a:t>
            </a:r>
          </a:p>
        </p:txBody>
      </p:sp>
      <p:sp>
        <p:nvSpPr>
          <p:cNvPr id="14" name="QuadreDeText 13">
            <a:extLst>
              <a:ext uri="{FF2B5EF4-FFF2-40B4-BE49-F238E27FC236}">
                <a16:creationId xmlns:a16="http://schemas.microsoft.com/office/drawing/2014/main" id="{F47E1C6F-7A6F-38AD-B487-1F10E71F9E0C}"/>
              </a:ext>
            </a:extLst>
          </p:cNvPr>
          <p:cNvSpPr txBox="1"/>
          <p:nvPr/>
        </p:nvSpPr>
        <p:spPr>
          <a:xfrm>
            <a:off x="329184" y="1411069"/>
            <a:ext cx="5029200" cy="646331"/>
          </a:xfrm>
          <a:prstGeom prst="rect">
            <a:avLst/>
          </a:prstGeom>
          <a:noFill/>
        </p:spPr>
        <p:txBody>
          <a:bodyPr wrap="square">
            <a:spAutoFit/>
          </a:bodyPr>
          <a:lstStyle/>
          <a:p>
            <a:r>
              <a:rPr lang="es-ES" dirty="0">
                <a:solidFill>
                  <a:schemeClr val="tx2"/>
                </a:solidFill>
                <a:latin typeface="Montserrat" panose="00000500000000000000" pitchFamily="2" charset="0"/>
              </a:rPr>
              <a:t>La sostenibilidad en la </a:t>
            </a:r>
            <a:r>
              <a:rPr lang="es-ES" b="1" dirty="0">
                <a:solidFill>
                  <a:schemeClr val="tx2"/>
                </a:solidFill>
                <a:latin typeface="Montserrat" panose="00000500000000000000" pitchFamily="2" charset="0"/>
              </a:rPr>
              <a:t>cadena de valor del sector HORECA:</a:t>
            </a:r>
            <a:endParaRPr lang="es-ES" dirty="0">
              <a:solidFill>
                <a:schemeClr val="tx2"/>
              </a:solidFill>
              <a:latin typeface="Montserrat" panose="00000500000000000000" pitchFamily="2" charset="0"/>
            </a:endParaRPr>
          </a:p>
        </p:txBody>
      </p:sp>
      <p:sp>
        <p:nvSpPr>
          <p:cNvPr id="2" name="CuadroTexto 1">
            <a:extLst>
              <a:ext uri="{FF2B5EF4-FFF2-40B4-BE49-F238E27FC236}">
                <a16:creationId xmlns:a16="http://schemas.microsoft.com/office/drawing/2014/main" id="{521C0BAB-1AB6-2390-7797-AAAE8F5DEC76}"/>
              </a:ext>
            </a:extLst>
          </p:cNvPr>
          <p:cNvSpPr txBox="1"/>
          <p:nvPr/>
        </p:nvSpPr>
        <p:spPr>
          <a:xfrm>
            <a:off x="329184" y="2206226"/>
            <a:ext cx="4623816" cy="1754326"/>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s-ES" b="1" dirty="0"/>
              <a:t>Enfoque Integrado</a:t>
            </a:r>
          </a:p>
          <a:p>
            <a:pPr marL="285750" indent="-285750">
              <a:buFont typeface="Arial" panose="020B0604020202020204" pitchFamily="34" charset="0"/>
              <a:buChar char="•"/>
            </a:pPr>
            <a:r>
              <a:rPr lang="es-ES" dirty="0"/>
              <a:t>Minimiza el impacto ambiental</a:t>
            </a:r>
          </a:p>
          <a:p>
            <a:pPr marL="285750" indent="-285750">
              <a:buFont typeface="Arial" panose="020B0604020202020204" pitchFamily="34" charset="0"/>
              <a:buChar char="•"/>
            </a:pPr>
            <a:r>
              <a:rPr lang="es-ES" dirty="0"/>
              <a:t>Optimiza el uso de recursos</a:t>
            </a:r>
          </a:p>
          <a:p>
            <a:pPr marL="285750" indent="-285750">
              <a:buFont typeface="Arial" panose="020B0604020202020204" pitchFamily="34" charset="0"/>
              <a:buChar char="•"/>
            </a:pPr>
            <a:r>
              <a:rPr lang="es-ES" dirty="0"/>
              <a:t>Genera beneficios económicos y sociales</a:t>
            </a:r>
          </a:p>
          <a:p>
            <a:pPr marL="285750" indent="-285750">
              <a:buFont typeface="Arial" panose="020B0604020202020204" pitchFamily="34" charset="0"/>
              <a:buChar char="•"/>
            </a:pPr>
            <a:r>
              <a:rPr lang="es-ES" dirty="0"/>
              <a:t>Abarca todas las etapas: </a:t>
            </a:r>
            <a:r>
              <a:rPr lang="es-ES" b="1" dirty="0"/>
              <a:t>proveedores → operación → consumidor final</a:t>
            </a:r>
            <a:endParaRPr lang="es-ES" dirty="0"/>
          </a:p>
        </p:txBody>
      </p:sp>
      <p:sp>
        <p:nvSpPr>
          <p:cNvPr id="4" name="CuadroTexto 3">
            <a:extLst>
              <a:ext uri="{FF2B5EF4-FFF2-40B4-BE49-F238E27FC236}">
                <a16:creationId xmlns:a16="http://schemas.microsoft.com/office/drawing/2014/main" id="{3B8191B2-B453-EECC-995B-5AF59DC254E1}"/>
              </a:ext>
            </a:extLst>
          </p:cNvPr>
          <p:cNvSpPr txBox="1"/>
          <p:nvPr/>
        </p:nvSpPr>
        <p:spPr>
          <a:xfrm>
            <a:off x="6705600" y="1411069"/>
            <a:ext cx="5157216" cy="646331"/>
          </a:xfrm>
          <a:prstGeom prst="rect">
            <a:avLst/>
          </a:prstGeom>
          <a:noFill/>
        </p:spPr>
        <p:txBody>
          <a:bodyPr wrap="square">
            <a:spAutoFit/>
          </a:bodyPr>
          <a:lstStyle/>
          <a:p>
            <a:r>
              <a:rPr lang="es-ES" dirty="0">
                <a:solidFill>
                  <a:schemeClr val="tx2"/>
                </a:solidFill>
                <a:latin typeface="Montserrat" panose="00000500000000000000" pitchFamily="2" charset="0"/>
              </a:rPr>
              <a:t>Un </a:t>
            </a:r>
            <a:r>
              <a:rPr lang="es-ES" b="1" dirty="0">
                <a:solidFill>
                  <a:schemeClr val="tx2"/>
                </a:solidFill>
                <a:latin typeface="Montserrat" panose="00000500000000000000" pitchFamily="2" charset="0"/>
              </a:rPr>
              <a:t>modelo de negocio sostenible </a:t>
            </a:r>
            <a:r>
              <a:rPr lang="es-ES" dirty="0">
                <a:solidFill>
                  <a:schemeClr val="tx2"/>
                </a:solidFill>
                <a:latin typeface="Montserrat" panose="00000500000000000000" pitchFamily="2" charset="0"/>
              </a:rPr>
              <a:t>se caracteriza por:</a:t>
            </a:r>
            <a:endParaRPr lang="es-ES" dirty="0">
              <a:solidFill>
                <a:schemeClr val="tx2"/>
              </a:solidFill>
            </a:endParaRPr>
          </a:p>
        </p:txBody>
      </p:sp>
      <p:sp>
        <p:nvSpPr>
          <p:cNvPr id="6" name="CuadroTexto 5">
            <a:extLst>
              <a:ext uri="{FF2B5EF4-FFF2-40B4-BE49-F238E27FC236}">
                <a16:creationId xmlns:a16="http://schemas.microsoft.com/office/drawing/2014/main" id="{6A04A0C4-11BB-6605-E666-BF5E62B89B58}"/>
              </a:ext>
            </a:extLst>
          </p:cNvPr>
          <p:cNvSpPr txBox="1"/>
          <p:nvPr/>
        </p:nvSpPr>
        <p:spPr>
          <a:xfrm>
            <a:off x="6702552" y="2206226"/>
            <a:ext cx="4803648" cy="1754326"/>
          </a:xfrm>
          <a:prstGeom prst="rect">
            <a:avLst/>
          </a:prstGeom>
          <a:noFill/>
          <a:ln>
            <a:solidFill>
              <a:schemeClr val="accent1"/>
            </a:solidFill>
          </a:ln>
        </p:spPr>
        <p:txBody>
          <a:bodyPr wrap="square">
            <a:spAutoFit/>
          </a:bodyPr>
          <a:lstStyle/>
          <a:p>
            <a:pPr marL="285750" indent="-285750">
              <a:buFont typeface="Arial" panose="020B0604020202020204" pitchFamily="34" charset="0"/>
              <a:buChar char="•"/>
            </a:pPr>
            <a:r>
              <a:rPr lang="es-ES" dirty="0"/>
              <a:t>Integran sostenibilidad </a:t>
            </a:r>
            <a:r>
              <a:rPr lang="es-ES" b="1" dirty="0"/>
              <a:t>ambiental, social y económica</a:t>
            </a:r>
            <a:r>
              <a:rPr lang="es-ES" dirty="0"/>
              <a:t> </a:t>
            </a:r>
          </a:p>
          <a:p>
            <a:pPr marL="285750" indent="-285750">
              <a:buFont typeface="Arial" panose="020B0604020202020204" pitchFamily="34" charset="0"/>
              <a:buChar char="•"/>
            </a:pPr>
            <a:r>
              <a:rPr lang="es-ES" dirty="0"/>
              <a:t>Crean </a:t>
            </a:r>
            <a:r>
              <a:rPr lang="es-ES" b="1" dirty="0"/>
              <a:t>valor a largo plazo</a:t>
            </a:r>
          </a:p>
          <a:p>
            <a:pPr marL="285750" indent="-285750">
              <a:buFont typeface="Arial" panose="020B0604020202020204" pitchFamily="34" charset="0"/>
              <a:buChar char="•"/>
            </a:pPr>
            <a:r>
              <a:rPr lang="es-ES" dirty="0"/>
              <a:t>Reducen impactos negativos</a:t>
            </a:r>
          </a:p>
          <a:p>
            <a:pPr marL="285750" indent="-285750">
              <a:buFont typeface="Arial" panose="020B0604020202020204" pitchFamily="34" charset="0"/>
              <a:buChar char="•"/>
            </a:pPr>
            <a:r>
              <a:rPr lang="es-ES" dirty="0"/>
              <a:t>Maximizar beneficios a: </a:t>
            </a:r>
            <a:r>
              <a:rPr lang="es-ES" b="1" dirty="0"/>
              <a:t>empleados, clientes, comunidades y el medio ambiente</a:t>
            </a:r>
            <a:r>
              <a:rPr lang="es-ES" dirty="0"/>
              <a:t> </a:t>
            </a:r>
          </a:p>
        </p:txBody>
      </p:sp>
      <p:sp>
        <p:nvSpPr>
          <p:cNvPr id="7" name="QuadreDeText 4">
            <a:extLst>
              <a:ext uri="{FF2B5EF4-FFF2-40B4-BE49-F238E27FC236}">
                <a16:creationId xmlns:a16="http://schemas.microsoft.com/office/drawing/2014/main" id="{59804536-C622-C03A-DD8C-705AB250B23F}"/>
              </a:ext>
            </a:extLst>
          </p:cNvPr>
          <p:cNvSpPr txBox="1"/>
          <p:nvPr/>
        </p:nvSpPr>
        <p:spPr>
          <a:xfrm>
            <a:off x="664608" y="4562551"/>
            <a:ext cx="10862784" cy="1994905"/>
          </a:xfrm>
          <a:prstGeom prst="rect">
            <a:avLst/>
          </a:prstGeom>
          <a:solidFill>
            <a:schemeClr val="bg1"/>
          </a:solidFill>
        </p:spPr>
        <p:txBody>
          <a:bodyPr wrap="square">
            <a:spAutoFit/>
          </a:bodyPr>
          <a:lstStyle/>
          <a:p>
            <a:pPr algn="ctr">
              <a:lnSpc>
                <a:spcPct val="150000"/>
              </a:lnSpc>
            </a:pPr>
            <a:r>
              <a:rPr lang="es-ES" sz="1400" b="1" dirty="0">
                <a:latin typeface="Montserrat" panose="00000500000000000000" pitchFamily="2" charset="0"/>
              </a:rPr>
              <a:t>Eficiencia en el uso de recursos</a:t>
            </a:r>
            <a:r>
              <a:rPr lang="es-ES" sz="1400" dirty="0">
                <a:latin typeface="Montserrat" panose="00000500000000000000" pitchFamily="2" charset="0"/>
              </a:rPr>
              <a:t>: Reduce el consumo de energía, agua y materias primas.</a:t>
            </a:r>
          </a:p>
          <a:p>
            <a:pPr algn="ctr">
              <a:lnSpc>
                <a:spcPct val="150000"/>
              </a:lnSpc>
            </a:pPr>
            <a:r>
              <a:rPr lang="es-ES" sz="1400" b="1" dirty="0">
                <a:solidFill>
                  <a:srgbClr val="0000FF"/>
                </a:solidFill>
                <a:latin typeface="Montserrat" panose="00000500000000000000" pitchFamily="2" charset="0"/>
              </a:rPr>
              <a:t>Colaboración en prácticas sostenibles</a:t>
            </a:r>
            <a:endParaRPr lang="es-ES" sz="1400" dirty="0">
              <a:solidFill>
                <a:srgbClr val="0000FF"/>
              </a:solidFill>
              <a:latin typeface="Montserrat" panose="00000500000000000000" pitchFamily="2" charset="0"/>
            </a:endParaRPr>
          </a:p>
          <a:p>
            <a:pPr algn="ctr">
              <a:lnSpc>
                <a:spcPct val="150000"/>
              </a:lnSpc>
            </a:pPr>
            <a:r>
              <a:rPr lang="es-ES" sz="1400" b="1" dirty="0">
                <a:latin typeface="Montserrat" panose="00000500000000000000" pitchFamily="2" charset="0"/>
              </a:rPr>
              <a:t>Adopción de energías renovables y tecnologías limpias</a:t>
            </a:r>
            <a:r>
              <a:rPr lang="es-ES" sz="1400" dirty="0">
                <a:latin typeface="Montserrat" panose="00000500000000000000" pitchFamily="2" charset="0"/>
              </a:rPr>
              <a:t>.</a:t>
            </a:r>
          </a:p>
          <a:p>
            <a:pPr algn="ctr">
              <a:lnSpc>
                <a:spcPct val="150000"/>
              </a:lnSpc>
            </a:pPr>
            <a:r>
              <a:rPr lang="es-ES" sz="1400" b="1" dirty="0">
                <a:latin typeface="Montserrat" panose="00000500000000000000" pitchFamily="2" charset="0"/>
              </a:rPr>
              <a:t>Promoción de prácticas circulares</a:t>
            </a:r>
            <a:r>
              <a:rPr lang="es-ES" sz="1400" dirty="0">
                <a:latin typeface="Montserrat" panose="00000500000000000000" pitchFamily="2" charset="0"/>
              </a:rPr>
              <a:t>: como la reutilización, el reciclaje y la simbiosis industrial.</a:t>
            </a:r>
          </a:p>
          <a:p>
            <a:pPr algn="ctr">
              <a:lnSpc>
                <a:spcPct val="150000"/>
              </a:lnSpc>
            </a:pPr>
            <a:r>
              <a:rPr lang="es-ES" sz="1400" b="1" dirty="0">
                <a:latin typeface="Montserrat" panose="00000500000000000000" pitchFamily="2" charset="0"/>
              </a:rPr>
              <a:t>Conexión con la comunidad (interna y externa)</a:t>
            </a:r>
            <a:r>
              <a:rPr lang="es-ES" sz="1400" dirty="0">
                <a:latin typeface="Montserrat" panose="00000500000000000000" pitchFamily="2" charset="0"/>
              </a:rPr>
              <a:t>:  Compromiso y formación a empleados y generación de valor local mediante la colaboración con proveedores y actores locales.</a:t>
            </a:r>
          </a:p>
        </p:txBody>
      </p:sp>
      <p:sp>
        <p:nvSpPr>
          <p:cNvPr id="9" name="Rectangle: una sola cantonada retallada 5">
            <a:extLst>
              <a:ext uri="{FF2B5EF4-FFF2-40B4-BE49-F238E27FC236}">
                <a16:creationId xmlns:a16="http://schemas.microsoft.com/office/drawing/2014/main" id="{89045D2C-17C9-DF66-4C10-C586D5F49984}"/>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errar llave 10">
            <a:extLst>
              <a:ext uri="{FF2B5EF4-FFF2-40B4-BE49-F238E27FC236}">
                <a16:creationId xmlns:a16="http://schemas.microsoft.com/office/drawing/2014/main" id="{030EBCF2-324D-6F69-33F2-2BE1F7470F24}"/>
              </a:ext>
            </a:extLst>
          </p:cNvPr>
          <p:cNvSpPr/>
          <p:nvPr/>
        </p:nvSpPr>
        <p:spPr>
          <a:xfrm rot="5400000">
            <a:off x="5880516" y="1509036"/>
            <a:ext cx="430968" cy="533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3" name="Imagen 2">
            <a:extLst>
              <a:ext uri="{FF2B5EF4-FFF2-40B4-BE49-F238E27FC236}">
                <a16:creationId xmlns:a16="http://schemas.microsoft.com/office/drawing/2014/main" id="{32156708-F35B-43ED-C335-2437E23EB6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0939" y="6905769"/>
            <a:ext cx="1500461" cy="443945"/>
          </a:xfrm>
          <a:prstGeom prst="rect">
            <a:avLst/>
          </a:prstGeom>
          <a:noFill/>
          <a:ln>
            <a:noFill/>
          </a:ln>
          <a:effectLst/>
        </p:spPr>
      </p:pic>
      <p:pic>
        <p:nvPicPr>
          <p:cNvPr id="5" name="Immagine 6" descr="Immagine che contiene Carattere, logo, simbolo, Elementi grafici&#10;&#10;Descrizione generata automaticamente">
            <a:extLst>
              <a:ext uri="{FF2B5EF4-FFF2-40B4-BE49-F238E27FC236}">
                <a16:creationId xmlns:a16="http://schemas.microsoft.com/office/drawing/2014/main" id="{949AE185-9389-46F2-004B-4FF46E5289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87515" y="708"/>
            <a:ext cx="1069847" cy="10698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0EC23-FDA6-B4C9-3D81-914E5A496EE2}"/>
            </a:ext>
          </a:extLst>
        </p:cNvPr>
        <p:cNvGrpSpPr/>
        <p:nvPr/>
      </p:nvGrpSpPr>
      <p:grpSpPr>
        <a:xfrm>
          <a:off x="0" y="0"/>
          <a:ext cx="0" cy="0"/>
          <a:chOff x="0" y="0"/>
          <a:chExt cx="0" cy="0"/>
        </a:xfrm>
      </p:grpSpPr>
      <p:sp>
        <p:nvSpPr>
          <p:cNvPr id="3" name="object 6">
            <a:extLst>
              <a:ext uri="{FF2B5EF4-FFF2-40B4-BE49-F238E27FC236}">
                <a16:creationId xmlns:a16="http://schemas.microsoft.com/office/drawing/2014/main" id="{7D8EB5FA-8A10-1782-D113-86A2C786EF2D}"/>
              </a:ext>
            </a:extLst>
          </p:cNvPr>
          <p:cNvSpPr txBox="1"/>
          <p:nvPr/>
        </p:nvSpPr>
        <p:spPr>
          <a:xfrm>
            <a:off x="1261872" y="1676400"/>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08D12A3D-9E11-B7D8-618D-88FCE430925A}"/>
              </a:ext>
            </a:extLst>
          </p:cNvPr>
          <p:cNvSpPr>
            <a:spLocks noGrp="1"/>
          </p:cNvSpPr>
          <p:nvPr>
            <p:ph type="sldNum" sz="quarter" idx="7"/>
          </p:nvPr>
        </p:nvSpPr>
        <p:spPr/>
        <p:txBody>
          <a:bodyPr/>
          <a:lstStyle/>
          <a:p>
            <a:fld id="{B6F15528-21DE-4FAA-801E-634DDDAF4B2B}" type="slidenum">
              <a:rPr lang="es-ES" smtClean="0"/>
              <a:t>6</a:t>
            </a:fld>
            <a:endParaRPr lang="es-ES"/>
          </a:p>
        </p:txBody>
      </p:sp>
      <p:sp>
        <p:nvSpPr>
          <p:cNvPr id="12" name="QuadreDeText 11">
            <a:extLst>
              <a:ext uri="{FF2B5EF4-FFF2-40B4-BE49-F238E27FC236}">
                <a16:creationId xmlns:a16="http://schemas.microsoft.com/office/drawing/2014/main" id="{28478DDA-4E24-7CFD-678A-B6F70A646A94}"/>
              </a:ext>
            </a:extLst>
          </p:cNvPr>
          <p:cNvSpPr txBox="1"/>
          <p:nvPr/>
        </p:nvSpPr>
        <p:spPr>
          <a:xfrm>
            <a:off x="152400" y="304800"/>
            <a:ext cx="10591800" cy="954107"/>
          </a:xfrm>
          <a:prstGeom prst="rect">
            <a:avLst/>
          </a:prstGeom>
          <a:noFill/>
        </p:spPr>
        <p:txBody>
          <a:bodyPr wrap="square">
            <a:spAutoFit/>
          </a:bodyPr>
          <a:lstStyle/>
          <a:p>
            <a:pPr marL="12700">
              <a:spcBef>
                <a:spcPts val="100"/>
              </a:spcBef>
            </a:pPr>
            <a:r>
              <a:rPr lang="es-ES" sz="2800" b="1" dirty="0">
                <a:solidFill>
                  <a:srgbClr val="0D3F96"/>
                </a:solidFill>
                <a:latin typeface="Montserrat" panose="020B0604020202020204" charset="0"/>
                <a:ea typeface="+mj-ea"/>
              </a:rPr>
              <a:t>Desafíos del sector: La descarbonización de la cadena de valor</a:t>
            </a:r>
          </a:p>
        </p:txBody>
      </p:sp>
      <p:sp>
        <p:nvSpPr>
          <p:cNvPr id="4" name="QuadreDeText 3">
            <a:extLst>
              <a:ext uri="{FF2B5EF4-FFF2-40B4-BE49-F238E27FC236}">
                <a16:creationId xmlns:a16="http://schemas.microsoft.com/office/drawing/2014/main" id="{EE1DD0B8-E97A-EEC1-21ED-3B708A2479B1}"/>
              </a:ext>
            </a:extLst>
          </p:cNvPr>
          <p:cNvSpPr txBox="1"/>
          <p:nvPr/>
        </p:nvSpPr>
        <p:spPr>
          <a:xfrm>
            <a:off x="641733" y="1665383"/>
            <a:ext cx="10591800" cy="4754507"/>
          </a:xfrm>
          <a:prstGeom prst="rect">
            <a:avLst/>
          </a:prstGeom>
          <a:noFill/>
        </p:spPr>
        <p:txBody>
          <a:bodyPr wrap="square">
            <a:spAutoFit/>
          </a:bodyPr>
          <a:lstStyle/>
          <a:p>
            <a:r>
              <a:rPr lang="es-ES" b="1" dirty="0">
                <a:latin typeface="Montserrat" panose="00000500000000000000" pitchFamily="2" charset="0"/>
              </a:rPr>
              <a:t>Desafíos Generales a lo Largo de la Cadena de Valor</a:t>
            </a:r>
          </a:p>
          <a:p>
            <a:endParaRPr lang="es-ES" b="1" dirty="0">
              <a:latin typeface="Montserrat" panose="00000500000000000000" pitchFamily="2" charset="0"/>
            </a:endParaRPr>
          </a:p>
          <a:p>
            <a:pPr marL="285750" indent="-285750">
              <a:lnSpc>
                <a:spcPct val="150000"/>
              </a:lnSpc>
              <a:buFont typeface="Montserrat" panose="00000500000000000000" pitchFamily="2" charset="0"/>
              <a:buChar char="→"/>
            </a:pPr>
            <a:r>
              <a:rPr lang="es-ES" b="1" dirty="0">
                <a:latin typeface="Montserrat" panose="00000500000000000000" pitchFamily="2" charset="0"/>
              </a:rPr>
              <a:t>Normativas y Regulatorias</a:t>
            </a:r>
            <a:r>
              <a:rPr lang="es-ES" dirty="0">
                <a:latin typeface="Montserrat" panose="00000500000000000000" pitchFamily="2" charset="0"/>
              </a:rPr>
              <a:t>: Cumplir con regulaciones medioambientales requiere conocimiento técnico que muchas empresas no poseen.</a:t>
            </a:r>
          </a:p>
          <a:p>
            <a:pPr marL="285750" indent="-285750">
              <a:lnSpc>
                <a:spcPct val="150000"/>
              </a:lnSpc>
              <a:buFont typeface="Montserrat" panose="00000500000000000000" pitchFamily="2" charset="0"/>
              <a:buChar char="→"/>
            </a:pPr>
            <a:r>
              <a:rPr lang="es-ES" b="1" dirty="0">
                <a:latin typeface="Montserrat" panose="00000500000000000000" pitchFamily="2" charset="0"/>
              </a:rPr>
              <a:t>Necesidad de datos y transparencia en las Emisiones</a:t>
            </a:r>
            <a:r>
              <a:rPr lang="es-ES" dirty="0">
                <a:latin typeface="Montserrat" panose="00000500000000000000" pitchFamily="2" charset="0"/>
              </a:rPr>
              <a:t>: Identificar las emisiones en etapas críticas como transporte, producción de alimentos y operaciones internas.</a:t>
            </a:r>
          </a:p>
          <a:p>
            <a:pPr marL="285750" indent="-285750">
              <a:lnSpc>
                <a:spcPct val="150000"/>
              </a:lnSpc>
              <a:buFont typeface="Montserrat" panose="00000500000000000000" pitchFamily="2" charset="0"/>
              <a:buChar char="→"/>
            </a:pPr>
            <a:r>
              <a:rPr lang="es-ES" b="1" dirty="0">
                <a:latin typeface="Montserrat" panose="00000500000000000000" pitchFamily="2" charset="0"/>
              </a:rPr>
              <a:t>Costos Iniciales Elevados</a:t>
            </a:r>
            <a:r>
              <a:rPr lang="es-ES" dirty="0">
                <a:latin typeface="Montserrat" panose="00000500000000000000" pitchFamily="2" charset="0"/>
              </a:rPr>
              <a:t>: Inversiones en eficiencia energética, energías renovables y sistemas de monitorización pueden ser elevadas. </a:t>
            </a:r>
          </a:p>
          <a:p>
            <a:pPr marL="285750" indent="-285750">
              <a:lnSpc>
                <a:spcPct val="150000"/>
              </a:lnSpc>
              <a:buFont typeface="Montserrat" panose="00000500000000000000" pitchFamily="2" charset="0"/>
              <a:buChar char="→"/>
            </a:pPr>
            <a:r>
              <a:rPr lang="es-ES" b="1" dirty="0">
                <a:latin typeface="Montserrat" panose="00000500000000000000" pitchFamily="2" charset="0"/>
              </a:rPr>
              <a:t>Complejidad Logística</a:t>
            </a:r>
            <a:r>
              <a:rPr lang="es-ES" dirty="0">
                <a:latin typeface="Montserrat" panose="00000500000000000000" pitchFamily="2" charset="0"/>
              </a:rPr>
              <a:t>: La dependencia de cadenas de suministro globales dificulta la reducción de la huella de carbono debido a largos trayectos y múltiples actores.</a:t>
            </a:r>
          </a:p>
          <a:p>
            <a:pPr marL="285750" indent="-285750">
              <a:lnSpc>
                <a:spcPct val="150000"/>
              </a:lnSpc>
              <a:buFont typeface="Montserrat" panose="00000500000000000000" pitchFamily="2" charset="0"/>
              <a:buChar char="→"/>
            </a:pPr>
            <a:r>
              <a:rPr lang="es-ES" b="1" dirty="0">
                <a:latin typeface="Montserrat" panose="00000500000000000000" pitchFamily="2" charset="0"/>
              </a:rPr>
              <a:t>Resistencia al Cambio</a:t>
            </a:r>
            <a:r>
              <a:rPr lang="es-ES" dirty="0">
                <a:latin typeface="Montserrat" panose="00000500000000000000" pitchFamily="2" charset="0"/>
              </a:rPr>
              <a:t>: Prácticas conservadoras hacia prácticas nuevas, tanto por parte de los empleados como de los clientes.</a:t>
            </a:r>
          </a:p>
        </p:txBody>
      </p:sp>
      <p:sp>
        <p:nvSpPr>
          <p:cNvPr id="6" name="Rectangle: una sola cantonada retallada 5">
            <a:extLst>
              <a:ext uri="{FF2B5EF4-FFF2-40B4-BE49-F238E27FC236}">
                <a16:creationId xmlns:a16="http://schemas.microsoft.com/office/drawing/2014/main" id="{92DE98A3-3E41-2E31-A77F-E3043BCF76B0}"/>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magine 4" descr="Immagine che contiene Carattere, logo, simbolo, Elementi grafici&#10;&#10;Descrizione generata automaticamente">
            <a:extLst>
              <a:ext uri="{FF2B5EF4-FFF2-40B4-BE49-F238E27FC236}">
                <a16:creationId xmlns:a16="http://schemas.microsoft.com/office/drawing/2014/main" id="{77DFB5CA-B9E4-2119-A62B-949B57D72A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1469" y="79004"/>
            <a:ext cx="1346108" cy="1387234"/>
          </a:xfrm>
          <a:prstGeom prst="rect">
            <a:avLst/>
          </a:prstGeom>
        </p:spPr>
      </p:pic>
      <p:pic>
        <p:nvPicPr>
          <p:cNvPr id="5" name="Imagen 4">
            <a:extLst>
              <a:ext uri="{FF2B5EF4-FFF2-40B4-BE49-F238E27FC236}">
                <a16:creationId xmlns:a16="http://schemas.microsoft.com/office/drawing/2014/main" id="{B2665970-FC2E-9F7C-22EF-0E67768689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49729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7C337-DB7F-4EFE-2BF4-0D983A514C7B}"/>
            </a:ext>
          </a:extLst>
        </p:cNvPr>
        <p:cNvGrpSpPr/>
        <p:nvPr/>
      </p:nvGrpSpPr>
      <p:grpSpPr>
        <a:xfrm>
          <a:off x="0" y="0"/>
          <a:ext cx="0" cy="0"/>
          <a:chOff x="0" y="0"/>
          <a:chExt cx="0" cy="0"/>
        </a:xfrm>
      </p:grpSpPr>
      <p:sp>
        <p:nvSpPr>
          <p:cNvPr id="8" name="Contenidor de número de diapositiva 7">
            <a:extLst>
              <a:ext uri="{FF2B5EF4-FFF2-40B4-BE49-F238E27FC236}">
                <a16:creationId xmlns:a16="http://schemas.microsoft.com/office/drawing/2014/main" id="{CB24959D-DFE8-3DCB-19FB-171C7BB4E9B8}"/>
              </a:ext>
            </a:extLst>
          </p:cNvPr>
          <p:cNvSpPr>
            <a:spLocks noGrp="1"/>
          </p:cNvSpPr>
          <p:nvPr>
            <p:ph type="sldNum" sz="quarter" idx="7"/>
          </p:nvPr>
        </p:nvSpPr>
        <p:spPr/>
        <p:txBody>
          <a:bodyPr/>
          <a:lstStyle/>
          <a:p>
            <a:fld id="{B6F15528-21DE-4FAA-801E-634DDDAF4B2B}" type="slidenum">
              <a:rPr lang="es-ES" smtClean="0"/>
              <a:t>7</a:t>
            </a:fld>
            <a:endParaRPr lang="es-ES"/>
          </a:p>
        </p:txBody>
      </p:sp>
      <p:sp>
        <p:nvSpPr>
          <p:cNvPr id="12" name="QuadreDeText 11">
            <a:extLst>
              <a:ext uri="{FF2B5EF4-FFF2-40B4-BE49-F238E27FC236}">
                <a16:creationId xmlns:a16="http://schemas.microsoft.com/office/drawing/2014/main" id="{D9EB8CEC-2687-596F-A76E-DB2A535DA775}"/>
              </a:ext>
            </a:extLst>
          </p:cNvPr>
          <p:cNvSpPr txBox="1"/>
          <p:nvPr/>
        </p:nvSpPr>
        <p:spPr>
          <a:xfrm>
            <a:off x="152400" y="304800"/>
            <a:ext cx="10591800" cy="966931"/>
          </a:xfrm>
          <a:prstGeom prst="rect">
            <a:avLst/>
          </a:prstGeom>
          <a:noFill/>
        </p:spPr>
        <p:txBody>
          <a:bodyPr wrap="square">
            <a:spAutoFit/>
          </a:bodyPr>
          <a:lstStyle/>
          <a:p>
            <a:pPr marL="12700">
              <a:spcBef>
                <a:spcPts val="100"/>
              </a:spcBef>
            </a:pPr>
            <a:r>
              <a:rPr lang="es-ES" sz="2800" b="1" dirty="0">
                <a:solidFill>
                  <a:srgbClr val="0D3F96"/>
                </a:solidFill>
                <a:latin typeface="Montserrat" panose="020B0604020202020204" charset="0"/>
                <a:ea typeface="+mj-ea"/>
              </a:rPr>
              <a:t>Desafíos del sector: Ejemplo</a:t>
            </a:r>
          </a:p>
          <a:p>
            <a:pPr marL="12700">
              <a:spcBef>
                <a:spcPts val="100"/>
              </a:spcBef>
            </a:pPr>
            <a:endParaRPr lang="es-ES" sz="2800" b="1" dirty="0">
              <a:solidFill>
                <a:srgbClr val="0D3F96"/>
              </a:solidFill>
              <a:latin typeface="Montserrat" panose="020B0604020202020204" charset="0"/>
              <a:ea typeface="+mj-ea"/>
            </a:endParaRPr>
          </a:p>
        </p:txBody>
      </p:sp>
      <p:sp>
        <p:nvSpPr>
          <p:cNvPr id="4" name="QuadreDeText 3">
            <a:extLst>
              <a:ext uri="{FF2B5EF4-FFF2-40B4-BE49-F238E27FC236}">
                <a16:creationId xmlns:a16="http://schemas.microsoft.com/office/drawing/2014/main" id="{215E4966-EF07-2483-2613-3DDDE5498F1C}"/>
              </a:ext>
            </a:extLst>
          </p:cNvPr>
          <p:cNvSpPr txBox="1"/>
          <p:nvPr/>
        </p:nvSpPr>
        <p:spPr>
          <a:xfrm>
            <a:off x="381000" y="825489"/>
            <a:ext cx="10280469" cy="1137876"/>
          </a:xfrm>
          <a:prstGeom prst="rect">
            <a:avLst/>
          </a:prstGeom>
          <a:noFill/>
        </p:spPr>
        <p:txBody>
          <a:bodyPr wrap="square">
            <a:spAutoFit/>
          </a:bodyPr>
          <a:lstStyle/>
          <a:p>
            <a:pPr>
              <a:lnSpc>
                <a:spcPct val="150000"/>
              </a:lnSpc>
            </a:pPr>
            <a:r>
              <a:rPr lang="es-ES" sz="2400" b="1" dirty="0">
                <a:latin typeface="Montserrat" panose="00000500000000000000" pitchFamily="2" charset="0"/>
              </a:rPr>
              <a:t>Ley de Prevención de las Pérdidas y el Desperdicio Alimentario en España</a:t>
            </a:r>
          </a:p>
        </p:txBody>
      </p:sp>
      <p:sp>
        <p:nvSpPr>
          <p:cNvPr id="6" name="Rectangle: una sola cantonada retallada 5">
            <a:extLst>
              <a:ext uri="{FF2B5EF4-FFF2-40B4-BE49-F238E27FC236}">
                <a16:creationId xmlns:a16="http://schemas.microsoft.com/office/drawing/2014/main" id="{5D4520A9-9C89-C933-AF86-80409098D4B8}"/>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 name="Diagrama 1">
            <a:extLst>
              <a:ext uri="{FF2B5EF4-FFF2-40B4-BE49-F238E27FC236}">
                <a16:creationId xmlns:a16="http://schemas.microsoft.com/office/drawing/2014/main" id="{B16A5711-FDC5-6100-40C4-149A970A82F3}"/>
              </a:ext>
            </a:extLst>
          </p:cNvPr>
          <p:cNvGraphicFramePr/>
          <p:nvPr>
            <p:extLst>
              <p:ext uri="{D42A27DB-BD31-4B8C-83A1-F6EECF244321}">
                <p14:modId xmlns:p14="http://schemas.microsoft.com/office/powerpoint/2010/main" val="1151131210"/>
              </p:ext>
            </p:extLst>
          </p:nvPr>
        </p:nvGraphicFramePr>
        <p:xfrm>
          <a:off x="794515" y="2188621"/>
          <a:ext cx="10145770" cy="3918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QuadreDeText 4">
            <a:extLst>
              <a:ext uri="{FF2B5EF4-FFF2-40B4-BE49-F238E27FC236}">
                <a16:creationId xmlns:a16="http://schemas.microsoft.com/office/drawing/2014/main" id="{D9A21E0E-9D4B-B700-201F-6F2A857E6633}"/>
              </a:ext>
            </a:extLst>
          </p:cNvPr>
          <p:cNvSpPr txBox="1"/>
          <p:nvPr/>
        </p:nvSpPr>
        <p:spPr>
          <a:xfrm>
            <a:off x="3124200" y="6233756"/>
            <a:ext cx="8077200" cy="876522"/>
          </a:xfrm>
          <a:prstGeom prst="rect">
            <a:avLst/>
          </a:prstGeom>
          <a:noFill/>
        </p:spPr>
        <p:txBody>
          <a:bodyPr wrap="square">
            <a:spAutoFit/>
          </a:bodyPr>
          <a:lstStyle/>
          <a:p>
            <a:pPr>
              <a:lnSpc>
                <a:spcPct val="150000"/>
              </a:lnSpc>
            </a:pPr>
            <a:r>
              <a:rPr lang="es-ES" b="1" i="1" dirty="0">
                <a:latin typeface="Montserrat" panose="00000500000000000000" pitchFamily="2" charset="0"/>
              </a:rPr>
              <a:t>Pendiente de aprobación en el Senado hay una previsión de entrada en vigor 1 de marzo de 2025</a:t>
            </a:r>
          </a:p>
        </p:txBody>
      </p:sp>
      <p:pic>
        <p:nvPicPr>
          <p:cNvPr id="3" name="Immagine 4" descr="Immagine che contiene Carattere, logo, simbolo, Elementi grafici&#10;&#10;Descrizione generata automaticamente">
            <a:extLst>
              <a:ext uri="{FF2B5EF4-FFF2-40B4-BE49-F238E27FC236}">
                <a16:creationId xmlns:a16="http://schemas.microsoft.com/office/drawing/2014/main" id="{DFD731C7-5CFE-41A6-A0D8-038C892500B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661469" y="79004"/>
            <a:ext cx="1346108" cy="1387234"/>
          </a:xfrm>
          <a:prstGeom prst="rect">
            <a:avLst/>
          </a:prstGeom>
        </p:spPr>
      </p:pic>
      <p:pic>
        <p:nvPicPr>
          <p:cNvPr id="7" name="Imagen 6">
            <a:extLst>
              <a:ext uri="{FF2B5EF4-FFF2-40B4-BE49-F238E27FC236}">
                <a16:creationId xmlns:a16="http://schemas.microsoft.com/office/drawing/2014/main" id="{3846CA73-FBE3-2BD6-A937-4B95583BDCF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123359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ED1E8-5E17-188D-B809-C268C93274D2}"/>
            </a:ext>
          </a:extLst>
        </p:cNvPr>
        <p:cNvGrpSpPr/>
        <p:nvPr/>
      </p:nvGrpSpPr>
      <p:grpSpPr>
        <a:xfrm>
          <a:off x="0" y="0"/>
          <a:ext cx="0" cy="0"/>
          <a:chOff x="0" y="0"/>
          <a:chExt cx="0" cy="0"/>
        </a:xfrm>
      </p:grpSpPr>
      <p:sp>
        <p:nvSpPr>
          <p:cNvPr id="5" name="Rectangle: una sola cantonada retallada 4">
            <a:extLst>
              <a:ext uri="{FF2B5EF4-FFF2-40B4-BE49-F238E27FC236}">
                <a16:creationId xmlns:a16="http://schemas.microsoft.com/office/drawing/2014/main" id="{64B5F294-F8A5-FD53-B3D8-7E8A77DD5FB1}"/>
              </a:ext>
            </a:extLst>
          </p:cNvPr>
          <p:cNvSpPr/>
          <p:nvPr/>
        </p:nvSpPr>
        <p:spPr>
          <a:xfrm>
            <a:off x="-28460" y="5181600"/>
            <a:ext cx="2416060" cy="243840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object 6">
            <a:extLst>
              <a:ext uri="{FF2B5EF4-FFF2-40B4-BE49-F238E27FC236}">
                <a16:creationId xmlns:a16="http://schemas.microsoft.com/office/drawing/2014/main" id="{E3A29A3B-C8FF-1779-97E3-B292B7B9DF40}"/>
              </a:ext>
            </a:extLst>
          </p:cNvPr>
          <p:cNvSpPr txBox="1"/>
          <p:nvPr/>
        </p:nvSpPr>
        <p:spPr>
          <a:xfrm>
            <a:off x="1261872" y="1676400"/>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930D43B9-8343-6F1F-B8EC-3E376CD92BA2}"/>
              </a:ext>
            </a:extLst>
          </p:cNvPr>
          <p:cNvSpPr>
            <a:spLocks noGrp="1"/>
          </p:cNvSpPr>
          <p:nvPr>
            <p:ph type="sldNum" sz="quarter" idx="7"/>
          </p:nvPr>
        </p:nvSpPr>
        <p:spPr/>
        <p:txBody>
          <a:bodyPr/>
          <a:lstStyle/>
          <a:p>
            <a:fld id="{B6F15528-21DE-4FAA-801E-634DDDAF4B2B}" type="slidenum">
              <a:rPr lang="es-ES" smtClean="0"/>
              <a:t>8</a:t>
            </a:fld>
            <a:endParaRPr lang="es-ES"/>
          </a:p>
        </p:txBody>
      </p:sp>
      <p:sp>
        <p:nvSpPr>
          <p:cNvPr id="12" name="QuadreDeText 11">
            <a:extLst>
              <a:ext uri="{FF2B5EF4-FFF2-40B4-BE49-F238E27FC236}">
                <a16:creationId xmlns:a16="http://schemas.microsoft.com/office/drawing/2014/main" id="{F0017F64-4459-D126-3639-D00D115ED3D8}"/>
              </a:ext>
            </a:extLst>
          </p:cNvPr>
          <p:cNvSpPr txBox="1"/>
          <p:nvPr/>
        </p:nvSpPr>
        <p:spPr>
          <a:xfrm>
            <a:off x="152400" y="585057"/>
            <a:ext cx="10591800" cy="523220"/>
          </a:xfrm>
          <a:prstGeom prst="rect">
            <a:avLst/>
          </a:prstGeom>
          <a:noFill/>
        </p:spPr>
        <p:txBody>
          <a:bodyPr wrap="square">
            <a:spAutoFit/>
          </a:bodyPr>
          <a:lstStyle/>
          <a:p>
            <a:pPr marL="12700">
              <a:spcBef>
                <a:spcPts val="100"/>
              </a:spcBef>
            </a:pPr>
            <a:r>
              <a:rPr lang="es-ES" sz="2800" b="1" dirty="0">
                <a:solidFill>
                  <a:srgbClr val="0D3F96"/>
                </a:solidFill>
                <a:latin typeface="Montserrat" panose="020B0604020202020204" charset="0"/>
                <a:ea typeface="+mj-ea"/>
              </a:rPr>
              <a:t>Desafíos Específicos para </a:t>
            </a:r>
            <a:r>
              <a:rPr lang="es-ES" sz="2800" b="1" dirty="0" err="1">
                <a:solidFill>
                  <a:srgbClr val="0D3F96"/>
                </a:solidFill>
                <a:latin typeface="Montserrat" panose="020B0604020202020204" charset="0"/>
                <a:ea typeface="+mj-ea"/>
              </a:rPr>
              <a:t>PYMEs</a:t>
            </a:r>
            <a:r>
              <a:rPr lang="es-ES" sz="2800" b="1" dirty="0">
                <a:solidFill>
                  <a:srgbClr val="0D3F96"/>
                </a:solidFill>
                <a:latin typeface="Montserrat" panose="020B0604020202020204" charset="0"/>
                <a:ea typeface="+mj-ea"/>
              </a:rPr>
              <a:t> del Sector HORECA</a:t>
            </a:r>
          </a:p>
        </p:txBody>
      </p:sp>
      <p:graphicFrame>
        <p:nvGraphicFramePr>
          <p:cNvPr id="2" name="Diagrama 1">
            <a:extLst>
              <a:ext uri="{FF2B5EF4-FFF2-40B4-BE49-F238E27FC236}">
                <a16:creationId xmlns:a16="http://schemas.microsoft.com/office/drawing/2014/main" id="{E15AC89C-582D-C309-45EC-5EAC5D8E38C3}"/>
              </a:ext>
            </a:extLst>
          </p:cNvPr>
          <p:cNvGraphicFramePr/>
          <p:nvPr/>
        </p:nvGraphicFramePr>
        <p:xfrm>
          <a:off x="1676400" y="15240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E5F34A36-2690-11DE-D18F-3E8E91D8D96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00939" y="6905769"/>
            <a:ext cx="1500461" cy="443945"/>
          </a:xfrm>
          <a:prstGeom prst="rect">
            <a:avLst/>
          </a:prstGeom>
          <a:noFill/>
          <a:ln>
            <a:noFill/>
          </a:ln>
          <a:effectLst/>
        </p:spPr>
      </p:pic>
    </p:spTree>
    <p:extLst>
      <p:ext uri="{BB962C8B-B14F-4D97-AF65-F5344CB8AC3E}">
        <p14:creationId xmlns:p14="http://schemas.microsoft.com/office/powerpoint/2010/main" val="3621945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A08D9-636B-2F04-DB86-6E31A14B9A51}"/>
            </a:ext>
          </a:extLst>
        </p:cNvPr>
        <p:cNvGrpSpPr/>
        <p:nvPr/>
      </p:nvGrpSpPr>
      <p:grpSpPr>
        <a:xfrm>
          <a:off x="0" y="0"/>
          <a:ext cx="0" cy="0"/>
          <a:chOff x="0" y="0"/>
          <a:chExt cx="0" cy="0"/>
        </a:xfrm>
      </p:grpSpPr>
      <p:pic>
        <p:nvPicPr>
          <p:cNvPr id="7" name="Imatge 6">
            <a:extLst>
              <a:ext uri="{FF2B5EF4-FFF2-40B4-BE49-F238E27FC236}">
                <a16:creationId xmlns:a16="http://schemas.microsoft.com/office/drawing/2014/main" id="{0A3B21CE-39D5-265D-E0F2-AE49B623F7CD}"/>
              </a:ext>
            </a:extLst>
          </p:cNvPr>
          <p:cNvPicPr>
            <a:picLocks noChangeAspect="1"/>
          </p:cNvPicPr>
          <p:nvPr/>
        </p:nvPicPr>
        <p:blipFill>
          <a:blip r:embed="rId3">
            <a:alphaModFix amt="70000"/>
          </a:blip>
          <a:stretch>
            <a:fillRect/>
          </a:stretch>
        </p:blipFill>
        <p:spPr>
          <a:xfrm>
            <a:off x="5439156" y="1004118"/>
            <a:ext cx="6728653" cy="3834796"/>
          </a:xfrm>
          <a:prstGeom prst="rect">
            <a:avLst/>
          </a:prstGeom>
        </p:spPr>
      </p:pic>
      <p:sp>
        <p:nvSpPr>
          <p:cNvPr id="2" name="QuadreDeText 1">
            <a:extLst>
              <a:ext uri="{FF2B5EF4-FFF2-40B4-BE49-F238E27FC236}">
                <a16:creationId xmlns:a16="http://schemas.microsoft.com/office/drawing/2014/main" id="{300EE7D1-8235-1775-0550-F2470057EED4}"/>
              </a:ext>
            </a:extLst>
          </p:cNvPr>
          <p:cNvSpPr txBox="1"/>
          <p:nvPr/>
        </p:nvSpPr>
        <p:spPr>
          <a:xfrm>
            <a:off x="152401" y="1109597"/>
            <a:ext cx="5181600" cy="2308324"/>
          </a:xfrm>
          <a:prstGeom prst="rect">
            <a:avLst/>
          </a:prstGeom>
          <a:solidFill>
            <a:schemeClr val="bg1"/>
          </a:solidFill>
        </p:spPr>
        <p:txBody>
          <a:bodyPr wrap="square" rtlCol="0">
            <a:spAutoFit/>
          </a:bodyPr>
          <a:lstStyle/>
          <a:p>
            <a:pPr>
              <a:lnSpc>
                <a:spcPct val="150000"/>
              </a:lnSpc>
            </a:pPr>
            <a:r>
              <a:rPr lang="es-ES" sz="1600" b="1" spc="-5" dirty="0">
                <a:solidFill>
                  <a:srgbClr val="154097"/>
                </a:solidFill>
                <a:latin typeface="Montserrat" panose="020B0604020202020204" charset="0"/>
                <a:ea typeface="+mj-ea"/>
              </a:rPr>
              <a:t>Concepto</a:t>
            </a:r>
          </a:p>
          <a:p>
            <a:r>
              <a:rPr lang="es-ES" sz="1600" spc="-5" dirty="0">
                <a:latin typeface="Montserrat" panose="020B0604020202020204" charset="0"/>
                <a:ea typeface="+mj-ea"/>
              </a:rPr>
              <a:t>Actividades que se realizan desde la concepción de un producto o servicio hasta después de su uso, el final de su vida. </a:t>
            </a:r>
          </a:p>
          <a:p>
            <a:pPr>
              <a:lnSpc>
                <a:spcPct val="150000"/>
              </a:lnSpc>
            </a:pPr>
            <a:r>
              <a:rPr lang="es-ES" sz="1600" b="1" spc="-5" dirty="0">
                <a:solidFill>
                  <a:srgbClr val="154097"/>
                </a:solidFill>
                <a:latin typeface="Montserrat" panose="020B0604020202020204" charset="0"/>
                <a:ea typeface="+mj-ea"/>
              </a:rPr>
              <a:t>Porter: ‘80</a:t>
            </a:r>
          </a:p>
          <a:p>
            <a:pPr marL="342900" indent="-342900">
              <a:buFont typeface="Arial" panose="020B0604020202020204" pitchFamily="34" charset="0"/>
              <a:buChar char="•"/>
            </a:pPr>
            <a:r>
              <a:rPr lang="es-ES" sz="1600" spc="-5" dirty="0">
                <a:latin typeface="Montserrat" panose="020B0604020202020204" charset="0"/>
                <a:ea typeface="+mj-ea"/>
              </a:rPr>
              <a:t>Perspectiva estratégica</a:t>
            </a:r>
          </a:p>
          <a:p>
            <a:pPr marL="342900" indent="-342900">
              <a:buFont typeface="Arial" panose="020B0604020202020204" pitchFamily="34" charset="0"/>
              <a:buChar char="•"/>
            </a:pPr>
            <a:r>
              <a:rPr lang="es-ES" sz="1600" spc="-5" dirty="0">
                <a:latin typeface="Montserrat" panose="020B0604020202020204" charset="0"/>
                <a:ea typeface="+mj-ea"/>
              </a:rPr>
              <a:t>Valor: es lo que la empresa aporta a través de las fases de diseño, producción, entrega.  </a:t>
            </a:r>
            <a:endParaRPr lang="es-ES" sz="2000" dirty="0">
              <a:latin typeface="Montserrat" panose="00000500000000000000" pitchFamily="2" charset="0"/>
            </a:endParaRPr>
          </a:p>
        </p:txBody>
      </p:sp>
      <p:sp>
        <p:nvSpPr>
          <p:cNvPr id="3" name="object 6">
            <a:extLst>
              <a:ext uri="{FF2B5EF4-FFF2-40B4-BE49-F238E27FC236}">
                <a16:creationId xmlns:a16="http://schemas.microsoft.com/office/drawing/2014/main" id="{9FACFB7C-A9A6-026E-2257-409AC2D0D86E}"/>
              </a:ext>
            </a:extLst>
          </p:cNvPr>
          <p:cNvSpPr txBox="1"/>
          <p:nvPr/>
        </p:nvSpPr>
        <p:spPr>
          <a:xfrm>
            <a:off x="1261872" y="1676400"/>
            <a:ext cx="9765135" cy="641201"/>
          </a:xfrm>
          <a:prstGeom prst="rect">
            <a:avLst/>
          </a:prstGeom>
        </p:spPr>
        <p:txBody>
          <a:bodyPr vert="horz" wrap="square" lIns="0" tIns="12700" rIns="0" bIns="0" rtlCol="0">
            <a:spAutoFit/>
          </a:bodyPr>
          <a:lstStyle/>
          <a:p>
            <a:pPr marL="12700">
              <a:lnSpc>
                <a:spcPct val="100000"/>
              </a:lnSpc>
              <a:spcBef>
                <a:spcPts val="100"/>
              </a:spcBef>
            </a:pPr>
            <a:r>
              <a:rPr lang="es-ES" sz="2000" b="1" spc="20" dirty="0">
                <a:solidFill>
                  <a:srgbClr val="0D3F96"/>
                </a:solidFill>
                <a:latin typeface="Montserrat" panose="020B0604020202020204" charset="0"/>
                <a:cs typeface="Microsoft Sans Serif"/>
              </a:rPr>
              <a:t> </a:t>
            </a:r>
            <a:endParaRPr lang="es-ES" sz="2000" b="1" spc="20" dirty="0">
              <a:latin typeface="Montserrat" panose="020B0604020202020204" charset="0"/>
              <a:cs typeface="Microsoft Sans Serif"/>
            </a:endParaRPr>
          </a:p>
          <a:p>
            <a:pPr marL="12700">
              <a:lnSpc>
                <a:spcPct val="100000"/>
              </a:lnSpc>
              <a:spcBef>
                <a:spcPts val="100"/>
              </a:spcBef>
            </a:pPr>
            <a:endParaRPr lang="es-ES" sz="2000" spc="20" dirty="0">
              <a:latin typeface="Montserrat" panose="020B0604020202020204" charset="0"/>
              <a:cs typeface="Microsoft Sans Serif"/>
            </a:endParaRPr>
          </a:p>
        </p:txBody>
      </p:sp>
      <p:sp>
        <p:nvSpPr>
          <p:cNvPr id="8" name="Contenidor de número de diapositiva 7">
            <a:extLst>
              <a:ext uri="{FF2B5EF4-FFF2-40B4-BE49-F238E27FC236}">
                <a16:creationId xmlns:a16="http://schemas.microsoft.com/office/drawing/2014/main" id="{431AA034-D63F-4245-2041-5EE906B67B39}"/>
              </a:ext>
            </a:extLst>
          </p:cNvPr>
          <p:cNvSpPr>
            <a:spLocks noGrp="1"/>
          </p:cNvSpPr>
          <p:nvPr>
            <p:ph type="sldNum" sz="quarter" idx="7"/>
          </p:nvPr>
        </p:nvSpPr>
        <p:spPr/>
        <p:txBody>
          <a:bodyPr/>
          <a:lstStyle/>
          <a:p>
            <a:fld id="{B6F15528-21DE-4FAA-801E-634DDDAF4B2B}" type="slidenum">
              <a:rPr lang="es-ES" smtClean="0"/>
              <a:t>9</a:t>
            </a:fld>
            <a:endParaRPr lang="es-ES"/>
          </a:p>
        </p:txBody>
      </p:sp>
      <p:sp>
        <p:nvSpPr>
          <p:cNvPr id="12" name="QuadreDeText 11">
            <a:extLst>
              <a:ext uri="{FF2B5EF4-FFF2-40B4-BE49-F238E27FC236}">
                <a16:creationId xmlns:a16="http://schemas.microsoft.com/office/drawing/2014/main" id="{928ADE17-3357-C85A-5B76-A29329D3010A}"/>
              </a:ext>
            </a:extLst>
          </p:cNvPr>
          <p:cNvSpPr txBox="1"/>
          <p:nvPr/>
        </p:nvSpPr>
        <p:spPr>
          <a:xfrm>
            <a:off x="152400" y="304800"/>
            <a:ext cx="10591800" cy="523220"/>
          </a:xfrm>
          <a:prstGeom prst="rect">
            <a:avLst/>
          </a:prstGeom>
          <a:noFill/>
        </p:spPr>
        <p:txBody>
          <a:bodyPr wrap="square">
            <a:spAutoFit/>
          </a:bodyPr>
          <a:lstStyle/>
          <a:p>
            <a:pPr marL="12700">
              <a:spcBef>
                <a:spcPts val="100"/>
              </a:spcBef>
            </a:pPr>
            <a:r>
              <a:rPr lang="es-ES" sz="2800" b="1" dirty="0">
                <a:solidFill>
                  <a:srgbClr val="0D3F96"/>
                </a:solidFill>
                <a:latin typeface="Montserrat" panose="020B0604020202020204" charset="0"/>
                <a:ea typeface="+mj-ea"/>
              </a:rPr>
              <a:t>Beneficios de la visión de cadena de valor</a:t>
            </a:r>
          </a:p>
        </p:txBody>
      </p:sp>
      <p:sp>
        <p:nvSpPr>
          <p:cNvPr id="6" name="Rectangle: una sola cantonada retallada 5">
            <a:extLst>
              <a:ext uri="{FF2B5EF4-FFF2-40B4-BE49-F238E27FC236}">
                <a16:creationId xmlns:a16="http://schemas.microsoft.com/office/drawing/2014/main" id="{935366F0-B5C3-2A9D-94A0-EF8C9ADB695E}"/>
              </a:ext>
            </a:extLst>
          </p:cNvPr>
          <p:cNvSpPr/>
          <p:nvPr/>
        </p:nvSpPr>
        <p:spPr>
          <a:xfrm>
            <a:off x="0" y="6757930"/>
            <a:ext cx="2416060" cy="862070"/>
          </a:xfrm>
          <a:prstGeom prst="snip1Rect">
            <a:avLst/>
          </a:prstGeom>
          <a:solidFill>
            <a:srgbClr val="0D3F96"/>
          </a:solidFill>
          <a:ln>
            <a:solidFill>
              <a:srgbClr val="0D3F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QuadreDeText 8">
            <a:extLst>
              <a:ext uri="{FF2B5EF4-FFF2-40B4-BE49-F238E27FC236}">
                <a16:creationId xmlns:a16="http://schemas.microsoft.com/office/drawing/2014/main" id="{C1FA62B7-D863-8BCE-44AD-357276D305D2}"/>
              </a:ext>
            </a:extLst>
          </p:cNvPr>
          <p:cNvSpPr txBox="1"/>
          <p:nvPr/>
        </p:nvSpPr>
        <p:spPr>
          <a:xfrm>
            <a:off x="0" y="4527802"/>
            <a:ext cx="12191999" cy="2226892"/>
          </a:xfrm>
          <a:prstGeom prst="rect">
            <a:avLst/>
          </a:prstGeom>
          <a:solidFill>
            <a:schemeClr val="accent1">
              <a:lumMod val="20000"/>
              <a:lumOff val="80000"/>
            </a:schemeClr>
          </a:solidFill>
        </p:spPr>
        <p:txBody>
          <a:bodyPr wrap="square" rtlCol="0">
            <a:spAutoFit/>
          </a:bodyPr>
          <a:lstStyle/>
          <a:p>
            <a:pPr>
              <a:lnSpc>
                <a:spcPct val="200000"/>
              </a:lnSpc>
            </a:pPr>
            <a:r>
              <a:rPr lang="es-ES" dirty="0">
                <a:latin typeface="Montserrat" panose="00000500000000000000" pitchFamily="2" charset="0"/>
              </a:rPr>
              <a:t>La adopción de una visión integral de la </a:t>
            </a:r>
            <a:r>
              <a:rPr lang="es-ES" b="1" dirty="0">
                <a:latin typeface="Montserrat" panose="00000500000000000000" pitchFamily="2" charset="0"/>
              </a:rPr>
              <a:t>cadena de valor</a:t>
            </a:r>
            <a:r>
              <a:rPr lang="es-ES" dirty="0">
                <a:latin typeface="Montserrat" panose="00000500000000000000" pitchFamily="2" charset="0"/>
              </a:rPr>
              <a:t> en el sector HORECA permite identificar y abordar de manera estratégica las emisiones generadas en cada etapa del proceso. </a:t>
            </a:r>
          </a:p>
          <a:p>
            <a:pPr>
              <a:lnSpc>
                <a:spcPct val="200000"/>
              </a:lnSpc>
            </a:pPr>
            <a:r>
              <a:rPr lang="es-ES" dirty="0">
                <a:latin typeface="Montserrat" panose="00000500000000000000" pitchFamily="2" charset="0"/>
              </a:rPr>
              <a:t>Esto no solo contribuye a los objetivos de sostenibilidad, sino que también genera múltiples beneficios económicos, sociales y operativos.</a:t>
            </a:r>
          </a:p>
        </p:txBody>
      </p:sp>
      <p:pic>
        <p:nvPicPr>
          <p:cNvPr id="4" name="Immagine 4" descr="Immagine che contiene Carattere, logo, simbolo, Elementi grafici&#10;&#10;Descrizione generata automaticamente">
            <a:extLst>
              <a:ext uri="{FF2B5EF4-FFF2-40B4-BE49-F238E27FC236}">
                <a16:creationId xmlns:a16="http://schemas.microsoft.com/office/drawing/2014/main" id="{3C67248D-864C-EDA8-2399-D7A6DBAF11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1469" y="79004"/>
            <a:ext cx="1346108" cy="1387234"/>
          </a:xfrm>
          <a:prstGeom prst="rect">
            <a:avLst/>
          </a:prstGeom>
        </p:spPr>
      </p:pic>
      <p:pic>
        <p:nvPicPr>
          <p:cNvPr id="5" name="Imagen 4">
            <a:extLst>
              <a:ext uri="{FF2B5EF4-FFF2-40B4-BE49-F238E27FC236}">
                <a16:creationId xmlns:a16="http://schemas.microsoft.com/office/drawing/2014/main" id="{AFCA9A1B-78EA-4CEE-4735-2A636183A2D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3600" y="7041561"/>
            <a:ext cx="1363830" cy="403519"/>
          </a:xfrm>
          <a:prstGeom prst="rect">
            <a:avLst/>
          </a:prstGeom>
          <a:noFill/>
          <a:ln>
            <a:noFill/>
          </a:ln>
          <a:effectLst/>
        </p:spPr>
      </p:pic>
    </p:spTree>
    <p:extLst>
      <p:ext uri="{BB962C8B-B14F-4D97-AF65-F5344CB8AC3E}">
        <p14:creationId xmlns:p14="http://schemas.microsoft.com/office/powerpoint/2010/main" val="279777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2292</TotalTime>
  <Words>8936</Words>
  <Application>Microsoft Office PowerPoint</Application>
  <PresentationFormat>Personalizado</PresentationFormat>
  <Paragraphs>1032</Paragraphs>
  <Slides>38</Slides>
  <Notes>34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38</vt:i4>
      </vt:variant>
    </vt:vector>
  </HeadingPairs>
  <TitlesOfParts>
    <vt:vector size="48" baseType="lpstr">
      <vt:lpstr>Arial</vt:lpstr>
      <vt:lpstr>Arial MT</vt:lpstr>
      <vt:lpstr>Calibri</vt:lpstr>
      <vt:lpstr>Montserrat</vt:lpstr>
      <vt:lpstr>Montserrat Medium</vt:lpstr>
      <vt:lpstr>Montserrat SemiBold</vt:lpstr>
      <vt:lpstr>Roboto</vt:lpstr>
      <vt:lpstr>Verdana</vt:lpstr>
      <vt:lpstr>Wingdings</vt:lpstr>
      <vt:lpstr>Office Theme</vt:lpstr>
      <vt:lpstr>LIFE: EE4HORECA   </vt:lpstr>
      <vt:lpstr>Presentación de PowerPoint</vt:lpstr>
      <vt:lpstr>Presentación de PowerPoint</vt:lpstr>
      <vt:lpstr>INTRODUCCIÓN A LA SOSTENIBILIDAD EN LA CADENA DE VALOR HORECA</vt:lpstr>
      <vt:lpstr>Presentación de PowerPoint</vt:lpstr>
      <vt:lpstr>Presentación de PowerPoint</vt:lpstr>
      <vt:lpstr>Presentación de PowerPoint</vt:lpstr>
      <vt:lpstr>Presentación de PowerPoint</vt:lpstr>
      <vt:lpstr>Presentación de PowerPoint</vt:lpstr>
      <vt:lpstr>Presentación de PowerPoint</vt:lpstr>
      <vt:lpstr>MAPEO DE LA CADENA DE VALOR Y HOTSPOTS</vt:lpstr>
      <vt:lpstr>Presentación de PowerPoint</vt:lpstr>
      <vt:lpstr>Presentación de PowerPoint</vt:lpstr>
      <vt:lpstr>MODELOS DE NEGOCIO SOSTENIBLES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INDICADORES EN MODELOS DE NEGOCIO SOSTENIBLE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meeting presentation.pptx</dc:title>
  <dc:creator>Irene Corpas</dc:creator>
  <cp:keywords>DAFuf5-ZMOE,BACI1JWWgaE</cp:keywords>
  <cp:lastModifiedBy>Carmen Jiménez</cp:lastModifiedBy>
  <cp:revision>65</cp:revision>
  <dcterms:created xsi:type="dcterms:W3CDTF">2023-09-15T11:42:38Z</dcterms:created>
  <dcterms:modified xsi:type="dcterms:W3CDTF">2025-05-05T13:41:44Z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2023-09-15T00:00:00Z</vt:filetime>
  </property>
  <property fmtid="{D5CDD505-2E9C-101B-9397-08002B2CF9AE}" pid="3" name="Creator">
    <vt:lpwstr>Canva</vt:lpwstr>
  </property>
  <property fmtid="{D5CDD505-2E9C-101B-9397-08002B2CF9AE}" pid="4" name="LastSaved">
    <vt:filetime>2023-09-15T00:00:00Z</vt:filetime>
  </property>
</Properties>
</file>