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431" r:id="rId5"/>
    <p:sldId id="786" r:id="rId6"/>
    <p:sldId id="499" r:id="rId7"/>
    <p:sldId id="285" r:id="rId8"/>
    <p:sldId id="785" r:id="rId9"/>
    <p:sldId id="432" r:id="rId10"/>
    <p:sldId id="484" r:id="rId11"/>
    <p:sldId id="469" r:id="rId12"/>
    <p:sldId id="482" r:id="rId13"/>
    <p:sldId id="483" r:id="rId14"/>
    <p:sldId id="485" r:id="rId15"/>
    <p:sldId id="497" r:id="rId16"/>
    <p:sldId id="462" r:id="rId17"/>
    <p:sldId id="514" r:id="rId18"/>
    <p:sldId id="767" r:id="rId19"/>
    <p:sldId id="521" r:id="rId20"/>
    <p:sldId id="515" r:id="rId21"/>
    <p:sldId id="770" r:id="rId22"/>
    <p:sldId id="465" r:id="rId23"/>
    <p:sldId id="518" r:id="rId24"/>
    <p:sldId id="466" r:id="rId25"/>
    <p:sldId id="768" r:id="rId26"/>
    <p:sldId id="463" r:id="rId27"/>
    <p:sldId id="769" r:id="rId28"/>
    <p:sldId id="468" r:id="rId29"/>
    <p:sldId id="516" r:id="rId30"/>
    <p:sldId id="467" r:id="rId31"/>
    <p:sldId id="519" r:id="rId32"/>
    <p:sldId id="509" r:id="rId33"/>
    <p:sldId id="776" r:id="rId34"/>
    <p:sldId id="773" r:id="rId35"/>
    <p:sldId id="774" r:id="rId36"/>
    <p:sldId id="775" r:id="rId37"/>
    <p:sldId id="777" r:id="rId38"/>
    <p:sldId id="782" r:id="rId39"/>
    <p:sldId id="778" r:id="rId40"/>
    <p:sldId id="523" r:id="rId41"/>
    <p:sldId id="781" r:id="rId42"/>
    <p:sldId id="507" r:id="rId43"/>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86029-B181-8530-E394-095D5152FD23}" name="Carmen Ayllón" initials="CA" userId="S::carmen.ayllon@cscamaras.es::bbeba72d-fca3-45d8-96a1-7c53dde7de46" providerId="AD"/>
  <p188:author id="{F9992D87-56B6-DB49-7D55-DD2E9B30A8F1}" name="Marianella Pereira" initials="MP" userId="S::mpereira@cambraterrassa.org::e4a49908-3dbd-4f50-a8f5-4793d26c995f" providerId="AD"/>
  <p188:author id="{BB17F398-C32C-324E-3F3A-3548C7A740C6}" name="Sanchez Asins, José Luis" initials="JS" userId="S::jlsanchez@aidimme.es::29bdad38-8249-4f41-8ba5-531204f883b6" providerId="AD"/>
  <p188:author id="{BB93A8BB-DA5E-E68B-8B6C-D646BBC3D043}" name="Carmen Tartaj" initials="CT" userId="S::ctartaj@cambraterrassa.org::f9d1bbdd-6e19-40c3-86bc-88f4c7736c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181"/>
    <a:srgbClr val="114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9" autoAdjust="0"/>
    <p:restoredTop sz="95033" autoAdjust="0"/>
  </p:normalViewPr>
  <p:slideViewPr>
    <p:cSldViewPr snapToGrid="0">
      <p:cViewPr varScale="1">
        <p:scale>
          <a:sx n="111" d="100"/>
          <a:sy n="111" d="100"/>
        </p:scale>
        <p:origin x="9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image" Target="../media/image38.jpeg"/><Relationship Id="rId5" Type="http://schemas.openxmlformats.org/officeDocument/2006/relationships/image" Target="../media/image42.jpeg"/><Relationship Id="rId4" Type="http://schemas.openxmlformats.org/officeDocument/2006/relationships/image" Target="../media/image41.jpeg"/></Relationships>
</file>

<file path=ppt/diagrams/_rels/data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image" Target="../media/image38.jpeg"/><Relationship Id="rId5" Type="http://schemas.openxmlformats.org/officeDocument/2006/relationships/image" Target="../media/image42.jpeg"/><Relationship Id="rId4" Type="http://schemas.openxmlformats.org/officeDocument/2006/relationships/image" Target="../media/image41.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BCDBC-5CCF-4058-9199-55B5D20714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8E27809-39DE-4F27-A7F1-BB8C9DF30592}">
      <dgm:prSet/>
      <dgm:spPr/>
      <dgm:t>
        <a:bodyPr/>
        <a:lstStyle/>
        <a:p>
          <a:pPr>
            <a:lnSpc>
              <a:spcPct val="100000"/>
            </a:lnSpc>
          </a:pPr>
          <a:r>
            <a:rPr lang="es-ES"/>
            <a:t>Introducción Proyecto- Interés Enfoque Cadena de Valor</a:t>
          </a:r>
          <a:endParaRPr lang="en-US"/>
        </a:p>
      </dgm:t>
    </dgm:pt>
    <dgm:pt modelId="{5D32E61C-E8BF-4A0E-827D-92AF73CD2E99}" type="parTrans" cxnId="{7B1367ED-C98A-4826-84CC-9D041C47327B}">
      <dgm:prSet/>
      <dgm:spPr/>
      <dgm:t>
        <a:bodyPr/>
        <a:lstStyle/>
        <a:p>
          <a:endParaRPr lang="en-US"/>
        </a:p>
      </dgm:t>
    </dgm:pt>
    <dgm:pt modelId="{7264E22D-7B57-49AE-8B06-04109FDDFC92}" type="sibTrans" cxnId="{7B1367ED-C98A-4826-84CC-9D041C47327B}">
      <dgm:prSet/>
      <dgm:spPr/>
      <dgm:t>
        <a:bodyPr/>
        <a:lstStyle/>
        <a:p>
          <a:endParaRPr lang="en-US"/>
        </a:p>
      </dgm:t>
    </dgm:pt>
    <dgm:pt modelId="{CE185B06-6726-4348-9979-D3B2D7CF43A5}">
      <dgm:prSet/>
      <dgm:spPr/>
      <dgm:t>
        <a:bodyPr/>
        <a:lstStyle/>
        <a:p>
          <a:pPr>
            <a:lnSpc>
              <a:spcPct val="100000"/>
            </a:lnSpc>
          </a:pPr>
          <a:r>
            <a:rPr lang="es-ES"/>
            <a:t>Buenas Prácticas de Reducción de Emisiones de  Alcance 2</a:t>
          </a:r>
          <a:endParaRPr lang="en-US"/>
        </a:p>
      </dgm:t>
    </dgm:pt>
    <dgm:pt modelId="{E96DF7A3-66C8-4E30-BF95-B564CFE2D3E0}" type="parTrans" cxnId="{572306F3-7C15-42A5-94D0-B98746DA837E}">
      <dgm:prSet/>
      <dgm:spPr/>
      <dgm:t>
        <a:bodyPr/>
        <a:lstStyle/>
        <a:p>
          <a:endParaRPr lang="en-US"/>
        </a:p>
      </dgm:t>
    </dgm:pt>
    <dgm:pt modelId="{68736272-80C4-42EC-86C5-C185F6E180F0}" type="sibTrans" cxnId="{572306F3-7C15-42A5-94D0-B98746DA837E}">
      <dgm:prSet/>
      <dgm:spPr/>
      <dgm:t>
        <a:bodyPr/>
        <a:lstStyle/>
        <a:p>
          <a:endParaRPr lang="en-US"/>
        </a:p>
      </dgm:t>
    </dgm:pt>
    <dgm:pt modelId="{EC46AA93-E9EF-4EF8-80BF-29A77F5F732A}">
      <dgm:prSet/>
      <dgm:spPr/>
      <dgm:t>
        <a:bodyPr/>
        <a:lstStyle/>
        <a:p>
          <a:pPr>
            <a:lnSpc>
              <a:spcPct val="100000"/>
            </a:lnSpc>
          </a:pPr>
          <a:r>
            <a:rPr lang="es-ES"/>
            <a:t>Buenas Prácticas de Reducción de Emisiones de Alcance 3</a:t>
          </a:r>
          <a:endParaRPr lang="en-US"/>
        </a:p>
      </dgm:t>
    </dgm:pt>
    <dgm:pt modelId="{D35F32AA-7977-4CCD-BC51-65F06E0F5970}" type="parTrans" cxnId="{60061395-2104-4DBC-913A-0EC40E78E4A7}">
      <dgm:prSet/>
      <dgm:spPr/>
      <dgm:t>
        <a:bodyPr/>
        <a:lstStyle/>
        <a:p>
          <a:endParaRPr lang="en-US"/>
        </a:p>
      </dgm:t>
    </dgm:pt>
    <dgm:pt modelId="{A9C9D679-4541-4591-98AA-8EEFF5141FB9}" type="sibTrans" cxnId="{60061395-2104-4DBC-913A-0EC40E78E4A7}">
      <dgm:prSet/>
      <dgm:spPr/>
      <dgm:t>
        <a:bodyPr/>
        <a:lstStyle/>
        <a:p>
          <a:endParaRPr lang="en-US"/>
        </a:p>
      </dgm:t>
    </dgm:pt>
    <dgm:pt modelId="{3BD57A9A-F46E-45D3-AFAD-128B6A34FAD0}">
      <dgm:prSet/>
      <dgm:spPr/>
      <dgm:t>
        <a:bodyPr/>
        <a:lstStyle/>
        <a:p>
          <a:pPr>
            <a:lnSpc>
              <a:spcPct val="100000"/>
            </a:lnSpc>
          </a:pPr>
          <a:r>
            <a:rPr lang="es-ES"/>
            <a:t>Recomendaciones para Empezar a Trabajar en Transición energética y Cadena de Valor</a:t>
          </a:r>
          <a:endParaRPr lang="en-US"/>
        </a:p>
      </dgm:t>
    </dgm:pt>
    <dgm:pt modelId="{999F9CB3-9D4C-4A3C-9EF3-1EB745C66183}" type="parTrans" cxnId="{6565ADB3-6C65-4F10-963F-D608B20490A0}">
      <dgm:prSet/>
      <dgm:spPr/>
      <dgm:t>
        <a:bodyPr/>
        <a:lstStyle/>
        <a:p>
          <a:endParaRPr lang="en-US"/>
        </a:p>
      </dgm:t>
    </dgm:pt>
    <dgm:pt modelId="{D8FEEF04-9EDC-4538-959B-ACFDF0CE3029}" type="sibTrans" cxnId="{6565ADB3-6C65-4F10-963F-D608B20490A0}">
      <dgm:prSet/>
      <dgm:spPr/>
      <dgm:t>
        <a:bodyPr/>
        <a:lstStyle/>
        <a:p>
          <a:endParaRPr lang="en-US"/>
        </a:p>
      </dgm:t>
    </dgm:pt>
    <dgm:pt modelId="{AFB5CDBC-D3CD-4906-A448-14FEB5F5522C}" type="pres">
      <dgm:prSet presAssocID="{F10BCDBC-5CCF-4058-9199-55B5D207147A}" presName="root" presStyleCnt="0">
        <dgm:presLayoutVars>
          <dgm:dir/>
          <dgm:resizeHandles val="exact"/>
        </dgm:presLayoutVars>
      </dgm:prSet>
      <dgm:spPr/>
    </dgm:pt>
    <dgm:pt modelId="{63E7077A-C52B-44C1-BD3D-EBC995B891E3}" type="pres">
      <dgm:prSet presAssocID="{18E27809-39DE-4F27-A7F1-BB8C9DF30592}" presName="compNode" presStyleCnt="0"/>
      <dgm:spPr/>
    </dgm:pt>
    <dgm:pt modelId="{82AB5A89-6ED5-4D99-BCAC-2D0C829A6C92}" type="pres">
      <dgm:prSet presAssocID="{18E27809-39DE-4F27-A7F1-BB8C9DF30592}" presName="bgRect" presStyleLbl="bgShp" presStyleIdx="0" presStyleCnt="4" custLinFactNeighborY="-63589"/>
      <dgm:spPr/>
    </dgm:pt>
    <dgm:pt modelId="{0414A686-7765-4980-8E66-F940979F7469}" type="pres">
      <dgm:prSet presAssocID="{18E27809-39DE-4F27-A7F1-BB8C9DF305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ca de verificación"/>
        </a:ext>
      </dgm:extLst>
    </dgm:pt>
    <dgm:pt modelId="{87BE2F20-96D4-434D-8AF3-52A838047D75}" type="pres">
      <dgm:prSet presAssocID="{18E27809-39DE-4F27-A7F1-BB8C9DF30592}" presName="spaceRect" presStyleCnt="0"/>
      <dgm:spPr/>
    </dgm:pt>
    <dgm:pt modelId="{4B5363CE-CCB2-47A8-B2C1-463DC63B9D7C}" type="pres">
      <dgm:prSet presAssocID="{18E27809-39DE-4F27-A7F1-BB8C9DF30592}" presName="parTx" presStyleLbl="revTx" presStyleIdx="0" presStyleCnt="4">
        <dgm:presLayoutVars>
          <dgm:chMax val="0"/>
          <dgm:chPref val="0"/>
        </dgm:presLayoutVars>
      </dgm:prSet>
      <dgm:spPr/>
    </dgm:pt>
    <dgm:pt modelId="{F163C6D8-D27E-409F-BC1F-50F2C1E57A4E}" type="pres">
      <dgm:prSet presAssocID="{7264E22D-7B57-49AE-8B06-04109FDDFC92}" presName="sibTrans" presStyleCnt="0"/>
      <dgm:spPr/>
    </dgm:pt>
    <dgm:pt modelId="{9664E0C4-22B3-4DD2-9358-72934CF5E91A}" type="pres">
      <dgm:prSet presAssocID="{CE185B06-6726-4348-9979-D3B2D7CF43A5}" presName="compNode" presStyleCnt="0"/>
      <dgm:spPr/>
    </dgm:pt>
    <dgm:pt modelId="{6D68115E-0675-4526-AAB4-D94A8130AEE8}" type="pres">
      <dgm:prSet presAssocID="{CE185B06-6726-4348-9979-D3B2D7CF43A5}" presName="bgRect" presStyleLbl="bgShp" presStyleIdx="1" presStyleCnt="4"/>
      <dgm:spPr/>
    </dgm:pt>
    <dgm:pt modelId="{48D0ECA7-AD50-4F41-842E-2848719C2D7A}" type="pres">
      <dgm:prSet presAssocID="{CE185B06-6726-4348-9979-D3B2D7CF43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4645E546-42B6-49D7-9C6D-B6ED4DC02188}" type="pres">
      <dgm:prSet presAssocID="{CE185B06-6726-4348-9979-D3B2D7CF43A5}" presName="spaceRect" presStyleCnt="0"/>
      <dgm:spPr/>
    </dgm:pt>
    <dgm:pt modelId="{5E857A21-B2FD-46CD-8734-01E673EF7047}" type="pres">
      <dgm:prSet presAssocID="{CE185B06-6726-4348-9979-D3B2D7CF43A5}" presName="parTx" presStyleLbl="revTx" presStyleIdx="1" presStyleCnt="4">
        <dgm:presLayoutVars>
          <dgm:chMax val="0"/>
          <dgm:chPref val="0"/>
        </dgm:presLayoutVars>
      </dgm:prSet>
      <dgm:spPr/>
    </dgm:pt>
    <dgm:pt modelId="{16004E0C-0F93-44AA-BB63-24509690C870}" type="pres">
      <dgm:prSet presAssocID="{68736272-80C4-42EC-86C5-C185F6E180F0}" presName="sibTrans" presStyleCnt="0"/>
      <dgm:spPr/>
    </dgm:pt>
    <dgm:pt modelId="{E648BFB2-B32C-4C0F-93E4-35099CEC8884}" type="pres">
      <dgm:prSet presAssocID="{EC46AA93-E9EF-4EF8-80BF-29A77F5F732A}" presName="compNode" presStyleCnt="0"/>
      <dgm:spPr/>
    </dgm:pt>
    <dgm:pt modelId="{754952C0-78CA-47D5-8E58-D9A0B16A5013}" type="pres">
      <dgm:prSet presAssocID="{EC46AA93-E9EF-4EF8-80BF-29A77F5F732A}" presName="bgRect" presStyleLbl="bgShp" presStyleIdx="2" presStyleCnt="4"/>
      <dgm:spPr/>
    </dgm:pt>
    <dgm:pt modelId="{0448DE28-23DE-402E-AFB5-7A14580C28A7}" type="pres">
      <dgm:prSet presAssocID="{EC46AA93-E9EF-4EF8-80BF-29A77F5F73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duous tree"/>
        </a:ext>
      </dgm:extLst>
    </dgm:pt>
    <dgm:pt modelId="{58822E31-E37D-4777-98DD-C20C123EBD74}" type="pres">
      <dgm:prSet presAssocID="{EC46AA93-E9EF-4EF8-80BF-29A77F5F732A}" presName="spaceRect" presStyleCnt="0"/>
      <dgm:spPr/>
    </dgm:pt>
    <dgm:pt modelId="{CA18CCEC-6DB1-4B86-9D8F-2E0040B443C6}" type="pres">
      <dgm:prSet presAssocID="{EC46AA93-E9EF-4EF8-80BF-29A77F5F732A}" presName="parTx" presStyleLbl="revTx" presStyleIdx="2" presStyleCnt="4">
        <dgm:presLayoutVars>
          <dgm:chMax val="0"/>
          <dgm:chPref val="0"/>
        </dgm:presLayoutVars>
      </dgm:prSet>
      <dgm:spPr/>
    </dgm:pt>
    <dgm:pt modelId="{DB3A9B17-7FDB-460A-9211-897F1570E205}" type="pres">
      <dgm:prSet presAssocID="{A9C9D679-4541-4591-98AA-8EEFF5141FB9}" presName="sibTrans" presStyleCnt="0"/>
      <dgm:spPr/>
    </dgm:pt>
    <dgm:pt modelId="{EC2F29B4-9E8F-4CE2-87B4-2EAE963F5460}" type="pres">
      <dgm:prSet presAssocID="{3BD57A9A-F46E-45D3-AFAD-128B6A34FAD0}" presName="compNode" presStyleCnt="0"/>
      <dgm:spPr/>
    </dgm:pt>
    <dgm:pt modelId="{F8A71D21-2AFA-4AEB-B3D4-43DBEE18A200}" type="pres">
      <dgm:prSet presAssocID="{3BD57A9A-F46E-45D3-AFAD-128B6A34FAD0}" presName="bgRect" presStyleLbl="bgShp" presStyleIdx="3" presStyleCnt="4"/>
      <dgm:spPr/>
    </dgm:pt>
    <dgm:pt modelId="{A99437EA-4C00-43EF-B6A7-DBEF0981FFA0}" type="pres">
      <dgm:prSet presAssocID="{3BD57A9A-F46E-45D3-AFAD-128B6A34FA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6231EFE6-1145-4101-91A3-07AC667B8FBD}" type="pres">
      <dgm:prSet presAssocID="{3BD57A9A-F46E-45D3-AFAD-128B6A34FAD0}" presName="spaceRect" presStyleCnt="0"/>
      <dgm:spPr/>
    </dgm:pt>
    <dgm:pt modelId="{F0E17572-E278-43D8-868A-2016B3C98B96}" type="pres">
      <dgm:prSet presAssocID="{3BD57A9A-F46E-45D3-AFAD-128B6A34FAD0}" presName="parTx" presStyleLbl="revTx" presStyleIdx="3" presStyleCnt="4">
        <dgm:presLayoutVars>
          <dgm:chMax val="0"/>
          <dgm:chPref val="0"/>
        </dgm:presLayoutVars>
      </dgm:prSet>
      <dgm:spPr/>
    </dgm:pt>
  </dgm:ptLst>
  <dgm:cxnLst>
    <dgm:cxn modelId="{48710629-7600-4391-9F4A-4EFC721CEE87}" type="presOf" srcId="{3BD57A9A-F46E-45D3-AFAD-128B6A34FAD0}" destId="{F0E17572-E278-43D8-868A-2016B3C98B96}" srcOrd="0" destOrd="0" presId="urn:microsoft.com/office/officeart/2018/2/layout/IconVerticalSolidList"/>
    <dgm:cxn modelId="{4842466A-7451-4846-8F8B-D2DC1055286B}" type="presOf" srcId="{EC46AA93-E9EF-4EF8-80BF-29A77F5F732A}" destId="{CA18CCEC-6DB1-4B86-9D8F-2E0040B443C6}" srcOrd="0" destOrd="0" presId="urn:microsoft.com/office/officeart/2018/2/layout/IconVerticalSolidList"/>
    <dgm:cxn modelId="{60061395-2104-4DBC-913A-0EC40E78E4A7}" srcId="{F10BCDBC-5CCF-4058-9199-55B5D207147A}" destId="{EC46AA93-E9EF-4EF8-80BF-29A77F5F732A}" srcOrd="2" destOrd="0" parTransId="{D35F32AA-7977-4CCD-BC51-65F06E0F5970}" sibTransId="{A9C9D679-4541-4591-98AA-8EEFF5141FB9}"/>
    <dgm:cxn modelId="{6A3F72AC-63C3-4110-936B-9322F30F3BFD}" type="presOf" srcId="{CE185B06-6726-4348-9979-D3B2D7CF43A5}" destId="{5E857A21-B2FD-46CD-8734-01E673EF7047}" srcOrd="0" destOrd="0" presId="urn:microsoft.com/office/officeart/2018/2/layout/IconVerticalSolidList"/>
    <dgm:cxn modelId="{6565ADB3-6C65-4F10-963F-D608B20490A0}" srcId="{F10BCDBC-5CCF-4058-9199-55B5D207147A}" destId="{3BD57A9A-F46E-45D3-AFAD-128B6A34FAD0}" srcOrd="3" destOrd="0" parTransId="{999F9CB3-9D4C-4A3C-9EF3-1EB745C66183}" sibTransId="{D8FEEF04-9EDC-4538-959B-ACFDF0CE3029}"/>
    <dgm:cxn modelId="{7B1367ED-C98A-4826-84CC-9D041C47327B}" srcId="{F10BCDBC-5CCF-4058-9199-55B5D207147A}" destId="{18E27809-39DE-4F27-A7F1-BB8C9DF30592}" srcOrd="0" destOrd="0" parTransId="{5D32E61C-E8BF-4A0E-827D-92AF73CD2E99}" sibTransId="{7264E22D-7B57-49AE-8B06-04109FDDFC92}"/>
    <dgm:cxn modelId="{572306F3-7C15-42A5-94D0-B98746DA837E}" srcId="{F10BCDBC-5CCF-4058-9199-55B5D207147A}" destId="{CE185B06-6726-4348-9979-D3B2D7CF43A5}" srcOrd="1" destOrd="0" parTransId="{E96DF7A3-66C8-4E30-BF95-B564CFE2D3E0}" sibTransId="{68736272-80C4-42EC-86C5-C185F6E180F0}"/>
    <dgm:cxn modelId="{E4521EFA-0FA8-4517-9251-8ACB64BE42BE}" type="presOf" srcId="{18E27809-39DE-4F27-A7F1-BB8C9DF30592}" destId="{4B5363CE-CCB2-47A8-B2C1-463DC63B9D7C}" srcOrd="0" destOrd="0" presId="urn:microsoft.com/office/officeart/2018/2/layout/IconVerticalSolidList"/>
    <dgm:cxn modelId="{F24558FC-FED6-485F-B4F3-71419F6B8FD0}" type="presOf" srcId="{F10BCDBC-5CCF-4058-9199-55B5D207147A}" destId="{AFB5CDBC-D3CD-4906-A448-14FEB5F5522C}" srcOrd="0" destOrd="0" presId="urn:microsoft.com/office/officeart/2018/2/layout/IconVerticalSolidList"/>
    <dgm:cxn modelId="{27E80C73-EF21-4EED-93F9-0DAB4C21D277}" type="presParOf" srcId="{AFB5CDBC-D3CD-4906-A448-14FEB5F5522C}" destId="{63E7077A-C52B-44C1-BD3D-EBC995B891E3}" srcOrd="0" destOrd="0" presId="urn:microsoft.com/office/officeart/2018/2/layout/IconVerticalSolidList"/>
    <dgm:cxn modelId="{182267FE-EE22-469E-89D1-947A2EC1CEF1}" type="presParOf" srcId="{63E7077A-C52B-44C1-BD3D-EBC995B891E3}" destId="{82AB5A89-6ED5-4D99-BCAC-2D0C829A6C92}" srcOrd="0" destOrd="0" presId="urn:microsoft.com/office/officeart/2018/2/layout/IconVerticalSolidList"/>
    <dgm:cxn modelId="{E677668A-615A-4DC6-900B-5B036E89724F}" type="presParOf" srcId="{63E7077A-C52B-44C1-BD3D-EBC995B891E3}" destId="{0414A686-7765-4980-8E66-F940979F7469}" srcOrd="1" destOrd="0" presId="urn:microsoft.com/office/officeart/2018/2/layout/IconVerticalSolidList"/>
    <dgm:cxn modelId="{7BF58C4C-7E02-44B3-A1E0-F1B1B8ABF532}" type="presParOf" srcId="{63E7077A-C52B-44C1-BD3D-EBC995B891E3}" destId="{87BE2F20-96D4-434D-8AF3-52A838047D75}" srcOrd="2" destOrd="0" presId="urn:microsoft.com/office/officeart/2018/2/layout/IconVerticalSolidList"/>
    <dgm:cxn modelId="{10A6411B-32CD-418B-B89C-F1888F9DE711}" type="presParOf" srcId="{63E7077A-C52B-44C1-BD3D-EBC995B891E3}" destId="{4B5363CE-CCB2-47A8-B2C1-463DC63B9D7C}" srcOrd="3" destOrd="0" presId="urn:microsoft.com/office/officeart/2018/2/layout/IconVerticalSolidList"/>
    <dgm:cxn modelId="{3B38EDAE-24CF-4C4F-B417-E6EA8DF7B2F4}" type="presParOf" srcId="{AFB5CDBC-D3CD-4906-A448-14FEB5F5522C}" destId="{F163C6D8-D27E-409F-BC1F-50F2C1E57A4E}" srcOrd="1" destOrd="0" presId="urn:microsoft.com/office/officeart/2018/2/layout/IconVerticalSolidList"/>
    <dgm:cxn modelId="{F1BE9389-1F93-49FC-8D6E-51F69D03140D}" type="presParOf" srcId="{AFB5CDBC-D3CD-4906-A448-14FEB5F5522C}" destId="{9664E0C4-22B3-4DD2-9358-72934CF5E91A}" srcOrd="2" destOrd="0" presId="urn:microsoft.com/office/officeart/2018/2/layout/IconVerticalSolidList"/>
    <dgm:cxn modelId="{77F41005-65C3-4AF7-91E7-65E8D9D9AAFC}" type="presParOf" srcId="{9664E0C4-22B3-4DD2-9358-72934CF5E91A}" destId="{6D68115E-0675-4526-AAB4-D94A8130AEE8}" srcOrd="0" destOrd="0" presId="urn:microsoft.com/office/officeart/2018/2/layout/IconVerticalSolidList"/>
    <dgm:cxn modelId="{CEC16430-088E-4AFA-8238-5440880FD04D}" type="presParOf" srcId="{9664E0C4-22B3-4DD2-9358-72934CF5E91A}" destId="{48D0ECA7-AD50-4F41-842E-2848719C2D7A}" srcOrd="1" destOrd="0" presId="urn:microsoft.com/office/officeart/2018/2/layout/IconVerticalSolidList"/>
    <dgm:cxn modelId="{F7FF6768-7776-4497-8FCF-FB1FF065DA34}" type="presParOf" srcId="{9664E0C4-22B3-4DD2-9358-72934CF5E91A}" destId="{4645E546-42B6-49D7-9C6D-B6ED4DC02188}" srcOrd="2" destOrd="0" presId="urn:microsoft.com/office/officeart/2018/2/layout/IconVerticalSolidList"/>
    <dgm:cxn modelId="{11830C40-1FCC-434A-93DE-EADE069959E7}" type="presParOf" srcId="{9664E0C4-22B3-4DD2-9358-72934CF5E91A}" destId="{5E857A21-B2FD-46CD-8734-01E673EF7047}" srcOrd="3" destOrd="0" presId="urn:microsoft.com/office/officeart/2018/2/layout/IconVerticalSolidList"/>
    <dgm:cxn modelId="{3672768F-5E83-42B2-A804-D76270E45156}" type="presParOf" srcId="{AFB5CDBC-D3CD-4906-A448-14FEB5F5522C}" destId="{16004E0C-0F93-44AA-BB63-24509690C870}" srcOrd="3" destOrd="0" presId="urn:microsoft.com/office/officeart/2018/2/layout/IconVerticalSolidList"/>
    <dgm:cxn modelId="{89E94864-B840-4C0B-AF88-1EFADB18B302}" type="presParOf" srcId="{AFB5CDBC-D3CD-4906-A448-14FEB5F5522C}" destId="{E648BFB2-B32C-4C0F-93E4-35099CEC8884}" srcOrd="4" destOrd="0" presId="urn:microsoft.com/office/officeart/2018/2/layout/IconVerticalSolidList"/>
    <dgm:cxn modelId="{5E762D01-A9ED-45F5-8A6E-AC8A236C030E}" type="presParOf" srcId="{E648BFB2-B32C-4C0F-93E4-35099CEC8884}" destId="{754952C0-78CA-47D5-8E58-D9A0B16A5013}" srcOrd="0" destOrd="0" presId="urn:microsoft.com/office/officeart/2018/2/layout/IconVerticalSolidList"/>
    <dgm:cxn modelId="{02478C54-B7CA-436A-960A-CAB08B6317C9}" type="presParOf" srcId="{E648BFB2-B32C-4C0F-93E4-35099CEC8884}" destId="{0448DE28-23DE-402E-AFB5-7A14580C28A7}" srcOrd="1" destOrd="0" presId="urn:microsoft.com/office/officeart/2018/2/layout/IconVerticalSolidList"/>
    <dgm:cxn modelId="{88989721-E2B6-47A0-B18C-DB4FCD600D07}" type="presParOf" srcId="{E648BFB2-B32C-4C0F-93E4-35099CEC8884}" destId="{58822E31-E37D-4777-98DD-C20C123EBD74}" srcOrd="2" destOrd="0" presId="urn:microsoft.com/office/officeart/2018/2/layout/IconVerticalSolidList"/>
    <dgm:cxn modelId="{2D09E5DE-689D-4B20-81DF-279E0F00E72D}" type="presParOf" srcId="{E648BFB2-B32C-4C0F-93E4-35099CEC8884}" destId="{CA18CCEC-6DB1-4B86-9D8F-2E0040B443C6}" srcOrd="3" destOrd="0" presId="urn:microsoft.com/office/officeart/2018/2/layout/IconVerticalSolidList"/>
    <dgm:cxn modelId="{5EACC2B0-9ABB-4FB2-B84E-E80EE2E2C073}" type="presParOf" srcId="{AFB5CDBC-D3CD-4906-A448-14FEB5F5522C}" destId="{DB3A9B17-7FDB-460A-9211-897F1570E205}" srcOrd="5" destOrd="0" presId="urn:microsoft.com/office/officeart/2018/2/layout/IconVerticalSolidList"/>
    <dgm:cxn modelId="{AB96AE83-E059-4DB6-8BC5-802BDB656787}" type="presParOf" srcId="{AFB5CDBC-D3CD-4906-A448-14FEB5F5522C}" destId="{EC2F29B4-9E8F-4CE2-87B4-2EAE963F5460}" srcOrd="6" destOrd="0" presId="urn:microsoft.com/office/officeart/2018/2/layout/IconVerticalSolidList"/>
    <dgm:cxn modelId="{10B63A4A-DDA2-4226-853E-2A2F600696A8}" type="presParOf" srcId="{EC2F29B4-9E8F-4CE2-87B4-2EAE963F5460}" destId="{F8A71D21-2AFA-4AEB-B3D4-43DBEE18A200}" srcOrd="0" destOrd="0" presId="urn:microsoft.com/office/officeart/2018/2/layout/IconVerticalSolidList"/>
    <dgm:cxn modelId="{F099327C-D2D3-40B9-8F61-334ECA585B18}" type="presParOf" srcId="{EC2F29B4-9E8F-4CE2-87B4-2EAE963F5460}" destId="{A99437EA-4C00-43EF-B6A7-DBEF0981FFA0}" srcOrd="1" destOrd="0" presId="urn:microsoft.com/office/officeart/2018/2/layout/IconVerticalSolidList"/>
    <dgm:cxn modelId="{6ECC41CC-97CF-4BEC-9B6F-B15C16B8E980}" type="presParOf" srcId="{EC2F29B4-9E8F-4CE2-87B4-2EAE963F5460}" destId="{6231EFE6-1145-4101-91A3-07AC667B8FBD}" srcOrd="2" destOrd="0" presId="urn:microsoft.com/office/officeart/2018/2/layout/IconVerticalSolidList"/>
    <dgm:cxn modelId="{434F6E7F-56A7-4BB2-A6D8-D8346B18CB2F}" type="presParOf" srcId="{EC2F29B4-9E8F-4CE2-87B4-2EAE963F5460}" destId="{F0E17572-E278-43D8-868A-2016B3C98B9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48D33-9FA7-4344-A2A5-4B19B844E5B1}" type="doc">
      <dgm:prSet loTypeId="urn:microsoft.com/office/officeart/2005/8/layout/hList7" loCatId="process" qsTypeId="urn:microsoft.com/office/officeart/2005/8/quickstyle/simple1" qsCatId="simple" csTypeId="urn:microsoft.com/office/officeart/2005/8/colors/colorful5" csCatId="colorful" phldr="1"/>
      <dgm:spPr/>
      <dgm:t>
        <a:bodyPr/>
        <a:lstStyle/>
        <a:p>
          <a:endParaRPr lang="es-ES"/>
        </a:p>
      </dgm:t>
    </dgm:pt>
    <dgm:pt modelId="{1FA1C203-2D6B-4023-80F4-FE63A9FF3CE4}">
      <dgm:prSet phldrT="[Text]"/>
      <dgm:spPr/>
      <dgm:t>
        <a:bodyPr/>
        <a:lstStyle/>
        <a:p>
          <a:r>
            <a:rPr lang="es-ES" dirty="0">
              <a:latin typeface="Montserrat" panose="00000500000000000000" pitchFamily="2" charset="0"/>
            </a:rPr>
            <a:t>WP2</a:t>
          </a:r>
        </a:p>
        <a:p>
          <a:r>
            <a:rPr lang="es-ES" dirty="0">
              <a:latin typeface="Montserrat" panose="00000500000000000000" pitchFamily="2" charset="0"/>
            </a:rPr>
            <a:t>Mapa Cadena de Valor</a:t>
          </a:r>
        </a:p>
      </dgm:t>
    </dgm:pt>
    <dgm:pt modelId="{46A509C8-26A0-407D-822B-C609FB15BC06}" type="parTrans" cxnId="{D8C04023-DBA9-4987-AA93-9FE89ACFDA1F}">
      <dgm:prSet/>
      <dgm:spPr/>
      <dgm:t>
        <a:bodyPr/>
        <a:lstStyle/>
        <a:p>
          <a:endParaRPr lang="es-ES">
            <a:latin typeface="Montserrat" panose="00000500000000000000" pitchFamily="2" charset="0"/>
          </a:endParaRPr>
        </a:p>
      </dgm:t>
    </dgm:pt>
    <dgm:pt modelId="{745DEC4E-14CB-4C95-A830-C9473BAFBC77}" type="sibTrans" cxnId="{D8C04023-DBA9-4987-AA93-9FE89ACFDA1F}">
      <dgm:prSet/>
      <dgm:spPr/>
      <dgm:t>
        <a:bodyPr/>
        <a:lstStyle/>
        <a:p>
          <a:endParaRPr lang="es-ES">
            <a:latin typeface="Montserrat" panose="00000500000000000000" pitchFamily="2" charset="0"/>
          </a:endParaRPr>
        </a:p>
      </dgm:t>
    </dgm:pt>
    <dgm:pt modelId="{CFBA545E-1D45-458B-AD94-749C0505D0E7}">
      <dgm:prSet phldrT="[Text]"/>
      <dgm:spPr/>
      <dgm:t>
        <a:bodyPr/>
        <a:lstStyle/>
        <a:p>
          <a:r>
            <a:rPr lang="es-ES" dirty="0">
              <a:latin typeface="Montserrat" panose="00000500000000000000" pitchFamily="2" charset="0"/>
            </a:rPr>
            <a:t>WP3</a:t>
          </a:r>
        </a:p>
        <a:p>
          <a:r>
            <a:rPr lang="es-ES" dirty="0">
              <a:latin typeface="Montserrat" panose="00000500000000000000" pitchFamily="2" charset="0"/>
            </a:rPr>
            <a:t>Modelos de Negocio &amp; Benchmarking</a:t>
          </a:r>
        </a:p>
      </dgm:t>
    </dgm:pt>
    <dgm:pt modelId="{53DB4BD1-53CE-4503-AA3D-9EFFC8DBC2B0}" type="parTrans" cxnId="{42FB7634-4CCE-4D4C-9725-2CE598A62EE0}">
      <dgm:prSet/>
      <dgm:spPr/>
      <dgm:t>
        <a:bodyPr/>
        <a:lstStyle/>
        <a:p>
          <a:endParaRPr lang="es-ES">
            <a:latin typeface="Montserrat" panose="00000500000000000000" pitchFamily="2" charset="0"/>
          </a:endParaRPr>
        </a:p>
      </dgm:t>
    </dgm:pt>
    <dgm:pt modelId="{BC000E9C-5A4A-4AF3-9C16-3BA36FB86C31}" type="sibTrans" cxnId="{42FB7634-4CCE-4D4C-9725-2CE598A62EE0}">
      <dgm:prSet/>
      <dgm:spPr/>
      <dgm:t>
        <a:bodyPr/>
        <a:lstStyle/>
        <a:p>
          <a:endParaRPr lang="es-ES">
            <a:latin typeface="Montserrat" panose="00000500000000000000" pitchFamily="2" charset="0"/>
          </a:endParaRPr>
        </a:p>
      </dgm:t>
    </dgm:pt>
    <dgm:pt modelId="{6C9D1B4B-106D-4708-BAB2-3D2CC69E0B37}">
      <dgm:prSet phldrT="[Text]"/>
      <dgm:spPr/>
      <dgm:t>
        <a:bodyPr/>
        <a:lstStyle/>
        <a:p>
          <a:r>
            <a:rPr lang="es-ES" dirty="0">
              <a:latin typeface="Montserrat" panose="00000500000000000000" pitchFamily="2" charset="0"/>
            </a:rPr>
            <a:t>WP4</a:t>
          </a:r>
        </a:p>
        <a:p>
          <a:r>
            <a:rPr lang="es-ES" dirty="0">
              <a:latin typeface="Montserrat" panose="00000500000000000000" pitchFamily="2" charset="0"/>
            </a:rPr>
            <a:t>Energy </a:t>
          </a:r>
          <a:r>
            <a:rPr lang="es-ES" dirty="0" err="1">
              <a:latin typeface="Montserrat" panose="00000500000000000000" pitchFamily="2" charset="0"/>
            </a:rPr>
            <a:t>Efficiency</a:t>
          </a:r>
          <a:r>
            <a:rPr lang="es-ES" dirty="0">
              <a:latin typeface="Montserrat" panose="00000500000000000000" pitchFamily="2" charset="0"/>
            </a:rPr>
            <a:t> Hub</a:t>
          </a:r>
        </a:p>
        <a:p>
          <a:r>
            <a:rPr lang="es-ES" dirty="0">
              <a:latin typeface="Montserrat" panose="00000500000000000000" pitchFamily="2" charset="0"/>
            </a:rPr>
            <a:t>Plataforma </a:t>
          </a:r>
          <a:r>
            <a:rPr lang="es-ES" dirty="0" err="1">
              <a:latin typeface="Montserrat" panose="00000500000000000000" pitchFamily="2" charset="0"/>
            </a:rPr>
            <a:t>Impawatt</a:t>
          </a:r>
          <a:r>
            <a:rPr lang="es-ES" dirty="0">
              <a:latin typeface="Montserrat" panose="00000500000000000000" pitchFamily="2" charset="0"/>
            </a:rPr>
            <a:t> </a:t>
          </a:r>
        </a:p>
      </dgm:t>
    </dgm:pt>
    <dgm:pt modelId="{106BA5F3-54D2-41DD-BB3F-00E1FEBEBD70}" type="parTrans" cxnId="{E988C278-A39A-4EA0-913B-890FE8077775}">
      <dgm:prSet/>
      <dgm:spPr/>
      <dgm:t>
        <a:bodyPr/>
        <a:lstStyle/>
        <a:p>
          <a:endParaRPr lang="es-ES">
            <a:latin typeface="Montserrat" panose="00000500000000000000" pitchFamily="2" charset="0"/>
          </a:endParaRPr>
        </a:p>
      </dgm:t>
    </dgm:pt>
    <dgm:pt modelId="{D4647E11-AED1-44B6-A273-1EA0688C30AF}" type="sibTrans" cxnId="{E988C278-A39A-4EA0-913B-890FE8077775}">
      <dgm:prSet/>
      <dgm:spPr/>
      <dgm:t>
        <a:bodyPr/>
        <a:lstStyle/>
        <a:p>
          <a:endParaRPr lang="es-ES">
            <a:latin typeface="Montserrat" panose="00000500000000000000" pitchFamily="2" charset="0"/>
          </a:endParaRPr>
        </a:p>
      </dgm:t>
    </dgm:pt>
    <dgm:pt modelId="{A92CF203-A741-44A4-9C9A-5CB0A9D4C319}">
      <dgm:prSet phldrT="[Text]"/>
      <dgm:spPr/>
      <dgm:t>
        <a:bodyPr/>
        <a:lstStyle/>
        <a:p>
          <a:r>
            <a:rPr lang="es-ES" dirty="0">
              <a:latin typeface="Montserrat" panose="00000500000000000000" pitchFamily="2" charset="0"/>
            </a:rPr>
            <a:t>WP5</a:t>
          </a:r>
        </a:p>
        <a:p>
          <a:r>
            <a:rPr lang="es-ES" dirty="0">
              <a:latin typeface="Montserrat" panose="00000500000000000000" pitchFamily="2" charset="0"/>
            </a:rPr>
            <a:t>Sensibilización y desarrollo de conocimientos</a:t>
          </a:r>
        </a:p>
      </dgm:t>
    </dgm:pt>
    <dgm:pt modelId="{B69F4C9C-9F9E-48D6-B344-1ABEFD5A4BC1}" type="parTrans" cxnId="{69FE719D-F3F8-49CD-A15A-63E5D1DB5E4D}">
      <dgm:prSet/>
      <dgm:spPr/>
      <dgm:t>
        <a:bodyPr/>
        <a:lstStyle/>
        <a:p>
          <a:endParaRPr lang="es-ES">
            <a:latin typeface="Montserrat" panose="00000500000000000000" pitchFamily="2" charset="0"/>
          </a:endParaRPr>
        </a:p>
      </dgm:t>
    </dgm:pt>
    <dgm:pt modelId="{FE4D0DA2-E1CB-4D22-A972-92F1535D44D7}" type="sibTrans" cxnId="{69FE719D-F3F8-49CD-A15A-63E5D1DB5E4D}">
      <dgm:prSet/>
      <dgm:spPr/>
      <dgm:t>
        <a:bodyPr/>
        <a:lstStyle/>
        <a:p>
          <a:endParaRPr lang="es-ES">
            <a:latin typeface="Montserrat" panose="00000500000000000000" pitchFamily="2" charset="0"/>
          </a:endParaRPr>
        </a:p>
      </dgm:t>
    </dgm:pt>
    <dgm:pt modelId="{628C8B17-88FD-4EB8-A840-856A29CAA6F9}" type="pres">
      <dgm:prSet presAssocID="{CA448D33-9FA7-4344-A2A5-4B19B844E5B1}" presName="Name0" presStyleCnt="0">
        <dgm:presLayoutVars>
          <dgm:dir/>
          <dgm:resizeHandles val="exact"/>
        </dgm:presLayoutVars>
      </dgm:prSet>
      <dgm:spPr/>
    </dgm:pt>
    <dgm:pt modelId="{FC274791-EB3E-4FD0-8041-A8E7E857EC3E}" type="pres">
      <dgm:prSet presAssocID="{CA448D33-9FA7-4344-A2A5-4B19B844E5B1}" presName="fgShape" presStyleLbl="fgShp" presStyleIdx="0" presStyleCnt="1"/>
      <dgm:spPr/>
    </dgm:pt>
    <dgm:pt modelId="{5EACC302-AB49-4F30-8B04-5E96F5322349}" type="pres">
      <dgm:prSet presAssocID="{CA448D33-9FA7-4344-A2A5-4B19B844E5B1}" presName="linComp" presStyleCnt="0"/>
      <dgm:spPr/>
    </dgm:pt>
    <dgm:pt modelId="{D029375A-BCAC-4843-A4BE-2A76B80D31B4}" type="pres">
      <dgm:prSet presAssocID="{1FA1C203-2D6B-4023-80F4-FE63A9FF3CE4}" presName="compNode" presStyleCnt="0"/>
      <dgm:spPr/>
    </dgm:pt>
    <dgm:pt modelId="{CEEBA391-9194-4229-BDC4-79A1DCCE6942}" type="pres">
      <dgm:prSet presAssocID="{1FA1C203-2D6B-4023-80F4-FE63A9FF3CE4}" presName="bkgdShape" presStyleLbl="node1" presStyleIdx="0" presStyleCnt="4"/>
      <dgm:spPr/>
    </dgm:pt>
    <dgm:pt modelId="{6F679381-80AE-4ABD-B626-A1DEEEA7B557}" type="pres">
      <dgm:prSet presAssocID="{1FA1C203-2D6B-4023-80F4-FE63A9FF3CE4}" presName="nodeTx" presStyleLbl="node1" presStyleIdx="0" presStyleCnt="4">
        <dgm:presLayoutVars>
          <dgm:bulletEnabled val="1"/>
        </dgm:presLayoutVars>
      </dgm:prSet>
      <dgm:spPr/>
    </dgm:pt>
    <dgm:pt modelId="{0E9FB3F9-DB90-41CE-877E-3907C82457B1}" type="pres">
      <dgm:prSet presAssocID="{1FA1C203-2D6B-4023-80F4-FE63A9FF3CE4}" presName="invisiNode" presStyleLbl="node1" presStyleIdx="0" presStyleCnt="4"/>
      <dgm:spPr/>
    </dgm:pt>
    <dgm:pt modelId="{F48840AE-EB9F-402A-A236-16398CB76DF6}" type="pres">
      <dgm:prSet presAssocID="{1FA1C203-2D6B-4023-80F4-FE63A9FF3CE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ed with solid fill"/>
        </a:ext>
      </dgm:extLst>
    </dgm:pt>
    <dgm:pt modelId="{6C442100-9917-479C-91F6-F7A3B4F8A2CB}" type="pres">
      <dgm:prSet presAssocID="{745DEC4E-14CB-4C95-A830-C9473BAFBC77}" presName="sibTrans" presStyleLbl="sibTrans2D1" presStyleIdx="0" presStyleCnt="0"/>
      <dgm:spPr/>
    </dgm:pt>
    <dgm:pt modelId="{C86EEA81-EF3F-44FC-983E-86D7E3FC5725}" type="pres">
      <dgm:prSet presAssocID="{CFBA545E-1D45-458B-AD94-749C0505D0E7}" presName="compNode" presStyleCnt="0"/>
      <dgm:spPr/>
    </dgm:pt>
    <dgm:pt modelId="{56FA587B-CF1F-48FE-8EA1-C20C5020C924}" type="pres">
      <dgm:prSet presAssocID="{CFBA545E-1D45-458B-AD94-749C0505D0E7}" presName="bkgdShape" presStyleLbl="node1" presStyleIdx="1" presStyleCnt="4"/>
      <dgm:spPr/>
    </dgm:pt>
    <dgm:pt modelId="{1B5C56D4-DDD1-487D-8E24-3D00EE3BD4B9}" type="pres">
      <dgm:prSet presAssocID="{CFBA545E-1D45-458B-AD94-749C0505D0E7}" presName="nodeTx" presStyleLbl="node1" presStyleIdx="1" presStyleCnt="4">
        <dgm:presLayoutVars>
          <dgm:bulletEnabled val="1"/>
        </dgm:presLayoutVars>
      </dgm:prSet>
      <dgm:spPr/>
    </dgm:pt>
    <dgm:pt modelId="{78FB3FB2-44CC-431A-AC2D-8759B8D69FA4}" type="pres">
      <dgm:prSet presAssocID="{CFBA545E-1D45-458B-AD94-749C0505D0E7}" presName="invisiNode" presStyleLbl="node1" presStyleIdx="1" presStyleCnt="4"/>
      <dgm:spPr/>
    </dgm:pt>
    <dgm:pt modelId="{91986ECC-716F-4CC2-A057-19CC80B19B3F}" type="pres">
      <dgm:prSet presAssocID="{CFBA545E-1D45-458B-AD94-749C0505D0E7}"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87D24B56-63AA-46F9-8260-1B1800541F66}" type="pres">
      <dgm:prSet presAssocID="{BC000E9C-5A4A-4AF3-9C16-3BA36FB86C31}" presName="sibTrans" presStyleLbl="sibTrans2D1" presStyleIdx="0" presStyleCnt="0"/>
      <dgm:spPr/>
    </dgm:pt>
    <dgm:pt modelId="{0754FD20-98A2-434C-AD84-7FDBEFCEB9AB}" type="pres">
      <dgm:prSet presAssocID="{6C9D1B4B-106D-4708-BAB2-3D2CC69E0B37}" presName="compNode" presStyleCnt="0"/>
      <dgm:spPr/>
    </dgm:pt>
    <dgm:pt modelId="{C6D204DB-F0F7-454C-B154-9139955BAC56}" type="pres">
      <dgm:prSet presAssocID="{6C9D1B4B-106D-4708-BAB2-3D2CC69E0B37}" presName="bkgdShape" presStyleLbl="node1" presStyleIdx="2" presStyleCnt="4"/>
      <dgm:spPr/>
    </dgm:pt>
    <dgm:pt modelId="{5B097609-62DB-463A-B944-94BEEC40A63A}" type="pres">
      <dgm:prSet presAssocID="{6C9D1B4B-106D-4708-BAB2-3D2CC69E0B37}" presName="nodeTx" presStyleLbl="node1" presStyleIdx="2" presStyleCnt="4">
        <dgm:presLayoutVars>
          <dgm:bulletEnabled val="1"/>
        </dgm:presLayoutVars>
      </dgm:prSet>
      <dgm:spPr/>
    </dgm:pt>
    <dgm:pt modelId="{92FAAD49-7947-4249-A71F-E54952A03536}" type="pres">
      <dgm:prSet presAssocID="{6C9D1B4B-106D-4708-BAB2-3D2CC69E0B37}" presName="invisiNode" presStyleLbl="node1" presStyleIdx="2" presStyleCnt="4"/>
      <dgm:spPr/>
    </dgm:pt>
    <dgm:pt modelId="{7E8CF37C-57A0-4802-B438-7A54E6DC3AB6}" type="pres">
      <dgm:prSet presAssocID="{6C9D1B4B-106D-4708-BAB2-3D2CC69E0B37}"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Of Things with solid fill"/>
        </a:ext>
      </dgm:extLst>
    </dgm:pt>
    <dgm:pt modelId="{A6ED3D23-44B2-4312-81E5-7A03B69C4034}" type="pres">
      <dgm:prSet presAssocID="{D4647E11-AED1-44B6-A273-1EA0688C30AF}" presName="sibTrans" presStyleLbl="sibTrans2D1" presStyleIdx="0" presStyleCnt="0"/>
      <dgm:spPr/>
    </dgm:pt>
    <dgm:pt modelId="{693CA792-BF85-4BD9-BC17-AD0BFA099B82}" type="pres">
      <dgm:prSet presAssocID="{A92CF203-A741-44A4-9C9A-5CB0A9D4C319}" presName="compNode" presStyleCnt="0"/>
      <dgm:spPr/>
    </dgm:pt>
    <dgm:pt modelId="{19627709-35F0-4C84-A875-BACD1843BDC7}" type="pres">
      <dgm:prSet presAssocID="{A92CF203-A741-44A4-9C9A-5CB0A9D4C319}" presName="bkgdShape" presStyleLbl="node1" presStyleIdx="3" presStyleCnt="4"/>
      <dgm:spPr/>
    </dgm:pt>
    <dgm:pt modelId="{EA3F9E96-1100-45BB-A3C7-8AE76EACE3AC}" type="pres">
      <dgm:prSet presAssocID="{A92CF203-A741-44A4-9C9A-5CB0A9D4C319}" presName="nodeTx" presStyleLbl="node1" presStyleIdx="3" presStyleCnt="4">
        <dgm:presLayoutVars>
          <dgm:bulletEnabled val="1"/>
        </dgm:presLayoutVars>
      </dgm:prSet>
      <dgm:spPr/>
    </dgm:pt>
    <dgm:pt modelId="{26C32220-0D79-4334-9840-F795E6DF152A}" type="pres">
      <dgm:prSet presAssocID="{A92CF203-A741-44A4-9C9A-5CB0A9D4C319}" presName="invisiNode" presStyleLbl="node1" presStyleIdx="3" presStyleCnt="4"/>
      <dgm:spPr/>
    </dgm:pt>
    <dgm:pt modelId="{C4DF4938-40EE-4146-834F-FEF01B02EC05}" type="pres">
      <dgm:prSet presAssocID="{A92CF203-A741-44A4-9C9A-5CB0A9D4C319}"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nections with solid fill"/>
        </a:ext>
      </dgm:extLst>
    </dgm:pt>
  </dgm:ptLst>
  <dgm:cxnLst>
    <dgm:cxn modelId="{0805511B-6543-4F16-97EC-2B45E81A2187}" type="presOf" srcId="{CA448D33-9FA7-4344-A2A5-4B19B844E5B1}" destId="{628C8B17-88FD-4EB8-A840-856A29CAA6F9}" srcOrd="0" destOrd="0" presId="urn:microsoft.com/office/officeart/2005/8/layout/hList7"/>
    <dgm:cxn modelId="{D8C04023-DBA9-4987-AA93-9FE89ACFDA1F}" srcId="{CA448D33-9FA7-4344-A2A5-4B19B844E5B1}" destId="{1FA1C203-2D6B-4023-80F4-FE63A9FF3CE4}" srcOrd="0" destOrd="0" parTransId="{46A509C8-26A0-407D-822B-C609FB15BC06}" sibTransId="{745DEC4E-14CB-4C95-A830-C9473BAFBC77}"/>
    <dgm:cxn modelId="{DD12E72F-EC0B-4B36-AE04-36C1C72FD581}" type="presOf" srcId="{BC000E9C-5A4A-4AF3-9C16-3BA36FB86C31}" destId="{87D24B56-63AA-46F9-8260-1B1800541F66}" srcOrd="0" destOrd="0" presId="urn:microsoft.com/office/officeart/2005/8/layout/hList7"/>
    <dgm:cxn modelId="{42FB7634-4CCE-4D4C-9725-2CE598A62EE0}" srcId="{CA448D33-9FA7-4344-A2A5-4B19B844E5B1}" destId="{CFBA545E-1D45-458B-AD94-749C0505D0E7}" srcOrd="1" destOrd="0" parTransId="{53DB4BD1-53CE-4503-AA3D-9EFFC8DBC2B0}" sibTransId="{BC000E9C-5A4A-4AF3-9C16-3BA36FB86C31}"/>
    <dgm:cxn modelId="{AF587543-3CFC-484D-9ECB-858AD321FA3C}" type="presOf" srcId="{1FA1C203-2D6B-4023-80F4-FE63A9FF3CE4}" destId="{CEEBA391-9194-4229-BDC4-79A1DCCE6942}" srcOrd="0" destOrd="0" presId="urn:microsoft.com/office/officeart/2005/8/layout/hList7"/>
    <dgm:cxn modelId="{06F8AE47-8D1A-44F4-8C4E-4D7C44C31B17}" type="presOf" srcId="{CFBA545E-1D45-458B-AD94-749C0505D0E7}" destId="{1B5C56D4-DDD1-487D-8E24-3D00EE3BD4B9}" srcOrd="1" destOrd="0" presId="urn:microsoft.com/office/officeart/2005/8/layout/hList7"/>
    <dgm:cxn modelId="{DADF4756-FD2D-4A74-A030-4375EC266851}" type="presOf" srcId="{6C9D1B4B-106D-4708-BAB2-3D2CC69E0B37}" destId="{5B097609-62DB-463A-B944-94BEEC40A63A}" srcOrd="1" destOrd="0" presId="urn:microsoft.com/office/officeart/2005/8/layout/hList7"/>
    <dgm:cxn modelId="{E988C278-A39A-4EA0-913B-890FE8077775}" srcId="{CA448D33-9FA7-4344-A2A5-4B19B844E5B1}" destId="{6C9D1B4B-106D-4708-BAB2-3D2CC69E0B37}" srcOrd="2" destOrd="0" parTransId="{106BA5F3-54D2-41DD-BB3F-00E1FEBEBD70}" sibTransId="{D4647E11-AED1-44B6-A273-1EA0688C30AF}"/>
    <dgm:cxn modelId="{54DEDC93-8F84-4708-BF66-6996FEFD2D12}" type="presOf" srcId="{D4647E11-AED1-44B6-A273-1EA0688C30AF}" destId="{A6ED3D23-44B2-4312-81E5-7A03B69C4034}" srcOrd="0" destOrd="0" presId="urn:microsoft.com/office/officeart/2005/8/layout/hList7"/>
    <dgm:cxn modelId="{69FE719D-F3F8-49CD-A15A-63E5D1DB5E4D}" srcId="{CA448D33-9FA7-4344-A2A5-4B19B844E5B1}" destId="{A92CF203-A741-44A4-9C9A-5CB0A9D4C319}" srcOrd="3" destOrd="0" parTransId="{B69F4C9C-9F9E-48D6-B344-1ABEFD5A4BC1}" sibTransId="{FE4D0DA2-E1CB-4D22-A972-92F1535D44D7}"/>
    <dgm:cxn modelId="{F55B01B0-BBA9-4EF4-9DD3-151D23AE2E50}" type="presOf" srcId="{6C9D1B4B-106D-4708-BAB2-3D2CC69E0B37}" destId="{C6D204DB-F0F7-454C-B154-9139955BAC56}" srcOrd="0" destOrd="0" presId="urn:microsoft.com/office/officeart/2005/8/layout/hList7"/>
    <dgm:cxn modelId="{146236B7-A916-40F6-8AF9-740C0A91C5E4}" type="presOf" srcId="{1FA1C203-2D6B-4023-80F4-FE63A9FF3CE4}" destId="{6F679381-80AE-4ABD-B626-A1DEEEA7B557}" srcOrd="1" destOrd="0" presId="urn:microsoft.com/office/officeart/2005/8/layout/hList7"/>
    <dgm:cxn modelId="{8CEF10CA-FC87-4FE1-A7B2-1B305A27F44D}" type="presOf" srcId="{745DEC4E-14CB-4C95-A830-C9473BAFBC77}" destId="{6C442100-9917-479C-91F6-F7A3B4F8A2CB}" srcOrd="0" destOrd="0" presId="urn:microsoft.com/office/officeart/2005/8/layout/hList7"/>
    <dgm:cxn modelId="{FC5915CE-EC75-4B21-B3AF-9877EBBA3CE4}" type="presOf" srcId="{CFBA545E-1D45-458B-AD94-749C0505D0E7}" destId="{56FA587B-CF1F-48FE-8EA1-C20C5020C924}" srcOrd="0" destOrd="0" presId="urn:microsoft.com/office/officeart/2005/8/layout/hList7"/>
    <dgm:cxn modelId="{92D90ED6-034E-4AA8-B117-BF66C045C569}" type="presOf" srcId="{A92CF203-A741-44A4-9C9A-5CB0A9D4C319}" destId="{EA3F9E96-1100-45BB-A3C7-8AE76EACE3AC}" srcOrd="1" destOrd="0" presId="urn:microsoft.com/office/officeart/2005/8/layout/hList7"/>
    <dgm:cxn modelId="{557E90ED-5422-421E-A87A-3D3AC4E3EBBE}" type="presOf" srcId="{A92CF203-A741-44A4-9C9A-5CB0A9D4C319}" destId="{19627709-35F0-4C84-A875-BACD1843BDC7}" srcOrd="0" destOrd="0" presId="urn:microsoft.com/office/officeart/2005/8/layout/hList7"/>
    <dgm:cxn modelId="{01F8FF2A-A01A-4C0A-BC9A-6AFB9AAB3835}" type="presParOf" srcId="{628C8B17-88FD-4EB8-A840-856A29CAA6F9}" destId="{FC274791-EB3E-4FD0-8041-A8E7E857EC3E}" srcOrd="0" destOrd="0" presId="urn:microsoft.com/office/officeart/2005/8/layout/hList7"/>
    <dgm:cxn modelId="{0F296598-5D4D-4719-8F5F-3E1E176AC722}" type="presParOf" srcId="{628C8B17-88FD-4EB8-A840-856A29CAA6F9}" destId="{5EACC302-AB49-4F30-8B04-5E96F5322349}" srcOrd="1" destOrd="0" presId="urn:microsoft.com/office/officeart/2005/8/layout/hList7"/>
    <dgm:cxn modelId="{94148768-F552-4DDE-BA4F-58C5FD4A15EE}" type="presParOf" srcId="{5EACC302-AB49-4F30-8B04-5E96F5322349}" destId="{D029375A-BCAC-4843-A4BE-2A76B80D31B4}" srcOrd="0" destOrd="0" presId="urn:microsoft.com/office/officeart/2005/8/layout/hList7"/>
    <dgm:cxn modelId="{7AE2FE4A-7F4B-4755-A7A3-43778A8FEF3E}" type="presParOf" srcId="{D029375A-BCAC-4843-A4BE-2A76B80D31B4}" destId="{CEEBA391-9194-4229-BDC4-79A1DCCE6942}" srcOrd="0" destOrd="0" presId="urn:microsoft.com/office/officeart/2005/8/layout/hList7"/>
    <dgm:cxn modelId="{AFC96444-DEF1-4850-A121-34D1F9B7C09C}" type="presParOf" srcId="{D029375A-BCAC-4843-A4BE-2A76B80D31B4}" destId="{6F679381-80AE-4ABD-B626-A1DEEEA7B557}" srcOrd="1" destOrd="0" presId="urn:microsoft.com/office/officeart/2005/8/layout/hList7"/>
    <dgm:cxn modelId="{8D48D9E9-3B0A-465D-8DDD-B218F4934459}" type="presParOf" srcId="{D029375A-BCAC-4843-A4BE-2A76B80D31B4}" destId="{0E9FB3F9-DB90-41CE-877E-3907C82457B1}" srcOrd="2" destOrd="0" presId="urn:microsoft.com/office/officeart/2005/8/layout/hList7"/>
    <dgm:cxn modelId="{1300D818-0F8C-43EE-AEEB-627714CBC69B}" type="presParOf" srcId="{D029375A-BCAC-4843-A4BE-2A76B80D31B4}" destId="{F48840AE-EB9F-402A-A236-16398CB76DF6}" srcOrd="3" destOrd="0" presId="urn:microsoft.com/office/officeart/2005/8/layout/hList7"/>
    <dgm:cxn modelId="{2AE89690-2B69-45FE-A35F-76408D44355F}" type="presParOf" srcId="{5EACC302-AB49-4F30-8B04-5E96F5322349}" destId="{6C442100-9917-479C-91F6-F7A3B4F8A2CB}" srcOrd="1" destOrd="0" presId="urn:microsoft.com/office/officeart/2005/8/layout/hList7"/>
    <dgm:cxn modelId="{3BBD50BE-0DE2-42AA-B91C-0AA233015D64}" type="presParOf" srcId="{5EACC302-AB49-4F30-8B04-5E96F5322349}" destId="{C86EEA81-EF3F-44FC-983E-86D7E3FC5725}" srcOrd="2" destOrd="0" presId="urn:microsoft.com/office/officeart/2005/8/layout/hList7"/>
    <dgm:cxn modelId="{B25890EF-01CE-4783-8A70-549F24BA9FF0}" type="presParOf" srcId="{C86EEA81-EF3F-44FC-983E-86D7E3FC5725}" destId="{56FA587B-CF1F-48FE-8EA1-C20C5020C924}" srcOrd="0" destOrd="0" presId="urn:microsoft.com/office/officeart/2005/8/layout/hList7"/>
    <dgm:cxn modelId="{1582D08D-704A-4886-A87F-BDB34519D4C2}" type="presParOf" srcId="{C86EEA81-EF3F-44FC-983E-86D7E3FC5725}" destId="{1B5C56D4-DDD1-487D-8E24-3D00EE3BD4B9}" srcOrd="1" destOrd="0" presId="urn:microsoft.com/office/officeart/2005/8/layout/hList7"/>
    <dgm:cxn modelId="{B8073D39-28F8-434C-8317-126E9E22DABD}" type="presParOf" srcId="{C86EEA81-EF3F-44FC-983E-86D7E3FC5725}" destId="{78FB3FB2-44CC-431A-AC2D-8759B8D69FA4}" srcOrd="2" destOrd="0" presId="urn:microsoft.com/office/officeart/2005/8/layout/hList7"/>
    <dgm:cxn modelId="{17AF723E-CB1B-48E6-97F7-1632E41352FF}" type="presParOf" srcId="{C86EEA81-EF3F-44FC-983E-86D7E3FC5725}" destId="{91986ECC-716F-4CC2-A057-19CC80B19B3F}" srcOrd="3" destOrd="0" presId="urn:microsoft.com/office/officeart/2005/8/layout/hList7"/>
    <dgm:cxn modelId="{3AFC60B9-9A1D-4D8D-A9B4-D3C1216CDF56}" type="presParOf" srcId="{5EACC302-AB49-4F30-8B04-5E96F5322349}" destId="{87D24B56-63AA-46F9-8260-1B1800541F66}" srcOrd="3" destOrd="0" presId="urn:microsoft.com/office/officeart/2005/8/layout/hList7"/>
    <dgm:cxn modelId="{F216D9C0-F425-4B3C-8244-4DE3D9E7673D}" type="presParOf" srcId="{5EACC302-AB49-4F30-8B04-5E96F5322349}" destId="{0754FD20-98A2-434C-AD84-7FDBEFCEB9AB}" srcOrd="4" destOrd="0" presId="urn:microsoft.com/office/officeart/2005/8/layout/hList7"/>
    <dgm:cxn modelId="{B1A1857E-9928-414A-8579-DFD98A777217}" type="presParOf" srcId="{0754FD20-98A2-434C-AD84-7FDBEFCEB9AB}" destId="{C6D204DB-F0F7-454C-B154-9139955BAC56}" srcOrd="0" destOrd="0" presId="urn:microsoft.com/office/officeart/2005/8/layout/hList7"/>
    <dgm:cxn modelId="{BE7192B0-D9E3-40C3-95B3-534595F92224}" type="presParOf" srcId="{0754FD20-98A2-434C-AD84-7FDBEFCEB9AB}" destId="{5B097609-62DB-463A-B944-94BEEC40A63A}" srcOrd="1" destOrd="0" presId="urn:microsoft.com/office/officeart/2005/8/layout/hList7"/>
    <dgm:cxn modelId="{B166A075-7ABB-4B4E-8903-AE0EAD6A3394}" type="presParOf" srcId="{0754FD20-98A2-434C-AD84-7FDBEFCEB9AB}" destId="{92FAAD49-7947-4249-A71F-E54952A03536}" srcOrd="2" destOrd="0" presId="urn:microsoft.com/office/officeart/2005/8/layout/hList7"/>
    <dgm:cxn modelId="{D8B6D0CA-09F7-4256-BA44-4CFBDB22BC15}" type="presParOf" srcId="{0754FD20-98A2-434C-AD84-7FDBEFCEB9AB}" destId="{7E8CF37C-57A0-4802-B438-7A54E6DC3AB6}" srcOrd="3" destOrd="0" presId="urn:microsoft.com/office/officeart/2005/8/layout/hList7"/>
    <dgm:cxn modelId="{808CCA02-AAAD-4C95-B662-0482751AED35}" type="presParOf" srcId="{5EACC302-AB49-4F30-8B04-5E96F5322349}" destId="{A6ED3D23-44B2-4312-81E5-7A03B69C4034}" srcOrd="5" destOrd="0" presId="urn:microsoft.com/office/officeart/2005/8/layout/hList7"/>
    <dgm:cxn modelId="{1EF1A7AC-B2E9-4103-8896-3A027040E808}" type="presParOf" srcId="{5EACC302-AB49-4F30-8B04-5E96F5322349}" destId="{693CA792-BF85-4BD9-BC17-AD0BFA099B82}" srcOrd="6" destOrd="0" presId="urn:microsoft.com/office/officeart/2005/8/layout/hList7"/>
    <dgm:cxn modelId="{CC2C75AE-40CF-41C7-8E49-DF7EC23713DB}" type="presParOf" srcId="{693CA792-BF85-4BD9-BC17-AD0BFA099B82}" destId="{19627709-35F0-4C84-A875-BACD1843BDC7}" srcOrd="0" destOrd="0" presId="urn:microsoft.com/office/officeart/2005/8/layout/hList7"/>
    <dgm:cxn modelId="{258DF29C-13D5-4856-B597-CB1E6C8AA7BD}" type="presParOf" srcId="{693CA792-BF85-4BD9-BC17-AD0BFA099B82}" destId="{EA3F9E96-1100-45BB-A3C7-8AE76EACE3AC}" srcOrd="1" destOrd="0" presId="urn:microsoft.com/office/officeart/2005/8/layout/hList7"/>
    <dgm:cxn modelId="{53E9391C-F69C-4986-9885-B3FF8D2A3250}" type="presParOf" srcId="{693CA792-BF85-4BD9-BC17-AD0BFA099B82}" destId="{26C32220-0D79-4334-9840-F795E6DF152A}" srcOrd="2" destOrd="0" presId="urn:microsoft.com/office/officeart/2005/8/layout/hList7"/>
    <dgm:cxn modelId="{4EB3FF7B-3A9D-48D5-982A-4EF3B32DCD9D}" type="presParOf" srcId="{693CA792-BF85-4BD9-BC17-AD0BFA099B82}" destId="{C4DF4938-40EE-4146-834F-FEF01B02EC05}"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48D33-9FA7-4344-A2A5-4B19B844E5B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505FDAD8-C223-44D7-BFA3-8FF8839B6EFC}">
      <dgm:prSet phldrT="[Text]"/>
      <dgm:spPr/>
      <dgm:t>
        <a:bodyPr/>
        <a:lstStyle/>
        <a:p>
          <a:r>
            <a:rPr lang="es-ES" dirty="0">
              <a:latin typeface="Montserrat" panose="00000500000000000000" pitchFamily="2" charset="0"/>
            </a:rPr>
            <a:t>WP1</a:t>
          </a:r>
        </a:p>
        <a:p>
          <a:r>
            <a:rPr lang="es-ES" dirty="0">
              <a:latin typeface="Montserrat" panose="00000500000000000000" pitchFamily="2" charset="0"/>
            </a:rPr>
            <a:t> Gestión y Coordinación del Proyecto</a:t>
          </a:r>
        </a:p>
      </dgm:t>
    </dgm:pt>
    <dgm:pt modelId="{5D5CBDCC-8338-42E7-B1B7-78BD1F101FE6}" type="parTrans" cxnId="{FF9A03B2-E1AD-4C7C-AE6B-E7DC0A3EEF81}">
      <dgm:prSet/>
      <dgm:spPr/>
      <dgm:t>
        <a:bodyPr/>
        <a:lstStyle/>
        <a:p>
          <a:endParaRPr lang="es-ES">
            <a:latin typeface="Montserrat" panose="00000500000000000000" pitchFamily="2" charset="0"/>
          </a:endParaRPr>
        </a:p>
      </dgm:t>
    </dgm:pt>
    <dgm:pt modelId="{04D3E6CA-7A07-49CF-A158-CCFAE34ED085}" type="sibTrans" cxnId="{FF9A03B2-E1AD-4C7C-AE6B-E7DC0A3EEF81}">
      <dgm:prSet/>
      <dgm:spPr/>
      <dgm:t>
        <a:bodyPr/>
        <a:lstStyle/>
        <a:p>
          <a:endParaRPr lang="es-ES">
            <a:latin typeface="Montserrat" panose="00000500000000000000" pitchFamily="2" charset="0"/>
          </a:endParaRPr>
        </a:p>
      </dgm:t>
    </dgm:pt>
    <dgm:pt modelId="{02D302A2-5265-4B4C-AD2E-664D45F3AF0F}">
      <dgm:prSet phldrT="[Text]"/>
      <dgm:spPr/>
      <dgm:t>
        <a:bodyPr/>
        <a:lstStyle/>
        <a:p>
          <a:r>
            <a:rPr lang="es-ES" dirty="0">
              <a:latin typeface="Montserrat" panose="00000500000000000000" pitchFamily="2" charset="0"/>
            </a:rPr>
            <a:t> WP 6 </a:t>
          </a:r>
        </a:p>
        <a:p>
          <a:r>
            <a:rPr lang="es-ES" dirty="0">
              <a:latin typeface="Montserrat" panose="00000500000000000000" pitchFamily="2" charset="0"/>
            </a:rPr>
            <a:t>Comunicación</a:t>
          </a:r>
        </a:p>
      </dgm:t>
    </dgm:pt>
    <dgm:pt modelId="{E17FB20B-E906-45D3-8F21-9C8BCC806DBD}" type="parTrans" cxnId="{BCA8AA70-D649-46A3-AA30-1D6D75656AEB}">
      <dgm:prSet/>
      <dgm:spPr/>
      <dgm:t>
        <a:bodyPr/>
        <a:lstStyle/>
        <a:p>
          <a:endParaRPr lang="es-ES">
            <a:latin typeface="Montserrat" panose="00000500000000000000" pitchFamily="2" charset="0"/>
          </a:endParaRPr>
        </a:p>
      </dgm:t>
    </dgm:pt>
    <dgm:pt modelId="{CE4C63E2-5DD7-482B-B0A3-EA60B1870847}" type="sibTrans" cxnId="{BCA8AA70-D649-46A3-AA30-1D6D75656AEB}">
      <dgm:prSet/>
      <dgm:spPr/>
      <dgm:t>
        <a:bodyPr/>
        <a:lstStyle/>
        <a:p>
          <a:endParaRPr lang="es-ES">
            <a:latin typeface="Montserrat" panose="00000500000000000000" pitchFamily="2" charset="0"/>
          </a:endParaRPr>
        </a:p>
      </dgm:t>
    </dgm:pt>
    <dgm:pt modelId="{E6C67943-E26C-4451-A0BC-0B85131D75D0}">
      <dgm:prSet phldrT="[Text]"/>
      <dgm:spPr/>
      <dgm:t>
        <a:bodyPr/>
        <a:lstStyle/>
        <a:p>
          <a:r>
            <a:rPr lang="es-ES" dirty="0">
              <a:latin typeface="Montserrat" panose="00000500000000000000" pitchFamily="2" charset="0"/>
            </a:rPr>
            <a:t>WP7 Evaluación, replicación y resultados</a:t>
          </a:r>
        </a:p>
      </dgm:t>
    </dgm:pt>
    <dgm:pt modelId="{C43CC2B3-6463-48FF-B46F-14DEAFAF19B2}" type="parTrans" cxnId="{1F7A776E-0965-4D21-A69E-A68F737DA463}">
      <dgm:prSet/>
      <dgm:spPr/>
      <dgm:t>
        <a:bodyPr/>
        <a:lstStyle/>
        <a:p>
          <a:endParaRPr lang="es-ES">
            <a:latin typeface="Montserrat" panose="00000500000000000000" pitchFamily="2" charset="0"/>
          </a:endParaRPr>
        </a:p>
      </dgm:t>
    </dgm:pt>
    <dgm:pt modelId="{9E5F3963-DECA-4E07-968C-91CE22AEE81E}" type="sibTrans" cxnId="{1F7A776E-0965-4D21-A69E-A68F737DA463}">
      <dgm:prSet/>
      <dgm:spPr/>
      <dgm:t>
        <a:bodyPr/>
        <a:lstStyle/>
        <a:p>
          <a:endParaRPr lang="es-ES">
            <a:latin typeface="Montserrat" panose="00000500000000000000" pitchFamily="2" charset="0"/>
          </a:endParaRPr>
        </a:p>
      </dgm:t>
    </dgm:pt>
    <dgm:pt modelId="{A2E7DCDD-C2FA-421F-A9C0-42ED8658BF7B}" type="pres">
      <dgm:prSet presAssocID="{CA448D33-9FA7-4344-A2A5-4B19B844E5B1}" presName="diagram" presStyleCnt="0">
        <dgm:presLayoutVars>
          <dgm:dir/>
          <dgm:resizeHandles val="exact"/>
        </dgm:presLayoutVars>
      </dgm:prSet>
      <dgm:spPr/>
    </dgm:pt>
    <dgm:pt modelId="{07EA6355-71DA-4CFB-BFE5-BCCB2E926518}" type="pres">
      <dgm:prSet presAssocID="{505FDAD8-C223-44D7-BFA3-8FF8839B6EFC}" presName="node" presStyleLbl="node1" presStyleIdx="0" presStyleCnt="3">
        <dgm:presLayoutVars>
          <dgm:bulletEnabled val="1"/>
        </dgm:presLayoutVars>
      </dgm:prSet>
      <dgm:spPr/>
    </dgm:pt>
    <dgm:pt modelId="{E05DA65B-6581-4CEC-B633-456B8C85C7C5}" type="pres">
      <dgm:prSet presAssocID="{04D3E6CA-7A07-49CF-A158-CCFAE34ED085}" presName="sibTrans" presStyleCnt="0"/>
      <dgm:spPr/>
    </dgm:pt>
    <dgm:pt modelId="{0A38AB9F-9234-4265-98B9-28FBD9BFDCC1}" type="pres">
      <dgm:prSet presAssocID="{02D302A2-5265-4B4C-AD2E-664D45F3AF0F}" presName="node" presStyleLbl="node1" presStyleIdx="1" presStyleCnt="3">
        <dgm:presLayoutVars>
          <dgm:bulletEnabled val="1"/>
        </dgm:presLayoutVars>
      </dgm:prSet>
      <dgm:spPr/>
    </dgm:pt>
    <dgm:pt modelId="{92CA961B-ACA5-4855-9EED-03C2DA73350D}" type="pres">
      <dgm:prSet presAssocID="{CE4C63E2-5DD7-482B-B0A3-EA60B1870847}" presName="sibTrans" presStyleCnt="0"/>
      <dgm:spPr/>
    </dgm:pt>
    <dgm:pt modelId="{5524FD44-C88A-48EC-ABDE-0EAAC82D6F61}" type="pres">
      <dgm:prSet presAssocID="{E6C67943-E26C-4451-A0BC-0B85131D75D0}" presName="node" presStyleLbl="node1" presStyleIdx="2" presStyleCnt="3">
        <dgm:presLayoutVars>
          <dgm:bulletEnabled val="1"/>
        </dgm:presLayoutVars>
      </dgm:prSet>
      <dgm:spPr/>
    </dgm:pt>
  </dgm:ptLst>
  <dgm:cxnLst>
    <dgm:cxn modelId="{D513821F-0FB4-47DB-9FE7-6A78271D34E4}" type="presOf" srcId="{02D302A2-5265-4B4C-AD2E-664D45F3AF0F}" destId="{0A38AB9F-9234-4265-98B9-28FBD9BFDCC1}" srcOrd="0" destOrd="0" presId="urn:microsoft.com/office/officeart/2005/8/layout/default"/>
    <dgm:cxn modelId="{2D192D5E-6AFB-48E2-9D18-64C9DC4B17E0}" type="presOf" srcId="{505FDAD8-C223-44D7-BFA3-8FF8839B6EFC}" destId="{07EA6355-71DA-4CFB-BFE5-BCCB2E926518}" srcOrd="0" destOrd="0" presId="urn:microsoft.com/office/officeart/2005/8/layout/default"/>
    <dgm:cxn modelId="{6F495863-B0DF-44E3-A934-F5CB82F90C64}" type="presOf" srcId="{CA448D33-9FA7-4344-A2A5-4B19B844E5B1}" destId="{A2E7DCDD-C2FA-421F-A9C0-42ED8658BF7B}" srcOrd="0" destOrd="0" presId="urn:microsoft.com/office/officeart/2005/8/layout/default"/>
    <dgm:cxn modelId="{0CE21644-ABF6-4D65-92B0-1AD8B637050E}" type="presOf" srcId="{E6C67943-E26C-4451-A0BC-0B85131D75D0}" destId="{5524FD44-C88A-48EC-ABDE-0EAAC82D6F61}" srcOrd="0" destOrd="0" presId="urn:microsoft.com/office/officeart/2005/8/layout/default"/>
    <dgm:cxn modelId="{1F7A776E-0965-4D21-A69E-A68F737DA463}" srcId="{CA448D33-9FA7-4344-A2A5-4B19B844E5B1}" destId="{E6C67943-E26C-4451-A0BC-0B85131D75D0}" srcOrd="2" destOrd="0" parTransId="{C43CC2B3-6463-48FF-B46F-14DEAFAF19B2}" sibTransId="{9E5F3963-DECA-4E07-968C-91CE22AEE81E}"/>
    <dgm:cxn modelId="{BCA8AA70-D649-46A3-AA30-1D6D75656AEB}" srcId="{CA448D33-9FA7-4344-A2A5-4B19B844E5B1}" destId="{02D302A2-5265-4B4C-AD2E-664D45F3AF0F}" srcOrd="1" destOrd="0" parTransId="{E17FB20B-E906-45D3-8F21-9C8BCC806DBD}" sibTransId="{CE4C63E2-5DD7-482B-B0A3-EA60B1870847}"/>
    <dgm:cxn modelId="{FF9A03B2-E1AD-4C7C-AE6B-E7DC0A3EEF81}" srcId="{CA448D33-9FA7-4344-A2A5-4B19B844E5B1}" destId="{505FDAD8-C223-44D7-BFA3-8FF8839B6EFC}" srcOrd="0" destOrd="0" parTransId="{5D5CBDCC-8338-42E7-B1B7-78BD1F101FE6}" sibTransId="{04D3E6CA-7A07-49CF-A158-CCFAE34ED085}"/>
    <dgm:cxn modelId="{83238D8E-9BD2-4E6F-A4E6-89292E341066}" type="presParOf" srcId="{A2E7DCDD-C2FA-421F-A9C0-42ED8658BF7B}" destId="{07EA6355-71DA-4CFB-BFE5-BCCB2E926518}" srcOrd="0" destOrd="0" presId="urn:microsoft.com/office/officeart/2005/8/layout/default"/>
    <dgm:cxn modelId="{9333CD3B-9BC2-415A-9860-335A4234386D}" type="presParOf" srcId="{A2E7DCDD-C2FA-421F-A9C0-42ED8658BF7B}" destId="{E05DA65B-6581-4CEC-B633-456B8C85C7C5}" srcOrd="1" destOrd="0" presId="urn:microsoft.com/office/officeart/2005/8/layout/default"/>
    <dgm:cxn modelId="{DB187D71-8E68-4B8D-A17F-B48F87D14E21}" type="presParOf" srcId="{A2E7DCDD-C2FA-421F-A9C0-42ED8658BF7B}" destId="{0A38AB9F-9234-4265-98B9-28FBD9BFDCC1}" srcOrd="2" destOrd="0" presId="urn:microsoft.com/office/officeart/2005/8/layout/default"/>
    <dgm:cxn modelId="{9D06277B-001D-4F4A-9AB9-51EFF2BC7E91}" type="presParOf" srcId="{A2E7DCDD-C2FA-421F-A9C0-42ED8658BF7B}" destId="{92CA961B-ACA5-4855-9EED-03C2DA73350D}" srcOrd="3" destOrd="0" presId="urn:microsoft.com/office/officeart/2005/8/layout/default"/>
    <dgm:cxn modelId="{A47E4059-F358-4C15-93A5-8BD91A9C0E76}" type="presParOf" srcId="{A2E7DCDD-C2FA-421F-A9C0-42ED8658BF7B}" destId="{5524FD44-C88A-48EC-ABDE-0EAAC82D6F61}" srcOrd="4"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06E576-6B2A-4B18-BBA8-755ABF1DF9D4}" type="doc">
      <dgm:prSet loTypeId="urn:microsoft.com/office/officeart/2008/layout/AlternatingPictureBlocks" loCatId="list" qsTypeId="urn:microsoft.com/office/officeart/2005/8/quickstyle/simple1" qsCatId="simple" csTypeId="urn:microsoft.com/office/officeart/2005/8/colors/accent3_1" csCatId="accent3" phldr="1"/>
      <dgm:spPr/>
      <dgm:t>
        <a:bodyPr/>
        <a:lstStyle/>
        <a:p>
          <a:endParaRPr lang="es-ES"/>
        </a:p>
      </dgm:t>
    </dgm:pt>
    <dgm:pt modelId="{E1EAFDC6-9940-4445-BB29-827F49DD13E2}">
      <dgm:prSet phldrT="[Text]" custT="1"/>
      <dgm:spPr/>
      <dgm:t>
        <a:bodyPr/>
        <a:lstStyle/>
        <a:p>
          <a:r>
            <a:rPr lang="es-ES" sz="1600" b="1" dirty="0">
              <a:latin typeface="+mn-lt"/>
            </a:rPr>
            <a:t>LCA: </a:t>
          </a:r>
          <a:r>
            <a:rPr lang="es-ES" sz="1600" b="1" dirty="0" err="1">
              <a:latin typeface="+mn-lt"/>
            </a:rPr>
            <a:t>Life</a:t>
          </a:r>
          <a:r>
            <a:rPr lang="es-ES" sz="1600" b="1" dirty="0">
              <a:latin typeface="+mn-lt"/>
            </a:rPr>
            <a:t> </a:t>
          </a:r>
          <a:r>
            <a:rPr lang="es-ES" sz="1600" b="1" dirty="0" err="1">
              <a:latin typeface="+mn-lt"/>
            </a:rPr>
            <a:t>Cycle</a:t>
          </a:r>
          <a:r>
            <a:rPr lang="es-ES" sz="1600" b="1" dirty="0">
              <a:latin typeface="+mn-lt"/>
            </a:rPr>
            <a:t> </a:t>
          </a:r>
          <a:r>
            <a:rPr lang="es-ES" sz="1600" b="1" dirty="0" err="1">
              <a:latin typeface="+mn-lt"/>
            </a:rPr>
            <a:t>Assessment</a:t>
          </a:r>
          <a:endParaRPr lang="es-ES" sz="1600" b="1" dirty="0">
            <a:latin typeface="+mn-lt"/>
          </a:endParaRPr>
        </a:p>
      </dgm:t>
    </dgm:pt>
    <dgm:pt modelId="{AA2C40B5-B88B-4AC8-9CD7-A88BAADB731B}" type="parTrans" cxnId="{789E95CE-AFA6-4A41-A7E3-F3DB23D43635}">
      <dgm:prSet/>
      <dgm:spPr/>
      <dgm:t>
        <a:bodyPr/>
        <a:lstStyle/>
        <a:p>
          <a:endParaRPr lang="es-ES" sz="1600">
            <a:latin typeface="+mn-lt"/>
          </a:endParaRPr>
        </a:p>
      </dgm:t>
    </dgm:pt>
    <dgm:pt modelId="{1ECCC993-0DEB-4FAB-9E44-E7FA57C319C8}" type="sibTrans" cxnId="{789E95CE-AFA6-4A41-A7E3-F3DB23D43635}">
      <dgm:prSet/>
      <dgm:spPr/>
      <dgm:t>
        <a:bodyPr/>
        <a:lstStyle/>
        <a:p>
          <a:endParaRPr lang="es-ES" sz="1600">
            <a:latin typeface="+mn-lt"/>
          </a:endParaRPr>
        </a:p>
      </dgm:t>
    </dgm:pt>
    <dgm:pt modelId="{7B0ED8B0-3994-485B-9B4B-3E5D48C530BA}">
      <dgm:prSet phldrT="[Text]" custT="1"/>
      <dgm:spPr/>
      <dgm:t>
        <a:bodyPr/>
        <a:lstStyle/>
        <a:p>
          <a:r>
            <a:rPr lang="es-ES" sz="1600" dirty="0">
              <a:latin typeface="+mn-lt"/>
            </a:rPr>
            <a:t>Impactos ambientales</a:t>
          </a:r>
        </a:p>
      </dgm:t>
    </dgm:pt>
    <dgm:pt modelId="{E391761B-1663-44FB-A8A7-23C531958647}" type="parTrans" cxnId="{A853F354-E1CC-448F-8DA1-DDDA5A55F5EF}">
      <dgm:prSet/>
      <dgm:spPr/>
      <dgm:t>
        <a:bodyPr/>
        <a:lstStyle/>
        <a:p>
          <a:endParaRPr lang="es-ES" sz="1600">
            <a:latin typeface="+mn-lt"/>
          </a:endParaRPr>
        </a:p>
      </dgm:t>
    </dgm:pt>
    <dgm:pt modelId="{4A208C7F-4035-45A4-B03B-0841C1258D61}" type="sibTrans" cxnId="{A853F354-E1CC-448F-8DA1-DDDA5A55F5EF}">
      <dgm:prSet/>
      <dgm:spPr/>
      <dgm:t>
        <a:bodyPr/>
        <a:lstStyle/>
        <a:p>
          <a:endParaRPr lang="es-ES" sz="1600">
            <a:latin typeface="+mn-lt"/>
          </a:endParaRPr>
        </a:p>
      </dgm:t>
    </dgm:pt>
    <dgm:pt modelId="{38BF0E4D-7FD6-4104-B1B3-B61981A230A1}">
      <dgm:prSet phldrT="[Text]" custT="1"/>
      <dgm:spPr/>
      <dgm:t>
        <a:bodyPr/>
        <a:lstStyle/>
        <a:p>
          <a:r>
            <a:rPr lang="es-ES" sz="1600" b="1" dirty="0">
              <a:latin typeface="+mn-lt"/>
            </a:rPr>
            <a:t>Medida de la Huella de Carbono</a:t>
          </a:r>
        </a:p>
        <a:p>
          <a:r>
            <a:rPr lang="es-ES" sz="1600" kern="1200" dirty="0">
              <a:solidFill>
                <a:schemeClr val="tx1"/>
              </a:solidFill>
              <a:latin typeface="+mn-lt"/>
            </a:rPr>
            <a:t>Medida de Emisiones de los Gases efecto invernadero: GEI</a:t>
          </a:r>
          <a:endParaRPr lang="es-ES" sz="1600" dirty="0">
            <a:latin typeface="+mn-lt"/>
          </a:endParaRPr>
        </a:p>
      </dgm:t>
    </dgm:pt>
    <dgm:pt modelId="{2B3B4162-4E7A-41FE-AE2C-6D04AD3A0EFB}" type="parTrans" cxnId="{DDE72688-9569-41BD-A4A2-789F99747364}">
      <dgm:prSet/>
      <dgm:spPr/>
      <dgm:t>
        <a:bodyPr/>
        <a:lstStyle/>
        <a:p>
          <a:endParaRPr lang="es-ES" sz="1600">
            <a:latin typeface="+mn-lt"/>
          </a:endParaRPr>
        </a:p>
      </dgm:t>
    </dgm:pt>
    <dgm:pt modelId="{4312B4D4-C062-4882-945A-43FECB4E7DEF}" type="sibTrans" cxnId="{DDE72688-9569-41BD-A4A2-789F99747364}">
      <dgm:prSet/>
      <dgm:spPr/>
      <dgm:t>
        <a:bodyPr/>
        <a:lstStyle/>
        <a:p>
          <a:endParaRPr lang="es-ES" sz="1600">
            <a:latin typeface="+mn-lt"/>
          </a:endParaRPr>
        </a:p>
      </dgm:t>
    </dgm:pt>
    <dgm:pt modelId="{FF5ED559-9F66-4703-AE6D-4A927FF5C917}">
      <dgm:prSet phldrT="[Text]" custT="1"/>
      <dgm:spPr/>
      <dgm:t>
        <a:bodyPr/>
        <a:lstStyle/>
        <a:p>
          <a:r>
            <a:rPr lang="es-ES" sz="1600" b="1" dirty="0">
              <a:latin typeface="+mn-lt"/>
            </a:rPr>
            <a:t>ACV: Análisis de Cadena de Valor</a:t>
          </a:r>
        </a:p>
      </dgm:t>
    </dgm:pt>
    <dgm:pt modelId="{55D20EFB-37B4-41FF-B183-F8770F92C30F}" type="parTrans" cxnId="{E3DB1DA2-7048-4647-8F7D-A16E31A80EE4}">
      <dgm:prSet/>
      <dgm:spPr/>
      <dgm:t>
        <a:bodyPr/>
        <a:lstStyle/>
        <a:p>
          <a:endParaRPr lang="es-ES" sz="1600">
            <a:latin typeface="+mn-lt"/>
          </a:endParaRPr>
        </a:p>
      </dgm:t>
    </dgm:pt>
    <dgm:pt modelId="{2F1F98FF-EE42-4E05-9454-1B24C12F2C62}" type="sibTrans" cxnId="{E3DB1DA2-7048-4647-8F7D-A16E31A80EE4}">
      <dgm:prSet/>
      <dgm:spPr/>
      <dgm:t>
        <a:bodyPr/>
        <a:lstStyle/>
        <a:p>
          <a:endParaRPr lang="es-ES" sz="1600">
            <a:latin typeface="+mn-lt"/>
          </a:endParaRPr>
        </a:p>
      </dgm:t>
    </dgm:pt>
    <dgm:pt modelId="{56FD1932-A643-48EA-84A9-E2EA1DC35CC6}">
      <dgm:prSet phldrT="[Text]" custT="1"/>
      <dgm:spPr/>
      <dgm:t>
        <a:bodyPr/>
        <a:lstStyle/>
        <a:p>
          <a:r>
            <a:rPr lang="es-ES" sz="1600" dirty="0">
              <a:latin typeface="+mn-lt"/>
            </a:rPr>
            <a:t>Identificar y evaluar las actividades y procesos de la cadena de valor.</a:t>
          </a:r>
        </a:p>
      </dgm:t>
    </dgm:pt>
    <dgm:pt modelId="{366C0866-CD7D-405B-8D8E-72AB429529E2}" type="parTrans" cxnId="{636C95F7-5C05-4849-B459-EF1E8E6AEA9E}">
      <dgm:prSet/>
      <dgm:spPr/>
      <dgm:t>
        <a:bodyPr/>
        <a:lstStyle/>
        <a:p>
          <a:endParaRPr lang="es-ES" sz="1600">
            <a:latin typeface="+mn-lt"/>
          </a:endParaRPr>
        </a:p>
      </dgm:t>
    </dgm:pt>
    <dgm:pt modelId="{1C49F928-63C9-4B92-96BA-2B7EDC87112D}" type="sibTrans" cxnId="{636C95F7-5C05-4849-B459-EF1E8E6AEA9E}">
      <dgm:prSet/>
      <dgm:spPr/>
      <dgm:t>
        <a:bodyPr/>
        <a:lstStyle/>
        <a:p>
          <a:endParaRPr lang="es-ES" sz="1600">
            <a:latin typeface="+mn-lt"/>
          </a:endParaRPr>
        </a:p>
      </dgm:t>
    </dgm:pt>
    <dgm:pt modelId="{E128A98D-0940-4F86-8613-DCD7C2ECD5B3}">
      <dgm:prSet phldrT="[Text]" custT="1"/>
      <dgm:spPr/>
      <dgm:t>
        <a:bodyPr/>
        <a:lstStyle/>
        <a:p>
          <a:r>
            <a:rPr lang="es-ES" sz="1600" dirty="0">
              <a:latin typeface="+mn-lt"/>
            </a:rPr>
            <a:t>Permite identificar puntos críticos y oportunidades de mejora.</a:t>
          </a:r>
        </a:p>
      </dgm:t>
    </dgm:pt>
    <dgm:pt modelId="{BEFBC514-6C9E-4EA2-A2DE-233ED90B39AA}" type="parTrans" cxnId="{1497EC20-F3EB-4989-973A-FA0B7E8EEA3C}">
      <dgm:prSet/>
      <dgm:spPr/>
      <dgm:t>
        <a:bodyPr/>
        <a:lstStyle/>
        <a:p>
          <a:endParaRPr lang="es-ES" sz="1600">
            <a:latin typeface="+mn-lt"/>
          </a:endParaRPr>
        </a:p>
      </dgm:t>
    </dgm:pt>
    <dgm:pt modelId="{7825E3B9-CFB4-43C1-847B-CAF481CF4576}" type="sibTrans" cxnId="{1497EC20-F3EB-4989-973A-FA0B7E8EEA3C}">
      <dgm:prSet/>
      <dgm:spPr/>
      <dgm:t>
        <a:bodyPr/>
        <a:lstStyle/>
        <a:p>
          <a:endParaRPr lang="es-ES" sz="1600">
            <a:latin typeface="+mn-lt"/>
          </a:endParaRPr>
        </a:p>
      </dgm:t>
    </dgm:pt>
    <dgm:pt modelId="{4BF3757F-996B-40D2-8EF8-68E50DDC5E83}">
      <dgm:prSet phldrT="[Text]" custT="1"/>
      <dgm:spPr/>
      <dgm:t>
        <a:bodyPr/>
        <a:lstStyle/>
        <a:p>
          <a:r>
            <a:rPr lang="es-ES" sz="1600" dirty="0">
              <a:latin typeface="+mn-lt"/>
            </a:rPr>
            <a:t>Todas las etapas de ciclo de vida</a:t>
          </a:r>
        </a:p>
      </dgm:t>
    </dgm:pt>
    <dgm:pt modelId="{D78AA538-DF54-49E3-9330-B9BEB17F81DA}" type="parTrans" cxnId="{CF0013BC-4DF3-40E9-9103-AC8F8823E746}">
      <dgm:prSet/>
      <dgm:spPr/>
      <dgm:t>
        <a:bodyPr/>
        <a:lstStyle/>
        <a:p>
          <a:endParaRPr lang="es-ES" sz="1600">
            <a:latin typeface="+mn-lt"/>
          </a:endParaRPr>
        </a:p>
      </dgm:t>
    </dgm:pt>
    <dgm:pt modelId="{7BBF1D5E-AABB-4F0F-9056-0CC63486BAA7}" type="sibTrans" cxnId="{CF0013BC-4DF3-40E9-9103-AC8F8823E746}">
      <dgm:prSet/>
      <dgm:spPr/>
      <dgm:t>
        <a:bodyPr/>
        <a:lstStyle/>
        <a:p>
          <a:endParaRPr lang="es-ES" sz="1600">
            <a:latin typeface="+mn-lt"/>
          </a:endParaRPr>
        </a:p>
      </dgm:t>
    </dgm:pt>
    <dgm:pt modelId="{95B05655-B9FC-432D-9F6E-2117F67353A4}">
      <dgm:prSet phldrT="[Text]" custT="1"/>
      <dgm:spPr/>
      <dgm:t>
        <a:bodyPr/>
        <a:lstStyle/>
        <a:p>
          <a:pPr marL="171450" lvl="1" indent="-171450" algn="l" defTabSz="844550">
            <a:lnSpc>
              <a:spcPct val="90000"/>
            </a:lnSpc>
            <a:spcBef>
              <a:spcPct val="0"/>
            </a:spcBef>
            <a:spcAft>
              <a:spcPct val="15000"/>
            </a:spcAft>
            <a:buChar char="•"/>
          </a:pPr>
          <a:r>
            <a:rPr lang="es-ES" sz="1600" b="1" kern="1200" dirty="0">
              <a:solidFill>
                <a:schemeClr val="tx1"/>
              </a:solidFill>
              <a:latin typeface="+mn-lt"/>
              <a:ea typeface="+mn-ea"/>
              <a:cs typeface="+mn-cs"/>
            </a:rPr>
            <a:t>Cambio climático</a:t>
          </a:r>
        </a:p>
      </dgm:t>
    </dgm:pt>
    <dgm:pt modelId="{C83450C9-713E-4BBF-8496-EA5DF9FE06EE}" type="parTrans" cxnId="{12655AB3-BE13-423F-8441-9A35737EB683}">
      <dgm:prSet/>
      <dgm:spPr/>
      <dgm:t>
        <a:bodyPr/>
        <a:lstStyle/>
        <a:p>
          <a:endParaRPr lang="es-ES" sz="1600">
            <a:latin typeface="+mn-lt"/>
          </a:endParaRPr>
        </a:p>
      </dgm:t>
    </dgm:pt>
    <dgm:pt modelId="{A61ED6B5-80B4-488D-B44E-D7E5F13ABD04}" type="sibTrans" cxnId="{12655AB3-BE13-423F-8441-9A35737EB683}">
      <dgm:prSet/>
      <dgm:spPr/>
      <dgm:t>
        <a:bodyPr/>
        <a:lstStyle/>
        <a:p>
          <a:endParaRPr lang="es-ES" sz="1600">
            <a:latin typeface="+mn-lt"/>
          </a:endParaRPr>
        </a:p>
      </dgm:t>
    </dgm:pt>
    <dgm:pt modelId="{0873854F-468E-426E-843B-2FE56A0FBF6D}">
      <dgm:prSet phldrT="[Text]" custT="1"/>
      <dgm:spPr/>
      <dgm:t>
        <a:bodyPr/>
        <a:lstStyle/>
        <a:p>
          <a:r>
            <a:rPr lang="es-ES" sz="1600" b="0" dirty="0">
              <a:solidFill>
                <a:schemeClr val="tx1"/>
              </a:solidFill>
              <a:latin typeface="+mn-lt"/>
            </a:rPr>
            <a:t>Cambio climático</a:t>
          </a:r>
        </a:p>
      </dgm:t>
    </dgm:pt>
    <dgm:pt modelId="{1C2E8FDB-4130-41E1-96ED-CEB0B18DF5CA}" type="parTrans" cxnId="{8629B1AB-BEEB-474F-A91C-D2D724AE9F7A}">
      <dgm:prSet/>
      <dgm:spPr/>
      <dgm:t>
        <a:bodyPr/>
        <a:lstStyle/>
        <a:p>
          <a:endParaRPr lang="es-ES" sz="1600">
            <a:latin typeface="+mn-lt"/>
          </a:endParaRPr>
        </a:p>
      </dgm:t>
    </dgm:pt>
    <dgm:pt modelId="{EC31243E-1CFE-4C55-96A7-9057497FC47E}" type="sibTrans" cxnId="{8629B1AB-BEEB-474F-A91C-D2D724AE9F7A}">
      <dgm:prSet/>
      <dgm:spPr/>
      <dgm:t>
        <a:bodyPr/>
        <a:lstStyle/>
        <a:p>
          <a:endParaRPr lang="es-ES" sz="1600">
            <a:latin typeface="+mn-lt"/>
          </a:endParaRPr>
        </a:p>
      </dgm:t>
    </dgm:pt>
    <dgm:pt modelId="{61807C70-53FC-4EDB-8C1D-C9DAEF55B172}">
      <dgm:prSet phldrT="[Text]" custT="1"/>
      <dgm:spPr/>
      <dgm:t>
        <a:bodyPr/>
        <a:lstStyle/>
        <a:p>
          <a:r>
            <a:rPr lang="es-ES" sz="1600" dirty="0">
              <a:latin typeface="+mn-lt"/>
            </a:rPr>
            <a:t>Residuos</a:t>
          </a:r>
        </a:p>
      </dgm:t>
    </dgm:pt>
    <dgm:pt modelId="{868A13FD-584C-497E-8A3E-1519145608C0}" type="parTrans" cxnId="{4B177D86-911E-4868-88DB-A7D7F4798B96}">
      <dgm:prSet/>
      <dgm:spPr/>
      <dgm:t>
        <a:bodyPr/>
        <a:lstStyle/>
        <a:p>
          <a:endParaRPr lang="es-ES" sz="1600">
            <a:latin typeface="+mn-lt"/>
          </a:endParaRPr>
        </a:p>
      </dgm:t>
    </dgm:pt>
    <dgm:pt modelId="{2D5BECA5-7FFE-4713-B646-EA6A25198787}" type="sibTrans" cxnId="{4B177D86-911E-4868-88DB-A7D7F4798B96}">
      <dgm:prSet/>
      <dgm:spPr/>
      <dgm:t>
        <a:bodyPr/>
        <a:lstStyle/>
        <a:p>
          <a:endParaRPr lang="es-ES" sz="1600">
            <a:latin typeface="+mn-lt"/>
          </a:endParaRPr>
        </a:p>
      </dgm:t>
    </dgm:pt>
    <dgm:pt modelId="{3AC1DE1F-1983-4E7C-9AE8-7DB5FA6E894C}">
      <dgm:prSet phldrT="[Text]" custT="1"/>
      <dgm:spPr/>
      <dgm:t>
        <a:bodyPr/>
        <a:lstStyle/>
        <a:p>
          <a:pPr marL="171450" lvl="1" indent="-171450" algn="l" defTabSz="844550">
            <a:lnSpc>
              <a:spcPct val="90000"/>
            </a:lnSpc>
            <a:spcBef>
              <a:spcPct val="0"/>
            </a:spcBef>
            <a:spcAft>
              <a:spcPct val="15000"/>
            </a:spcAft>
            <a:buChar char="•"/>
          </a:pPr>
          <a:r>
            <a:rPr lang="es-ES" sz="1600" b="0" kern="1200" dirty="0">
              <a:solidFill>
                <a:schemeClr val="tx1"/>
              </a:solidFill>
              <a:latin typeface="+mn-lt"/>
              <a:ea typeface="+mn-ea"/>
              <a:cs typeface="+mn-cs"/>
            </a:rPr>
            <a:t>Mejoras operacionales y de sostenibilidad</a:t>
          </a:r>
        </a:p>
      </dgm:t>
    </dgm:pt>
    <dgm:pt modelId="{8FCD654C-EEA5-4CE3-AA33-436307B71C67}" type="parTrans" cxnId="{C01A6F8E-FF62-4F8F-9F97-60044B54740B}">
      <dgm:prSet/>
      <dgm:spPr/>
      <dgm:t>
        <a:bodyPr/>
        <a:lstStyle/>
        <a:p>
          <a:endParaRPr lang="es-ES" sz="1600">
            <a:latin typeface="+mn-lt"/>
          </a:endParaRPr>
        </a:p>
      </dgm:t>
    </dgm:pt>
    <dgm:pt modelId="{2F317DAA-8AE6-4B03-9C51-3C5990853D2B}" type="sibTrans" cxnId="{C01A6F8E-FF62-4F8F-9F97-60044B54740B}">
      <dgm:prSet/>
      <dgm:spPr/>
      <dgm:t>
        <a:bodyPr/>
        <a:lstStyle/>
        <a:p>
          <a:endParaRPr lang="es-ES" sz="1600">
            <a:latin typeface="+mn-lt"/>
          </a:endParaRPr>
        </a:p>
      </dgm:t>
    </dgm:pt>
    <dgm:pt modelId="{26E2F153-115A-4D37-A52B-39C692C1A2D7}">
      <dgm:prSet phldrT="[Text]" custT="1"/>
      <dgm:spPr/>
      <dgm:t>
        <a:bodyPr/>
        <a:lstStyle/>
        <a:p>
          <a:r>
            <a:rPr lang="es-ES" sz="1600" dirty="0">
              <a:latin typeface="+mn-lt"/>
            </a:rPr>
            <a:t>Huella de Carbono: Alcances 2 y 3</a:t>
          </a:r>
        </a:p>
      </dgm:t>
    </dgm:pt>
    <dgm:pt modelId="{73920002-962B-4121-9C2F-521FB70980FE}" type="parTrans" cxnId="{764131C2-715B-4FAE-BDAD-F1F47A0C84B8}">
      <dgm:prSet/>
      <dgm:spPr/>
      <dgm:t>
        <a:bodyPr/>
        <a:lstStyle/>
        <a:p>
          <a:endParaRPr lang="es-ES" sz="1600">
            <a:latin typeface="+mn-lt"/>
          </a:endParaRPr>
        </a:p>
      </dgm:t>
    </dgm:pt>
    <dgm:pt modelId="{3CCCA594-B779-4909-A486-5D25C465D8C4}" type="sibTrans" cxnId="{764131C2-715B-4FAE-BDAD-F1F47A0C84B8}">
      <dgm:prSet/>
      <dgm:spPr/>
      <dgm:t>
        <a:bodyPr/>
        <a:lstStyle/>
        <a:p>
          <a:endParaRPr lang="es-ES" sz="1600">
            <a:latin typeface="+mn-lt"/>
          </a:endParaRPr>
        </a:p>
      </dgm:t>
    </dgm:pt>
    <dgm:pt modelId="{23317789-6B0B-4C06-A958-49C72CF31E0C}">
      <dgm:prSet phldrT="[Text]" custT="1"/>
      <dgm:spPr/>
      <dgm:t>
        <a:bodyPr/>
        <a:lstStyle/>
        <a:p>
          <a:r>
            <a:rPr lang="es-ES" sz="1600" dirty="0">
              <a:latin typeface="+mn-lt"/>
            </a:rPr>
            <a:t>Norma ISO 14040 y 14044.</a:t>
          </a:r>
        </a:p>
      </dgm:t>
    </dgm:pt>
    <dgm:pt modelId="{BAB16CAE-ADDB-4073-9DF9-EEAF7468E58B}" type="parTrans" cxnId="{149C0287-F2DD-42A6-8265-798FD3B71E92}">
      <dgm:prSet/>
      <dgm:spPr/>
      <dgm:t>
        <a:bodyPr/>
        <a:lstStyle/>
        <a:p>
          <a:endParaRPr lang="es-ES"/>
        </a:p>
      </dgm:t>
    </dgm:pt>
    <dgm:pt modelId="{CDBC9D9C-4D63-42DC-B791-0712EB8AE4D3}" type="sibTrans" cxnId="{149C0287-F2DD-42A6-8265-798FD3B71E92}">
      <dgm:prSet/>
      <dgm:spPr/>
      <dgm:t>
        <a:bodyPr/>
        <a:lstStyle/>
        <a:p>
          <a:endParaRPr lang="es-ES"/>
        </a:p>
      </dgm:t>
    </dgm:pt>
    <dgm:pt modelId="{0B83C261-0A91-44E2-B7C5-58B503045403}" type="pres">
      <dgm:prSet presAssocID="{7706E576-6B2A-4B18-BBA8-755ABF1DF9D4}" presName="linearFlow" presStyleCnt="0">
        <dgm:presLayoutVars>
          <dgm:dir/>
          <dgm:resizeHandles val="exact"/>
        </dgm:presLayoutVars>
      </dgm:prSet>
      <dgm:spPr/>
    </dgm:pt>
    <dgm:pt modelId="{F34F64C9-7C58-4865-AAE9-C0767C461686}" type="pres">
      <dgm:prSet presAssocID="{E1EAFDC6-9940-4445-BB29-827F49DD13E2}" presName="comp" presStyleCnt="0"/>
      <dgm:spPr/>
    </dgm:pt>
    <dgm:pt modelId="{553C2F9F-80FA-4DA0-9385-97185975C159}" type="pres">
      <dgm:prSet presAssocID="{E1EAFDC6-9940-4445-BB29-827F49DD13E2}" presName="rect2" presStyleLbl="node1" presStyleIdx="0" presStyleCnt="3">
        <dgm:presLayoutVars>
          <dgm:bulletEnabled val="1"/>
        </dgm:presLayoutVars>
      </dgm:prSet>
      <dgm:spPr/>
    </dgm:pt>
    <dgm:pt modelId="{011E37E4-0E21-432F-A7E7-38FBE7C1788C}" type="pres">
      <dgm:prSet presAssocID="{E1EAFDC6-9940-4445-BB29-827F49DD13E2}" presName="rect1" presStyleLbl="lnNode1" presStyleIdx="0" presStyleCnt="3" custLinFactNeighborX="1333" custLinFactNeighborY="-87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with solid fill"/>
        </a:ext>
      </dgm:extLst>
    </dgm:pt>
    <dgm:pt modelId="{103E9E7A-62E7-49A2-9362-1D5D5BF748CC}" type="pres">
      <dgm:prSet presAssocID="{1ECCC993-0DEB-4FAB-9E44-E7FA57C319C8}" presName="sibTrans" presStyleCnt="0"/>
      <dgm:spPr/>
    </dgm:pt>
    <dgm:pt modelId="{CDC64473-4E41-4EC5-B712-F541FDC182A3}" type="pres">
      <dgm:prSet presAssocID="{38BF0E4D-7FD6-4104-B1B3-B61981A230A1}" presName="comp" presStyleCnt="0"/>
      <dgm:spPr/>
    </dgm:pt>
    <dgm:pt modelId="{54EEC751-BC1F-4CEC-B1C9-ED8CB20E4205}" type="pres">
      <dgm:prSet presAssocID="{38BF0E4D-7FD6-4104-B1B3-B61981A230A1}" presName="rect2" presStyleLbl="node1" presStyleIdx="1" presStyleCnt="3">
        <dgm:presLayoutVars>
          <dgm:bulletEnabled val="1"/>
        </dgm:presLayoutVars>
      </dgm:prSet>
      <dgm:spPr/>
    </dgm:pt>
    <dgm:pt modelId="{4D2026A6-B8A3-4307-A56D-F9957289ADCE}" type="pres">
      <dgm:prSet presAssocID="{38BF0E4D-7FD6-4104-B1B3-B61981A230A1}" presName="rect1" presStyleLbl="ln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otprints with solid fill"/>
        </a:ext>
      </dgm:extLst>
    </dgm:pt>
    <dgm:pt modelId="{4FFC52BA-E857-440E-8AED-F8C759E2EA59}" type="pres">
      <dgm:prSet presAssocID="{4312B4D4-C062-4882-945A-43FECB4E7DEF}" presName="sibTrans" presStyleCnt="0"/>
      <dgm:spPr/>
    </dgm:pt>
    <dgm:pt modelId="{118CF16A-1E58-474F-BDFF-81D04CA2723D}" type="pres">
      <dgm:prSet presAssocID="{FF5ED559-9F66-4703-AE6D-4A927FF5C917}" presName="comp" presStyleCnt="0"/>
      <dgm:spPr/>
    </dgm:pt>
    <dgm:pt modelId="{3D73EDEE-DBF5-4B91-90A2-17E760F91E97}" type="pres">
      <dgm:prSet presAssocID="{FF5ED559-9F66-4703-AE6D-4A927FF5C917}" presName="rect2" presStyleLbl="node1" presStyleIdx="2" presStyleCnt="3">
        <dgm:presLayoutVars>
          <dgm:bulletEnabled val="1"/>
        </dgm:presLayoutVars>
      </dgm:prSet>
      <dgm:spPr/>
    </dgm:pt>
    <dgm:pt modelId="{0A4F42B1-8AEE-4EE7-93BD-DB24C3A1A701}" type="pres">
      <dgm:prSet presAssocID="{FF5ED559-9F66-4703-AE6D-4A927FF5C917}" presName="rect1" presStyleLbl="ln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nected with solid fill"/>
        </a:ext>
      </dgm:extLst>
    </dgm:pt>
  </dgm:ptLst>
  <dgm:cxnLst>
    <dgm:cxn modelId="{F8290913-CD3F-41D2-AD13-EEC8E344E7D0}" type="presOf" srcId="{FF5ED559-9F66-4703-AE6D-4A927FF5C917}" destId="{3D73EDEE-DBF5-4B91-90A2-17E760F91E97}" srcOrd="0" destOrd="0" presId="urn:microsoft.com/office/officeart/2008/layout/AlternatingPictureBlocks"/>
    <dgm:cxn modelId="{1497EC20-F3EB-4989-973A-FA0B7E8EEA3C}" srcId="{FF5ED559-9F66-4703-AE6D-4A927FF5C917}" destId="{E128A98D-0940-4F86-8613-DCD7C2ECD5B3}" srcOrd="1" destOrd="0" parTransId="{BEFBC514-6C9E-4EA2-A2DE-233ED90B39AA}" sibTransId="{7825E3B9-CFB4-43C1-847B-CAF481CF4576}"/>
    <dgm:cxn modelId="{E4B3112B-5BD5-4914-851A-8DB762D997A1}" type="presOf" srcId="{61807C70-53FC-4EDB-8C1D-C9DAEF55B172}" destId="{553C2F9F-80FA-4DA0-9385-97185975C159}" srcOrd="0" destOrd="3" presId="urn:microsoft.com/office/officeart/2008/layout/AlternatingPictureBlocks"/>
    <dgm:cxn modelId="{79CCA541-A59E-4672-A7B5-B15034CC417F}" type="presOf" srcId="{0873854F-468E-426E-843B-2FE56A0FBF6D}" destId="{553C2F9F-80FA-4DA0-9385-97185975C159}" srcOrd="0" destOrd="2" presId="urn:microsoft.com/office/officeart/2008/layout/AlternatingPictureBlocks"/>
    <dgm:cxn modelId="{C4AAA164-AF6B-432C-B88F-5718B91E6EA7}" type="presOf" srcId="{26E2F153-115A-4D37-A52B-39C692C1A2D7}" destId="{3D73EDEE-DBF5-4B91-90A2-17E760F91E97}" srcOrd="0" destOrd="3" presId="urn:microsoft.com/office/officeart/2008/layout/AlternatingPictureBlocks"/>
    <dgm:cxn modelId="{7847DA49-9F2F-4FEA-B589-DFCCB7E68EB3}" type="presOf" srcId="{56FD1932-A643-48EA-84A9-E2EA1DC35CC6}" destId="{3D73EDEE-DBF5-4B91-90A2-17E760F91E97}" srcOrd="0" destOrd="1" presId="urn:microsoft.com/office/officeart/2008/layout/AlternatingPictureBlocks"/>
    <dgm:cxn modelId="{A17FDE54-3EB1-4F4E-A725-F53A89B3B89B}" type="presOf" srcId="{4BF3757F-996B-40D2-8EF8-68E50DDC5E83}" destId="{553C2F9F-80FA-4DA0-9385-97185975C159}" srcOrd="0" destOrd="4" presId="urn:microsoft.com/office/officeart/2008/layout/AlternatingPictureBlocks"/>
    <dgm:cxn modelId="{A853F354-E1CC-448F-8DA1-DDDA5A55F5EF}" srcId="{E1EAFDC6-9940-4445-BB29-827F49DD13E2}" destId="{7B0ED8B0-3994-485B-9B4B-3E5D48C530BA}" srcOrd="0" destOrd="0" parTransId="{E391761B-1663-44FB-A8A7-23C531958647}" sibTransId="{4A208C7F-4035-45A4-B03B-0841C1258D61}"/>
    <dgm:cxn modelId="{4B177D86-911E-4868-88DB-A7D7F4798B96}" srcId="{E1EAFDC6-9940-4445-BB29-827F49DD13E2}" destId="{61807C70-53FC-4EDB-8C1D-C9DAEF55B172}" srcOrd="2" destOrd="0" parTransId="{868A13FD-584C-497E-8A3E-1519145608C0}" sibTransId="{2D5BECA5-7FFE-4713-B646-EA6A25198787}"/>
    <dgm:cxn modelId="{149C0287-F2DD-42A6-8265-798FD3B71E92}" srcId="{E1EAFDC6-9940-4445-BB29-827F49DD13E2}" destId="{23317789-6B0B-4C06-A958-49C72CF31E0C}" srcOrd="4" destOrd="0" parTransId="{BAB16CAE-ADDB-4073-9DF9-EEAF7468E58B}" sibTransId="{CDBC9D9C-4D63-42DC-B791-0712EB8AE4D3}"/>
    <dgm:cxn modelId="{DDE72688-9569-41BD-A4A2-789F99747364}" srcId="{7706E576-6B2A-4B18-BBA8-755ABF1DF9D4}" destId="{38BF0E4D-7FD6-4104-B1B3-B61981A230A1}" srcOrd="1" destOrd="0" parTransId="{2B3B4162-4E7A-41FE-AE2C-6D04AD3A0EFB}" sibTransId="{4312B4D4-C062-4882-945A-43FECB4E7DEF}"/>
    <dgm:cxn modelId="{C01A6F8E-FF62-4F8F-9F97-60044B54740B}" srcId="{38BF0E4D-7FD6-4104-B1B3-B61981A230A1}" destId="{3AC1DE1F-1983-4E7C-9AE8-7DB5FA6E894C}" srcOrd="1" destOrd="0" parTransId="{8FCD654C-EEA5-4CE3-AA33-436307B71C67}" sibTransId="{2F317DAA-8AE6-4B03-9C51-3C5990853D2B}"/>
    <dgm:cxn modelId="{6F420599-F924-4F3F-BF4D-41DE2D3EC8C0}" type="presOf" srcId="{E1EAFDC6-9940-4445-BB29-827F49DD13E2}" destId="{553C2F9F-80FA-4DA0-9385-97185975C159}" srcOrd="0" destOrd="0" presId="urn:microsoft.com/office/officeart/2008/layout/AlternatingPictureBlocks"/>
    <dgm:cxn modelId="{E3DB1DA2-7048-4647-8F7D-A16E31A80EE4}" srcId="{7706E576-6B2A-4B18-BBA8-755ABF1DF9D4}" destId="{FF5ED559-9F66-4703-AE6D-4A927FF5C917}" srcOrd="2" destOrd="0" parTransId="{55D20EFB-37B4-41FF-B183-F8770F92C30F}" sibTransId="{2F1F98FF-EE42-4E05-9454-1B24C12F2C62}"/>
    <dgm:cxn modelId="{7C4DBBAA-A759-49D6-A040-1EC340C88428}" type="presOf" srcId="{7B0ED8B0-3994-485B-9B4B-3E5D48C530BA}" destId="{553C2F9F-80FA-4DA0-9385-97185975C159}" srcOrd="0" destOrd="1" presId="urn:microsoft.com/office/officeart/2008/layout/AlternatingPictureBlocks"/>
    <dgm:cxn modelId="{8629B1AB-BEEB-474F-A91C-D2D724AE9F7A}" srcId="{E1EAFDC6-9940-4445-BB29-827F49DD13E2}" destId="{0873854F-468E-426E-843B-2FE56A0FBF6D}" srcOrd="1" destOrd="0" parTransId="{1C2E8FDB-4130-41E1-96ED-CEB0B18DF5CA}" sibTransId="{EC31243E-1CFE-4C55-96A7-9057497FC47E}"/>
    <dgm:cxn modelId="{E39418AF-E98D-4532-85E4-AA334CAE6067}" type="presOf" srcId="{3AC1DE1F-1983-4E7C-9AE8-7DB5FA6E894C}" destId="{54EEC751-BC1F-4CEC-B1C9-ED8CB20E4205}" srcOrd="0" destOrd="2" presId="urn:microsoft.com/office/officeart/2008/layout/AlternatingPictureBlocks"/>
    <dgm:cxn modelId="{12655AB3-BE13-423F-8441-9A35737EB683}" srcId="{38BF0E4D-7FD6-4104-B1B3-B61981A230A1}" destId="{95B05655-B9FC-432D-9F6E-2117F67353A4}" srcOrd="0" destOrd="0" parTransId="{C83450C9-713E-4BBF-8496-EA5DF9FE06EE}" sibTransId="{A61ED6B5-80B4-488D-B44E-D7E5F13ABD04}"/>
    <dgm:cxn modelId="{1D7395B7-136A-4627-A848-AA372B41E582}" type="presOf" srcId="{7706E576-6B2A-4B18-BBA8-755ABF1DF9D4}" destId="{0B83C261-0A91-44E2-B7C5-58B503045403}" srcOrd="0" destOrd="0" presId="urn:microsoft.com/office/officeart/2008/layout/AlternatingPictureBlocks"/>
    <dgm:cxn modelId="{CF0013BC-4DF3-40E9-9103-AC8F8823E746}" srcId="{E1EAFDC6-9940-4445-BB29-827F49DD13E2}" destId="{4BF3757F-996B-40D2-8EF8-68E50DDC5E83}" srcOrd="3" destOrd="0" parTransId="{D78AA538-DF54-49E3-9330-B9BEB17F81DA}" sibTransId="{7BBF1D5E-AABB-4F0F-9056-0CC63486BAA7}"/>
    <dgm:cxn modelId="{5E9BDCC0-4E22-4BC4-ADEC-108109A31EAE}" type="presOf" srcId="{E128A98D-0940-4F86-8613-DCD7C2ECD5B3}" destId="{3D73EDEE-DBF5-4B91-90A2-17E760F91E97}" srcOrd="0" destOrd="2" presId="urn:microsoft.com/office/officeart/2008/layout/AlternatingPictureBlocks"/>
    <dgm:cxn modelId="{764131C2-715B-4FAE-BDAD-F1F47A0C84B8}" srcId="{FF5ED559-9F66-4703-AE6D-4A927FF5C917}" destId="{26E2F153-115A-4D37-A52B-39C692C1A2D7}" srcOrd="2" destOrd="0" parTransId="{73920002-962B-4121-9C2F-521FB70980FE}" sibTransId="{3CCCA594-B779-4909-A486-5D25C465D8C4}"/>
    <dgm:cxn modelId="{789E95CE-AFA6-4A41-A7E3-F3DB23D43635}" srcId="{7706E576-6B2A-4B18-BBA8-755ABF1DF9D4}" destId="{E1EAFDC6-9940-4445-BB29-827F49DD13E2}" srcOrd="0" destOrd="0" parTransId="{AA2C40B5-B88B-4AC8-9CD7-A88BAADB731B}" sibTransId="{1ECCC993-0DEB-4FAB-9E44-E7FA57C319C8}"/>
    <dgm:cxn modelId="{DB5BCAD3-399C-4D10-8D16-E2A8CE5AE0E9}" type="presOf" srcId="{38BF0E4D-7FD6-4104-B1B3-B61981A230A1}" destId="{54EEC751-BC1F-4CEC-B1C9-ED8CB20E4205}" srcOrd="0" destOrd="0" presId="urn:microsoft.com/office/officeart/2008/layout/AlternatingPictureBlocks"/>
    <dgm:cxn modelId="{D223B2D7-7590-41E7-AA75-19CC1B64C0BA}" type="presOf" srcId="{95B05655-B9FC-432D-9F6E-2117F67353A4}" destId="{54EEC751-BC1F-4CEC-B1C9-ED8CB20E4205}" srcOrd="0" destOrd="1" presId="urn:microsoft.com/office/officeart/2008/layout/AlternatingPictureBlocks"/>
    <dgm:cxn modelId="{2CE3CDDF-852E-4A7E-B3C3-5E6E9FF74026}" type="presOf" srcId="{23317789-6B0B-4C06-A958-49C72CF31E0C}" destId="{553C2F9F-80FA-4DA0-9385-97185975C159}" srcOrd="0" destOrd="5" presId="urn:microsoft.com/office/officeart/2008/layout/AlternatingPictureBlocks"/>
    <dgm:cxn modelId="{636C95F7-5C05-4849-B459-EF1E8E6AEA9E}" srcId="{FF5ED559-9F66-4703-AE6D-4A927FF5C917}" destId="{56FD1932-A643-48EA-84A9-E2EA1DC35CC6}" srcOrd="0" destOrd="0" parTransId="{366C0866-CD7D-405B-8D8E-72AB429529E2}" sibTransId="{1C49F928-63C9-4B92-96BA-2B7EDC87112D}"/>
    <dgm:cxn modelId="{3177BBB6-C25F-48ED-AF05-6507294C03CD}" type="presParOf" srcId="{0B83C261-0A91-44E2-B7C5-58B503045403}" destId="{F34F64C9-7C58-4865-AAE9-C0767C461686}" srcOrd="0" destOrd="0" presId="urn:microsoft.com/office/officeart/2008/layout/AlternatingPictureBlocks"/>
    <dgm:cxn modelId="{F946A7AC-B89F-4DF5-A38E-ADB93F623A99}" type="presParOf" srcId="{F34F64C9-7C58-4865-AAE9-C0767C461686}" destId="{553C2F9F-80FA-4DA0-9385-97185975C159}" srcOrd="0" destOrd="0" presId="urn:microsoft.com/office/officeart/2008/layout/AlternatingPictureBlocks"/>
    <dgm:cxn modelId="{48105995-8A07-4DEF-9648-F8B937B1040D}" type="presParOf" srcId="{F34F64C9-7C58-4865-AAE9-C0767C461686}" destId="{011E37E4-0E21-432F-A7E7-38FBE7C1788C}" srcOrd="1" destOrd="0" presId="urn:microsoft.com/office/officeart/2008/layout/AlternatingPictureBlocks"/>
    <dgm:cxn modelId="{F7A8353B-4567-456E-BAC1-75981143C7CF}" type="presParOf" srcId="{0B83C261-0A91-44E2-B7C5-58B503045403}" destId="{103E9E7A-62E7-49A2-9362-1D5D5BF748CC}" srcOrd="1" destOrd="0" presId="urn:microsoft.com/office/officeart/2008/layout/AlternatingPictureBlocks"/>
    <dgm:cxn modelId="{9F4775A1-1EEF-4495-8DD0-6F58897E0631}" type="presParOf" srcId="{0B83C261-0A91-44E2-B7C5-58B503045403}" destId="{CDC64473-4E41-4EC5-B712-F541FDC182A3}" srcOrd="2" destOrd="0" presId="urn:microsoft.com/office/officeart/2008/layout/AlternatingPictureBlocks"/>
    <dgm:cxn modelId="{509871DF-8CBC-4DD2-B39D-A61A23B5B7B4}" type="presParOf" srcId="{CDC64473-4E41-4EC5-B712-F541FDC182A3}" destId="{54EEC751-BC1F-4CEC-B1C9-ED8CB20E4205}" srcOrd="0" destOrd="0" presId="urn:microsoft.com/office/officeart/2008/layout/AlternatingPictureBlocks"/>
    <dgm:cxn modelId="{C0B4BB7A-F2AF-4965-BB9F-0742350EA407}" type="presParOf" srcId="{CDC64473-4E41-4EC5-B712-F541FDC182A3}" destId="{4D2026A6-B8A3-4307-A56D-F9957289ADCE}" srcOrd="1" destOrd="0" presId="urn:microsoft.com/office/officeart/2008/layout/AlternatingPictureBlocks"/>
    <dgm:cxn modelId="{F9FB5D06-F118-4AF7-B9CD-75606C9F3BBF}" type="presParOf" srcId="{0B83C261-0A91-44E2-B7C5-58B503045403}" destId="{4FFC52BA-E857-440E-8AED-F8C759E2EA59}" srcOrd="3" destOrd="0" presId="urn:microsoft.com/office/officeart/2008/layout/AlternatingPictureBlocks"/>
    <dgm:cxn modelId="{B434AD95-2561-408F-A0F9-31B43C8DD59D}" type="presParOf" srcId="{0B83C261-0A91-44E2-B7C5-58B503045403}" destId="{118CF16A-1E58-474F-BDFF-81D04CA2723D}" srcOrd="4" destOrd="0" presId="urn:microsoft.com/office/officeart/2008/layout/AlternatingPictureBlocks"/>
    <dgm:cxn modelId="{647A8D7C-EA98-4928-9B0B-83299B6280BB}" type="presParOf" srcId="{118CF16A-1E58-474F-BDFF-81D04CA2723D}" destId="{3D73EDEE-DBF5-4B91-90A2-17E760F91E97}" srcOrd="0" destOrd="0" presId="urn:microsoft.com/office/officeart/2008/layout/AlternatingPictureBlocks"/>
    <dgm:cxn modelId="{A37662D7-454D-4405-B109-6DE08761AEF5}" type="presParOf" srcId="{118CF16A-1E58-474F-BDFF-81D04CA2723D}" destId="{0A4F42B1-8AEE-4EE7-93BD-DB24C3A1A701}"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EC2021-F1A6-408E-B222-91952C0A2146}"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2D2509FF-CE0C-44B9-9E26-47E0A43B9917}">
      <dgm:prSet phldrT="[Texto]"/>
      <dgm:spPr/>
      <dgm:t>
        <a:bodyPr/>
        <a:lstStyle/>
        <a:p>
          <a:r>
            <a:rPr lang="es-ES" b="1"/>
            <a:t>Reducción emisiones Alcance 2</a:t>
          </a:r>
        </a:p>
      </dgm:t>
    </dgm:pt>
    <dgm:pt modelId="{00C6373C-C445-4DB1-96CC-D2CF985461F3}" type="parTrans" cxnId="{356460F8-3D98-45D6-B911-2D1D4F6D1813}">
      <dgm:prSet/>
      <dgm:spPr/>
      <dgm:t>
        <a:bodyPr/>
        <a:lstStyle/>
        <a:p>
          <a:endParaRPr lang="es-ES" b="1"/>
        </a:p>
      </dgm:t>
    </dgm:pt>
    <dgm:pt modelId="{783F400A-4318-4727-9E69-BF1F205293EB}" type="sibTrans" cxnId="{356460F8-3D98-45D6-B911-2D1D4F6D1813}">
      <dgm:prSet/>
      <dgm:spPr/>
      <dgm:t>
        <a:bodyPr/>
        <a:lstStyle/>
        <a:p>
          <a:endParaRPr lang="es-ES" b="1"/>
        </a:p>
      </dgm:t>
    </dgm:pt>
    <dgm:pt modelId="{CBDC9D51-25E7-4434-96B9-23EF59A89A1C}">
      <dgm:prSet phldrT="[Texto]"/>
      <dgm:spPr/>
      <dgm:t>
        <a:bodyPr/>
        <a:lstStyle/>
        <a:p>
          <a:r>
            <a:rPr lang="es-ES" b="1" dirty="0"/>
            <a:t>Autogeneración de energía renovable (individual o de forma cooperativa)</a:t>
          </a:r>
        </a:p>
      </dgm:t>
    </dgm:pt>
    <dgm:pt modelId="{95AAA715-9341-40C6-ACD7-0F7E78E7E9B6}" type="parTrans" cxnId="{F7DF8F16-E4C5-400A-B6F5-D05CFAD211D5}">
      <dgm:prSet/>
      <dgm:spPr/>
      <dgm:t>
        <a:bodyPr/>
        <a:lstStyle/>
        <a:p>
          <a:endParaRPr lang="es-ES" b="1"/>
        </a:p>
      </dgm:t>
    </dgm:pt>
    <dgm:pt modelId="{70137684-8DC2-493A-97C0-857DA8E547CE}" type="sibTrans" cxnId="{F7DF8F16-E4C5-400A-B6F5-D05CFAD211D5}">
      <dgm:prSet/>
      <dgm:spPr/>
      <dgm:t>
        <a:bodyPr/>
        <a:lstStyle/>
        <a:p>
          <a:endParaRPr lang="es-ES" b="1"/>
        </a:p>
      </dgm:t>
    </dgm:pt>
    <dgm:pt modelId="{D037D05A-58C6-440A-B9A2-B0B892CAF107}">
      <dgm:prSet phldrT="[Texto]"/>
      <dgm:spPr/>
      <dgm:t>
        <a:bodyPr/>
        <a:lstStyle/>
        <a:p>
          <a:r>
            <a:rPr lang="es-ES" b="1" dirty="0"/>
            <a:t>Solar: fotovoltaica, térmica, concentración</a:t>
          </a:r>
        </a:p>
      </dgm:t>
    </dgm:pt>
    <dgm:pt modelId="{E939B229-80DA-42EE-BF63-3F77F0309C1E}" type="parTrans" cxnId="{4BCCBA81-80C8-47A7-9423-6BEDCF2C76A4}">
      <dgm:prSet/>
      <dgm:spPr/>
      <dgm:t>
        <a:bodyPr/>
        <a:lstStyle/>
        <a:p>
          <a:endParaRPr lang="es-ES" b="1"/>
        </a:p>
      </dgm:t>
    </dgm:pt>
    <dgm:pt modelId="{D1DC687B-239D-4350-86D6-9771A29B1005}" type="sibTrans" cxnId="{4BCCBA81-80C8-47A7-9423-6BEDCF2C76A4}">
      <dgm:prSet/>
      <dgm:spPr/>
      <dgm:t>
        <a:bodyPr/>
        <a:lstStyle/>
        <a:p>
          <a:endParaRPr lang="es-ES" b="1"/>
        </a:p>
      </dgm:t>
    </dgm:pt>
    <dgm:pt modelId="{788FA8D0-87C4-4114-940C-8AAC6793F53E}">
      <dgm:prSet phldrT="[Texto]"/>
      <dgm:spPr/>
      <dgm:t>
        <a:bodyPr/>
        <a:lstStyle/>
        <a:p>
          <a:r>
            <a:rPr lang="es-ES" b="1"/>
            <a:t>Eólica</a:t>
          </a:r>
        </a:p>
      </dgm:t>
    </dgm:pt>
    <dgm:pt modelId="{3A1CC372-4E99-4FA1-AA86-09B5B4488BC8}" type="parTrans" cxnId="{FD36FB2F-BD4E-42CC-A65A-632DE7CAACDB}">
      <dgm:prSet/>
      <dgm:spPr/>
      <dgm:t>
        <a:bodyPr/>
        <a:lstStyle/>
        <a:p>
          <a:endParaRPr lang="es-ES" b="1"/>
        </a:p>
      </dgm:t>
    </dgm:pt>
    <dgm:pt modelId="{6C17433F-066E-46F5-95E4-A0561FE7F03C}" type="sibTrans" cxnId="{FD36FB2F-BD4E-42CC-A65A-632DE7CAACDB}">
      <dgm:prSet/>
      <dgm:spPr/>
      <dgm:t>
        <a:bodyPr/>
        <a:lstStyle/>
        <a:p>
          <a:endParaRPr lang="es-ES" b="1"/>
        </a:p>
      </dgm:t>
    </dgm:pt>
    <dgm:pt modelId="{2712161E-4B58-4E6A-A472-5B5FD78E83BB}">
      <dgm:prSet phldrT="[Texto]"/>
      <dgm:spPr/>
      <dgm:t>
        <a:bodyPr/>
        <a:lstStyle/>
        <a:p>
          <a:r>
            <a:rPr lang="es-ES" b="1" dirty="0"/>
            <a:t>Compra de energía renovable</a:t>
          </a:r>
        </a:p>
      </dgm:t>
    </dgm:pt>
    <dgm:pt modelId="{686C1AE2-43D5-4940-BB3A-F1488E4D0545}" type="parTrans" cxnId="{BDC37FEB-CB67-4DF2-9BC4-0E5A66B482B0}">
      <dgm:prSet/>
      <dgm:spPr/>
      <dgm:t>
        <a:bodyPr/>
        <a:lstStyle/>
        <a:p>
          <a:endParaRPr lang="es-ES" b="1"/>
        </a:p>
      </dgm:t>
    </dgm:pt>
    <dgm:pt modelId="{150B0788-30BA-4A95-9A7F-A9F6D5E16D8B}" type="sibTrans" cxnId="{BDC37FEB-CB67-4DF2-9BC4-0E5A66B482B0}">
      <dgm:prSet/>
      <dgm:spPr/>
      <dgm:t>
        <a:bodyPr/>
        <a:lstStyle/>
        <a:p>
          <a:endParaRPr lang="es-ES" b="1"/>
        </a:p>
      </dgm:t>
    </dgm:pt>
    <dgm:pt modelId="{0D22EEBC-8C92-44B8-8DDE-570A65A8E253}">
      <dgm:prSet phldrT="[Texto]"/>
      <dgm:spPr/>
      <dgm:t>
        <a:bodyPr/>
        <a:lstStyle/>
        <a:p>
          <a:r>
            <a:rPr lang="es-ES" b="1"/>
            <a:t>Proveedores que certifiquen el origen de la energía</a:t>
          </a:r>
        </a:p>
      </dgm:t>
    </dgm:pt>
    <dgm:pt modelId="{F424096C-F9A1-485E-8BA6-DEB5031E235D}" type="parTrans" cxnId="{ACA49138-C8DE-4468-A0A9-DF16BF97B820}">
      <dgm:prSet/>
      <dgm:spPr/>
      <dgm:t>
        <a:bodyPr/>
        <a:lstStyle/>
        <a:p>
          <a:endParaRPr lang="es-ES" b="1"/>
        </a:p>
      </dgm:t>
    </dgm:pt>
    <dgm:pt modelId="{593564B4-D9F0-4FB9-8401-5474F0127536}" type="sibTrans" cxnId="{ACA49138-C8DE-4468-A0A9-DF16BF97B820}">
      <dgm:prSet/>
      <dgm:spPr/>
      <dgm:t>
        <a:bodyPr/>
        <a:lstStyle/>
        <a:p>
          <a:endParaRPr lang="es-ES" b="1"/>
        </a:p>
      </dgm:t>
    </dgm:pt>
    <dgm:pt modelId="{6DBBDC7B-F3FD-46C6-95F8-819D100E19FE}">
      <dgm:prSet phldrT="[Texto]"/>
      <dgm:spPr/>
      <dgm:t>
        <a:bodyPr/>
        <a:lstStyle/>
        <a:p>
          <a:r>
            <a:rPr lang="es-ES" b="1"/>
            <a:t>Biomasa</a:t>
          </a:r>
        </a:p>
      </dgm:t>
    </dgm:pt>
    <dgm:pt modelId="{0A535AA5-4DFB-4528-B5DE-33647F0DA03A}" type="parTrans" cxnId="{F63A9D99-5F0A-4DA1-8B11-B260FDB0E2B3}">
      <dgm:prSet/>
      <dgm:spPr/>
      <dgm:t>
        <a:bodyPr/>
        <a:lstStyle/>
        <a:p>
          <a:endParaRPr lang="es-ES" b="1"/>
        </a:p>
      </dgm:t>
    </dgm:pt>
    <dgm:pt modelId="{5ED0063A-44E9-419B-A4D5-326719E3F279}" type="sibTrans" cxnId="{F63A9D99-5F0A-4DA1-8B11-B260FDB0E2B3}">
      <dgm:prSet/>
      <dgm:spPr/>
      <dgm:t>
        <a:bodyPr/>
        <a:lstStyle/>
        <a:p>
          <a:endParaRPr lang="es-ES" b="1"/>
        </a:p>
      </dgm:t>
    </dgm:pt>
    <dgm:pt modelId="{2C23A648-1A33-43F6-BC4B-E305A2913CC3}">
      <dgm:prSet phldrT="[Texto]"/>
      <dgm:spPr/>
      <dgm:t>
        <a:bodyPr/>
        <a:lstStyle/>
        <a:p>
          <a:r>
            <a:rPr lang="es-ES" b="1"/>
            <a:t>Otras: geotérmica, oceánica, hidroeléctrica</a:t>
          </a:r>
        </a:p>
      </dgm:t>
    </dgm:pt>
    <dgm:pt modelId="{BF14AAF4-9AB3-4B67-B87B-48B963D845AD}" type="parTrans" cxnId="{1F759274-E248-4E28-9971-60D2D9BCFFE7}">
      <dgm:prSet/>
      <dgm:spPr/>
      <dgm:t>
        <a:bodyPr/>
        <a:lstStyle/>
        <a:p>
          <a:endParaRPr lang="es-ES" b="1"/>
        </a:p>
      </dgm:t>
    </dgm:pt>
    <dgm:pt modelId="{FB0D0729-AD14-4331-B46D-7CC64593CE75}" type="sibTrans" cxnId="{1F759274-E248-4E28-9971-60D2D9BCFFE7}">
      <dgm:prSet/>
      <dgm:spPr/>
      <dgm:t>
        <a:bodyPr/>
        <a:lstStyle/>
        <a:p>
          <a:endParaRPr lang="es-ES" b="1"/>
        </a:p>
      </dgm:t>
    </dgm:pt>
    <dgm:pt modelId="{882E1F95-DC1A-4CFB-81D8-6D77212FAC88}" type="pres">
      <dgm:prSet presAssocID="{F8EC2021-F1A6-408E-B222-91952C0A2146}" presName="diagram" presStyleCnt="0">
        <dgm:presLayoutVars>
          <dgm:chPref val="1"/>
          <dgm:dir/>
          <dgm:animOne val="branch"/>
          <dgm:animLvl val="lvl"/>
          <dgm:resizeHandles val="exact"/>
        </dgm:presLayoutVars>
      </dgm:prSet>
      <dgm:spPr/>
    </dgm:pt>
    <dgm:pt modelId="{2FBC9C3D-5481-4C05-84A2-69F8627FAC28}" type="pres">
      <dgm:prSet presAssocID="{2D2509FF-CE0C-44B9-9E26-47E0A43B9917}" presName="root1" presStyleCnt="0"/>
      <dgm:spPr/>
    </dgm:pt>
    <dgm:pt modelId="{0D1B12E8-8325-4A34-9C2F-CDAB68786F7B}" type="pres">
      <dgm:prSet presAssocID="{2D2509FF-CE0C-44B9-9E26-47E0A43B9917}" presName="LevelOneTextNode" presStyleLbl="node0" presStyleIdx="0" presStyleCnt="1" custLinFactNeighborX="-39762" custLinFactNeighborY="-51342">
        <dgm:presLayoutVars>
          <dgm:chPref val="3"/>
        </dgm:presLayoutVars>
      </dgm:prSet>
      <dgm:spPr/>
    </dgm:pt>
    <dgm:pt modelId="{F682DBF3-ADD5-4703-AC00-7B3CF96EF2E9}" type="pres">
      <dgm:prSet presAssocID="{2D2509FF-CE0C-44B9-9E26-47E0A43B9917}" presName="level2hierChild" presStyleCnt="0"/>
      <dgm:spPr/>
    </dgm:pt>
    <dgm:pt modelId="{25B0DBAD-0658-4B21-8E7F-2CFECDE2D66B}" type="pres">
      <dgm:prSet presAssocID="{95AAA715-9341-40C6-ACD7-0F7E78E7E9B6}" presName="conn2-1" presStyleLbl="parChTrans1D2" presStyleIdx="0" presStyleCnt="2"/>
      <dgm:spPr/>
    </dgm:pt>
    <dgm:pt modelId="{75912EDA-96E4-445A-95E2-EE5E28FA5373}" type="pres">
      <dgm:prSet presAssocID="{95AAA715-9341-40C6-ACD7-0F7E78E7E9B6}" presName="connTx" presStyleLbl="parChTrans1D2" presStyleIdx="0" presStyleCnt="2"/>
      <dgm:spPr/>
    </dgm:pt>
    <dgm:pt modelId="{F44FE511-87B8-4E2E-B6A4-67A81A205725}" type="pres">
      <dgm:prSet presAssocID="{CBDC9D51-25E7-4434-96B9-23EF59A89A1C}" presName="root2" presStyleCnt="0"/>
      <dgm:spPr/>
    </dgm:pt>
    <dgm:pt modelId="{B1C78CB9-848F-45F4-8B99-98980CB63DBE}" type="pres">
      <dgm:prSet presAssocID="{CBDC9D51-25E7-4434-96B9-23EF59A89A1C}" presName="LevelTwoTextNode" presStyleLbl="node2" presStyleIdx="0" presStyleCnt="2">
        <dgm:presLayoutVars>
          <dgm:chPref val="3"/>
        </dgm:presLayoutVars>
      </dgm:prSet>
      <dgm:spPr/>
    </dgm:pt>
    <dgm:pt modelId="{3C85B807-96EA-4227-8A56-94DC50747142}" type="pres">
      <dgm:prSet presAssocID="{CBDC9D51-25E7-4434-96B9-23EF59A89A1C}" presName="level3hierChild" presStyleCnt="0"/>
      <dgm:spPr/>
    </dgm:pt>
    <dgm:pt modelId="{C34CA8C4-2B7D-4048-BE6C-4ED3A9578DA1}" type="pres">
      <dgm:prSet presAssocID="{E939B229-80DA-42EE-BF63-3F77F0309C1E}" presName="conn2-1" presStyleLbl="parChTrans1D3" presStyleIdx="0" presStyleCnt="5"/>
      <dgm:spPr/>
    </dgm:pt>
    <dgm:pt modelId="{728B8DA9-F8EB-4B6D-B595-B890F855829B}" type="pres">
      <dgm:prSet presAssocID="{E939B229-80DA-42EE-BF63-3F77F0309C1E}" presName="connTx" presStyleLbl="parChTrans1D3" presStyleIdx="0" presStyleCnt="5"/>
      <dgm:spPr/>
    </dgm:pt>
    <dgm:pt modelId="{5B0594A8-0FD8-4847-83E8-57E4C067F6C4}" type="pres">
      <dgm:prSet presAssocID="{D037D05A-58C6-440A-B9A2-B0B892CAF107}" presName="root2" presStyleCnt="0"/>
      <dgm:spPr/>
    </dgm:pt>
    <dgm:pt modelId="{69BC346B-DA2D-417C-AE88-7240F1B72E98}" type="pres">
      <dgm:prSet presAssocID="{D037D05A-58C6-440A-B9A2-B0B892CAF107}" presName="LevelTwoTextNode" presStyleLbl="node3" presStyleIdx="0" presStyleCnt="5">
        <dgm:presLayoutVars>
          <dgm:chPref val="3"/>
        </dgm:presLayoutVars>
      </dgm:prSet>
      <dgm:spPr/>
    </dgm:pt>
    <dgm:pt modelId="{A26133BC-EFE1-47D5-9B52-97C8B696D1DE}" type="pres">
      <dgm:prSet presAssocID="{D037D05A-58C6-440A-B9A2-B0B892CAF107}" presName="level3hierChild" presStyleCnt="0"/>
      <dgm:spPr/>
    </dgm:pt>
    <dgm:pt modelId="{990CCEA5-DC88-481D-B52C-D3B8ABFE7153}" type="pres">
      <dgm:prSet presAssocID="{3A1CC372-4E99-4FA1-AA86-09B5B4488BC8}" presName="conn2-1" presStyleLbl="parChTrans1D3" presStyleIdx="1" presStyleCnt="5"/>
      <dgm:spPr/>
    </dgm:pt>
    <dgm:pt modelId="{8D15F849-2B4B-4606-B321-36D5242F09C6}" type="pres">
      <dgm:prSet presAssocID="{3A1CC372-4E99-4FA1-AA86-09B5B4488BC8}" presName="connTx" presStyleLbl="parChTrans1D3" presStyleIdx="1" presStyleCnt="5"/>
      <dgm:spPr/>
    </dgm:pt>
    <dgm:pt modelId="{F79AC385-2D2A-40F0-924A-C891BDFA04AB}" type="pres">
      <dgm:prSet presAssocID="{788FA8D0-87C4-4114-940C-8AAC6793F53E}" presName="root2" presStyleCnt="0"/>
      <dgm:spPr/>
    </dgm:pt>
    <dgm:pt modelId="{142550C8-8A66-4A85-9883-99C13A0F518C}" type="pres">
      <dgm:prSet presAssocID="{788FA8D0-87C4-4114-940C-8AAC6793F53E}" presName="LevelTwoTextNode" presStyleLbl="node3" presStyleIdx="1" presStyleCnt="5">
        <dgm:presLayoutVars>
          <dgm:chPref val="3"/>
        </dgm:presLayoutVars>
      </dgm:prSet>
      <dgm:spPr/>
    </dgm:pt>
    <dgm:pt modelId="{16AE9B61-201B-4C6D-8603-CA8F48217191}" type="pres">
      <dgm:prSet presAssocID="{788FA8D0-87C4-4114-940C-8AAC6793F53E}" presName="level3hierChild" presStyleCnt="0"/>
      <dgm:spPr/>
    </dgm:pt>
    <dgm:pt modelId="{07125C3D-F60A-46E2-A840-3A130B177BE4}" type="pres">
      <dgm:prSet presAssocID="{0A535AA5-4DFB-4528-B5DE-33647F0DA03A}" presName="conn2-1" presStyleLbl="parChTrans1D3" presStyleIdx="2" presStyleCnt="5"/>
      <dgm:spPr/>
    </dgm:pt>
    <dgm:pt modelId="{7B6ECD2E-FB56-4898-A1B1-4CC1B9CDB08E}" type="pres">
      <dgm:prSet presAssocID="{0A535AA5-4DFB-4528-B5DE-33647F0DA03A}" presName="connTx" presStyleLbl="parChTrans1D3" presStyleIdx="2" presStyleCnt="5"/>
      <dgm:spPr/>
    </dgm:pt>
    <dgm:pt modelId="{90F82248-7BEB-4E64-98FA-0292A352D689}" type="pres">
      <dgm:prSet presAssocID="{6DBBDC7B-F3FD-46C6-95F8-819D100E19FE}" presName="root2" presStyleCnt="0"/>
      <dgm:spPr/>
    </dgm:pt>
    <dgm:pt modelId="{C4CD3D56-3AA7-482A-BB50-5ABBB79F3016}" type="pres">
      <dgm:prSet presAssocID="{6DBBDC7B-F3FD-46C6-95F8-819D100E19FE}" presName="LevelTwoTextNode" presStyleLbl="node3" presStyleIdx="2" presStyleCnt="5">
        <dgm:presLayoutVars>
          <dgm:chPref val="3"/>
        </dgm:presLayoutVars>
      </dgm:prSet>
      <dgm:spPr/>
    </dgm:pt>
    <dgm:pt modelId="{88DF4F64-557A-498C-A814-A5E381B21BCB}" type="pres">
      <dgm:prSet presAssocID="{6DBBDC7B-F3FD-46C6-95F8-819D100E19FE}" presName="level3hierChild" presStyleCnt="0"/>
      <dgm:spPr/>
    </dgm:pt>
    <dgm:pt modelId="{6F65C53B-5C0D-4F32-89C5-D086253810A7}" type="pres">
      <dgm:prSet presAssocID="{BF14AAF4-9AB3-4B67-B87B-48B963D845AD}" presName="conn2-1" presStyleLbl="parChTrans1D3" presStyleIdx="3" presStyleCnt="5"/>
      <dgm:spPr/>
    </dgm:pt>
    <dgm:pt modelId="{0F2984BC-5449-413A-8CDA-AED9A38F8F2E}" type="pres">
      <dgm:prSet presAssocID="{BF14AAF4-9AB3-4B67-B87B-48B963D845AD}" presName="connTx" presStyleLbl="parChTrans1D3" presStyleIdx="3" presStyleCnt="5"/>
      <dgm:spPr/>
    </dgm:pt>
    <dgm:pt modelId="{CAE4068C-7D66-4576-B1F8-360D855CBBA5}" type="pres">
      <dgm:prSet presAssocID="{2C23A648-1A33-43F6-BC4B-E305A2913CC3}" presName="root2" presStyleCnt="0"/>
      <dgm:spPr/>
    </dgm:pt>
    <dgm:pt modelId="{702A9D0A-F5CE-46B7-BAAB-725FAEEAF636}" type="pres">
      <dgm:prSet presAssocID="{2C23A648-1A33-43F6-BC4B-E305A2913CC3}" presName="LevelTwoTextNode" presStyleLbl="node3" presStyleIdx="3" presStyleCnt="5">
        <dgm:presLayoutVars>
          <dgm:chPref val="3"/>
        </dgm:presLayoutVars>
      </dgm:prSet>
      <dgm:spPr/>
    </dgm:pt>
    <dgm:pt modelId="{84F646C3-EDC0-4974-9810-73AB2269448B}" type="pres">
      <dgm:prSet presAssocID="{2C23A648-1A33-43F6-BC4B-E305A2913CC3}" presName="level3hierChild" presStyleCnt="0"/>
      <dgm:spPr/>
    </dgm:pt>
    <dgm:pt modelId="{9EFCC480-63F3-4B8B-875B-CB141328BE67}" type="pres">
      <dgm:prSet presAssocID="{686C1AE2-43D5-4940-BB3A-F1488E4D0545}" presName="conn2-1" presStyleLbl="parChTrans1D2" presStyleIdx="1" presStyleCnt="2"/>
      <dgm:spPr/>
    </dgm:pt>
    <dgm:pt modelId="{17004C3F-3406-4C08-B91F-A8AFE68DBBD1}" type="pres">
      <dgm:prSet presAssocID="{686C1AE2-43D5-4940-BB3A-F1488E4D0545}" presName="connTx" presStyleLbl="parChTrans1D2" presStyleIdx="1" presStyleCnt="2"/>
      <dgm:spPr/>
    </dgm:pt>
    <dgm:pt modelId="{01191CD8-7E5A-46E5-B299-099D12DE54F5}" type="pres">
      <dgm:prSet presAssocID="{2712161E-4B58-4E6A-A472-5B5FD78E83BB}" presName="root2" presStyleCnt="0"/>
      <dgm:spPr/>
    </dgm:pt>
    <dgm:pt modelId="{C0403679-4245-4156-ACF9-AAAE45EC2832}" type="pres">
      <dgm:prSet presAssocID="{2712161E-4B58-4E6A-A472-5B5FD78E83BB}" presName="LevelTwoTextNode" presStyleLbl="node2" presStyleIdx="1" presStyleCnt="2">
        <dgm:presLayoutVars>
          <dgm:chPref val="3"/>
        </dgm:presLayoutVars>
      </dgm:prSet>
      <dgm:spPr/>
    </dgm:pt>
    <dgm:pt modelId="{CFF8C852-0C7E-418C-A74B-5D6467CD6C87}" type="pres">
      <dgm:prSet presAssocID="{2712161E-4B58-4E6A-A472-5B5FD78E83BB}" presName="level3hierChild" presStyleCnt="0"/>
      <dgm:spPr/>
    </dgm:pt>
    <dgm:pt modelId="{DE6AD537-C912-4A55-AC00-51CCF29D53D9}" type="pres">
      <dgm:prSet presAssocID="{F424096C-F9A1-485E-8BA6-DEB5031E235D}" presName="conn2-1" presStyleLbl="parChTrans1D3" presStyleIdx="4" presStyleCnt="5"/>
      <dgm:spPr/>
    </dgm:pt>
    <dgm:pt modelId="{F96DF811-FE9C-47D6-86C8-82A9E3CB2DCD}" type="pres">
      <dgm:prSet presAssocID="{F424096C-F9A1-485E-8BA6-DEB5031E235D}" presName="connTx" presStyleLbl="parChTrans1D3" presStyleIdx="4" presStyleCnt="5"/>
      <dgm:spPr/>
    </dgm:pt>
    <dgm:pt modelId="{8BC2E56A-C439-4E95-AD11-55D6A35FA846}" type="pres">
      <dgm:prSet presAssocID="{0D22EEBC-8C92-44B8-8DDE-570A65A8E253}" presName="root2" presStyleCnt="0"/>
      <dgm:spPr/>
    </dgm:pt>
    <dgm:pt modelId="{FE10E095-7BA5-4684-972F-08AD1BF85095}" type="pres">
      <dgm:prSet presAssocID="{0D22EEBC-8C92-44B8-8DDE-570A65A8E253}" presName="LevelTwoTextNode" presStyleLbl="node3" presStyleIdx="4" presStyleCnt="5">
        <dgm:presLayoutVars>
          <dgm:chPref val="3"/>
        </dgm:presLayoutVars>
      </dgm:prSet>
      <dgm:spPr/>
    </dgm:pt>
    <dgm:pt modelId="{1DD65D07-55C6-4F3B-BEC6-F8926741F1E2}" type="pres">
      <dgm:prSet presAssocID="{0D22EEBC-8C92-44B8-8DDE-570A65A8E253}" presName="level3hierChild" presStyleCnt="0"/>
      <dgm:spPr/>
    </dgm:pt>
  </dgm:ptLst>
  <dgm:cxnLst>
    <dgm:cxn modelId="{C5023400-FCBF-4136-8B7B-896539487BE4}" type="presOf" srcId="{F8EC2021-F1A6-408E-B222-91952C0A2146}" destId="{882E1F95-DC1A-4CFB-81D8-6D77212FAC88}" srcOrd="0" destOrd="0" presId="urn:microsoft.com/office/officeart/2005/8/layout/hierarchy2"/>
    <dgm:cxn modelId="{A79B4C0A-7D98-4628-BE36-F660DE3EB340}" type="presOf" srcId="{D037D05A-58C6-440A-B9A2-B0B892CAF107}" destId="{69BC346B-DA2D-417C-AE88-7240F1B72E98}" srcOrd="0" destOrd="0" presId="urn:microsoft.com/office/officeart/2005/8/layout/hierarchy2"/>
    <dgm:cxn modelId="{D43B5613-4C36-464E-A456-2AAB2B37921A}" type="presOf" srcId="{3A1CC372-4E99-4FA1-AA86-09B5B4488BC8}" destId="{990CCEA5-DC88-481D-B52C-D3B8ABFE7153}" srcOrd="0" destOrd="0" presId="urn:microsoft.com/office/officeart/2005/8/layout/hierarchy2"/>
    <dgm:cxn modelId="{F7DF8F16-E4C5-400A-B6F5-D05CFAD211D5}" srcId="{2D2509FF-CE0C-44B9-9E26-47E0A43B9917}" destId="{CBDC9D51-25E7-4434-96B9-23EF59A89A1C}" srcOrd="0" destOrd="0" parTransId="{95AAA715-9341-40C6-ACD7-0F7E78E7E9B6}" sibTransId="{70137684-8DC2-493A-97C0-857DA8E547CE}"/>
    <dgm:cxn modelId="{38229E1C-417A-4D23-B365-392F6E79F73E}" type="presOf" srcId="{CBDC9D51-25E7-4434-96B9-23EF59A89A1C}" destId="{B1C78CB9-848F-45F4-8B99-98980CB63DBE}" srcOrd="0" destOrd="0" presId="urn:microsoft.com/office/officeart/2005/8/layout/hierarchy2"/>
    <dgm:cxn modelId="{5A2F7D25-6A9D-4EB4-A6C0-E588E45CE7B0}" type="presOf" srcId="{686C1AE2-43D5-4940-BB3A-F1488E4D0545}" destId="{17004C3F-3406-4C08-B91F-A8AFE68DBBD1}" srcOrd="1" destOrd="0" presId="urn:microsoft.com/office/officeart/2005/8/layout/hierarchy2"/>
    <dgm:cxn modelId="{71ABA22F-41F8-443D-8084-B04A10D61567}" type="presOf" srcId="{E939B229-80DA-42EE-BF63-3F77F0309C1E}" destId="{728B8DA9-F8EB-4B6D-B595-B890F855829B}" srcOrd="1" destOrd="0" presId="urn:microsoft.com/office/officeart/2005/8/layout/hierarchy2"/>
    <dgm:cxn modelId="{FD36FB2F-BD4E-42CC-A65A-632DE7CAACDB}" srcId="{CBDC9D51-25E7-4434-96B9-23EF59A89A1C}" destId="{788FA8D0-87C4-4114-940C-8AAC6793F53E}" srcOrd="1" destOrd="0" parTransId="{3A1CC372-4E99-4FA1-AA86-09B5B4488BC8}" sibTransId="{6C17433F-066E-46F5-95E4-A0561FE7F03C}"/>
    <dgm:cxn modelId="{56C59834-FE0E-4516-AB76-AECBA609AEE3}" type="presOf" srcId="{686C1AE2-43D5-4940-BB3A-F1488E4D0545}" destId="{9EFCC480-63F3-4B8B-875B-CB141328BE67}" srcOrd="0" destOrd="0" presId="urn:microsoft.com/office/officeart/2005/8/layout/hierarchy2"/>
    <dgm:cxn modelId="{9EF72A38-496C-4ECC-A643-5B2FA2438231}" type="presOf" srcId="{95AAA715-9341-40C6-ACD7-0F7E78E7E9B6}" destId="{25B0DBAD-0658-4B21-8E7F-2CFECDE2D66B}" srcOrd="0" destOrd="0" presId="urn:microsoft.com/office/officeart/2005/8/layout/hierarchy2"/>
    <dgm:cxn modelId="{ACA49138-C8DE-4468-A0A9-DF16BF97B820}" srcId="{2712161E-4B58-4E6A-A472-5B5FD78E83BB}" destId="{0D22EEBC-8C92-44B8-8DDE-570A65A8E253}" srcOrd="0" destOrd="0" parTransId="{F424096C-F9A1-485E-8BA6-DEB5031E235D}" sibTransId="{593564B4-D9F0-4FB9-8401-5474F0127536}"/>
    <dgm:cxn modelId="{02C0C865-B4B0-4377-9ABA-ABBC7E58F14B}" type="presOf" srcId="{0A535AA5-4DFB-4528-B5DE-33647F0DA03A}" destId="{7B6ECD2E-FB56-4898-A1B1-4CC1B9CDB08E}" srcOrd="1" destOrd="0" presId="urn:microsoft.com/office/officeart/2005/8/layout/hierarchy2"/>
    <dgm:cxn modelId="{BAFE5849-8677-454D-A2BA-43D6F37BBCD1}" type="presOf" srcId="{95AAA715-9341-40C6-ACD7-0F7E78E7E9B6}" destId="{75912EDA-96E4-445A-95E2-EE5E28FA5373}" srcOrd="1" destOrd="0" presId="urn:microsoft.com/office/officeart/2005/8/layout/hierarchy2"/>
    <dgm:cxn modelId="{ED22F94B-D993-4ADC-9D64-AC4E99E5C29B}" type="presOf" srcId="{788FA8D0-87C4-4114-940C-8AAC6793F53E}" destId="{142550C8-8A66-4A85-9883-99C13A0F518C}" srcOrd="0" destOrd="0" presId="urn:microsoft.com/office/officeart/2005/8/layout/hierarchy2"/>
    <dgm:cxn modelId="{1F759274-E248-4E28-9971-60D2D9BCFFE7}" srcId="{CBDC9D51-25E7-4434-96B9-23EF59A89A1C}" destId="{2C23A648-1A33-43F6-BC4B-E305A2913CC3}" srcOrd="3" destOrd="0" parTransId="{BF14AAF4-9AB3-4B67-B87B-48B963D845AD}" sibTransId="{FB0D0729-AD14-4331-B46D-7CC64593CE75}"/>
    <dgm:cxn modelId="{27AE035A-695A-48C7-AAA7-DB68BB37D3D9}" type="presOf" srcId="{BF14AAF4-9AB3-4B67-B87B-48B963D845AD}" destId="{6F65C53B-5C0D-4F32-89C5-D086253810A7}" srcOrd="0" destOrd="0" presId="urn:microsoft.com/office/officeart/2005/8/layout/hierarchy2"/>
    <dgm:cxn modelId="{4BCCBA81-80C8-47A7-9423-6BEDCF2C76A4}" srcId="{CBDC9D51-25E7-4434-96B9-23EF59A89A1C}" destId="{D037D05A-58C6-440A-B9A2-B0B892CAF107}" srcOrd="0" destOrd="0" parTransId="{E939B229-80DA-42EE-BF63-3F77F0309C1E}" sibTransId="{D1DC687B-239D-4350-86D6-9771A29B1005}"/>
    <dgm:cxn modelId="{E3189484-7C56-46C8-A496-539AE452AA6E}" type="presOf" srcId="{3A1CC372-4E99-4FA1-AA86-09B5B4488BC8}" destId="{8D15F849-2B4B-4606-B321-36D5242F09C6}" srcOrd="1" destOrd="0" presId="urn:microsoft.com/office/officeart/2005/8/layout/hierarchy2"/>
    <dgm:cxn modelId="{FA2C798D-559E-4270-93A0-A4C0A2768A2B}" type="presOf" srcId="{0A535AA5-4DFB-4528-B5DE-33647F0DA03A}" destId="{07125C3D-F60A-46E2-A840-3A130B177BE4}" srcOrd="0" destOrd="0" presId="urn:microsoft.com/office/officeart/2005/8/layout/hierarchy2"/>
    <dgm:cxn modelId="{F63A9D99-5F0A-4DA1-8B11-B260FDB0E2B3}" srcId="{CBDC9D51-25E7-4434-96B9-23EF59A89A1C}" destId="{6DBBDC7B-F3FD-46C6-95F8-819D100E19FE}" srcOrd="2" destOrd="0" parTransId="{0A535AA5-4DFB-4528-B5DE-33647F0DA03A}" sibTransId="{5ED0063A-44E9-419B-A4D5-326719E3F279}"/>
    <dgm:cxn modelId="{4F9D2DA1-F1A1-42C6-80D5-60344C245BE3}" type="presOf" srcId="{0D22EEBC-8C92-44B8-8DDE-570A65A8E253}" destId="{FE10E095-7BA5-4684-972F-08AD1BF85095}" srcOrd="0" destOrd="0" presId="urn:microsoft.com/office/officeart/2005/8/layout/hierarchy2"/>
    <dgm:cxn modelId="{0C3B3EA1-8F0B-4A3D-B853-0FB680F919E7}" type="presOf" srcId="{E939B229-80DA-42EE-BF63-3F77F0309C1E}" destId="{C34CA8C4-2B7D-4048-BE6C-4ED3A9578DA1}" srcOrd="0" destOrd="0" presId="urn:microsoft.com/office/officeart/2005/8/layout/hierarchy2"/>
    <dgm:cxn modelId="{5BCC9FA1-206A-48D3-BDBE-1A1128CA916B}" type="presOf" srcId="{BF14AAF4-9AB3-4B67-B87B-48B963D845AD}" destId="{0F2984BC-5449-413A-8CDA-AED9A38F8F2E}" srcOrd="1" destOrd="0" presId="urn:microsoft.com/office/officeart/2005/8/layout/hierarchy2"/>
    <dgm:cxn modelId="{BD479EAC-E72A-4868-B3A0-1CA8308E1969}" type="presOf" srcId="{F424096C-F9A1-485E-8BA6-DEB5031E235D}" destId="{DE6AD537-C912-4A55-AC00-51CCF29D53D9}" srcOrd="0" destOrd="0" presId="urn:microsoft.com/office/officeart/2005/8/layout/hierarchy2"/>
    <dgm:cxn modelId="{E55DA0C1-D8D8-4059-A767-AB4C58923355}" type="presOf" srcId="{6DBBDC7B-F3FD-46C6-95F8-819D100E19FE}" destId="{C4CD3D56-3AA7-482A-BB50-5ABBB79F3016}" srcOrd="0" destOrd="0" presId="urn:microsoft.com/office/officeart/2005/8/layout/hierarchy2"/>
    <dgm:cxn modelId="{A0D89ED4-C11D-46DF-9382-12DE304B6056}" type="presOf" srcId="{2712161E-4B58-4E6A-A472-5B5FD78E83BB}" destId="{C0403679-4245-4156-ACF9-AAAE45EC2832}" srcOrd="0" destOrd="0" presId="urn:microsoft.com/office/officeart/2005/8/layout/hierarchy2"/>
    <dgm:cxn modelId="{1F4447D8-BFFA-4353-909B-DADE721F1062}" type="presOf" srcId="{2D2509FF-CE0C-44B9-9E26-47E0A43B9917}" destId="{0D1B12E8-8325-4A34-9C2F-CDAB68786F7B}" srcOrd="0" destOrd="0" presId="urn:microsoft.com/office/officeart/2005/8/layout/hierarchy2"/>
    <dgm:cxn modelId="{9D3670DF-1A86-4F30-AF7C-762195BCB1CC}" type="presOf" srcId="{2C23A648-1A33-43F6-BC4B-E305A2913CC3}" destId="{702A9D0A-F5CE-46B7-BAAB-725FAEEAF636}" srcOrd="0" destOrd="0" presId="urn:microsoft.com/office/officeart/2005/8/layout/hierarchy2"/>
    <dgm:cxn modelId="{E3C829E6-BD8A-4B17-A4DC-70732C6E216A}" type="presOf" srcId="{F424096C-F9A1-485E-8BA6-DEB5031E235D}" destId="{F96DF811-FE9C-47D6-86C8-82A9E3CB2DCD}" srcOrd="1" destOrd="0" presId="urn:microsoft.com/office/officeart/2005/8/layout/hierarchy2"/>
    <dgm:cxn modelId="{BDC37FEB-CB67-4DF2-9BC4-0E5A66B482B0}" srcId="{2D2509FF-CE0C-44B9-9E26-47E0A43B9917}" destId="{2712161E-4B58-4E6A-A472-5B5FD78E83BB}" srcOrd="1" destOrd="0" parTransId="{686C1AE2-43D5-4940-BB3A-F1488E4D0545}" sibTransId="{150B0788-30BA-4A95-9A7F-A9F6D5E16D8B}"/>
    <dgm:cxn modelId="{356460F8-3D98-45D6-B911-2D1D4F6D1813}" srcId="{F8EC2021-F1A6-408E-B222-91952C0A2146}" destId="{2D2509FF-CE0C-44B9-9E26-47E0A43B9917}" srcOrd="0" destOrd="0" parTransId="{00C6373C-C445-4DB1-96CC-D2CF985461F3}" sibTransId="{783F400A-4318-4727-9E69-BF1F205293EB}"/>
    <dgm:cxn modelId="{42F1CB05-FA5A-4FF6-8B04-77EC9DC499CB}" type="presParOf" srcId="{882E1F95-DC1A-4CFB-81D8-6D77212FAC88}" destId="{2FBC9C3D-5481-4C05-84A2-69F8627FAC28}" srcOrd="0" destOrd="0" presId="urn:microsoft.com/office/officeart/2005/8/layout/hierarchy2"/>
    <dgm:cxn modelId="{4F956A3D-502F-498E-9FF2-1381C19DAFBC}" type="presParOf" srcId="{2FBC9C3D-5481-4C05-84A2-69F8627FAC28}" destId="{0D1B12E8-8325-4A34-9C2F-CDAB68786F7B}" srcOrd="0" destOrd="0" presId="urn:microsoft.com/office/officeart/2005/8/layout/hierarchy2"/>
    <dgm:cxn modelId="{F7E59F1C-C429-44AA-9983-78507EFB5848}" type="presParOf" srcId="{2FBC9C3D-5481-4C05-84A2-69F8627FAC28}" destId="{F682DBF3-ADD5-4703-AC00-7B3CF96EF2E9}" srcOrd="1" destOrd="0" presId="urn:microsoft.com/office/officeart/2005/8/layout/hierarchy2"/>
    <dgm:cxn modelId="{1CE39330-CC85-49CC-949C-FB6093740F4D}" type="presParOf" srcId="{F682DBF3-ADD5-4703-AC00-7B3CF96EF2E9}" destId="{25B0DBAD-0658-4B21-8E7F-2CFECDE2D66B}" srcOrd="0" destOrd="0" presId="urn:microsoft.com/office/officeart/2005/8/layout/hierarchy2"/>
    <dgm:cxn modelId="{87DAFD40-68E4-428F-9531-515015F15E44}" type="presParOf" srcId="{25B0DBAD-0658-4B21-8E7F-2CFECDE2D66B}" destId="{75912EDA-96E4-445A-95E2-EE5E28FA5373}" srcOrd="0" destOrd="0" presId="urn:microsoft.com/office/officeart/2005/8/layout/hierarchy2"/>
    <dgm:cxn modelId="{5671933A-3950-4EC9-845A-E0CA24F29504}" type="presParOf" srcId="{F682DBF3-ADD5-4703-AC00-7B3CF96EF2E9}" destId="{F44FE511-87B8-4E2E-B6A4-67A81A205725}" srcOrd="1" destOrd="0" presId="urn:microsoft.com/office/officeart/2005/8/layout/hierarchy2"/>
    <dgm:cxn modelId="{48C4BA6F-42C0-4C05-BDF2-127B4DDA9607}" type="presParOf" srcId="{F44FE511-87B8-4E2E-B6A4-67A81A205725}" destId="{B1C78CB9-848F-45F4-8B99-98980CB63DBE}" srcOrd="0" destOrd="0" presId="urn:microsoft.com/office/officeart/2005/8/layout/hierarchy2"/>
    <dgm:cxn modelId="{CDE0A6CC-CBEF-4DDB-8AB2-61E41E0B17A7}" type="presParOf" srcId="{F44FE511-87B8-4E2E-B6A4-67A81A205725}" destId="{3C85B807-96EA-4227-8A56-94DC50747142}" srcOrd="1" destOrd="0" presId="urn:microsoft.com/office/officeart/2005/8/layout/hierarchy2"/>
    <dgm:cxn modelId="{5EB2CC4F-81CF-46FE-B9C4-FD22DDE238BC}" type="presParOf" srcId="{3C85B807-96EA-4227-8A56-94DC50747142}" destId="{C34CA8C4-2B7D-4048-BE6C-4ED3A9578DA1}" srcOrd="0" destOrd="0" presId="urn:microsoft.com/office/officeart/2005/8/layout/hierarchy2"/>
    <dgm:cxn modelId="{56B84983-EA03-4739-B8AB-D2E9E58D7375}" type="presParOf" srcId="{C34CA8C4-2B7D-4048-BE6C-4ED3A9578DA1}" destId="{728B8DA9-F8EB-4B6D-B595-B890F855829B}" srcOrd="0" destOrd="0" presId="urn:microsoft.com/office/officeart/2005/8/layout/hierarchy2"/>
    <dgm:cxn modelId="{C52D0917-C960-4A8F-A35B-244576A3C941}" type="presParOf" srcId="{3C85B807-96EA-4227-8A56-94DC50747142}" destId="{5B0594A8-0FD8-4847-83E8-57E4C067F6C4}" srcOrd="1" destOrd="0" presId="urn:microsoft.com/office/officeart/2005/8/layout/hierarchy2"/>
    <dgm:cxn modelId="{8E1F551E-B80E-4A61-BC7F-B515AEEEA85A}" type="presParOf" srcId="{5B0594A8-0FD8-4847-83E8-57E4C067F6C4}" destId="{69BC346B-DA2D-417C-AE88-7240F1B72E98}" srcOrd="0" destOrd="0" presId="urn:microsoft.com/office/officeart/2005/8/layout/hierarchy2"/>
    <dgm:cxn modelId="{6F4915FD-FAEA-48C0-921C-0AA32C3AC8ED}" type="presParOf" srcId="{5B0594A8-0FD8-4847-83E8-57E4C067F6C4}" destId="{A26133BC-EFE1-47D5-9B52-97C8B696D1DE}" srcOrd="1" destOrd="0" presId="urn:microsoft.com/office/officeart/2005/8/layout/hierarchy2"/>
    <dgm:cxn modelId="{E93D9265-4BBD-4B5A-8AAA-1E0F1F6DDB26}" type="presParOf" srcId="{3C85B807-96EA-4227-8A56-94DC50747142}" destId="{990CCEA5-DC88-481D-B52C-D3B8ABFE7153}" srcOrd="2" destOrd="0" presId="urn:microsoft.com/office/officeart/2005/8/layout/hierarchy2"/>
    <dgm:cxn modelId="{D0F73D37-DB05-4539-ACB8-8B818CA4C2D5}" type="presParOf" srcId="{990CCEA5-DC88-481D-B52C-D3B8ABFE7153}" destId="{8D15F849-2B4B-4606-B321-36D5242F09C6}" srcOrd="0" destOrd="0" presId="urn:microsoft.com/office/officeart/2005/8/layout/hierarchy2"/>
    <dgm:cxn modelId="{D9601F8E-6621-4647-BA23-69BFFDC726BA}" type="presParOf" srcId="{3C85B807-96EA-4227-8A56-94DC50747142}" destId="{F79AC385-2D2A-40F0-924A-C891BDFA04AB}" srcOrd="3" destOrd="0" presId="urn:microsoft.com/office/officeart/2005/8/layout/hierarchy2"/>
    <dgm:cxn modelId="{C0C3247F-7890-4B7C-8213-581E655D0930}" type="presParOf" srcId="{F79AC385-2D2A-40F0-924A-C891BDFA04AB}" destId="{142550C8-8A66-4A85-9883-99C13A0F518C}" srcOrd="0" destOrd="0" presId="urn:microsoft.com/office/officeart/2005/8/layout/hierarchy2"/>
    <dgm:cxn modelId="{FDE5DD3A-E6DB-4149-BC0C-A7C497118DBA}" type="presParOf" srcId="{F79AC385-2D2A-40F0-924A-C891BDFA04AB}" destId="{16AE9B61-201B-4C6D-8603-CA8F48217191}" srcOrd="1" destOrd="0" presId="urn:microsoft.com/office/officeart/2005/8/layout/hierarchy2"/>
    <dgm:cxn modelId="{8212FEC5-B4D4-4084-8B75-E625FFF62920}" type="presParOf" srcId="{3C85B807-96EA-4227-8A56-94DC50747142}" destId="{07125C3D-F60A-46E2-A840-3A130B177BE4}" srcOrd="4" destOrd="0" presId="urn:microsoft.com/office/officeart/2005/8/layout/hierarchy2"/>
    <dgm:cxn modelId="{93653138-DDF4-42F6-9985-32F31D19A347}" type="presParOf" srcId="{07125C3D-F60A-46E2-A840-3A130B177BE4}" destId="{7B6ECD2E-FB56-4898-A1B1-4CC1B9CDB08E}" srcOrd="0" destOrd="0" presId="urn:microsoft.com/office/officeart/2005/8/layout/hierarchy2"/>
    <dgm:cxn modelId="{397AD0C5-6344-45CF-9537-42D69C28527A}" type="presParOf" srcId="{3C85B807-96EA-4227-8A56-94DC50747142}" destId="{90F82248-7BEB-4E64-98FA-0292A352D689}" srcOrd="5" destOrd="0" presId="urn:microsoft.com/office/officeart/2005/8/layout/hierarchy2"/>
    <dgm:cxn modelId="{268BD6AB-5886-44A1-A45C-9831F639B3C3}" type="presParOf" srcId="{90F82248-7BEB-4E64-98FA-0292A352D689}" destId="{C4CD3D56-3AA7-482A-BB50-5ABBB79F3016}" srcOrd="0" destOrd="0" presId="urn:microsoft.com/office/officeart/2005/8/layout/hierarchy2"/>
    <dgm:cxn modelId="{7D11D363-0806-4F95-96EB-7AA4B9956D01}" type="presParOf" srcId="{90F82248-7BEB-4E64-98FA-0292A352D689}" destId="{88DF4F64-557A-498C-A814-A5E381B21BCB}" srcOrd="1" destOrd="0" presId="urn:microsoft.com/office/officeart/2005/8/layout/hierarchy2"/>
    <dgm:cxn modelId="{15B37E2A-4AA0-40F2-809C-BA93B7EBDE03}" type="presParOf" srcId="{3C85B807-96EA-4227-8A56-94DC50747142}" destId="{6F65C53B-5C0D-4F32-89C5-D086253810A7}" srcOrd="6" destOrd="0" presId="urn:microsoft.com/office/officeart/2005/8/layout/hierarchy2"/>
    <dgm:cxn modelId="{4A208EFF-D85E-4ABD-8F8E-D4458A2D26C5}" type="presParOf" srcId="{6F65C53B-5C0D-4F32-89C5-D086253810A7}" destId="{0F2984BC-5449-413A-8CDA-AED9A38F8F2E}" srcOrd="0" destOrd="0" presId="urn:microsoft.com/office/officeart/2005/8/layout/hierarchy2"/>
    <dgm:cxn modelId="{E92BB060-C79D-41FE-A18B-3FEF16F0701D}" type="presParOf" srcId="{3C85B807-96EA-4227-8A56-94DC50747142}" destId="{CAE4068C-7D66-4576-B1F8-360D855CBBA5}" srcOrd="7" destOrd="0" presId="urn:microsoft.com/office/officeart/2005/8/layout/hierarchy2"/>
    <dgm:cxn modelId="{BB12B0CC-F529-4319-923E-9E267A4D8DF9}" type="presParOf" srcId="{CAE4068C-7D66-4576-B1F8-360D855CBBA5}" destId="{702A9D0A-F5CE-46B7-BAAB-725FAEEAF636}" srcOrd="0" destOrd="0" presId="urn:microsoft.com/office/officeart/2005/8/layout/hierarchy2"/>
    <dgm:cxn modelId="{D5BF9734-C845-4B52-B725-6D25CE8C491C}" type="presParOf" srcId="{CAE4068C-7D66-4576-B1F8-360D855CBBA5}" destId="{84F646C3-EDC0-4974-9810-73AB2269448B}" srcOrd="1" destOrd="0" presId="urn:microsoft.com/office/officeart/2005/8/layout/hierarchy2"/>
    <dgm:cxn modelId="{8EA68C2B-7AB9-497C-BEC4-4D946757F617}" type="presParOf" srcId="{F682DBF3-ADD5-4703-AC00-7B3CF96EF2E9}" destId="{9EFCC480-63F3-4B8B-875B-CB141328BE67}" srcOrd="2" destOrd="0" presId="urn:microsoft.com/office/officeart/2005/8/layout/hierarchy2"/>
    <dgm:cxn modelId="{5E831A90-FA80-48FD-A7B7-0B526958D8B1}" type="presParOf" srcId="{9EFCC480-63F3-4B8B-875B-CB141328BE67}" destId="{17004C3F-3406-4C08-B91F-A8AFE68DBBD1}" srcOrd="0" destOrd="0" presId="urn:microsoft.com/office/officeart/2005/8/layout/hierarchy2"/>
    <dgm:cxn modelId="{EFC5E275-F119-4851-A22E-A333DE95F401}" type="presParOf" srcId="{F682DBF3-ADD5-4703-AC00-7B3CF96EF2E9}" destId="{01191CD8-7E5A-46E5-B299-099D12DE54F5}" srcOrd="3" destOrd="0" presId="urn:microsoft.com/office/officeart/2005/8/layout/hierarchy2"/>
    <dgm:cxn modelId="{C9BBE982-2706-4DD4-911C-62D14181A76D}" type="presParOf" srcId="{01191CD8-7E5A-46E5-B299-099D12DE54F5}" destId="{C0403679-4245-4156-ACF9-AAAE45EC2832}" srcOrd="0" destOrd="0" presId="urn:microsoft.com/office/officeart/2005/8/layout/hierarchy2"/>
    <dgm:cxn modelId="{D627BA9C-4879-4EC6-B1D2-87CA4C5A4C10}" type="presParOf" srcId="{01191CD8-7E5A-46E5-B299-099D12DE54F5}" destId="{CFF8C852-0C7E-418C-A74B-5D6467CD6C87}" srcOrd="1" destOrd="0" presId="urn:microsoft.com/office/officeart/2005/8/layout/hierarchy2"/>
    <dgm:cxn modelId="{984DA66D-2BB3-4236-B3E8-AEB8028092F9}" type="presParOf" srcId="{CFF8C852-0C7E-418C-A74B-5D6467CD6C87}" destId="{DE6AD537-C912-4A55-AC00-51CCF29D53D9}" srcOrd="0" destOrd="0" presId="urn:microsoft.com/office/officeart/2005/8/layout/hierarchy2"/>
    <dgm:cxn modelId="{08920449-34DF-470B-A1F5-D4BF4C64D702}" type="presParOf" srcId="{DE6AD537-C912-4A55-AC00-51CCF29D53D9}" destId="{F96DF811-FE9C-47D6-86C8-82A9E3CB2DCD}" srcOrd="0" destOrd="0" presId="urn:microsoft.com/office/officeart/2005/8/layout/hierarchy2"/>
    <dgm:cxn modelId="{E849BA2D-DF74-42DF-B0D4-356FF725F3A6}" type="presParOf" srcId="{CFF8C852-0C7E-418C-A74B-5D6467CD6C87}" destId="{8BC2E56A-C439-4E95-AD11-55D6A35FA846}" srcOrd="1" destOrd="0" presId="urn:microsoft.com/office/officeart/2005/8/layout/hierarchy2"/>
    <dgm:cxn modelId="{E9C8E773-DCB8-4190-8F02-644E93D8CA3C}" type="presParOf" srcId="{8BC2E56A-C439-4E95-AD11-55D6A35FA846}" destId="{FE10E095-7BA5-4684-972F-08AD1BF85095}" srcOrd="0" destOrd="0" presId="urn:microsoft.com/office/officeart/2005/8/layout/hierarchy2"/>
    <dgm:cxn modelId="{684DADA9-3591-431E-A530-2D93CA430D03}" type="presParOf" srcId="{8BC2E56A-C439-4E95-AD11-55D6A35FA846}" destId="{1DD65D07-55C6-4F3B-BEC6-F8926741F1E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2B86CF-C051-43AA-B45C-0ADF13E8AE34}"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ES"/>
        </a:p>
      </dgm:t>
    </dgm:pt>
    <dgm:pt modelId="{2F91A711-D4C0-4865-92EC-96AE5E09B3E0}">
      <dgm:prSet phldrT="[Texto]"/>
      <dgm:spPr/>
      <dgm:t>
        <a:bodyPr/>
        <a:lstStyle/>
        <a:p>
          <a:r>
            <a:rPr lang="es-ES" dirty="0"/>
            <a:t>Proveedores de servicios (lavandería, mantenimiento, otros)</a:t>
          </a:r>
        </a:p>
      </dgm:t>
    </dgm:pt>
    <dgm:pt modelId="{72B61445-7A3A-453A-B8D3-0FFA62AF9531}" type="parTrans" cxnId="{6F8F0B34-F52E-4F79-B77B-4B1E830E1BA4}">
      <dgm:prSet/>
      <dgm:spPr/>
      <dgm:t>
        <a:bodyPr/>
        <a:lstStyle/>
        <a:p>
          <a:endParaRPr lang="es-ES"/>
        </a:p>
      </dgm:t>
    </dgm:pt>
    <dgm:pt modelId="{AF99B4D7-E5E6-43E9-8F46-27F7E4281806}" type="sibTrans" cxnId="{6F8F0B34-F52E-4F79-B77B-4B1E830E1BA4}">
      <dgm:prSet/>
      <dgm:spPr/>
      <dgm:t>
        <a:bodyPr/>
        <a:lstStyle/>
        <a:p>
          <a:endParaRPr lang="es-ES"/>
        </a:p>
      </dgm:t>
    </dgm:pt>
    <dgm:pt modelId="{CA5FB97F-141F-40A4-9305-B8D07069690E}">
      <dgm:prSet phldrT="[Texto]"/>
      <dgm:spPr/>
      <dgm:t>
        <a:bodyPr/>
        <a:lstStyle/>
        <a:p>
          <a:r>
            <a:rPr lang="es-ES"/>
            <a:t>Transporte desde/hasta el establecimiento</a:t>
          </a:r>
        </a:p>
      </dgm:t>
    </dgm:pt>
    <dgm:pt modelId="{E95AE747-6DCE-4BDC-BEF8-1F63AD0398EF}" type="parTrans" cxnId="{B81E5FCB-36F7-47F6-88D4-1C2D91101215}">
      <dgm:prSet/>
      <dgm:spPr/>
      <dgm:t>
        <a:bodyPr/>
        <a:lstStyle/>
        <a:p>
          <a:endParaRPr lang="es-ES"/>
        </a:p>
      </dgm:t>
    </dgm:pt>
    <dgm:pt modelId="{965173D9-0225-48AF-B335-1177B5C5F8F1}" type="sibTrans" cxnId="{B81E5FCB-36F7-47F6-88D4-1C2D91101215}">
      <dgm:prSet/>
      <dgm:spPr/>
      <dgm:t>
        <a:bodyPr/>
        <a:lstStyle/>
        <a:p>
          <a:endParaRPr lang="es-ES"/>
        </a:p>
      </dgm:t>
    </dgm:pt>
    <dgm:pt modelId="{811B5AB4-C76A-4567-B4F4-4B4D07145784}">
      <dgm:prSet phldrT="[Texto]"/>
      <dgm:spPr/>
      <dgm:t>
        <a:bodyPr/>
        <a:lstStyle/>
        <a:p>
          <a:r>
            <a:rPr lang="es-ES" dirty="0"/>
            <a:t>Prestación del servicio</a:t>
          </a:r>
        </a:p>
      </dgm:t>
    </dgm:pt>
    <dgm:pt modelId="{C7CE76A1-0068-4976-BFD4-00A6E9877532}" type="parTrans" cxnId="{5AFEF2EA-4B21-4AD6-8B8F-96BF7338E9FC}">
      <dgm:prSet/>
      <dgm:spPr/>
      <dgm:t>
        <a:bodyPr/>
        <a:lstStyle/>
        <a:p>
          <a:endParaRPr lang="es-ES"/>
        </a:p>
      </dgm:t>
    </dgm:pt>
    <dgm:pt modelId="{C9076AF4-5587-4EA0-87C9-21A281D745B7}" type="sibTrans" cxnId="{5AFEF2EA-4B21-4AD6-8B8F-96BF7338E9FC}">
      <dgm:prSet/>
      <dgm:spPr/>
      <dgm:t>
        <a:bodyPr/>
        <a:lstStyle/>
        <a:p>
          <a:endParaRPr lang="es-ES"/>
        </a:p>
      </dgm:t>
    </dgm:pt>
    <dgm:pt modelId="{BA480EA6-4A69-42FE-BCE9-E4AF9A7D0BE8}">
      <dgm:prSet phldrT="[Texto]"/>
      <dgm:spPr/>
      <dgm:t>
        <a:bodyPr/>
        <a:lstStyle/>
        <a:p>
          <a:r>
            <a:rPr lang="es-ES" dirty="0"/>
            <a:t>Proveedores de bienes de equipo/instalaciones</a:t>
          </a:r>
        </a:p>
      </dgm:t>
    </dgm:pt>
    <dgm:pt modelId="{EAE90420-DC7B-4E79-8702-190C7AD0E198}" type="parTrans" cxnId="{847AE8AB-BF48-4870-8EB4-30AE5AE65145}">
      <dgm:prSet/>
      <dgm:spPr/>
      <dgm:t>
        <a:bodyPr/>
        <a:lstStyle/>
        <a:p>
          <a:endParaRPr lang="es-ES"/>
        </a:p>
      </dgm:t>
    </dgm:pt>
    <dgm:pt modelId="{50767D01-1D38-4B33-9A21-60E3043FDE67}" type="sibTrans" cxnId="{847AE8AB-BF48-4870-8EB4-30AE5AE65145}">
      <dgm:prSet/>
      <dgm:spPr/>
      <dgm:t>
        <a:bodyPr/>
        <a:lstStyle/>
        <a:p>
          <a:endParaRPr lang="es-ES"/>
        </a:p>
      </dgm:t>
    </dgm:pt>
    <dgm:pt modelId="{5A056A5E-22B2-4B89-96F8-4D20CD455D31}">
      <dgm:prSet phldrT="[Texto]"/>
      <dgm:spPr/>
      <dgm:t>
        <a:bodyPr/>
        <a:lstStyle/>
        <a:p>
          <a:r>
            <a:rPr lang="es-ES"/>
            <a:t>Transporte desde/hasta el establecimiento</a:t>
          </a:r>
        </a:p>
      </dgm:t>
    </dgm:pt>
    <dgm:pt modelId="{F8DA926D-83A5-4AE4-BA19-5A866BE0CAC7}" type="parTrans" cxnId="{7D2E0457-EBCC-4864-8D89-483C9327DB48}">
      <dgm:prSet/>
      <dgm:spPr/>
      <dgm:t>
        <a:bodyPr/>
        <a:lstStyle/>
        <a:p>
          <a:endParaRPr lang="es-ES"/>
        </a:p>
      </dgm:t>
    </dgm:pt>
    <dgm:pt modelId="{D47CC861-AA84-4E68-AC92-A820DC19D71B}" type="sibTrans" cxnId="{7D2E0457-EBCC-4864-8D89-483C9327DB48}">
      <dgm:prSet/>
      <dgm:spPr/>
      <dgm:t>
        <a:bodyPr/>
        <a:lstStyle/>
        <a:p>
          <a:endParaRPr lang="es-ES"/>
        </a:p>
      </dgm:t>
    </dgm:pt>
    <dgm:pt modelId="{E3E30763-6294-416A-8BDB-B0F2B58F23AD}">
      <dgm:prSet phldrT="[Texto]"/>
      <dgm:spPr/>
      <dgm:t>
        <a:bodyPr/>
        <a:lstStyle/>
        <a:p>
          <a:r>
            <a:rPr lang="es-ES" dirty="0"/>
            <a:t>Producción de los bienes de equipo/instalaciones</a:t>
          </a:r>
        </a:p>
      </dgm:t>
    </dgm:pt>
    <dgm:pt modelId="{016D8A84-E53C-4BF0-BAEB-2E9440480F6E}" type="parTrans" cxnId="{1D21EAA6-7915-477A-BCC2-676F0DA5EFD5}">
      <dgm:prSet/>
      <dgm:spPr/>
      <dgm:t>
        <a:bodyPr/>
        <a:lstStyle/>
        <a:p>
          <a:endParaRPr lang="es-ES"/>
        </a:p>
      </dgm:t>
    </dgm:pt>
    <dgm:pt modelId="{F031158B-0B30-4363-B481-4A6636F3FBAD}" type="sibTrans" cxnId="{1D21EAA6-7915-477A-BCC2-676F0DA5EFD5}">
      <dgm:prSet/>
      <dgm:spPr/>
      <dgm:t>
        <a:bodyPr/>
        <a:lstStyle/>
        <a:p>
          <a:endParaRPr lang="es-ES"/>
        </a:p>
      </dgm:t>
    </dgm:pt>
    <dgm:pt modelId="{57C82F15-A320-41E6-9946-970A5F9B91FD}">
      <dgm:prSet phldrT="[Texto]"/>
      <dgm:spPr/>
      <dgm:t>
        <a:bodyPr/>
        <a:lstStyle/>
        <a:p>
          <a:r>
            <a:rPr lang="es-ES"/>
            <a:t>Proveedores de alimentación, bebidas y consumibles</a:t>
          </a:r>
        </a:p>
      </dgm:t>
    </dgm:pt>
    <dgm:pt modelId="{EEC27C6D-1655-4F44-8276-EF9B7ECDF79C}" type="parTrans" cxnId="{E2357BF0-4725-49FB-898C-5F15AF9356F9}">
      <dgm:prSet/>
      <dgm:spPr/>
      <dgm:t>
        <a:bodyPr/>
        <a:lstStyle/>
        <a:p>
          <a:endParaRPr lang="es-ES"/>
        </a:p>
      </dgm:t>
    </dgm:pt>
    <dgm:pt modelId="{2EE11EDA-1A28-43BB-A79A-228520759454}" type="sibTrans" cxnId="{E2357BF0-4725-49FB-898C-5F15AF9356F9}">
      <dgm:prSet/>
      <dgm:spPr/>
      <dgm:t>
        <a:bodyPr/>
        <a:lstStyle/>
        <a:p>
          <a:endParaRPr lang="es-ES"/>
        </a:p>
      </dgm:t>
    </dgm:pt>
    <dgm:pt modelId="{7160E668-692D-4437-B952-073BF0124BD3}">
      <dgm:prSet phldrT="[Texto]"/>
      <dgm:spPr/>
      <dgm:t>
        <a:bodyPr/>
        <a:lstStyle/>
        <a:p>
          <a:r>
            <a:rPr lang="es-ES"/>
            <a:t>Transporte desde/hasta el establecimiento</a:t>
          </a:r>
        </a:p>
      </dgm:t>
    </dgm:pt>
    <dgm:pt modelId="{035AF269-A730-4A9D-9C77-FDD9DE537BDE}" type="parTrans" cxnId="{4116DB78-859B-4E79-88AF-5D4534ACF37A}">
      <dgm:prSet/>
      <dgm:spPr/>
      <dgm:t>
        <a:bodyPr/>
        <a:lstStyle/>
        <a:p>
          <a:endParaRPr lang="es-ES"/>
        </a:p>
      </dgm:t>
    </dgm:pt>
    <dgm:pt modelId="{9C06BC79-4F6E-4B98-9AF5-DB85D11A7A3D}" type="sibTrans" cxnId="{4116DB78-859B-4E79-88AF-5D4534ACF37A}">
      <dgm:prSet/>
      <dgm:spPr/>
      <dgm:t>
        <a:bodyPr/>
        <a:lstStyle/>
        <a:p>
          <a:endParaRPr lang="es-ES"/>
        </a:p>
      </dgm:t>
    </dgm:pt>
    <dgm:pt modelId="{B524E8DC-E323-45DB-B96F-ED201F8FB94D}">
      <dgm:prSet phldrT="[Texto]"/>
      <dgm:spPr/>
      <dgm:t>
        <a:bodyPr/>
        <a:lstStyle/>
        <a:p>
          <a:r>
            <a:rPr lang="es-ES"/>
            <a:t>Clientes</a:t>
          </a:r>
        </a:p>
      </dgm:t>
    </dgm:pt>
    <dgm:pt modelId="{EFB88E41-67D0-4DE6-82DF-9D24BC8B4FC3}" type="parTrans" cxnId="{C869DF8E-4AAF-4348-9DC8-B746F5D02E29}">
      <dgm:prSet/>
      <dgm:spPr/>
      <dgm:t>
        <a:bodyPr/>
        <a:lstStyle/>
        <a:p>
          <a:endParaRPr lang="es-ES"/>
        </a:p>
      </dgm:t>
    </dgm:pt>
    <dgm:pt modelId="{0E09BED3-3CA1-424A-B180-B7CE4E186D9E}" type="sibTrans" cxnId="{C869DF8E-4AAF-4348-9DC8-B746F5D02E29}">
      <dgm:prSet/>
      <dgm:spPr/>
      <dgm:t>
        <a:bodyPr/>
        <a:lstStyle/>
        <a:p>
          <a:endParaRPr lang="es-ES"/>
        </a:p>
      </dgm:t>
    </dgm:pt>
    <dgm:pt modelId="{773303DC-6F8C-456E-926A-5C188580165A}">
      <dgm:prSet phldrT="[Texto]"/>
      <dgm:spPr/>
      <dgm:t>
        <a:bodyPr/>
        <a:lstStyle/>
        <a:p>
          <a:r>
            <a:rPr lang="es-ES"/>
            <a:t>Gestión de residuos</a:t>
          </a:r>
        </a:p>
      </dgm:t>
    </dgm:pt>
    <dgm:pt modelId="{AA3A9DB1-F3E4-4A1E-AA04-1EC6B0D2CE80}" type="parTrans" cxnId="{6000EE73-3226-49DC-A8D2-E35790A94E80}">
      <dgm:prSet/>
      <dgm:spPr/>
      <dgm:t>
        <a:bodyPr/>
        <a:lstStyle/>
        <a:p>
          <a:endParaRPr lang="es-ES"/>
        </a:p>
      </dgm:t>
    </dgm:pt>
    <dgm:pt modelId="{335AB5BA-3F2A-43C9-89C8-9270534111D4}" type="sibTrans" cxnId="{6000EE73-3226-49DC-A8D2-E35790A94E80}">
      <dgm:prSet/>
      <dgm:spPr/>
      <dgm:t>
        <a:bodyPr/>
        <a:lstStyle/>
        <a:p>
          <a:endParaRPr lang="es-ES"/>
        </a:p>
      </dgm:t>
    </dgm:pt>
    <dgm:pt modelId="{A36B5B07-4CC3-4421-8F83-5A0B218D6674}">
      <dgm:prSet phldrT="[Texto]"/>
      <dgm:spPr/>
      <dgm:t>
        <a:bodyPr/>
        <a:lstStyle/>
        <a:p>
          <a:r>
            <a:rPr lang="es-ES"/>
            <a:t>Transporte desde/hasta el establecimiento</a:t>
          </a:r>
        </a:p>
      </dgm:t>
    </dgm:pt>
    <dgm:pt modelId="{517DD9EB-D471-4B32-8F26-E2561B8261D2}" type="parTrans" cxnId="{D6F0F9B5-1C80-419F-A55D-0D8AFC3E21A4}">
      <dgm:prSet/>
      <dgm:spPr/>
      <dgm:t>
        <a:bodyPr/>
        <a:lstStyle/>
        <a:p>
          <a:endParaRPr lang="es-ES"/>
        </a:p>
      </dgm:t>
    </dgm:pt>
    <dgm:pt modelId="{348C8F6C-9B4D-4419-B9ED-26593E6CF2D7}" type="sibTrans" cxnId="{D6F0F9B5-1C80-419F-A55D-0D8AFC3E21A4}">
      <dgm:prSet/>
      <dgm:spPr/>
      <dgm:t>
        <a:bodyPr/>
        <a:lstStyle/>
        <a:p>
          <a:endParaRPr lang="es-ES"/>
        </a:p>
      </dgm:t>
    </dgm:pt>
    <dgm:pt modelId="{BD0CC9FA-7DA7-4599-9A5C-56A46D808C6D}">
      <dgm:prSet phldrT="[Texto]"/>
      <dgm:spPr/>
      <dgm:t>
        <a:bodyPr/>
        <a:lstStyle/>
        <a:p>
          <a:r>
            <a:rPr lang="es-ES" dirty="0"/>
            <a:t>Utilización de recursos del establecimiento (habitaciones, baños, instalaciones, </a:t>
          </a:r>
          <a:r>
            <a:rPr lang="es-ES" dirty="0" err="1"/>
            <a:t>etc</a:t>
          </a:r>
          <a:r>
            <a:rPr lang="es-ES" dirty="0"/>
            <a:t>)</a:t>
          </a:r>
        </a:p>
      </dgm:t>
    </dgm:pt>
    <dgm:pt modelId="{D41FEB04-AD88-4086-A121-65E54ECE147A}" type="parTrans" cxnId="{0D62EAB3-561A-4DF1-B1F0-37CC950AA435}">
      <dgm:prSet/>
      <dgm:spPr/>
      <dgm:t>
        <a:bodyPr/>
        <a:lstStyle/>
        <a:p>
          <a:endParaRPr lang="es-ES"/>
        </a:p>
      </dgm:t>
    </dgm:pt>
    <dgm:pt modelId="{994D2808-C160-4630-9690-9B7445D6B846}" type="sibTrans" cxnId="{0D62EAB3-561A-4DF1-B1F0-37CC950AA435}">
      <dgm:prSet/>
      <dgm:spPr/>
      <dgm:t>
        <a:bodyPr/>
        <a:lstStyle/>
        <a:p>
          <a:endParaRPr lang="es-ES"/>
        </a:p>
      </dgm:t>
    </dgm:pt>
    <dgm:pt modelId="{3D3942BA-4705-4831-9731-415D9ECD6F23}">
      <dgm:prSet/>
      <dgm:spPr/>
      <dgm:t>
        <a:bodyPr/>
        <a:lstStyle/>
        <a:p>
          <a:r>
            <a:rPr lang="es-ES"/>
            <a:t>Producción de los consumibles</a:t>
          </a:r>
        </a:p>
      </dgm:t>
    </dgm:pt>
    <dgm:pt modelId="{606AC796-C087-46B2-99F8-3A9B3918FD7A}" type="parTrans" cxnId="{560FDE82-F540-482B-9B32-FCD45AB3E3BB}">
      <dgm:prSet/>
      <dgm:spPr/>
      <dgm:t>
        <a:bodyPr/>
        <a:lstStyle/>
        <a:p>
          <a:endParaRPr lang="es-ES"/>
        </a:p>
      </dgm:t>
    </dgm:pt>
    <dgm:pt modelId="{1F5E9D6F-B73A-49B6-B46E-4FD8E83B16CC}" type="sibTrans" cxnId="{560FDE82-F540-482B-9B32-FCD45AB3E3BB}">
      <dgm:prSet/>
      <dgm:spPr/>
      <dgm:t>
        <a:bodyPr/>
        <a:lstStyle/>
        <a:p>
          <a:endParaRPr lang="es-ES"/>
        </a:p>
      </dgm:t>
    </dgm:pt>
    <dgm:pt modelId="{46EFA02D-6D73-4FD7-A3E1-E01AFE2A9F20}">
      <dgm:prSet phldrT="[Texto]"/>
      <dgm:spPr/>
      <dgm:t>
        <a:bodyPr/>
        <a:lstStyle/>
        <a:p>
          <a:r>
            <a:rPr lang="es-ES"/>
            <a:t>Transporte de los residuos hasta gestor/vertedero</a:t>
          </a:r>
        </a:p>
      </dgm:t>
    </dgm:pt>
    <dgm:pt modelId="{86A50EFD-D7D6-408C-A951-E68493252855}" type="parTrans" cxnId="{E00A73EE-EA6B-4779-AC14-B596A521CB28}">
      <dgm:prSet/>
      <dgm:spPr/>
      <dgm:t>
        <a:bodyPr/>
        <a:lstStyle/>
        <a:p>
          <a:endParaRPr lang="es-ES"/>
        </a:p>
      </dgm:t>
    </dgm:pt>
    <dgm:pt modelId="{8D00D633-DCE7-4FA5-B29C-671A5A44DBF4}" type="sibTrans" cxnId="{E00A73EE-EA6B-4779-AC14-B596A521CB28}">
      <dgm:prSet/>
      <dgm:spPr/>
      <dgm:t>
        <a:bodyPr/>
        <a:lstStyle/>
        <a:p>
          <a:endParaRPr lang="es-ES"/>
        </a:p>
      </dgm:t>
    </dgm:pt>
    <dgm:pt modelId="{BCC682C3-57B2-435F-99FC-056E48D21ED9}">
      <dgm:prSet/>
      <dgm:spPr/>
      <dgm:t>
        <a:bodyPr/>
        <a:lstStyle/>
        <a:p>
          <a:r>
            <a:rPr lang="es-ES"/>
            <a:t>Tratamiento de residuos en destino</a:t>
          </a:r>
        </a:p>
      </dgm:t>
    </dgm:pt>
    <dgm:pt modelId="{399902C4-00D9-4769-AF1E-F87856E14ABF}" type="parTrans" cxnId="{C0602F33-67AD-44C5-B3F6-B6D74A75832A}">
      <dgm:prSet/>
      <dgm:spPr/>
      <dgm:t>
        <a:bodyPr/>
        <a:lstStyle/>
        <a:p>
          <a:endParaRPr lang="es-ES"/>
        </a:p>
      </dgm:t>
    </dgm:pt>
    <dgm:pt modelId="{338296E7-26D7-4F8C-A60E-5AEB25FE620D}" type="sibTrans" cxnId="{C0602F33-67AD-44C5-B3F6-B6D74A75832A}">
      <dgm:prSet/>
      <dgm:spPr/>
      <dgm:t>
        <a:bodyPr/>
        <a:lstStyle/>
        <a:p>
          <a:endParaRPr lang="es-ES"/>
        </a:p>
      </dgm:t>
    </dgm:pt>
    <dgm:pt modelId="{5D5089CE-22FE-4CDB-B565-B046F94E3806}">
      <dgm:prSet phldrT="[Texto]"/>
      <dgm:spPr/>
      <dgm:t>
        <a:bodyPr/>
        <a:lstStyle/>
        <a:p>
          <a:r>
            <a:rPr lang="es-ES"/>
            <a:t>Tratamiento de los residuos en el establecimiento</a:t>
          </a:r>
        </a:p>
      </dgm:t>
    </dgm:pt>
    <dgm:pt modelId="{30EFEFAA-0994-40AF-9BBC-508A5330BD4B}" type="parTrans" cxnId="{5327947D-200E-4147-8161-D3EBC545547E}">
      <dgm:prSet/>
      <dgm:spPr/>
      <dgm:t>
        <a:bodyPr/>
        <a:lstStyle/>
        <a:p>
          <a:endParaRPr lang="es-ES"/>
        </a:p>
      </dgm:t>
    </dgm:pt>
    <dgm:pt modelId="{F52A1202-94A4-44F7-BDF7-91BF82E50FFD}" type="sibTrans" cxnId="{5327947D-200E-4147-8161-D3EBC545547E}">
      <dgm:prSet/>
      <dgm:spPr/>
      <dgm:t>
        <a:bodyPr/>
        <a:lstStyle/>
        <a:p>
          <a:endParaRPr lang="es-ES"/>
        </a:p>
      </dgm:t>
    </dgm:pt>
    <dgm:pt modelId="{3B6B166A-BD49-470A-BAAD-B2AEEC0217ED}" type="pres">
      <dgm:prSet presAssocID="{C72B86CF-C051-43AA-B45C-0ADF13E8AE34}" presName="linear" presStyleCnt="0">
        <dgm:presLayoutVars>
          <dgm:dir/>
          <dgm:resizeHandles val="exact"/>
        </dgm:presLayoutVars>
      </dgm:prSet>
      <dgm:spPr/>
    </dgm:pt>
    <dgm:pt modelId="{EE2CAB00-A80F-4211-B446-93EE89D58154}" type="pres">
      <dgm:prSet presAssocID="{2F91A711-D4C0-4865-92EC-96AE5E09B3E0}" presName="comp" presStyleCnt="0"/>
      <dgm:spPr/>
    </dgm:pt>
    <dgm:pt modelId="{E62B1DC4-41DC-4FC7-8778-FB0EB8FE23E9}" type="pres">
      <dgm:prSet presAssocID="{2F91A711-D4C0-4865-92EC-96AE5E09B3E0}" presName="box" presStyleLbl="node1" presStyleIdx="0" presStyleCnt="5"/>
      <dgm:spPr/>
    </dgm:pt>
    <dgm:pt modelId="{E1BFFBBC-F5C8-4B84-935E-DBA79E1C43EB}" type="pres">
      <dgm:prSet presAssocID="{2F91A711-D4C0-4865-92EC-96AE5E09B3E0}" presName="img"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Guantes de trabajo de piel"/>
        </a:ext>
      </dgm:extLst>
    </dgm:pt>
    <dgm:pt modelId="{BB4E5F85-C783-44A4-90B9-63D294919CC7}" type="pres">
      <dgm:prSet presAssocID="{2F91A711-D4C0-4865-92EC-96AE5E09B3E0}" presName="text" presStyleLbl="node1" presStyleIdx="0" presStyleCnt="5">
        <dgm:presLayoutVars>
          <dgm:bulletEnabled val="1"/>
        </dgm:presLayoutVars>
      </dgm:prSet>
      <dgm:spPr/>
    </dgm:pt>
    <dgm:pt modelId="{834087BC-92D7-4219-A65D-8224D8C18641}" type="pres">
      <dgm:prSet presAssocID="{AF99B4D7-E5E6-43E9-8F46-27F7E4281806}" presName="spacer" presStyleCnt="0"/>
      <dgm:spPr/>
    </dgm:pt>
    <dgm:pt modelId="{ABD18DDA-C260-474F-B6A3-5DFFC6F56E3C}" type="pres">
      <dgm:prSet presAssocID="{BA480EA6-4A69-42FE-BCE9-E4AF9A7D0BE8}" presName="comp" presStyleCnt="0"/>
      <dgm:spPr/>
    </dgm:pt>
    <dgm:pt modelId="{B9177B55-D2A8-4B57-92C1-5A84DCE9652D}" type="pres">
      <dgm:prSet presAssocID="{BA480EA6-4A69-42FE-BCE9-E4AF9A7D0BE8}" presName="box" presStyleLbl="node1" presStyleIdx="1" presStyleCnt="5"/>
      <dgm:spPr/>
    </dgm:pt>
    <dgm:pt modelId="{52BE541F-50EC-42C0-9923-E3FCBB54AA06}" type="pres">
      <dgm:prSet presAssocID="{BA480EA6-4A69-42FE-BCE9-E4AF9A7D0BE8}" presName="img" presStyleLbl="fgImgPlace1" presStyleIdx="1" presStyleCnt="5"/>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B12A172-97D8-43FE-A413-46C9C9C5C4BD}" type="pres">
      <dgm:prSet presAssocID="{BA480EA6-4A69-42FE-BCE9-E4AF9A7D0BE8}" presName="text" presStyleLbl="node1" presStyleIdx="1" presStyleCnt="5">
        <dgm:presLayoutVars>
          <dgm:bulletEnabled val="1"/>
        </dgm:presLayoutVars>
      </dgm:prSet>
      <dgm:spPr/>
    </dgm:pt>
    <dgm:pt modelId="{E057A152-51A7-41D7-9D0A-B65105B8F8D9}" type="pres">
      <dgm:prSet presAssocID="{50767D01-1D38-4B33-9A21-60E3043FDE67}" presName="spacer" presStyleCnt="0"/>
      <dgm:spPr/>
    </dgm:pt>
    <dgm:pt modelId="{E7514064-CABF-4C11-9A43-5849896EB914}" type="pres">
      <dgm:prSet presAssocID="{57C82F15-A320-41E6-9946-970A5F9B91FD}" presName="comp" presStyleCnt="0"/>
      <dgm:spPr/>
    </dgm:pt>
    <dgm:pt modelId="{BFAB429A-E76A-4315-B81D-41551A747CAE}" type="pres">
      <dgm:prSet presAssocID="{57C82F15-A320-41E6-9946-970A5F9B91FD}" presName="box" presStyleLbl="node1" presStyleIdx="2" presStyleCnt="5"/>
      <dgm:spPr/>
    </dgm:pt>
    <dgm:pt modelId="{CCA06B91-CBE1-4128-A2A0-DF1DFF850B82}" type="pres">
      <dgm:prSet presAssocID="{57C82F15-A320-41E6-9946-970A5F9B91FD}"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anadero horneando pan"/>
        </a:ext>
      </dgm:extLst>
    </dgm:pt>
    <dgm:pt modelId="{206CEE18-F1A2-47AB-A9F9-BC667E93E09D}" type="pres">
      <dgm:prSet presAssocID="{57C82F15-A320-41E6-9946-970A5F9B91FD}" presName="text" presStyleLbl="node1" presStyleIdx="2" presStyleCnt="5">
        <dgm:presLayoutVars>
          <dgm:bulletEnabled val="1"/>
        </dgm:presLayoutVars>
      </dgm:prSet>
      <dgm:spPr/>
    </dgm:pt>
    <dgm:pt modelId="{539FD2F5-7D69-4C6C-8C1D-540E41AAE0A4}" type="pres">
      <dgm:prSet presAssocID="{2EE11EDA-1A28-43BB-A79A-228520759454}" presName="spacer" presStyleCnt="0"/>
      <dgm:spPr/>
    </dgm:pt>
    <dgm:pt modelId="{3332C5EE-00E0-4F96-8251-4117565A2EBA}" type="pres">
      <dgm:prSet presAssocID="{B524E8DC-E323-45DB-B96F-ED201F8FB94D}" presName="comp" presStyleCnt="0"/>
      <dgm:spPr/>
    </dgm:pt>
    <dgm:pt modelId="{127A836F-9045-40B1-894C-480861DB5D36}" type="pres">
      <dgm:prSet presAssocID="{B524E8DC-E323-45DB-B96F-ED201F8FB94D}" presName="box" presStyleLbl="node1" presStyleIdx="3" presStyleCnt="5"/>
      <dgm:spPr/>
    </dgm:pt>
    <dgm:pt modelId="{8323EAEB-0513-463A-8368-68C48FD8BB5E}" type="pres">
      <dgm:prSet presAssocID="{B524E8DC-E323-45DB-B96F-ED201F8FB94D}"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Asesor hablando con un cliente"/>
        </a:ext>
      </dgm:extLst>
    </dgm:pt>
    <dgm:pt modelId="{E6B5E122-555A-4A6D-9E17-89C92AD54CBE}" type="pres">
      <dgm:prSet presAssocID="{B524E8DC-E323-45DB-B96F-ED201F8FB94D}" presName="text" presStyleLbl="node1" presStyleIdx="3" presStyleCnt="5">
        <dgm:presLayoutVars>
          <dgm:bulletEnabled val="1"/>
        </dgm:presLayoutVars>
      </dgm:prSet>
      <dgm:spPr/>
    </dgm:pt>
    <dgm:pt modelId="{88031EFA-C43B-435C-BFBB-809B42300B63}" type="pres">
      <dgm:prSet presAssocID="{0E09BED3-3CA1-424A-B180-B7CE4E186D9E}" presName="spacer" presStyleCnt="0"/>
      <dgm:spPr/>
    </dgm:pt>
    <dgm:pt modelId="{9D16DED7-0AA0-40AD-91DE-AD26478D4EFA}" type="pres">
      <dgm:prSet presAssocID="{773303DC-6F8C-456E-926A-5C188580165A}" presName="comp" presStyleCnt="0"/>
      <dgm:spPr/>
    </dgm:pt>
    <dgm:pt modelId="{362D40DB-51FD-4939-9C30-DCE474A150E2}" type="pres">
      <dgm:prSet presAssocID="{773303DC-6F8C-456E-926A-5C188580165A}" presName="box" presStyleLbl="node1" presStyleIdx="4" presStyleCnt="5"/>
      <dgm:spPr/>
    </dgm:pt>
    <dgm:pt modelId="{9C080214-2E3F-4F56-8ADE-1202252C46F7}" type="pres">
      <dgm:prSet presAssocID="{773303DC-6F8C-456E-926A-5C188580165A}"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rson throwing plastic bottle into bin"/>
        </a:ext>
      </dgm:extLst>
    </dgm:pt>
    <dgm:pt modelId="{0CE9A8D4-6636-44F6-9B18-B6ABACBF9A50}" type="pres">
      <dgm:prSet presAssocID="{773303DC-6F8C-456E-926A-5C188580165A}" presName="text" presStyleLbl="node1" presStyleIdx="4" presStyleCnt="5">
        <dgm:presLayoutVars>
          <dgm:bulletEnabled val="1"/>
        </dgm:presLayoutVars>
      </dgm:prSet>
      <dgm:spPr/>
    </dgm:pt>
  </dgm:ptLst>
  <dgm:cxnLst>
    <dgm:cxn modelId="{F8EBA712-F54D-4470-B5E7-95C6A3F63EBF}" type="presOf" srcId="{CA5FB97F-141F-40A4-9305-B8D07069690E}" destId="{BB4E5F85-C783-44A4-90B9-63D294919CC7}" srcOrd="1" destOrd="1" presId="urn:microsoft.com/office/officeart/2005/8/layout/vList4"/>
    <dgm:cxn modelId="{BE0DE419-3FE9-4DD9-AC69-A771981CE7DB}" type="presOf" srcId="{2F91A711-D4C0-4865-92EC-96AE5E09B3E0}" destId="{BB4E5F85-C783-44A4-90B9-63D294919CC7}" srcOrd="1" destOrd="0" presId="urn:microsoft.com/office/officeart/2005/8/layout/vList4"/>
    <dgm:cxn modelId="{07C4101B-6C18-43DF-ADD3-1F72096131D2}" type="presOf" srcId="{BD0CC9FA-7DA7-4599-9A5C-56A46D808C6D}" destId="{E6B5E122-555A-4A6D-9E17-89C92AD54CBE}" srcOrd="1" destOrd="2" presId="urn:microsoft.com/office/officeart/2005/8/layout/vList4"/>
    <dgm:cxn modelId="{9D631F27-FDD4-448F-8A14-BD96F2BB1AE9}" type="presOf" srcId="{57C82F15-A320-41E6-9946-970A5F9B91FD}" destId="{BFAB429A-E76A-4315-B81D-41551A747CAE}" srcOrd="0" destOrd="0" presId="urn:microsoft.com/office/officeart/2005/8/layout/vList4"/>
    <dgm:cxn modelId="{C0602F33-67AD-44C5-B3F6-B6D74A75832A}" srcId="{773303DC-6F8C-456E-926A-5C188580165A}" destId="{BCC682C3-57B2-435F-99FC-056E48D21ED9}" srcOrd="2" destOrd="0" parTransId="{399902C4-00D9-4769-AF1E-F87856E14ABF}" sibTransId="{338296E7-26D7-4F8C-A60E-5AEB25FE620D}"/>
    <dgm:cxn modelId="{6F8F0B34-F52E-4F79-B77B-4B1E830E1BA4}" srcId="{C72B86CF-C051-43AA-B45C-0ADF13E8AE34}" destId="{2F91A711-D4C0-4865-92EC-96AE5E09B3E0}" srcOrd="0" destOrd="0" parTransId="{72B61445-7A3A-453A-B8D3-0FFA62AF9531}" sibTransId="{AF99B4D7-E5E6-43E9-8F46-27F7E4281806}"/>
    <dgm:cxn modelId="{B250653E-46C6-461F-896D-CBBBDB63B00C}" type="presOf" srcId="{5A056A5E-22B2-4B89-96F8-4D20CD455D31}" destId="{B9177B55-D2A8-4B57-92C1-5A84DCE9652D}" srcOrd="0" destOrd="1" presId="urn:microsoft.com/office/officeart/2005/8/layout/vList4"/>
    <dgm:cxn modelId="{AFC93A5D-07EA-4FAA-B3A6-776CD2AFF425}" type="presOf" srcId="{CA5FB97F-141F-40A4-9305-B8D07069690E}" destId="{E62B1DC4-41DC-4FC7-8778-FB0EB8FE23E9}" srcOrd="0" destOrd="1" presId="urn:microsoft.com/office/officeart/2005/8/layout/vList4"/>
    <dgm:cxn modelId="{E2DC0363-A863-432C-BBD8-3A169FA3F51B}" type="presOf" srcId="{A36B5B07-4CC3-4421-8F83-5A0B218D6674}" destId="{E6B5E122-555A-4A6D-9E17-89C92AD54CBE}" srcOrd="1" destOrd="1" presId="urn:microsoft.com/office/officeart/2005/8/layout/vList4"/>
    <dgm:cxn modelId="{3408D645-0F59-44D5-B304-9A8B28F124EF}" type="presOf" srcId="{BA480EA6-4A69-42FE-BCE9-E4AF9A7D0BE8}" destId="{5B12A172-97D8-43FE-A413-46C9C9C5C4BD}" srcOrd="1" destOrd="0" presId="urn:microsoft.com/office/officeart/2005/8/layout/vList4"/>
    <dgm:cxn modelId="{7C92764E-E22D-412E-8C46-43286EAF5150}" type="presOf" srcId="{7160E668-692D-4437-B952-073BF0124BD3}" destId="{BFAB429A-E76A-4315-B81D-41551A747CAE}" srcOrd="0" destOrd="1" presId="urn:microsoft.com/office/officeart/2005/8/layout/vList4"/>
    <dgm:cxn modelId="{6000EE73-3226-49DC-A8D2-E35790A94E80}" srcId="{C72B86CF-C051-43AA-B45C-0ADF13E8AE34}" destId="{773303DC-6F8C-456E-926A-5C188580165A}" srcOrd="4" destOrd="0" parTransId="{AA3A9DB1-F3E4-4A1E-AA04-1EC6B0D2CE80}" sibTransId="{335AB5BA-3F2A-43C9-89C8-9270534111D4}"/>
    <dgm:cxn modelId="{7D2E0457-EBCC-4864-8D89-483C9327DB48}" srcId="{BA480EA6-4A69-42FE-BCE9-E4AF9A7D0BE8}" destId="{5A056A5E-22B2-4B89-96F8-4D20CD455D31}" srcOrd="0" destOrd="0" parTransId="{F8DA926D-83A5-4AE4-BA19-5A866BE0CAC7}" sibTransId="{D47CC861-AA84-4E68-AC92-A820DC19D71B}"/>
    <dgm:cxn modelId="{DC937C78-5A6A-4800-86BE-A6DEBAA4A922}" type="presOf" srcId="{46EFA02D-6D73-4FD7-A3E1-E01AFE2A9F20}" destId="{362D40DB-51FD-4939-9C30-DCE474A150E2}" srcOrd="0" destOrd="2" presId="urn:microsoft.com/office/officeart/2005/8/layout/vList4"/>
    <dgm:cxn modelId="{4116DB78-859B-4E79-88AF-5D4534ACF37A}" srcId="{57C82F15-A320-41E6-9946-970A5F9B91FD}" destId="{7160E668-692D-4437-B952-073BF0124BD3}" srcOrd="0" destOrd="0" parTransId="{035AF269-A730-4A9D-9C77-FDD9DE537BDE}" sibTransId="{9C06BC79-4F6E-4B98-9AF5-DB85D11A7A3D}"/>
    <dgm:cxn modelId="{D18FD35A-7C23-44DD-9506-63C2CFDB1739}" type="presOf" srcId="{46EFA02D-6D73-4FD7-A3E1-E01AFE2A9F20}" destId="{0CE9A8D4-6636-44F6-9B18-B6ABACBF9A50}" srcOrd="1" destOrd="2" presId="urn:microsoft.com/office/officeart/2005/8/layout/vList4"/>
    <dgm:cxn modelId="{5327947D-200E-4147-8161-D3EBC545547E}" srcId="{773303DC-6F8C-456E-926A-5C188580165A}" destId="{5D5089CE-22FE-4CDB-B565-B046F94E3806}" srcOrd="0" destOrd="0" parTransId="{30EFEFAA-0994-40AF-9BBC-508A5330BD4B}" sibTransId="{F52A1202-94A4-44F7-BDF7-91BF82E50FFD}"/>
    <dgm:cxn modelId="{5DE6C780-657E-4328-BDEC-4630E1F76D06}" type="presOf" srcId="{A36B5B07-4CC3-4421-8F83-5A0B218D6674}" destId="{127A836F-9045-40B1-894C-480861DB5D36}" srcOrd="0" destOrd="1" presId="urn:microsoft.com/office/officeart/2005/8/layout/vList4"/>
    <dgm:cxn modelId="{560FDE82-F540-482B-9B32-FCD45AB3E3BB}" srcId="{57C82F15-A320-41E6-9946-970A5F9B91FD}" destId="{3D3942BA-4705-4831-9731-415D9ECD6F23}" srcOrd="1" destOrd="0" parTransId="{606AC796-C087-46B2-99F8-3A9B3918FD7A}" sibTransId="{1F5E9D6F-B73A-49B6-B46E-4FD8E83B16CC}"/>
    <dgm:cxn modelId="{C869DF8E-4AAF-4348-9DC8-B746F5D02E29}" srcId="{C72B86CF-C051-43AA-B45C-0ADF13E8AE34}" destId="{B524E8DC-E323-45DB-B96F-ED201F8FB94D}" srcOrd="3" destOrd="0" parTransId="{EFB88E41-67D0-4DE6-82DF-9D24BC8B4FC3}" sibTransId="{0E09BED3-3CA1-424A-B180-B7CE4E186D9E}"/>
    <dgm:cxn modelId="{CD304490-A6BA-4FCC-A88A-E740632726C5}" type="presOf" srcId="{5D5089CE-22FE-4CDB-B565-B046F94E3806}" destId="{0CE9A8D4-6636-44F6-9B18-B6ABACBF9A50}" srcOrd="1" destOrd="1" presId="urn:microsoft.com/office/officeart/2005/8/layout/vList4"/>
    <dgm:cxn modelId="{806B9593-ED1C-4314-A731-A636B415EC94}" type="presOf" srcId="{C72B86CF-C051-43AA-B45C-0ADF13E8AE34}" destId="{3B6B166A-BD49-470A-BAAD-B2AEEC0217ED}" srcOrd="0" destOrd="0" presId="urn:microsoft.com/office/officeart/2005/8/layout/vList4"/>
    <dgm:cxn modelId="{035713A5-F91F-4990-AB51-FAA4199A4A92}" type="presOf" srcId="{773303DC-6F8C-456E-926A-5C188580165A}" destId="{362D40DB-51FD-4939-9C30-DCE474A150E2}" srcOrd="0" destOrd="0" presId="urn:microsoft.com/office/officeart/2005/8/layout/vList4"/>
    <dgm:cxn modelId="{1DFFCCA6-8CCB-49F8-804A-119E633013D9}" type="presOf" srcId="{5A056A5E-22B2-4B89-96F8-4D20CD455D31}" destId="{5B12A172-97D8-43FE-A413-46C9C9C5C4BD}" srcOrd="1" destOrd="1" presId="urn:microsoft.com/office/officeart/2005/8/layout/vList4"/>
    <dgm:cxn modelId="{1D21EAA6-7915-477A-BCC2-676F0DA5EFD5}" srcId="{BA480EA6-4A69-42FE-BCE9-E4AF9A7D0BE8}" destId="{E3E30763-6294-416A-8BDB-B0F2B58F23AD}" srcOrd="1" destOrd="0" parTransId="{016D8A84-E53C-4BF0-BAEB-2E9440480F6E}" sibTransId="{F031158B-0B30-4363-B481-4A6636F3FBAD}"/>
    <dgm:cxn modelId="{2C4F47AB-484E-4C5F-9901-BAF70E801D29}" type="presOf" srcId="{BA480EA6-4A69-42FE-BCE9-E4AF9A7D0BE8}" destId="{B9177B55-D2A8-4B57-92C1-5A84DCE9652D}" srcOrd="0" destOrd="0" presId="urn:microsoft.com/office/officeart/2005/8/layout/vList4"/>
    <dgm:cxn modelId="{847AE8AB-BF48-4870-8EB4-30AE5AE65145}" srcId="{C72B86CF-C051-43AA-B45C-0ADF13E8AE34}" destId="{BA480EA6-4A69-42FE-BCE9-E4AF9A7D0BE8}" srcOrd="1" destOrd="0" parTransId="{EAE90420-DC7B-4E79-8702-190C7AD0E198}" sibTransId="{50767D01-1D38-4B33-9A21-60E3043FDE67}"/>
    <dgm:cxn modelId="{0D62EAB3-561A-4DF1-B1F0-37CC950AA435}" srcId="{B524E8DC-E323-45DB-B96F-ED201F8FB94D}" destId="{BD0CC9FA-7DA7-4599-9A5C-56A46D808C6D}" srcOrd="1" destOrd="0" parTransId="{D41FEB04-AD88-4086-A121-65E54ECE147A}" sibTransId="{994D2808-C160-4630-9690-9B7445D6B846}"/>
    <dgm:cxn modelId="{D6F0F9B5-1C80-419F-A55D-0D8AFC3E21A4}" srcId="{B524E8DC-E323-45DB-B96F-ED201F8FB94D}" destId="{A36B5B07-4CC3-4421-8F83-5A0B218D6674}" srcOrd="0" destOrd="0" parTransId="{517DD9EB-D471-4B32-8F26-E2561B8261D2}" sibTransId="{348C8F6C-9B4D-4419-B9ED-26593E6CF2D7}"/>
    <dgm:cxn modelId="{56230CB7-F180-4FB4-A76F-9D806BE5E44B}" type="presOf" srcId="{3D3942BA-4705-4831-9731-415D9ECD6F23}" destId="{206CEE18-F1A2-47AB-A9F9-BC667E93E09D}" srcOrd="1" destOrd="2" presId="urn:microsoft.com/office/officeart/2005/8/layout/vList4"/>
    <dgm:cxn modelId="{47A74FB8-FC55-438A-AC57-8CE2B14B12AF}" type="presOf" srcId="{E3E30763-6294-416A-8BDB-B0F2B58F23AD}" destId="{B9177B55-D2A8-4B57-92C1-5A84DCE9652D}" srcOrd="0" destOrd="2" presId="urn:microsoft.com/office/officeart/2005/8/layout/vList4"/>
    <dgm:cxn modelId="{AE6365BA-708E-4B4B-9062-415A9A01E6D6}" type="presOf" srcId="{BD0CC9FA-7DA7-4599-9A5C-56A46D808C6D}" destId="{127A836F-9045-40B1-894C-480861DB5D36}" srcOrd="0" destOrd="2" presId="urn:microsoft.com/office/officeart/2005/8/layout/vList4"/>
    <dgm:cxn modelId="{96DC5CBC-CD15-4797-81CD-3C54F4C2CB99}" type="presOf" srcId="{811B5AB4-C76A-4567-B4F4-4B4D07145784}" destId="{BB4E5F85-C783-44A4-90B9-63D294919CC7}" srcOrd="1" destOrd="2" presId="urn:microsoft.com/office/officeart/2005/8/layout/vList4"/>
    <dgm:cxn modelId="{A2FC95BD-5277-4207-AA0C-D06EE1BC05C0}" type="presOf" srcId="{BCC682C3-57B2-435F-99FC-056E48D21ED9}" destId="{0CE9A8D4-6636-44F6-9B18-B6ABACBF9A50}" srcOrd="1" destOrd="3" presId="urn:microsoft.com/office/officeart/2005/8/layout/vList4"/>
    <dgm:cxn modelId="{A4E4E6BE-3D58-48E4-B8E1-DC3E742D1D97}" type="presOf" srcId="{5D5089CE-22FE-4CDB-B565-B046F94E3806}" destId="{362D40DB-51FD-4939-9C30-DCE474A150E2}" srcOrd="0" destOrd="1" presId="urn:microsoft.com/office/officeart/2005/8/layout/vList4"/>
    <dgm:cxn modelId="{8FCB5DC1-3258-4A86-BDF4-F9BE5231BBCE}" type="presOf" srcId="{7160E668-692D-4437-B952-073BF0124BD3}" destId="{206CEE18-F1A2-47AB-A9F9-BC667E93E09D}" srcOrd="1" destOrd="1" presId="urn:microsoft.com/office/officeart/2005/8/layout/vList4"/>
    <dgm:cxn modelId="{2A259DC1-1032-4038-B9AC-665785C8E10C}" type="presOf" srcId="{BCC682C3-57B2-435F-99FC-056E48D21ED9}" destId="{362D40DB-51FD-4939-9C30-DCE474A150E2}" srcOrd="0" destOrd="3" presId="urn:microsoft.com/office/officeart/2005/8/layout/vList4"/>
    <dgm:cxn modelId="{B81E5FCB-36F7-47F6-88D4-1C2D91101215}" srcId="{2F91A711-D4C0-4865-92EC-96AE5E09B3E0}" destId="{CA5FB97F-141F-40A4-9305-B8D07069690E}" srcOrd="0" destOrd="0" parTransId="{E95AE747-6DCE-4BDC-BEF8-1F63AD0398EF}" sibTransId="{965173D9-0225-48AF-B335-1177B5C5F8F1}"/>
    <dgm:cxn modelId="{3D0EE7CD-0661-49C4-B292-074E72EAF56B}" type="presOf" srcId="{E3E30763-6294-416A-8BDB-B0F2B58F23AD}" destId="{5B12A172-97D8-43FE-A413-46C9C9C5C4BD}" srcOrd="1" destOrd="2" presId="urn:microsoft.com/office/officeart/2005/8/layout/vList4"/>
    <dgm:cxn modelId="{E33D0CDF-D54E-44A9-A4BC-324F49EA762A}" type="presOf" srcId="{57C82F15-A320-41E6-9946-970A5F9B91FD}" destId="{206CEE18-F1A2-47AB-A9F9-BC667E93E09D}" srcOrd="1" destOrd="0" presId="urn:microsoft.com/office/officeart/2005/8/layout/vList4"/>
    <dgm:cxn modelId="{6BFA6ADF-B120-4629-971F-5E6CF7868E83}" type="presOf" srcId="{811B5AB4-C76A-4567-B4F4-4B4D07145784}" destId="{E62B1DC4-41DC-4FC7-8778-FB0EB8FE23E9}" srcOrd="0" destOrd="2" presId="urn:microsoft.com/office/officeart/2005/8/layout/vList4"/>
    <dgm:cxn modelId="{5EB1A6E0-3779-4ECB-BDFD-F7DFF78FE7FA}" type="presOf" srcId="{773303DC-6F8C-456E-926A-5C188580165A}" destId="{0CE9A8D4-6636-44F6-9B18-B6ABACBF9A50}" srcOrd="1" destOrd="0" presId="urn:microsoft.com/office/officeart/2005/8/layout/vList4"/>
    <dgm:cxn modelId="{ECB3CAE4-E46E-4257-A935-05F42D840664}" type="presOf" srcId="{B524E8DC-E323-45DB-B96F-ED201F8FB94D}" destId="{127A836F-9045-40B1-894C-480861DB5D36}" srcOrd="0" destOrd="0" presId="urn:microsoft.com/office/officeart/2005/8/layout/vList4"/>
    <dgm:cxn modelId="{BD4F30E5-C130-4100-B29C-D610280DF8F7}" type="presOf" srcId="{3D3942BA-4705-4831-9731-415D9ECD6F23}" destId="{BFAB429A-E76A-4315-B81D-41551A747CAE}" srcOrd="0" destOrd="2" presId="urn:microsoft.com/office/officeart/2005/8/layout/vList4"/>
    <dgm:cxn modelId="{5AFEF2EA-4B21-4AD6-8B8F-96BF7338E9FC}" srcId="{2F91A711-D4C0-4865-92EC-96AE5E09B3E0}" destId="{811B5AB4-C76A-4567-B4F4-4B4D07145784}" srcOrd="1" destOrd="0" parTransId="{C7CE76A1-0068-4976-BFD4-00A6E9877532}" sibTransId="{C9076AF4-5587-4EA0-87C9-21A281D745B7}"/>
    <dgm:cxn modelId="{E00A73EE-EA6B-4779-AC14-B596A521CB28}" srcId="{773303DC-6F8C-456E-926A-5C188580165A}" destId="{46EFA02D-6D73-4FD7-A3E1-E01AFE2A9F20}" srcOrd="1" destOrd="0" parTransId="{86A50EFD-D7D6-408C-A951-E68493252855}" sibTransId="{8D00D633-DCE7-4FA5-B29C-671A5A44DBF4}"/>
    <dgm:cxn modelId="{E2357BF0-4725-49FB-898C-5F15AF9356F9}" srcId="{C72B86CF-C051-43AA-B45C-0ADF13E8AE34}" destId="{57C82F15-A320-41E6-9946-970A5F9B91FD}" srcOrd="2" destOrd="0" parTransId="{EEC27C6D-1655-4F44-8276-EF9B7ECDF79C}" sibTransId="{2EE11EDA-1A28-43BB-A79A-228520759454}"/>
    <dgm:cxn modelId="{35459BF4-4AB2-45D5-B2E1-6B7A0655CD57}" type="presOf" srcId="{B524E8DC-E323-45DB-B96F-ED201F8FB94D}" destId="{E6B5E122-555A-4A6D-9E17-89C92AD54CBE}" srcOrd="1" destOrd="0" presId="urn:microsoft.com/office/officeart/2005/8/layout/vList4"/>
    <dgm:cxn modelId="{D2F40CFA-9C1F-4583-BED5-46F8884F75C4}" type="presOf" srcId="{2F91A711-D4C0-4865-92EC-96AE5E09B3E0}" destId="{E62B1DC4-41DC-4FC7-8778-FB0EB8FE23E9}" srcOrd="0" destOrd="0" presId="urn:microsoft.com/office/officeart/2005/8/layout/vList4"/>
    <dgm:cxn modelId="{82CD1397-0D4C-4D22-B6E1-EE6D449A5F4C}" type="presParOf" srcId="{3B6B166A-BD49-470A-BAAD-B2AEEC0217ED}" destId="{EE2CAB00-A80F-4211-B446-93EE89D58154}" srcOrd="0" destOrd="0" presId="urn:microsoft.com/office/officeart/2005/8/layout/vList4"/>
    <dgm:cxn modelId="{D3E2BDAA-9393-42BE-8B2C-F97A75B07B78}" type="presParOf" srcId="{EE2CAB00-A80F-4211-B446-93EE89D58154}" destId="{E62B1DC4-41DC-4FC7-8778-FB0EB8FE23E9}" srcOrd="0" destOrd="0" presId="urn:microsoft.com/office/officeart/2005/8/layout/vList4"/>
    <dgm:cxn modelId="{BABB5F5F-22FC-4B90-A021-585D2E181DF1}" type="presParOf" srcId="{EE2CAB00-A80F-4211-B446-93EE89D58154}" destId="{E1BFFBBC-F5C8-4B84-935E-DBA79E1C43EB}" srcOrd="1" destOrd="0" presId="urn:microsoft.com/office/officeart/2005/8/layout/vList4"/>
    <dgm:cxn modelId="{C07CAACB-2347-4F78-BA18-7482413A952E}" type="presParOf" srcId="{EE2CAB00-A80F-4211-B446-93EE89D58154}" destId="{BB4E5F85-C783-44A4-90B9-63D294919CC7}" srcOrd="2" destOrd="0" presId="urn:microsoft.com/office/officeart/2005/8/layout/vList4"/>
    <dgm:cxn modelId="{F8E6E514-842B-43DF-9D61-DBFF971C81AE}" type="presParOf" srcId="{3B6B166A-BD49-470A-BAAD-B2AEEC0217ED}" destId="{834087BC-92D7-4219-A65D-8224D8C18641}" srcOrd="1" destOrd="0" presId="urn:microsoft.com/office/officeart/2005/8/layout/vList4"/>
    <dgm:cxn modelId="{1828FB54-1B54-42A7-9678-23C7A535802A}" type="presParOf" srcId="{3B6B166A-BD49-470A-BAAD-B2AEEC0217ED}" destId="{ABD18DDA-C260-474F-B6A3-5DFFC6F56E3C}" srcOrd="2" destOrd="0" presId="urn:microsoft.com/office/officeart/2005/8/layout/vList4"/>
    <dgm:cxn modelId="{87EA41AE-4082-4253-83B6-47961ED246CE}" type="presParOf" srcId="{ABD18DDA-C260-474F-B6A3-5DFFC6F56E3C}" destId="{B9177B55-D2A8-4B57-92C1-5A84DCE9652D}" srcOrd="0" destOrd="0" presId="urn:microsoft.com/office/officeart/2005/8/layout/vList4"/>
    <dgm:cxn modelId="{F978280D-1E17-48A0-BEBE-7F33B97D141F}" type="presParOf" srcId="{ABD18DDA-C260-474F-B6A3-5DFFC6F56E3C}" destId="{52BE541F-50EC-42C0-9923-E3FCBB54AA06}" srcOrd="1" destOrd="0" presId="urn:microsoft.com/office/officeart/2005/8/layout/vList4"/>
    <dgm:cxn modelId="{0A41A3F0-15DF-46F3-9E89-1DA39980D66F}" type="presParOf" srcId="{ABD18DDA-C260-474F-B6A3-5DFFC6F56E3C}" destId="{5B12A172-97D8-43FE-A413-46C9C9C5C4BD}" srcOrd="2" destOrd="0" presId="urn:microsoft.com/office/officeart/2005/8/layout/vList4"/>
    <dgm:cxn modelId="{AA97CE4E-F0E5-4907-95D6-1FC310A8AEA1}" type="presParOf" srcId="{3B6B166A-BD49-470A-BAAD-B2AEEC0217ED}" destId="{E057A152-51A7-41D7-9D0A-B65105B8F8D9}" srcOrd="3" destOrd="0" presId="urn:microsoft.com/office/officeart/2005/8/layout/vList4"/>
    <dgm:cxn modelId="{9AE46034-3B27-400C-AB94-C6A9308FA8D2}" type="presParOf" srcId="{3B6B166A-BD49-470A-BAAD-B2AEEC0217ED}" destId="{E7514064-CABF-4C11-9A43-5849896EB914}" srcOrd="4" destOrd="0" presId="urn:microsoft.com/office/officeart/2005/8/layout/vList4"/>
    <dgm:cxn modelId="{D09F2E1F-4C0D-468E-B102-FE534EFEE0DD}" type="presParOf" srcId="{E7514064-CABF-4C11-9A43-5849896EB914}" destId="{BFAB429A-E76A-4315-B81D-41551A747CAE}" srcOrd="0" destOrd="0" presId="urn:microsoft.com/office/officeart/2005/8/layout/vList4"/>
    <dgm:cxn modelId="{DEB626A3-2615-46E2-A84B-B6D200F44BC0}" type="presParOf" srcId="{E7514064-CABF-4C11-9A43-5849896EB914}" destId="{CCA06B91-CBE1-4128-A2A0-DF1DFF850B82}" srcOrd="1" destOrd="0" presId="urn:microsoft.com/office/officeart/2005/8/layout/vList4"/>
    <dgm:cxn modelId="{C6529FBC-9C81-4B67-A6B2-9F0C8E7A92B6}" type="presParOf" srcId="{E7514064-CABF-4C11-9A43-5849896EB914}" destId="{206CEE18-F1A2-47AB-A9F9-BC667E93E09D}" srcOrd="2" destOrd="0" presId="urn:microsoft.com/office/officeart/2005/8/layout/vList4"/>
    <dgm:cxn modelId="{39A8F828-ABFE-41F5-907B-AD245072D026}" type="presParOf" srcId="{3B6B166A-BD49-470A-BAAD-B2AEEC0217ED}" destId="{539FD2F5-7D69-4C6C-8C1D-540E41AAE0A4}" srcOrd="5" destOrd="0" presId="urn:microsoft.com/office/officeart/2005/8/layout/vList4"/>
    <dgm:cxn modelId="{9491BD6A-20BB-45D5-8A7A-C59E8A548B95}" type="presParOf" srcId="{3B6B166A-BD49-470A-BAAD-B2AEEC0217ED}" destId="{3332C5EE-00E0-4F96-8251-4117565A2EBA}" srcOrd="6" destOrd="0" presId="urn:microsoft.com/office/officeart/2005/8/layout/vList4"/>
    <dgm:cxn modelId="{2568F7F1-0F2F-493C-A98A-720C6F6DD9F2}" type="presParOf" srcId="{3332C5EE-00E0-4F96-8251-4117565A2EBA}" destId="{127A836F-9045-40B1-894C-480861DB5D36}" srcOrd="0" destOrd="0" presId="urn:microsoft.com/office/officeart/2005/8/layout/vList4"/>
    <dgm:cxn modelId="{1A06969E-F480-404E-B576-33EB32F67B01}" type="presParOf" srcId="{3332C5EE-00E0-4F96-8251-4117565A2EBA}" destId="{8323EAEB-0513-463A-8368-68C48FD8BB5E}" srcOrd="1" destOrd="0" presId="urn:microsoft.com/office/officeart/2005/8/layout/vList4"/>
    <dgm:cxn modelId="{099C8065-7EDA-4B1B-9E7C-AB1BA0C0A77C}" type="presParOf" srcId="{3332C5EE-00E0-4F96-8251-4117565A2EBA}" destId="{E6B5E122-555A-4A6D-9E17-89C92AD54CBE}" srcOrd="2" destOrd="0" presId="urn:microsoft.com/office/officeart/2005/8/layout/vList4"/>
    <dgm:cxn modelId="{E089678D-4B8F-4DBC-AAAC-C57F97D26814}" type="presParOf" srcId="{3B6B166A-BD49-470A-BAAD-B2AEEC0217ED}" destId="{88031EFA-C43B-435C-BFBB-809B42300B63}" srcOrd="7" destOrd="0" presId="urn:microsoft.com/office/officeart/2005/8/layout/vList4"/>
    <dgm:cxn modelId="{4BAFBF02-B4A3-49CA-8CBB-7C3EC7695EFF}" type="presParOf" srcId="{3B6B166A-BD49-470A-BAAD-B2AEEC0217ED}" destId="{9D16DED7-0AA0-40AD-91DE-AD26478D4EFA}" srcOrd="8" destOrd="0" presId="urn:microsoft.com/office/officeart/2005/8/layout/vList4"/>
    <dgm:cxn modelId="{8A38EF81-53CA-4710-B146-A40450CA052A}" type="presParOf" srcId="{9D16DED7-0AA0-40AD-91DE-AD26478D4EFA}" destId="{362D40DB-51FD-4939-9C30-DCE474A150E2}" srcOrd="0" destOrd="0" presId="urn:microsoft.com/office/officeart/2005/8/layout/vList4"/>
    <dgm:cxn modelId="{DA4AD7CD-4263-4BCD-A6D7-2C567D7E3734}" type="presParOf" srcId="{9D16DED7-0AA0-40AD-91DE-AD26478D4EFA}" destId="{9C080214-2E3F-4F56-8ADE-1202252C46F7}" srcOrd="1" destOrd="0" presId="urn:microsoft.com/office/officeart/2005/8/layout/vList4"/>
    <dgm:cxn modelId="{2C7D90BC-E910-4390-A0EF-2DD51B809B11}" type="presParOf" srcId="{9D16DED7-0AA0-40AD-91DE-AD26478D4EFA}" destId="{0CE9A8D4-6636-44F6-9B18-B6ABACBF9A5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848F3E-D98B-4136-8C19-92E986403ED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ES"/>
        </a:p>
      </dgm:t>
    </dgm:pt>
    <dgm:pt modelId="{C8DFBE3B-0CD6-4F46-BA98-73476639128F}">
      <dgm:prSet phldrT="[Texto]" custT="1"/>
      <dgm:spPr/>
      <dgm:t>
        <a:bodyPr/>
        <a:lstStyle/>
        <a:p>
          <a:r>
            <a:rPr lang="es-ES" sz="1400" dirty="0">
              <a:latin typeface="+mn-lt"/>
            </a:rPr>
            <a:t>COMPRAS </a:t>
          </a:r>
          <a:r>
            <a:rPr lang="es-ES" sz="1400" b="1" dirty="0">
              <a:latin typeface="+mn-lt"/>
            </a:rPr>
            <a:t>ENERGÍA</a:t>
          </a:r>
        </a:p>
      </dgm:t>
    </dgm:pt>
    <dgm:pt modelId="{155E767C-1841-469D-8F32-A8FF98449715}" type="parTrans" cxnId="{B7FC08DE-A95A-4910-BA58-8F80F83368EB}">
      <dgm:prSet/>
      <dgm:spPr/>
      <dgm:t>
        <a:bodyPr/>
        <a:lstStyle/>
        <a:p>
          <a:endParaRPr lang="es-ES" sz="1400">
            <a:latin typeface="+mn-lt"/>
          </a:endParaRPr>
        </a:p>
      </dgm:t>
    </dgm:pt>
    <dgm:pt modelId="{D1EF5ED0-106F-4579-8F35-A375B97B1D4B}" type="sibTrans" cxnId="{B7FC08DE-A95A-4910-BA58-8F80F83368EB}">
      <dgm:prSet/>
      <dgm:spPr/>
      <dgm:t>
        <a:bodyPr/>
        <a:lstStyle/>
        <a:p>
          <a:endParaRPr lang="es-ES" sz="1400">
            <a:latin typeface="+mn-lt"/>
          </a:endParaRPr>
        </a:p>
      </dgm:t>
    </dgm:pt>
    <dgm:pt modelId="{0E6FC0F3-296A-4FB8-923F-8DF1F4C5953C}">
      <dgm:prSet phldrT="[Texto]" custT="1"/>
      <dgm:spPr/>
      <dgm:t>
        <a:bodyPr/>
        <a:lstStyle/>
        <a:p>
          <a:r>
            <a:rPr lang="es-ES" sz="1400" b="0" i="0" dirty="0">
              <a:solidFill>
                <a:schemeClr val="bg1"/>
              </a:solidFill>
              <a:effectLst/>
              <a:latin typeface="+mn-lt"/>
            </a:rPr>
            <a:t>Aplicar prácticas de contratación ecológica mediante la compra de </a:t>
          </a:r>
          <a:r>
            <a:rPr lang="es-ES" sz="1400" b="1" i="0" dirty="0">
              <a:solidFill>
                <a:schemeClr val="bg1"/>
              </a:solidFill>
              <a:effectLst/>
              <a:latin typeface="+mn-lt"/>
            </a:rPr>
            <a:t>electricidad verde </a:t>
          </a:r>
          <a:r>
            <a:rPr lang="es-ES" sz="1400" b="0" i="0" dirty="0">
              <a:solidFill>
                <a:schemeClr val="bg1"/>
              </a:solidFill>
              <a:effectLst/>
              <a:latin typeface="+mn-lt"/>
            </a:rPr>
            <a:t>procedente de recursos renovables como la energía eólica, solar, geotérmica e hidroeléctrica.</a:t>
          </a:r>
          <a:endParaRPr lang="es-ES" sz="1400" dirty="0">
            <a:solidFill>
              <a:schemeClr val="bg1"/>
            </a:solidFill>
            <a:latin typeface="+mn-lt"/>
          </a:endParaRPr>
        </a:p>
      </dgm:t>
    </dgm:pt>
    <dgm:pt modelId="{75E28BBC-6519-4B59-949A-A2220E0450A9}" type="parTrans" cxnId="{FC464B00-ACC6-43EE-86C4-9DB9961E5F47}">
      <dgm:prSet/>
      <dgm:spPr/>
      <dgm:t>
        <a:bodyPr/>
        <a:lstStyle/>
        <a:p>
          <a:endParaRPr lang="es-ES" sz="1400">
            <a:latin typeface="+mn-lt"/>
          </a:endParaRPr>
        </a:p>
      </dgm:t>
    </dgm:pt>
    <dgm:pt modelId="{48ADA3FF-389D-41CF-B832-B5FE81FCEECF}" type="sibTrans" cxnId="{FC464B00-ACC6-43EE-86C4-9DB9961E5F47}">
      <dgm:prSet/>
      <dgm:spPr/>
      <dgm:t>
        <a:bodyPr/>
        <a:lstStyle/>
        <a:p>
          <a:endParaRPr lang="es-ES" sz="1400">
            <a:latin typeface="+mn-lt"/>
          </a:endParaRPr>
        </a:p>
      </dgm:t>
    </dgm:pt>
    <dgm:pt modelId="{7F294F7A-4FC2-412C-9BDF-89077706D08F}">
      <dgm:prSet phldrT="[Texto]" custT="1"/>
      <dgm:spPr/>
      <dgm:t>
        <a:bodyPr/>
        <a:lstStyle/>
        <a:p>
          <a:r>
            <a:rPr lang="es-ES" sz="1400" b="1" dirty="0">
              <a:latin typeface="+mn-lt"/>
            </a:rPr>
            <a:t>PROVEEDORES SERVICIOS TRANSPORTE Y LAVANDERIA</a:t>
          </a:r>
        </a:p>
      </dgm:t>
    </dgm:pt>
    <dgm:pt modelId="{6D2AAFFF-128C-411E-93AF-CCB4638F6AC2}" type="parTrans" cxnId="{BA88E3EC-60D6-4E53-93C2-67C7C434C43A}">
      <dgm:prSet/>
      <dgm:spPr/>
      <dgm:t>
        <a:bodyPr/>
        <a:lstStyle/>
        <a:p>
          <a:endParaRPr lang="es-ES" sz="1400">
            <a:latin typeface="+mn-lt"/>
          </a:endParaRPr>
        </a:p>
      </dgm:t>
    </dgm:pt>
    <dgm:pt modelId="{1E324DBE-C5DB-407B-A3A4-41F7F9B98F84}" type="sibTrans" cxnId="{BA88E3EC-60D6-4E53-93C2-67C7C434C43A}">
      <dgm:prSet/>
      <dgm:spPr/>
      <dgm:t>
        <a:bodyPr/>
        <a:lstStyle/>
        <a:p>
          <a:endParaRPr lang="es-ES" sz="1400">
            <a:latin typeface="+mn-lt"/>
          </a:endParaRPr>
        </a:p>
      </dgm:t>
    </dgm:pt>
    <dgm:pt modelId="{762CE686-7FE8-4A05-92DD-5005987E606C}">
      <dgm:prSet phldrT="[Texto]" custT="1"/>
      <dgm:spPr>
        <a:solidFill>
          <a:schemeClr val="accent2">
            <a:lumMod val="60000"/>
            <a:lumOff val="40000"/>
          </a:schemeClr>
        </a:solidFill>
      </dgm:spPr>
      <dgm:t>
        <a:bodyPr/>
        <a:lstStyle/>
        <a:p>
          <a:r>
            <a:rPr lang="es-ES" sz="1400" dirty="0">
              <a:latin typeface="+mn-lt"/>
            </a:rPr>
            <a:t>Selección </a:t>
          </a:r>
          <a:r>
            <a:rPr lang="es-ES" sz="1400" b="1" dirty="0">
              <a:latin typeface="+mn-lt"/>
            </a:rPr>
            <a:t>de proveedores que cumplan determinadas normas de sostenibilidad</a:t>
          </a:r>
          <a:r>
            <a:rPr lang="es-ES" sz="1400" dirty="0">
              <a:latin typeface="+mn-lt"/>
            </a:rPr>
            <a:t>.</a:t>
          </a:r>
        </a:p>
      </dgm:t>
    </dgm:pt>
    <dgm:pt modelId="{E5B34E79-30F7-4C0A-9717-61184D3A8514}" type="parTrans" cxnId="{5420E79B-AAD2-46A0-AA23-823B0DA84C8F}">
      <dgm:prSet/>
      <dgm:spPr/>
      <dgm:t>
        <a:bodyPr/>
        <a:lstStyle/>
        <a:p>
          <a:endParaRPr lang="es-ES" sz="1400">
            <a:latin typeface="+mn-lt"/>
          </a:endParaRPr>
        </a:p>
      </dgm:t>
    </dgm:pt>
    <dgm:pt modelId="{16DCBB30-E81E-4BBB-97B9-B7170FF9AA68}" type="sibTrans" cxnId="{5420E79B-AAD2-46A0-AA23-823B0DA84C8F}">
      <dgm:prSet/>
      <dgm:spPr/>
      <dgm:t>
        <a:bodyPr/>
        <a:lstStyle/>
        <a:p>
          <a:endParaRPr lang="es-ES" sz="1400">
            <a:latin typeface="+mn-lt"/>
          </a:endParaRPr>
        </a:p>
      </dgm:t>
    </dgm:pt>
    <dgm:pt modelId="{F4A3C9BB-3986-4CFD-891C-2A4A48924C84}">
      <dgm:prSet phldrT="[Texto]" custT="1"/>
      <dgm:spPr/>
      <dgm:t>
        <a:bodyPr/>
        <a:lstStyle/>
        <a:p>
          <a:r>
            <a:rPr lang="es-ES" sz="1400" b="1" dirty="0">
              <a:latin typeface="+mn-lt"/>
            </a:rPr>
            <a:t>PROVEEDORES LOCALES</a:t>
          </a:r>
        </a:p>
      </dgm:t>
    </dgm:pt>
    <dgm:pt modelId="{856FAF4D-066B-4611-B0DE-B7BCA060FA7C}" type="parTrans" cxnId="{D26CE7FC-E15F-4D8D-943E-EAAF67C2897C}">
      <dgm:prSet/>
      <dgm:spPr/>
      <dgm:t>
        <a:bodyPr/>
        <a:lstStyle/>
        <a:p>
          <a:endParaRPr lang="es-ES" sz="1400">
            <a:latin typeface="+mn-lt"/>
          </a:endParaRPr>
        </a:p>
      </dgm:t>
    </dgm:pt>
    <dgm:pt modelId="{BF40CAEA-F30B-44FB-A5E7-6759BE602CDF}" type="sibTrans" cxnId="{D26CE7FC-E15F-4D8D-943E-EAAF67C2897C}">
      <dgm:prSet/>
      <dgm:spPr/>
      <dgm:t>
        <a:bodyPr/>
        <a:lstStyle/>
        <a:p>
          <a:endParaRPr lang="es-ES" sz="1400">
            <a:latin typeface="+mn-lt"/>
          </a:endParaRPr>
        </a:p>
      </dgm:t>
    </dgm:pt>
    <dgm:pt modelId="{3794AFB0-3002-4219-9362-493C394A6D1F}">
      <dgm:prSet phldrT="[Texto]" custT="1"/>
      <dgm:spPr/>
      <dgm:t>
        <a:bodyPr/>
        <a:lstStyle/>
        <a:p>
          <a:r>
            <a:rPr lang="es-ES" sz="1400" dirty="0">
              <a:latin typeface="+mn-lt"/>
            </a:rPr>
            <a:t>Recurrir a </a:t>
          </a:r>
          <a:r>
            <a:rPr lang="es-ES" sz="1400" b="1" dirty="0">
              <a:latin typeface="+mn-lt"/>
            </a:rPr>
            <a:t>empresas locales </a:t>
          </a:r>
          <a:r>
            <a:rPr lang="es-ES" sz="1400" dirty="0">
              <a:latin typeface="+mn-lt"/>
            </a:rPr>
            <a:t>para las necesidades de mantenimiento, servicios, marketing y suministros no alimentarios y de bebidas. </a:t>
          </a:r>
        </a:p>
      </dgm:t>
    </dgm:pt>
    <dgm:pt modelId="{4B76A054-01F0-41E1-B5F5-4DD17E55D052}" type="parTrans" cxnId="{86B976C9-3591-4A7A-868D-7E5CCE7C25DB}">
      <dgm:prSet/>
      <dgm:spPr/>
      <dgm:t>
        <a:bodyPr/>
        <a:lstStyle/>
        <a:p>
          <a:endParaRPr lang="es-ES" sz="1400">
            <a:latin typeface="+mn-lt"/>
          </a:endParaRPr>
        </a:p>
      </dgm:t>
    </dgm:pt>
    <dgm:pt modelId="{F658D4FB-0DF6-4813-B3A0-D58AA8B30F83}" type="sibTrans" cxnId="{86B976C9-3591-4A7A-868D-7E5CCE7C25DB}">
      <dgm:prSet/>
      <dgm:spPr/>
      <dgm:t>
        <a:bodyPr/>
        <a:lstStyle/>
        <a:p>
          <a:endParaRPr lang="es-ES" sz="1400">
            <a:latin typeface="+mn-lt"/>
          </a:endParaRPr>
        </a:p>
      </dgm:t>
    </dgm:pt>
    <dgm:pt modelId="{D3A57CE8-AE41-4276-A120-B62DDD088EF6}">
      <dgm:prSet phldrT="[Texto]" custT="1"/>
      <dgm:spPr/>
      <dgm:t>
        <a:bodyPr/>
        <a:lstStyle/>
        <a:p>
          <a:r>
            <a:rPr lang="es-ES" sz="1400" b="1" i="0" dirty="0">
              <a:solidFill>
                <a:schemeClr val="bg1"/>
              </a:solidFill>
              <a:effectLst/>
              <a:latin typeface="+mn-lt"/>
            </a:rPr>
            <a:t>Comunicar el uso de electricidad verde </a:t>
          </a:r>
          <a:r>
            <a:rPr lang="es-ES" sz="1400" b="0" i="0" dirty="0">
              <a:solidFill>
                <a:schemeClr val="bg1"/>
              </a:solidFill>
              <a:effectLst/>
              <a:latin typeface="+mn-lt"/>
            </a:rPr>
            <a:t>a las partes interesadas, destacando el compromiso de la organización con la sostenibilidad y la responsabilidad medioambiental.</a:t>
          </a:r>
          <a:endParaRPr lang="es-ES" sz="1400" dirty="0">
            <a:solidFill>
              <a:schemeClr val="bg1"/>
            </a:solidFill>
            <a:latin typeface="+mn-lt"/>
          </a:endParaRPr>
        </a:p>
      </dgm:t>
    </dgm:pt>
    <dgm:pt modelId="{03ED5C81-270F-40D7-9BE3-AE6B399FF292}" type="parTrans" cxnId="{A2F08458-4120-4864-B0E1-13395BA34489}">
      <dgm:prSet/>
      <dgm:spPr/>
      <dgm:t>
        <a:bodyPr/>
        <a:lstStyle/>
        <a:p>
          <a:endParaRPr lang="es-ES" sz="1400">
            <a:latin typeface="+mn-lt"/>
          </a:endParaRPr>
        </a:p>
      </dgm:t>
    </dgm:pt>
    <dgm:pt modelId="{DC3F5252-8C63-4DBE-B447-467B9D582C51}" type="sibTrans" cxnId="{A2F08458-4120-4864-B0E1-13395BA34489}">
      <dgm:prSet/>
      <dgm:spPr/>
      <dgm:t>
        <a:bodyPr/>
        <a:lstStyle/>
        <a:p>
          <a:endParaRPr lang="es-ES" sz="1400">
            <a:latin typeface="+mn-lt"/>
          </a:endParaRPr>
        </a:p>
      </dgm:t>
    </dgm:pt>
    <dgm:pt modelId="{D0328F18-B645-4800-BD6A-FAA93B56B2D5}">
      <dgm:prSet phldrT="[Texto]" custT="1"/>
      <dgm:spPr>
        <a:solidFill>
          <a:schemeClr val="accent2">
            <a:lumMod val="60000"/>
            <a:lumOff val="40000"/>
          </a:schemeClr>
        </a:solidFill>
      </dgm:spPr>
      <dgm:t>
        <a:bodyPr/>
        <a:lstStyle/>
        <a:p>
          <a:r>
            <a:rPr lang="es-ES" sz="1400" dirty="0">
              <a:latin typeface="+mn-lt"/>
            </a:rPr>
            <a:t>Se trata, por ejemplo, de adquirir productos y servicios de </a:t>
          </a:r>
          <a:r>
            <a:rPr lang="es-ES" sz="1400" b="1" dirty="0">
              <a:latin typeface="+mn-lt"/>
            </a:rPr>
            <a:t>proveedores comprometidos </a:t>
          </a:r>
          <a:r>
            <a:rPr lang="es-ES" sz="1400" dirty="0">
              <a:latin typeface="+mn-lt"/>
            </a:rPr>
            <a:t>con la reducción de su impacto medioambiental </a:t>
          </a:r>
          <a:r>
            <a:rPr lang="es-ES" sz="1400" b="1" dirty="0">
              <a:latin typeface="+mn-lt"/>
            </a:rPr>
            <a:t>a través de medidas como la gestión eficiente de residuos </a:t>
          </a:r>
          <a:r>
            <a:rPr lang="es-ES" sz="1400" dirty="0">
              <a:latin typeface="+mn-lt"/>
            </a:rPr>
            <a:t>y el uso de materiales renovables.</a:t>
          </a:r>
        </a:p>
      </dgm:t>
    </dgm:pt>
    <dgm:pt modelId="{236EB82D-67EF-4FA8-AB8E-75FF7B83AB6C}" type="sibTrans" cxnId="{40C3875F-4FB3-416A-B184-10930D06426B}">
      <dgm:prSet/>
      <dgm:spPr/>
      <dgm:t>
        <a:bodyPr/>
        <a:lstStyle/>
        <a:p>
          <a:endParaRPr lang="es-ES" sz="1400">
            <a:latin typeface="+mn-lt"/>
          </a:endParaRPr>
        </a:p>
      </dgm:t>
    </dgm:pt>
    <dgm:pt modelId="{7555D307-666E-44D2-AF08-E67357E57A4C}" type="parTrans" cxnId="{40C3875F-4FB3-416A-B184-10930D06426B}">
      <dgm:prSet/>
      <dgm:spPr/>
      <dgm:t>
        <a:bodyPr/>
        <a:lstStyle/>
        <a:p>
          <a:endParaRPr lang="es-ES" sz="1400">
            <a:latin typeface="+mn-lt"/>
          </a:endParaRPr>
        </a:p>
      </dgm:t>
    </dgm:pt>
    <dgm:pt modelId="{4AEF03E4-37C7-4F91-9458-8AD63F9E278D}">
      <dgm:prSet phldrT="[Texto]" custT="1"/>
      <dgm:spPr/>
      <dgm:t>
        <a:bodyPr/>
        <a:lstStyle/>
        <a:p>
          <a:r>
            <a:rPr lang="es-ES" sz="1400" dirty="0">
              <a:latin typeface="+mn-lt"/>
            </a:rPr>
            <a:t>Al asociarse con empresas locales, la </a:t>
          </a:r>
          <a:r>
            <a:rPr lang="es-ES" sz="1400" b="1" dirty="0">
              <a:latin typeface="+mn-lt"/>
            </a:rPr>
            <a:t>empresa apoya la economía local, reduce las emisiones del transporte y fomenta la resiliencia de la comunidad</a:t>
          </a:r>
          <a:r>
            <a:rPr lang="es-ES" sz="1400" dirty="0">
              <a:latin typeface="+mn-lt"/>
            </a:rPr>
            <a:t>. </a:t>
          </a:r>
        </a:p>
      </dgm:t>
    </dgm:pt>
    <dgm:pt modelId="{5EB4CDBE-ACA1-49A4-8275-71B4FB4B2EAD}" type="parTrans" cxnId="{332F4DF4-4D5F-41C5-9288-E392C0AF648F}">
      <dgm:prSet/>
      <dgm:spPr/>
      <dgm:t>
        <a:bodyPr/>
        <a:lstStyle/>
        <a:p>
          <a:endParaRPr lang="es-ES" sz="1400">
            <a:latin typeface="+mn-lt"/>
          </a:endParaRPr>
        </a:p>
      </dgm:t>
    </dgm:pt>
    <dgm:pt modelId="{4BEB9B4D-FC66-42A6-9DFF-1BE63008A508}" type="sibTrans" cxnId="{332F4DF4-4D5F-41C5-9288-E392C0AF648F}">
      <dgm:prSet/>
      <dgm:spPr/>
      <dgm:t>
        <a:bodyPr/>
        <a:lstStyle/>
        <a:p>
          <a:endParaRPr lang="es-ES" sz="1400">
            <a:latin typeface="+mn-lt"/>
          </a:endParaRPr>
        </a:p>
      </dgm:t>
    </dgm:pt>
    <dgm:pt modelId="{1AEB50BB-DB15-412F-887E-1A5D3FE0A28A}">
      <dgm:prSet phldrT="[Texto]" custT="1"/>
      <dgm:spPr/>
      <dgm:t>
        <a:bodyPr/>
        <a:lstStyle/>
        <a:p>
          <a:r>
            <a:rPr lang="es-ES" sz="1400" b="1" dirty="0">
              <a:latin typeface="+mn-lt"/>
            </a:rPr>
            <a:t>Comunicar este compromiso a los huéspedes y a las partes interesadas</a:t>
          </a:r>
          <a:r>
            <a:rPr lang="es-ES" sz="1400" dirty="0">
              <a:latin typeface="+mn-lt"/>
            </a:rPr>
            <a:t>, destacando los beneficios de apoyar a las empresas locales.</a:t>
          </a:r>
        </a:p>
      </dgm:t>
    </dgm:pt>
    <dgm:pt modelId="{2C17999C-DA85-46DD-9E71-336A1A55234C}" type="parTrans" cxnId="{5338C465-3293-4740-93B9-B695F2578CF7}">
      <dgm:prSet/>
      <dgm:spPr/>
      <dgm:t>
        <a:bodyPr/>
        <a:lstStyle/>
        <a:p>
          <a:endParaRPr lang="es-ES" sz="1400">
            <a:latin typeface="+mn-lt"/>
          </a:endParaRPr>
        </a:p>
      </dgm:t>
    </dgm:pt>
    <dgm:pt modelId="{0F4ACEEE-E1CC-4F90-BEE3-6CD2239DCFA7}" type="sibTrans" cxnId="{5338C465-3293-4740-93B9-B695F2578CF7}">
      <dgm:prSet/>
      <dgm:spPr/>
      <dgm:t>
        <a:bodyPr/>
        <a:lstStyle/>
        <a:p>
          <a:endParaRPr lang="es-ES" sz="1400">
            <a:latin typeface="+mn-lt"/>
          </a:endParaRPr>
        </a:p>
      </dgm:t>
    </dgm:pt>
    <dgm:pt modelId="{785F2F03-268C-4D6D-998B-BBD9AC2B1F40}">
      <dgm:prSet phldrT="[Texto]" custT="1"/>
      <dgm:spPr>
        <a:solidFill>
          <a:schemeClr val="accent2">
            <a:lumMod val="60000"/>
            <a:lumOff val="40000"/>
          </a:schemeClr>
        </a:solidFill>
      </dgm:spPr>
      <dgm:t>
        <a:bodyPr/>
        <a:lstStyle/>
        <a:p>
          <a:r>
            <a:rPr lang="es-ES" sz="1400" b="1" dirty="0"/>
            <a:t>POSIBLE SELECCIONN DE PROVEEDORES HOMOLOGADOS o CERTIFICADOS EN SOSTENIBILIDAD.</a:t>
          </a:r>
          <a:endParaRPr lang="es-ES" sz="1400" b="1" dirty="0">
            <a:latin typeface="+mn-lt"/>
          </a:endParaRPr>
        </a:p>
      </dgm:t>
    </dgm:pt>
    <dgm:pt modelId="{26F335EC-6EE9-4523-A3E2-B99E815DBA7B}" type="parTrans" cxnId="{36F221BA-2C06-4774-816E-5A83104011BF}">
      <dgm:prSet/>
      <dgm:spPr/>
    </dgm:pt>
    <dgm:pt modelId="{4E7362AD-DDE9-443C-B50D-15846AE5E764}" type="sibTrans" cxnId="{36F221BA-2C06-4774-816E-5A83104011BF}">
      <dgm:prSet/>
      <dgm:spPr/>
    </dgm:pt>
    <dgm:pt modelId="{FA4ECF66-D8D9-4234-BF45-0FD672D58672}" type="pres">
      <dgm:prSet presAssocID="{EB848F3E-D98B-4136-8C19-92E986403ED0}" presName="linearFlow" presStyleCnt="0">
        <dgm:presLayoutVars>
          <dgm:dir/>
          <dgm:animLvl val="lvl"/>
          <dgm:resizeHandles/>
        </dgm:presLayoutVars>
      </dgm:prSet>
      <dgm:spPr/>
    </dgm:pt>
    <dgm:pt modelId="{7AA29601-E375-49DA-9953-9C038E1E5A8B}" type="pres">
      <dgm:prSet presAssocID="{C8DFBE3B-0CD6-4F46-BA98-73476639128F}" presName="compositeNode" presStyleCnt="0">
        <dgm:presLayoutVars>
          <dgm:bulletEnabled val="1"/>
        </dgm:presLayoutVars>
      </dgm:prSet>
      <dgm:spPr/>
    </dgm:pt>
    <dgm:pt modelId="{A2ACCD78-EEDD-4FD0-999F-938CB03BA0AA}" type="pres">
      <dgm:prSet presAssocID="{C8DFBE3B-0CD6-4F46-BA98-73476639128F}" presName="image" presStyleLbl="fgImgPlace1" presStyleIdx="0" presStyleCnt="3" custScaleX="74095" custScaleY="36510" custLinFactNeighborX="-13788" custLinFactNeighborY="-14314"/>
      <dgm:spPr/>
    </dgm:pt>
    <dgm:pt modelId="{90E01F21-DB35-43B3-A3E1-A7EFB1C2A699}" type="pres">
      <dgm:prSet presAssocID="{C8DFBE3B-0CD6-4F46-BA98-73476639128F}" presName="childNode" presStyleLbl="node1" presStyleIdx="0" presStyleCnt="3" custScaleX="81260" custScaleY="128205" custLinFactNeighborX="717" custLinFactNeighborY="957">
        <dgm:presLayoutVars>
          <dgm:bulletEnabled val="1"/>
        </dgm:presLayoutVars>
      </dgm:prSet>
      <dgm:spPr/>
    </dgm:pt>
    <dgm:pt modelId="{421E97F0-6322-41B2-B623-31AC34189A84}" type="pres">
      <dgm:prSet presAssocID="{C8DFBE3B-0CD6-4F46-BA98-73476639128F}" presName="parentNode" presStyleLbl="revTx" presStyleIdx="0" presStyleCnt="3" custAng="0" custScaleX="88128" custScaleY="39537" custLinFactNeighborX="-12388" custLinFactNeighborY="-17192">
        <dgm:presLayoutVars>
          <dgm:chMax val="0"/>
          <dgm:bulletEnabled val="1"/>
        </dgm:presLayoutVars>
      </dgm:prSet>
      <dgm:spPr/>
    </dgm:pt>
    <dgm:pt modelId="{F496992B-53E9-4734-9F8A-3890C019C606}" type="pres">
      <dgm:prSet presAssocID="{D1EF5ED0-106F-4579-8F35-A375B97B1D4B}" presName="sibTrans" presStyleCnt="0"/>
      <dgm:spPr/>
    </dgm:pt>
    <dgm:pt modelId="{8A7ED809-6CA8-470A-8EFB-4E78668FA7C6}" type="pres">
      <dgm:prSet presAssocID="{7F294F7A-4FC2-412C-9BDF-89077706D08F}" presName="compositeNode" presStyleCnt="0">
        <dgm:presLayoutVars>
          <dgm:bulletEnabled val="1"/>
        </dgm:presLayoutVars>
      </dgm:prSet>
      <dgm:spPr/>
    </dgm:pt>
    <dgm:pt modelId="{6D15CFB2-7523-449F-AC58-58417D6C84C3}" type="pres">
      <dgm:prSet presAssocID="{7F294F7A-4FC2-412C-9BDF-89077706D08F}" presName="image" presStyleLbl="fgImgPlace1" presStyleIdx="1" presStyleCnt="3" custScaleX="119488" custScaleY="85262" custLinFactNeighborX="-45532" custLinFactNeighborY="-1661"/>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47000" r="-47000"/>
          </a:stretch>
        </a:blipFill>
      </dgm:spPr>
    </dgm:pt>
    <dgm:pt modelId="{0ADA1BF4-EF22-4B55-AB72-0427E953FBFE}" type="pres">
      <dgm:prSet presAssocID="{7F294F7A-4FC2-412C-9BDF-89077706D08F}" presName="childNode" presStyleLbl="node1" presStyleIdx="1" presStyleCnt="3" custScaleY="128205" custLinFactNeighborX="3346" custLinFactNeighborY="-1095">
        <dgm:presLayoutVars>
          <dgm:bulletEnabled val="1"/>
        </dgm:presLayoutVars>
      </dgm:prSet>
      <dgm:spPr/>
    </dgm:pt>
    <dgm:pt modelId="{55930914-4BAD-4565-9553-26ED95EDB86E}" type="pres">
      <dgm:prSet presAssocID="{7F294F7A-4FC2-412C-9BDF-89077706D08F}" presName="parentNode" presStyleLbl="revTx" presStyleIdx="1" presStyleCnt="3" custScaleX="151718">
        <dgm:presLayoutVars>
          <dgm:chMax val="0"/>
          <dgm:bulletEnabled val="1"/>
        </dgm:presLayoutVars>
      </dgm:prSet>
      <dgm:spPr/>
    </dgm:pt>
    <dgm:pt modelId="{79CEB75B-2064-4FE9-9F3C-AEC3AC2E6185}" type="pres">
      <dgm:prSet presAssocID="{1E324DBE-C5DB-407B-A3A4-41F7F9B98F84}" presName="sibTrans" presStyleCnt="0"/>
      <dgm:spPr/>
    </dgm:pt>
    <dgm:pt modelId="{ABAE6341-2D26-4CEF-AF5B-202BB56AD0F2}" type="pres">
      <dgm:prSet presAssocID="{F4A3C9BB-3986-4CFD-891C-2A4A48924C84}" presName="compositeNode" presStyleCnt="0">
        <dgm:presLayoutVars>
          <dgm:bulletEnabled val="1"/>
        </dgm:presLayoutVars>
      </dgm:prSet>
      <dgm:spPr/>
    </dgm:pt>
    <dgm:pt modelId="{E9CBFCBA-B91C-43EF-B16A-9C1BFD0F37F4}" type="pres">
      <dgm:prSet presAssocID="{F4A3C9BB-3986-4CFD-891C-2A4A48924C84}" presName="image" presStyleLbl="fgImgPlace1" presStyleIdx="2" presStyleCnt="3" custScaleX="109984" custScaleY="90786" custLinFactNeighborX="-44372" custLinFactNeighborY="4721"/>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44000" r="-44000"/>
          </a:stretch>
        </a:blipFill>
      </dgm:spPr>
    </dgm:pt>
    <dgm:pt modelId="{3F2C1698-B96C-47FE-9E76-1EFC328993EC}" type="pres">
      <dgm:prSet presAssocID="{F4A3C9BB-3986-4CFD-891C-2A4A48924C84}" presName="childNode" presStyleLbl="node1" presStyleIdx="2" presStyleCnt="3" custScaleY="128205" custLinFactNeighborX="47" custLinFactNeighborY="-2134">
        <dgm:presLayoutVars>
          <dgm:bulletEnabled val="1"/>
        </dgm:presLayoutVars>
      </dgm:prSet>
      <dgm:spPr/>
    </dgm:pt>
    <dgm:pt modelId="{5B62D55E-F48B-4E30-A9DF-78CC3786B571}" type="pres">
      <dgm:prSet presAssocID="{F4A3C9BB-3986-4CFD-891C-2A4A48924C84}" presName="parentNode" presStyleLbl="revTx" presStyleIdx="2" presStyleCnt="3">
        <dgm:presLayoutVars>
          <dgm:chMax val="0"/>
          <dgm:bulletEnabled val="1"/>
        </dgm:presLayoutVars>
      </dgm:prSet>
      <dgm:spPr/>
    </dgm:pt>
  </dgm:ptLst>
  <dgm:cxnLst>
    <dgm:cxn modelId="{FC464B00-ACC6-43EE-86C4-9DB9961E5F47}" srcId="{C8DFBE3B-0CD6-4F46-BA98-73476639128F}" destId="{0E6FC0F3-296A-4FB8-923F-8DF1F4C5953C}" srcOrd="0" destOrd="0" parTransId="{75E28BBC-6519-4B59-949A-A2220E0450A9}" sibTransId="{48ADA3FF-389D-41CF-B832-B5FE81FCEECF}"/>
    <dgm:cxn modelId="{5C862D05-028B-4A70-8D31-E6A8A7A18ED7}" type="presOf" srcId="{F4A3C9BB-3986-4CFD-891C-2A4A48924C84}" destId="{5B62D55E-F48B-4E30-A9DF-78CC3786B571}" srcOrd="0" destOrd="0" presId="urn:microsoft.com/office/officeart/2005/8/layout/hList2"/>
    <dgm:cxn modelId="{041B5F0A-5E90-4DBF-9857-2CCA60D79F6D}" type="presOf" srcId="{0E6FC0F3-296A-4FB8-923F-8DF1F4C5953C}" destId="{90E01F21-DB35-43B3-A3E1-A7EFB1C2A699}" srcOrd="0" destOrd="0" presId="urn:microsoft.com/office/officeart/2005/8/layout/hList2"/>
    <dgm:cxn modelId="{611F300F-15E6-4063-A255-FA11F53E6FE3}" type="presOf" srcId="{785F2F03-268C-4D6D-998B-BBD9AC2B1F40}" destId="{0ADA1BF4-EF22-4B55-AB72-0427E953FBFE}" srcOrd="0" destOrd="1" presId="urn:microsoft.com/office/officeart/2005/8/layout/hList2"/>
    <dgm:cxn modelId="{83830533-E7E1-4712-BAAA-1F7637567F70}" type="presOf" srcId="{1AEB50BB-DB15-412F-887E-1A5D3FE0A28A}" destId="{3F2C1698-B96C-47FE-9E76-1EFC328993EC}" srcOrd="0" destOrd="2" presId="urn:microsoft.com/office/officeart/2005/8/layout/hList2"/>
    <dgm:cxn modelId="{CCC65B5F-DEB0-4086-B6C1-C2ECCCF7910B}" type="presOf" srcId="{3794AFB0-3002-4219-9362-493C394A6D1F}" destId="{3F2C1698-B96C-47FE-9E76-1EFC328993EC}" srcOrd="0" destOrd="0" presId="urn:microsoft.com/office/officeart/2005/8/layout/hList2"/>
    <dgm:cxn modelId="{40C3875F-4FB3-416A-B184-10930D06426B}" srcId="{7F294F7A-4FC2-412C-9BDF-89077706D08F}" destId="{D0328F18-B645-4800-BD6A-FAA93B56B2D5}" srcOrd="2" destOrd="0" parTransId="{7555D307-666E-44D2-AF08-E67357E57A4C}" sibTransId="{236EB82D-67EF-4FA8-AB8E-75FF7B83AB6C}"/>
    <dgm:cxn modelId="{5338C465-3293-4740-93B9-B695F2578CF7}" srcId="{F4A3C9BB-3986-4CFD-891C-2A4A48924C84}" destId="{1AEB50BB-DB15-412F-887E-1A5D3FE0A28A}" srcOrd="2" destOrd="0" parTransId="{2C17999C-DA85-46DD-9E71-336A1A55234C}" sibTransId="{0F4ACEEE-E1CC-4F90-BEE3-6CD2239DCFA7}"/>
    <dgm:cxn modelId="{D292FB50-1247-45C6-B8B7-873C87652649}" type="presOf" srcId="{EB848F3E-D98B-4136-8C19-92E986403ED0}" destId="{FA4ECF66-D8D9-4234-BF45-0FD672D58672}" srcOrd="0" destOrd="0" presId="urn:microsoft.com/office/officeart/2005/8/layout/hList2"/>
    <dgm:cxn modelId="{79FE6F78-3FCD-4B8C-A29A-C30E2DFB14BD}" type="presOf" srcId="{762CE686-7FE8-4A05-92DD-5005987E606C}" destId="{0ADA1BF4-EF22-4B55-AB72-0427E953FBFE}" srcOrd="0" destOrd="0" presId="urn:microsoft.com/office/officeart/2005/8/layout/hList2"/>
    <dgm:cxn modelId="{A2F08458-4120-4864-B0E1-13395BA34489}" srcId="{C8DFBE3B-0CD6-4F46-BA98-73476639128F}" destId="{D3A57CE8-AE41-4276-A120-B62DDD088EF6}" srcOrd="1" destOrd="0" parTransId="{03ED5C81-270F-40D7-9BE3-AE6B399FF292}" sibTransId="{DC3F5252-8C63-4DBE-B447-467B9D582C51}"/>
    <dgm:cxn modelId="{BD9C488C-83A0-4557-9A84-98A4347A8015}" type="presOf" srcId="{C8DFBE3B-0CD6-4F46-BA98-73476639128F}" destId="{421E97F0-6322-41B2-B623-31AC34189A84}" srcOrd="0" destOrd="0" presId="urn:microsoft.com/office/officeart/2005/8/layout/hList2"/>
    <dgm:cxn modelId="{AA6D498E-A9B0-4D42-BF53-C075506033C9}" type="presOf" srcId="{D0328F18-B645-4800-BD6A-FAA93B56B2D5}" destId="{0ADA1BF4-EF22-4B55-AB72-0427E953FBFE}" srcOrd="0" destOrd="2" presId="urn:microsoft.com/office/officeart/2005/8/layout/hList2"/>
    <dgm:cxn modelId="{5420E79B-AAD2-46A0-AA23-823B0DA84C8F}" srcId="{7F294F7A-4FC2-412C-9BDF-89077706D08F}" destId="{762CE686-7FE8-4A05-92DD-5005987E606C}" srcOrd="0" destOrd="0" parTransId="{E5B34E79-30F7-4C0A-9717-61184D3A8514}" sibTransId="{16DCBB30-E81E-4BBB-97B9-B7170FF9AA68}"/>
    <dgm:cxn modelId="{A71144A4-2063-4A22-8C0E-8AE5A0FAC99E}" type="presOf" srcId="{7F294F7A-4FC2-412C-9BDF-89077706D08F}" destId="{55930914-4BAD-4565-9553-26ED95EDB86E}" srcOrd="0" destOrd="0" presId="urn:microsoft.com/office/officeart/2005/8/layout/hList2"/>
    <dgm:cxn modelId="{36F221BA-2C06-4774-816E-5A83104011BF}" srcId="{7F294F7A-4FC2-412C-9BDF-89077706D08F}" destId="{785F2F03-268C-4D6D-998B-BBD9AC2B1F40}" srcOrd="1" destOrd="0" parTransId="{26F335EC-6EE9-4523-A3E2-B99E815DBA7B}" sibTransId="{4E7362AD-DDE9-443C-B50D-15846AE5E764}"/>
    <dgm:cxn modelId="{86B976C9-3591-4A7A-868D-7E5CCE7C25DB}" srcId="{F4A3C9BB-3986-4CFD-891C-2A4A48924C84}" destId="{3794AFB0-3002-4219-9362-493C394A6D1F}" srcOrd="0" destOrd="0" parTransId="{4B76A054-01F0-41E1-B5F5-4DD17E55D052}" sibTransId="{F658D4FB-0DF6-4813-B3A0-D58AA8B30F83}"/>
    <dgm:cxn modelId="{B7FC08DE-A95A-4910-BA58-8F80F83368EB}" srcId="{EB848F3E-D98B-4136-8C19-92E986403ED0}" destId="{C8DFBE3B-0CD6-4F46-BA98-73476639128F}" srcOrd="0" destOrd="0" parTransId="{155E767C-1841-469D-8F32-A8FF98449715}" sibTransId="{D1EF5ED0-106F-4579-8F35-A375B97B1D4B}"/>
    <dgm:cxn modelId="{B26BABE3-08BA-4F0F-8250-0FA1D46F0E2E}" type="presOf" srcId="{D3A57CE8-AE41-4276-A120-B62DDD088EF6}" destId="{90E01F21-DB35-43B3-A3E1-A7EFB1C2A699}" srcOrd="0" destOrd="1" presId="urn:microsoft.com/office/officeart/2005/8/layout/hList2"/>
    <dgm:cxn modelId="{BA88E3EC-60D6-4E53-93C2-67C7C434C43A}" srcId="{EB848F3E-D98B-4136-8C19-92E986403ED0}" destId="{7F294F7A-4FC2-412C-9BDF-89077706D08F}" srcOrd="1" destOrd="0" parTransId="{6D2AAFFF-128C-411E-93AF-CCB4638F6AC2}" sibTransId="{1E324DBE-C5DB-407B-A3A4-41F7F9B98F84}"/>
    <dgm:cxn modelId="{1EB01DEE-72E3-496A-8F2D-F5B23E8B55E2}" type="presOf" srcId="{4AEF03E4-37C7-4F91-9458-8AD63F9E278D}" destId="{3F2C1698-B96C-47FE-9E76-1EFC328993EC}" srcOrd="0" destOrd="1" presId="urn:microsoft.com/office/officeart/2005/8/layout/hList2"/>
    <dgm:cxn modelId="{332F4DF4-4D5F-41C5-9288-E392C0AF648F}" srcId="{F4A3C9BB-3986-4CFD-891C-2A4A48924C84}" destId="{4AEF03E4-37C7-4F91-9458-8AD63F9E278D}" srcOrd="1" destOrd="0" parTransId="{5EB4CDBE-ACA1-49A4-8275-71B4FB4B2EAD}" sibTransId="{4BEB9B4D-FC66-42A6-9DFF-1BE63008A508}"/>
    <dgm:cxn modelId="{D26CE7FC-E15F-4D8D-943E-EAAF67C2897C}" srcId="{EB848F3E-D98B-4136-8C19-92E986403ED0}" destId="{F4A3C9BB-3986-4CFD-891C-2A4A48924C84}" srcOrd="2" destOrd="0" parTransId="{856FAF4D-066B-4611-B0DE-B7BCA060FA7C}" sibTransId="{BF40CAEA-F30B-44FB-A5E7-6759BE602CDF}"/>
    <dgm:cxn modelId="{FDC0E9CA-CABB-4FCA-A7EB-7EAD46C5900A}" type="presParOf" srcId="{FA4ECF66-D8D9-4234-BF45-0FD672D58672}" destId="{7AA29601-E375-49DA-9953-9C038E1E5A8B}" srcOrd="0" destOrd="0" presId="urn:microsoft.com/office/officeart/2005/8/layout/hList2"/>
    <dgm:cxn modelId="{43323035-5246-4450-90CE-D4F916D9D395}" type="presParOf" srcId="{7AA29601-E375-49DA-9953-9C038E1E5A8B}" destId="{A2ACCD78-EEDD-4FD0-999F-938CB03BA0AA}" srcOrd="0" destOrd="0" presId="urn:microsoft.com/office/officeart/2005/8/layout/hList2"/>
    <dgm:cxn modelId="{EC2F9209-A386-4AA7-81F8-1F5BF117A93D}" type="presParOf" srcId="{7AA29601-E375-49DA-9953-9C038E1E5A8B}" destId="{90E01F21-DB35-43B3-A3E1-A7EFB1C2A699}" srcOrd="1" destOrd="0" presId="urn:microsoft.com/office/officeart/2005/8/layout/hList2"/>
    <dgm:cxn modelId="{F625DE17-F5DA-458E-B542-C3684A0BFCAA}" type="presParOf" srcId="{7AA29601-E375-49DA-9953-9C038E1E5A8B}" destId="{421E97F0-6322-41B2-B623-31AC34189A84}" srcOrd="2" destOrd="0" presId="urn:microsoft.com/office/officeart/2005/8/layout/hList2"/>
    <dgm:cxn modelId="{ECA109B9-4C2A-4B9F-AFE3-5A892DC0008F}" type="presParOf" srcId="{FA4ECF66-D8D9-4234-BF45-0FD672D58672}" destId="{F496992B-53E9-4734-9F8A-3890C019C606}" srcOrd="1" destOrd="0" presId="urn:microsoft.com/office/officeart/2005/8/layout/hList2"/>
    <dgm:cxn modelId="{2247C6D9-A828-4F4F-99A2-5DE98CC329B2}" type="presParOf" srcId="{FA4ECF66-D8D9-4234-BF45-0FD672D58672}" destId="{8A7ED809-6CA8-470A-8EFB-4E78668FA7C6}" srcOrd="2" destOrd="0" presId="urn:microsoft.com/office/officeart/2005/8/layout/hList2"/>
    <dgm:cxn modelId="{1D20BA83-E96D-4EB2-BB19-421C609F0EA0}" type="presParOf" srcId="{8A7ED809-6CA8-470A-8EFB-4E78668FA7C6}" destId="{6D15CFB2-7523-449F-AC58-58417D6C84C3}" srcOrd="0" destOrd="0" presId="urn:microsoft.com/office/officeart/2005/8/layout/hList2"/>
    <dgm:cxn modelId="{7261C2B5-DE6E-49EC-9565-4C1903677474}" type="presParOf" srcId="{8A7ED809-6CA8-470A-8EFB-4E78668FA7C6}" destId="{0ADA1BF4-EF22-4B55-AB72-0427E953FBFE}" srcOrd="1" destOrd="0" presId="urn:microsoft.com/office/officeart/2005/8/layout/hList2"/>
    <dgm:cxn modelId="{FF737902-0FA9-46D3-814F-76D83BF4E611}" type="presParOf" srcId="{8A7ED809-6CA8-470A-8EFB-4E78668FA7C6}" destId="{55930914-4BAD-4565-9553-26ED95EDB86E}" srcOrd="2" destOrd="0" presId="urn:microsoft.com/office/officeart/2005/8/layout/hList2"/>
    <dgm:cxn modelId="{1F3212E6-311D-4250-B869-2B5EB68C25FA}" type="presParOf" srcId="{FA4ECF66-D8D9-4234-BF45-0FD672D58672}" destId="{79CEB75B-2064-4FE9-9F3C-AEC3AC2E6185}" srcOrd="3" destOrd="0" presId="urn:microsoft.com/office/officeart/2005/8/layout/hList2"/>
    <dgm:cxn modelId="{A40D843D-9278-49ED-8C40-A1DE4AA5670D}" type="presParOf" srcId="{FA4ECF66-D8D9-4234-BF45-0FD672D58672}" destId="{ABAE6341-2D26-4CEF-AF5B-202BB56AD0F2}" srcOrd="4" destOrd="0" presId="urn:microsoft.com/office/officeart/2005/8/layout/hList2"/>
    <dgm:cxn modelId="{51712FFE-6C4F-4FD6-8BB2-F26E2BB6644B}" type="presParOf" srcId="{ABAE6341-2D26-4CEF-AF5B-202BB56AD0F2}" destId="{E9CBFCBA-B91C-43EF-B16A-9C1BFD0F37F4}" srcOrd="0" destOrd="0" presId="urn:microsoft.com/office/officeart/2005/8/layout/hList2"/>
    <dgm:cxn modelId="{DF2ADBDF-A028-4472-AB1C-D0128CF1EA35}" type="presParOf" srcId="{ABAE6341-2D26-4CEF-AF5B-202BB56AD0F2}" destId="{3F2C1698-B96C-47FE-9E76-1EFC328993EC}" srcOrd="1" destOrd="0" presId="urn:microsoft.com/office/officeart/2005/8/layout/hList2"/>
    <dgm:cxn modelId="{BC3DA0D7-4E19-4875-8FBF-C3AD056BB7CC}" type="presParOf" srcId="{ABAE6341-2D26-4CEF-AF5B-202BB56AD0F2}" destId="{5B62D55E-F48B-4E30-A9DF-78CC3786B571}"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5AB717-2792-4118-8847-17701E524462}" type="doc">
      <dgm:prSet loTypeId="urn:microsoft.com/office/officeart/2008/layout/AlternatingHexagons" loCatId="list" qsTypeId="urn:microsoft.com/office/officeart/2005/8/quickstyle/simple1" qsCatId="simple" csTypeId="urn:microsoft.com/office/officeart/2005/8/colors/accent3_1" csCatId="accent3" phldr="1"/>
      <dgm:spPr/>
      <dgm:t>
        <a:bodyPr/>
        <a:lstStyle/>
        <a:p>
          <a:endParaRPr lang="es-ES"/>
        </a:p>
      </dgm:t>
    </dgm:pt>
    <dgm:pt modelId="{EB2A76CE-2960-4258-B972-9F15279A330D}">
      <dgm:prSet phldrT="[Texto]" custT="1"/>
      <dgm:spPr>
        <a:solidFill>
          <a:schemeClr val="accent2">
            <a:lumMod val="40000"/>
            <a:lumOff val="60000"/>
          </a:schemeClr>
        </a:solidFill>
      </dgm:spPr>
      <dgm:t>
        <a:bodyPr/>
        <a:lstStyle/>
        <a:p>
          <a:r>
            <a:rPr lang="es-ES" sz="2000" dirty="0">
              <a:solidFill>
                <a:schemeClr val="bg1"/>
              </a:solidFill>
            </a:rPr>
            <a:t>Personal</a:t>
          </a:r>
        </a:p>
      </dgm:t>
    </dgm:pt>
    <dgm:pt modelId="{FE2FED7E-096E-4A29-9815-02ED5671D12D}" type="parTrans" cxnId="{1D64F494-4BDF-4E98-A236-97498EF790B3}">
      <dgm:prSet/>
      <dgm:spPr/>
      <dgm:t>
        <a:bodyPr/>
        <a:lstStyle/>
        <a:p>
          <a:endParaRPr lang="es-ES"/>
        </a:p>
      </dgm:t>
    </dgm:pt>
    <dgm:pt modelId="{0A70713E-95F8-4187-AB70-6EDE7FA22B1E}" type="sibTrans" cxnId="{1D64F494-4BDF-4E98-A236-97498EF790B3}">
      <dgm:prSet custT="1"/>
      <dgm:spPr/>
      <dgm:t>
        <a:bodyPr/>
        <a:lstStyle/>
        <a:p>
          <a:r>
            <a:rPr lang="es-ES" sz="2000" dirty="0">
              <a:solidFill>
                <a:schemeClr val="accent6">
                  <a:lumMod val="75000"/>
                </a:schemeClr>
              </a:solidFill>
            </a:rPr>
            <a:t>Equipo de  gestión</a:t>
          </a:r>
        </a:p>
      </dgm:t>
    </dgm:pt>
    <dgm:pt modelId="{8ABBB5FD-F886-4728-91A4-A14EDD0B80FB}">
      <dgm:prSet phldrT="[Texto]" custT="1"/>
      <dgm:spPr/>
      <dgm:t>
        <a:bodyPr/>
        <a:lstStyle/>
        <a:p>
          <a:r>
            <a:rPr lang="es-ES" sz="2000" dirty="0">
              <a:solidFill>
                <a:schemeClr val="accent6">
                  <a:lumMod val="75000"/>
                </a:schemeClr>
              </a:solidFill>
            </a:rPr>
            <a:t>Proveedores</a:t>
          </a:r>
        </a:p>
      </dgm:t>
    </dgm:pt>
    <dgm:pt modelId="{1B5B137C-0D16-4493-8DFB-69DE9D6B79E9}" type="parTrans" cxnId="{EDD5575E-62D7-4CF4-A970-C77B2FFAB4EF}">
      <dgm:prSet/>
      <dgm:spPr/>
      <dgm:t>
        <a:bodyPr/>
        <a:lstStyle/>
        <a:p>
          <a:endParaRPr lang="es-ES"/>
        </a:p>
      </dgm:t>
    </dgm:pt>
    <dgm:pt modelId="{6F67903E-F232-41A6-90E9-02CB679D6F5F}" type="sibTrans" cxnId="{EDD5575E-62D7-4CF4-A970-C77B2FFAB4EF}">
      <dgm:prSet custT="1"/>
      <dgm:spPr>
        <a:solidFill>
          <a:schemeClr val="accent6">
            <a:lumMod val="75000"/>
          </a:schemeClr>
        </a:solidFill>
      </dgm:spPr>
      <dgm:t>
        <a:bodyPr/>
        <a:lstStyle/>
        <a:p>
          <a:r>
            <a:rPr lang="es-ES" sz="2000" dirty="0">
              <a:solidFill>
                <a:schemeClr val="bg1"/>
              </a:solidFill>
            </a:rPr>
            <a:t>Clientes</a:t>
          </a:r>
        </a:p>
      </dgm:t>
    </dgm:pt>
    <dgm:pt modelId="{9D838688-3D4A-4B26-ACDE-615043FE176D}">
      <dgm:prSet phldrT="[Texto]" custT="1"/>
      <dgm:spPr/>
      <dgm:t>
        <a:bodyPr/>
        <a:lstStyle/>
        <a:p>
          <a:r>
            <a:rPr lang="es-ES" sz="2000" dirty="0">
              <a:solidFill>
                <a:schemeClr val="accent6">
                  <a:lumMod val="50000"/>
                </a:schemeClr>
              </a:solidFill>
            </a:rPr>
            <a:t>Reciclado</a:t>
          </a:r>
        </a:p>
      </dgm:t>
    </dgm:pt>
    <dgm:pt modelId="{E6203233-E95B-4E89-B984-A4C00DBC7185}" type="parTrans" cxnId="{5212053F-D609-4EA4-8954-908808CB19C0}">
      <dgm:prSet/>
      <dgm:spPr/>
      <dgm:t>
        <a:bodyPr/>
        <a:lstStyle/>
        <a:p>
          <a:endParaRPr lang="es-ES"/>
        </a:p>
      </dgm:t>
    </dgm:pt>
    <dgm:pt modelId="{168A05E0-DA6A-4A62-B0FD-5BE421607556}" type="sibTrans" cxnId="{5212053F-D609-4EA4-8954-908808CB19C0}">
      <dgm:prSet custT="1"/>
      <dgm:spPr>
        <a:solidFill>
          <a:schemeClr val="accent6">
            <a:lumMod val="40000"/>
            <a:lumOff val="60000"/>
          </a:schemeClr>
        </a:solidFill>
      </dgm:spPr>
      <dgm:t>
        <a:bodyPr/>
        <a:lstStyle/>
        <a:p>
          <a:r>
            <a:rPr lang="es-ES" sz="2000" dirty="0">
              <a:solidFill>
                <a:schemeClr val="accent6">
                  <a:lumMod val="50000"/>
                </a:schemeClr>
              </a:solidFill>
            </a:rPr>
            <a:t>Entes públicos</a:t>
          </a:r>
        </a:p>
      </dgm:t>
    </dgm:pt>
    <dgm:pt modelId="{B4ECA88B-C393-4DFD-8017-06CC4BE9B28F}">
      <dgm:prSet phldrT="[Texto]" custT="1"/>
      <dgm:spPr>
        <a:solidFill>
          <a:schemeClr val="accent6">
            <a:lumMod val="75000"/>
          </a:schemeClr>
        </a:solidFill>
      </dgm:spPr>
      <dgm:t>
        <a:bodyPr/>
        <a:lstStyle/>
        <a:p>
          <a:r>
            <a:rPr lang="es-ES" sz="2400" dirty="0">
              <a:solidFill>
                <a:schemeClr val="bg1"/>
              </a:solidFill>
            </a:rPr>
            <a:t>¿Otros…?</a:t>
          </a:r>
        </a:p>
      </dgm:t>
    </dgm:pt>
    <dgm:pt modelId="{E719A2E3-8718-4218-BD0C-B8748156C7C2}" type="parTrans" cxnId="{1D20C2E6-BC88-46B7-8BF5-BBB0D7B75086}">
      <dgm:prSet/>
      <dgm:spPr/>
      <dgm:t>
        <a:bodyPr/>
        <a:lstStyle/>
        <a:p>
          <a:endParaRPr lang="es-ES"/>
        </a:p>
      </dgm:t>
    </dgm:pt>
    <dgm:pt modelId="{BECAF4B3-38E2-4E5A-8E63-26B204FAE497}" type="sibTrans" cxnId="{1D20C2E6-BC88-46B7-8BF5-BBB0D7B75086}">
      <dgm:prSet custT="1"/>
      <dgm:spPr>
        <a:solidFill>
          <a:srgbClr val="92D050"/>
        </a:solidFill>
      </dgm:spPr>
      <dgm:t>
        <a:bodyPr/>
        <a:lstStyle/>
        <a:p>
          <a:r>
            <a:rPr lang="es-ES" sz="1600" dirty="0" err="1">
              <a:solidFill>
                <a:schemeClr val="accent6">
                  <a:lumMod val="50000"/>
                </a:schemeClr>
              </a:solidFill>
            </a:rPr>
            <a:t>ONGs</a:t>
          </a:r>
          <a:r>
            <a:rPr lang="es-ES" sz="1600" dirty="0">
              <a:solidFill>
                <a:schemeClr val="accent6">
                  <a:lumMod val="50000"/>
                </a:schemeClr>
              </a:solidFill>
            </a:rPr>
            <a:t> y Asociaciones locales</a:t>
          </a:r>
        </a:p>
      </dgm:t>
    </dgm:pt>
    <dgm:pt modelId="{B735AC3F-E3CA-4C50-9833-EB3A22C3CB97}" type="pres">
      <dgm:prSet presAssocID="{9F5AB717-2792-4118-8847-17701E524462}" presName="Name0" presStyleCnt="0">
        <dgm:presLayoutVars>
          <dgm:chMax/>
          <dgm:chPref/>
          <dgm:dir/>
          <dgm:animLvl val="lvl"/>
        </dgm:presLayoutVars>
      </dgm:prSet>
      <dgm:spPr/>
    </dgm:pt>
    <dgm:pt modelId="{10F4CC45-2B37-4EBF-8B38-78B59CA45E8F}" type="pres">
      <dgm:prSet presAssocID="{EB2A76CE-2960-4258-B972-9F15279A330D}" presName="composite" presStyleCnt="0"/>
      <dgm:spPr/>
    </dgm:pt>
    <dgm:pt modelId="{30AE0932-5FAD-46B3-82DD-F6D5FC794541}" type="pres">
      <dgm:prSet presAssocID="{EB2A76CE-2960-4258-B972-9F15279A330D}" presName="Parent1" presStyleLbl="node1" presStyleIdx="0" presStyleCnt="8" custScaleX="151194" custScaleY="99401" custLinFactNeighborX="15289" custLinFactNeighborY="6042">
        <dgm:presLayoutVars>
          <dgm:chMax val="1"/>
          <dgm:chPref val="1"/>
          <dgm:bulletEnabled val="1"/>
        </dgm:presLayoutVars>
      </dgm:prSet>
      <dgm:spPr/>
    </dgm:pt>
    <dgm:pt modelId="{82C791EE-7BA3-47AC-8BB6-56F8794EBBA7}" type="pres">
      <dgm:prSet presAssocID="{EB2A76CE-2960-4258-B972-9F15279A330D}" presName="Childtext1" presStyleLbl="revTx" presStyleIdx="0" presStyleCnt="4">
        <dgm:presLayoutVars>
          <dgm:chMax val="0"/>
          <dgm:chPref val="0"/>
          <dgm:bulletEnabled val="1"/>
        </dgm:presLayoutVars>
      </dgm:prSet>
      <dgm:spPr/>
    </dgm:pt>
    <dgm:pt modelId="{866CC076-23AA-4967-93E1-865AE390740A}" type="pres">
      <dgm:prSet presAssocID="{EB2A76CE-2960-4258-B972-9F15279A330D}" presName="BalanceSpacing" presStyleCnt="0"/>
      <dgm:spPr/>
    </dgm:pt>
    <dgm:pt modelId="{185F6D3E-39EB-494B-8F85-F074A6537123}" type="pres">
      <dgm:prSet presAssocID="{EB2A76CE-2960-4258-B972-9F15279A330D}" presName="BalanceSpacing1" presStyleCnt="0"/>
      <dgm:spPr/>
    </dgm:pt>
    <dgm:pt modelId="{85481065-7E6E-4E50-9047-90FAB7104E87}" type="pres">
      <dgm:prSet presAssocID="{0A70713E-95F8-4187-AB70-6EDE7FA22B1E}" presName="Accent1Text" presStyleLbl="node1" presStyleIdx="1" presStyleCnt="8" custScaleX="157025" custLinFactNeighborX="-10671" custLinFactNeighborY="8019"/>
      <dgm:spPr/>
    </dgm:pt>
    <dgm:pt modelId="{D6A50E49-62ED-48AD-9C0D-D20C7D8149EA}" type="pres">
      <dgm:prSet presAssocID="{0A70713E-95F8-4187-AB70-6EDE7FA22B1E}" presName="spaceBetweenRectangles" presStyleCnt="0"/>
      <dgm:spPr/>
    </dgm:pt>
    <dgm:pt modelId="{CF020E23-4701-4AD9-AAF7-CC4091E56CE3}" type="pres">
      <dgm:prSet presAssocID="{8ABBB5FD-F886-4728-91A4-A14EDD0B80FB}" presName="composite" presStyleCnt="0"/>
      <dgm:spPr/>
    </dgm:pt>
    <dgm:pt modelId="{6CD4C803-6CE5-42E3-82C5-A790615305C5}" type="pres">
      <dgm:prSet presAssocID="{8ABBB5FD-F886-4728-91A4-A14EDD0B80FB}" presName="Parent1" presStyleLbl="node1" presStyleIdx="2" presStyleCnt="8" custScaleX="207552" custLinFactNeighborX="0" custLinFactNeighborY="-9388">
        <dgm:presLayoutVars>
          <dgm:chMax val="1"/>
          <dgm:chPref val="1"/>
          <dgm:bulletEnabled val="1"/>
        </dgm:presLayoutVars>
      </dgm:prSet>
      <dgm:spPr/>
    </dgm:pt>
    <dgm:pt modelId="{B38DE6C1-789B-4B84-A909-64891AC2D4F0}" type="pres">
      <dgm:prSet presAssocID="{8ABBB5FD-F886-4728-91A4-A14EDD0B80FB}" presName="Childtext1" presStyleLbl="revTx" presStyleIdx="1" presStyleCnt="4">
        <dgm:presLayoutVars>
          <dgm:chMax val="0"/>
          <dgm:chPref val="0"/>
          <dgm:bulletEnabled val="1"/>
        </dgm:presLayoutVars>
      </dgm:prSet>
      <dgm:spPr/>
    </dgm:pt>
    <dgm:pt modelId="{6F0B905F-82B1-4BC0-AF5F-9DC04DA98CA0}" type="pres">
      <dgm:prSet presAssocID="{8ABBB5FD-F886-4728-91A4-A14EDD0B80FB}" presName="BalanceSpacing" presStyleCnt="0"/>
      <dgm:spPr/>
    </dgm:pt>
    <dgm:pt modelId="{998493E1-2591-4E79-9567-3F768661F0BC}" type="pres">
      <dgm:prSet presAssocID="{8ABBB5FD-F886-4728-91A4-A14EDD0B80FB}" presName="BalanceSpacing1" presStyleCnt="0"/>
      <dgm:spPr/>
    </dgm:pt>
    <dgm:pt modelId="{53C89C6A-0893-4041-BFDB-BD1E0B703438}" type="pres">
      <dgm:prSet presAssocID="{6F67903E-F232-41A6-90E9-02CB679D6F5F}" presName="Accent1Text" presStyleLbl="node1" presStyleIdx="3" presStyleCnt="8" custScaleX="147809" custScaleY="107761" custLinFactNeighborX="45208" custLinFactNeighborY="-16579"/>
      <dgm:spPr/>
    </dgm:pt>
    <dgm:pt modelId="{30835ECE-04C7-44B5-98D9-27804C31C337}" type="pres">
      <dgm:prSet presAssocID="{6F67903E-F232-41A6-90E9-02CB679D6F5F}" presName="spaceBetweenRectangles" presStyleCnt="0"/>
      <dgm:spPr/>
    </dgm:pt>
    <dgm:pt modelId="{4395756E-F52C-4A1B-B471-D2A079C3C7D0}" type="pres">
      <dgm:prSet presAssocID="{9D838688-3D4A-4B26-ACDE-615043FE176D}" presName="composite" presStyleCnt="0"/>
      <dgm:spPr/>
    </dgm:pt>
    <dgm:pt modelId="{382F38A8-BCFE-49BD-9B16-87FBBB97D0CB}" type="pres">
      <dgm:prSet presAssocID="{9D838688-3D4A-4B26-ACDE-615043FE176D}" presName="Parent1" presStyleLbl="node1" presStyleIdx="4" presStyleCnt="8" custScaleX="168819" custLinFactNeighborX="34781" custLinFactNeighborY="-28571">
        <dgm:presLayoutVars>
          <dgm:chMax val="1"/>
          <dgm:chPref val="1"/>
          <dgm:bulletEnabled val="1"/>
        </dgm:presLayoutVars>
      </dgm:prSet>
      <dgm:spPr/>
    </dgm:pt>
    <dgm:pt modelId="{1A3AD67F-ED67-4016-ABDE-481AD80A6714}" type="pres">
      <dgm:prSet presAssocID="{9D838688-3D4A-4B26-ACDE-615043FE176D}" presName="Childtext1" presStyleLbl="revTx" presStyleIdx="2" presStyleCnt="4">
        <dgm:presLayoutVars>
          <dgm:chMax val="0"/>
          <dgm:chPref val="0"/>
          <dgm:bulletEnabled val="1"/>
        </dgm:presLayoutVars>
      </dgm:prSet>
      <dgm:spPr/>
    </dgm:pt>
    <dgm:pt modelId="{A9E1A557-9F45-48F4-8FE5-B23FB93F2C27}" type="pres">
      <dgm:prSet presAssocID="{9D838688-3D4A-4B26-ACDE-615043FE176D}" presName="BalanceSpacing" presStyleCnt="0"/>
      <dgm:spPr/>
    </dgm:pt>
    <dgm:pt modelId="{2555C797-E9C1-4084-B93A-E25DCB217158}" type="pres">
      <dgm:prSet presAssocID="{9D838688-3D4A-4B26-ACDE-615043FE176D}" presName="BalanceSpacing1" presStyleCnt="0"/>
      <dgm:spPr/>
    </dgm:pt>
    <dgm:pt modelId="{850A6868-81F1-41EF-80A9-CFB160FB6423}" type="pres">
      <dgm:prSet presAssocID="{168A05E0-DA6A-4A62-B0FD-5BE421607556}" presName="Accent1Text" presStyleLbl="node1" presStyleIdx="5" presStyleCnt="8" custScaleX="163850" custLinFactNeighborX="-15005" custLinFactNeighborY="-30266"/>
      <dgm:spPr/>
    </dgm:pt>
    <dgm:pt modelId="{50CC7F62-774C-4612-AC31-193B5472FE62}" type="pres">
      <dgm:prSet presAssocID="{168A05E0-DA6A-4A62-B0FD-5BE421607556}" presName="spaceBetweenRectangles" presStyleCnt="0"/>
      <dgm:spPr/>
    </dgm:pt>
    <dgm:pt modelId="{B89A5651-BF5E-4828-83F5-C68D777D1979}" type="pres">
      <dgm:prSet presAssocID="{B4ECA88B-C393-4DFD-8017-06CC4BE9B28F}" presName="composite" presStyleCnt="0"/>
      <dgm:spPr/>
    </dgm:pt>
    <dgm:pt modelId="{E412C8C9-BAE8-47B9-98AB-3521551EF8DF}" type="pres">
      <dgm:prSet presAssocID="{B4ECA88B-C393-4DFD-8017-06CC4BE9B28F}" presName="Parent1" presStyleLbl="node1" presStyleIdx="6" presStyleCnt="8" custScaleX="172357" custScaleY="123692" custLinFactNeighborX="15905" custLinFactNeighborY="-51656">
        <dgm:presLayoutVars>
          <dgm:chMax val="1"/>
          <dgm:chPref val="1"/>
          <dgm:bulletEnabled val="1"/>
        </dgm:presLayoutVars>
      </dgm:prSet>
      <dgm:spPr/>
    </dgm:pt>
    <dgm:pt modelId="{67BA849C-4A00-4E03-B3DD-11ECB3495E69}" type="pres">
      <dgm:prSet presAssocID="{B4ECA88B-C393-4DFD-8017-06CC4BE9B28F}" presName="Childtext1" presStyleLbl="revTx" presStyleIdx="3" presStyleCnt="4">
        <dgm:presLayoutVars>
          <dgm:chMax val="0"/>
          <dgm:chPref val="0"/>
          <dgm:bulletEnabled val="1"/>
        </dgm:presLayoutVars>
      </dgm:prSet>
      <dgm:spPr/>
    </dgm:pt>
    <dgm:pt modelId="{9E8357B3-A6AC-44F8-9008-AFD8F6B95154}" type="pres">
      <dgm:prSet presAssocID="{B4ECA88B-C393-4DFD-8017-06CC4BE9B28F}" presName="BalanceSpacing" presStyleCnt="0"/>
      <dgm:spPr/>
    </dgm:pt>
    <dgm:pt modelId="{FEB8284B-12D2-40B8-A823-6A75A3438414}" type="pres">
      <dgm:prSet presAssocID="{B4ECA88B-C393-4DFD-8017-06CC4BE9B28F}" presName="BalanceSpacing1" presStyleCnt="0"/>
      <dgm:spPr/>
    </dgm:pt>
    <dgm:pt modelId="{ED2C6E5F-D10B-4410-A9EF-7458531C1831}" type="pres">
      <dgm:prSet presAssocID="{BECAF4B3-38E2-4E5A-8E63-26B204FAE497}" presName="Accent1Text" presStyleLbl="node1" presStyleIdx="7" presStyleCnt="8" custScaleX="163170" custScaleY="104579" custLinFactX="18898" custLinFactY="-28845" custLinFactNeighborX="100000" custLinFactNeighborY="-100000"/>
      <dgm:spPr/>
    </dgm:pt>
  </dgm:ptLst>
  <dgm:cxnLst>
    <dgm:cxn modelId="{3DCA1907-3207-47D1-9EFC-D5CF03581D26}" type="presOf" srcId="{168A05E0-DA6A-4A62-B0FD-5BE421607556}" destId="{850A6868-81F1-41EF-80A9-CFB160FB6423}" srcOrd="0" destOrd="0" presId="urn:microsoft.com/office/officeart/2008/layout/AlternatingHexagons"/>
    <dgm:cxn modelId="{7363CF19-46F5-493A-9494-27CA7587B490}" type="presOf" srcId="{9D838688-3D4A-4B26-ACDE-615043FE176D}" destId="{382F38A8-BCFE-49BD-9B16-87FBBB97D0CB}" srcOrd="0" destOrd="0" presId="urn:microsoft.com/office/officeart/2008/layout/AlternatingHexagons"/>
    <dgm:cxn modelId="{5212053F-D609-4EA4-8954-908808CB19C0}" srcId="{9F5AB717-2792-4118-8847-17701E524462}" destId="{9D838688-3D4A-4B26-ACDE-615043FE176D}" srcOrd="2" destOrd="0" parTransId="{E6203233-E95B-4E89-B984-A4C00DBC7185}" sibTransId="{168A05E0-DA6A-4A62-B0FD-5BE421607556}"/>
    <dgm:cxn modelId="{EDD5575E-62D7-4CF4-A970-C77B2FFAB4EF}" srcId="{9F5AB717-2792-4118-8847-17701E524462}" destId="{8ABBB5FD-F886-4728-91A4-A14EDD0B80FB}" srcOrd="1" destOrd="0" parTransId="{1B5B137C-0D16-4493-8DFB-69DE9D6B79E9}" sibTransId="{6F67903E-F232-41A6-90E9-02CB679D6F5F}"/>
    <dgm:cxn modelId="{91E5F847-3789-4F8E-BF82-019DC4704EB5}" type="presOf" srcId="{0A70713E-95F8-4187-AB70-6EDE7FA22B1E}" destId="{85481065-7E6E-4E50-9047-90FAB7104E87}" srcOrd="0" destOrd="0" presId="urn:microsoft.com/office/officeart/2008/layout/AlternatingHexagons"/>
    <dgm:cxn modelId="{06452B80-CDE7-498F-9A64-D6E2AAA57108}" type="presOf" srcId="{B4ECA88B-C393-4DFD-8017-06CC4BE9B28F}" destId="{E412C8C9-BAE8-47B9-98AB-3521551EF8DF}" srcOrd="0" destOrd="0" presId="urn:microsoft.com/office/officeart/2008/layout/AlternatingHexagons"/>
    <dgm:cxn modelId="{D62FED93-5C85-4727-A23C-7B61FD58750A}" type="presOf" srcId="{EB2A76CE-2960-4258-B972-9F15279A330D}" destId="{30AE0932-5FAD-46B3-82DD-F6D5FC794541}" srcOrd="0" destOrd="0" presId="urn:microsoft.com/office/officeart/2008/layout/AlternatingHexagons"/>
    <dgm:cxn modelId="{1D64F494-4BDF-4E98-A236-97498EF790B3}" srcId="{9F5AB717-2792-4118-8847-17701E524462}" destId="{EB2A76CE-2960-4258-B972-9F15279A330D}" srcOrd="0" destOrd="0" parTransId="{FE2FED7E-096E-4A29-9815-02ED5671D12D}" sibTransId="{0A70713E-95F8-4187-AB70-6EDE7FA22B1E}"/>
    <dgm:cxn modelId="{A6BEC197-0241-4C31-B931-2DAFD9FF4570}" type="presOf" srcId="{8ABBB5FD-F886-4728-91A4-A14EDD0B80FB}" destId="{6CD4C803-6CE5-42E3-82C5-A790615305C5}" srcOrd="0" destOrd="0" presId="urn:microsoft.com/office/officeart/2008/layout/AlternatingHexagons"/>
    <dgm:cxn modelId="{BABC5DC0-44E7-487D-989F-7649ADFF7531}" type="presOf" srcId="{BECAF4B3-38E2-4E5A-8E63-26B204FAE497}" destId="{ED2C6E5F-D10B-4410-A9EF-7458531C1831}" srcOrd="0" destOrd="0" presId="urn:microsoft.com/office/officeart/2008/layout/AlternatingHexagons"/>
    <dgm:cxn modelId="{D567B6D7-2CFB-4DE9-9177-8152894AE942}" type="presOf" srcId="{9F5AB717-2792-4118-8847-17701E524462}" destId="{B735AC3F-E3CA-4C50-9833-EB3A22C3CB97}" srcOrd="0" destOrd="0" presId="urn:microsoft.com/office/officeart/2008/layout/AlternatingHexagons"/>
    <dgm:cxn modelId="{1D20C2E6-BC88-46B7-8BF5-BBB0D7B75086}" srcId="{9F5AB717-2792-4118-8847-17701E524462}" destId="{B4ECA88B-C393-4DFD-8017-06CC4BE9B28F}" srcOrd="3" destOrd="0" parTransId="{E719A2E3-8718-4218-BD0C-B8748156C7C2}" sibTransId="{BECAF4B3-38E2-4E5A-8E63-26B204FAE497}"/>
    <dgm:cxn modelId="{A413DDF3-66B4-4BF0-A80C-383244A6E179}" type="presOf" srcId="{6F67903E-F232-41A6-90E9-02CB679D6F5F}" destId="{53C89C6A-0893-4041-BFDB-BD1E0B703438}" srcOrd="0" destOrd="0" presId="urn:microsoft.com/office/officeart/2008/layout/AlternatingHexagons"/>
    <dgm:cxn modelId="{4336B334-F66B-4B88-8756-F5691C5C8A3D}" type="presParOf" srcId="{B735AC3F-E3CA-4C50-9833-EB3A22C3CB97}" destId="{10F4CC45-2B37-4EBF-8B38-78B59CA45E8F}" srcOrd="0" destOrd="0" presId="urn:microsoft.com/office/officeart/2008/layout/AlternatingHexagons"/>
    <dgm:cxn modelId="{15FC572D-FD83-431B-8128-F7D9F19B4FD5}" type="presParOf" srcId="{10F4CC45-2B37-4EBF-8B38-78B59CA45E8F}" destId="{30AE0932-5FAD-46B3-82DD-F6D5FC794541}" srcOrd="0" destOrd="0" presId="urn:microsoft.com/office/officeart/2008/layout/AlternatingHexagons"/>
    <dgm:cxn modelId="{167260F3-EE1B-4936-BA1C-B4FDE8AD5826}" type="presParOf" srcId="{10F4CC45-2B37-4EBF-8B38-78B59CA45E8F}" destId="{82C791EE-7BA3-47AC-8BB6-56F8794EBBA7}" srcOrd="1" destOrd="0" presId="urn:microsoft.com/office/officeart/2008/layout/AlternatingHexagons"/>
    <dgm:cxn modelId="{B0D8AB8E-A119-4B38-ACDD-2D6A1D73A764}" type="presParOf" srcId="{10F4CC45-2B37-4EBF-8B38-78B59CA45E8F}" destId="{866CC076-23AA-4967-93E1-865AE390740A}" srcOrd="2" destOrd="0" presId="urn:microsoft.com/office/officeart/2008/layout/AlternatingHexagons"/>
    <dgm:cxn modelId="{D3F77840-0399-4655-A8A7-B133DA9CD76F}" type="presParOf" srcId="{10F4CC45-2B37-4EBF-8B38-78B59CA45E8F}" destId="{185F6D3E-39EB-494B-8F85-F074A6537123}" srcOrd="3" destOrd="0" presId="urn:microsoft.com/office/officeart/2008/layout/AlternatingHexagons"/>
    <dgm:cxn modelId="{F12E8D7D-F489-4AB7-B3CB-A2DCB3BE598D}" type="presParOf" srcId="{10F4CC45-2B37-4EBF-8B38-78B59CA45E8F}" destId="{85481065-7E6E-4E50-9047-90FAB7104E87}" srcOrd="4" destOrd="0" presId="urn:microsoft.com/office/officeart/2008/layout/AlternatingHexagons"/>
    <dgm:cxn modelId="{DF7D2E31-50B3-41CD-8C3E-23A8E071A809}" type="presParOf" srcId="{B735AC3F-E3CA-4C50-9833-EB3A22C3CB97}" destId="{D6A50E49-62ED-48AD-9C0D-D20C7D8149EA}" srcOrd="1" destOrd="0" presId="urn:microsoft.com/office/officeart/2008/layout/AlternatingHexagons"/>
    <dgm:cxn modelId="{D68E3C78-EEA2-4CEB-AC02-B2309379C489}" type="presParOf" srcId="{B735AC3F-E3CA-4C50-9833-EB3A22C3CB97}" destId="{CF020E23-4701-4AD9-AAF7-CC4091E56CE3}" srcOrd="2" destOrd="0" presId="urn:microsoft.com/office/officeart/2008/layout/AlternatingHexagons"/>
    <dgm:cxn modelId="{A0085FD4-5732-44ED-9A2C-A129B291706A}" type="presParOf" srcId="{CF020E23-4701-4AD9-AAF7-CC4091E56CE3}" destId="{6CD4C803-6CE5-42E3-82C5-A790615305C5}" srcOrd="0" destOrd="0" presId="urn:microsoft.com/office/officeart/2008/layout/AlternatingHexagons"/>
    <dgm:cxn modelId="{E18440D4-7A07-4FD2-BD16-7351C73CBB07}" type="presParOf" srcId="{CF020E23-4701-4AD9-AAF7-CC4091E56CE3}" destId="{B38DE6C1-789B-4B84-A909-64891AC2D4F0}" srcOrd="1" destOrd="0" presId="urn:microsoft.com/office/officeart/2008/layout/AlternatingHexagons"/>
    <dgm:cxn modelId="{FFBE68B6-AEF5-4659-AB95-39AB5204179E}" type="presParOf" srcId="{CF020E23-4701-4AD9-AAF7-CC4091E56CE3}" destId="{6F0B905F-82B1-4BC0-AF5F-9DC04DA98CA0}" srcOrd="2" destOrd="0" presId="urn:microsoft.com/office/officeart/2008/layout/AlternatingHexagons"/>
    <dgm:cxn modelId="{B74796AB-EA7F-4461-9324-795A34ACAAE9}" type="presParOf" srcId="{CF020E23-4701-4AD9-AAF7-CC4091E56CE3}" destId="{998493E1-2591-4E79-9567-3F768661F0BC}" srcOrd="3" destOrd="0" presId="urn:microsoft.com/office/officeart/2008/layout/AlternatingHexagons"/>
    <dgm:cxn modelId="{44A9DFDE-007D-41D5-8B1A-DA45BAB54AA6}" type="presParOf" srcId="{CF020E23-4701-4AD9-AAF7-CC4091E56CE3}" destId="{53C89C6A-0893-4041-BFDB-BD1E0B703438}" srcOrd="4" destOrd="0" presId="urn:microsoft.com/office/officeart/2008/layout/AlternatingHexagons"/>
    <dgm:cxn modelId="{5DB9DAC3-E1A5-441C-9B7A-299AAE361A9D}" type="presParOf" srcId="{B735AC3F-E3CA-4C50-9833-EB3A22C3CB97}" destId="{30835ECE-04C7-44B5-98D9-27804C31C337}" srcOrd="3" destOrd="0" presId="urn:microsoft.com/office/officeart/2008/layout/AlternatingHexagons"/>
    <dgm:cxn modelId="{4D0DFCDA-2474-4CEF-9584-BEDECB4B5FC2}" type="presParOf" srcId="{B735AC3F-E3CA-4C50-9833-EB3A22C3CB97}" destId="{4395756E-F52C-4A1B-B471-D2A079C3C7D0}" srcOrd="4" destOrd="0" presId="urn:microsoft.com/office/officeart/2008/layout/AlternatingHexagons"/>
    <dgm:cxn modelId="{574DCDCD-81FE-4AD1-A313-6C90DCA0FEDF}" type="presParOf" srcId="{4395756E-F52C-4A1B-B471-D2A079C3C7D0}" destId="{382F38A8-BCFE-49BD-9B16-87FBBB97D0CB}" srcOrd="0" destOrd="0" presId="urn:microsoft.com/office/officeart/2008/layout/AlternatingHexagons"/>
    <dgm:cxn modelId="{B308EF74-8B9F-4BAB-87D3-9447B76FC653}" type="presParOf" srcId="{4395756E-F52C-4A1B-B471-D2A079C3C7D0}" destId="{1A3AD67F-ED67-4016-ABDE-481AD80A6714}" srcOrd="1" destOrd="0" presId="urn:microsoft.com/office/officeart/2008/layout/AlternatingHexagons"/>
    <dgm:cxn modelId="{94E14BD6-4580-40C6-AB58-1F0DE8ED0224}" type="presParOf" srcId="{4395756E-F52C-4A1B-B471-D2A079C3C7D0}" destId="{A9E1A557-9F45-48F4-8FE5-B23FB93F2C27}" srcOrd="2" destOrd="0" presId="urn:microsoft.com/office/officeart/2008/layout/AlternatingHexagons"/>
    <dgm:cxn modelId="{2B60A4CC-57BD-4B40-AB7C-2405538FE16C}" type="presParOf" srcId="{4395756E-F52C-4A1B-B471-D2A079C3C7D0}" destId="{2555C797-E9C1-4084-B93A-E25DCB217158}" srcOrd="3" destOrd="0" presId="urn:microsoft.com/office/officeart/2008/layout/AlternatingHexagons"/>
    <dgm:cxn modelId="{99B68783-2CDF-426E-B15C-F67B04EC01CF}" type="presParOf" srcId="{4395756E-F52C-4A1B-B471-D2A079C3C7D0}" destId="{850A6868-81F1-41EF-80A9-CFB160FB6423}" srcOrd="4" destOrd="0" presId="urn:microsoft.com/office/officeart/2008/layout/AlternatingHexagons"/>
    <dgm:cxn modelId="{3F96516E-90AA-4B69-97D1-9C7948921200}" type="presParOf" srcId="{B735AC3F-E3CA-4C50-9833-EB3A22C3CB97}" destId="{50CC7F62-774C-4612-AC31-193B5472FE62}" srcOrd="5" destOrd="0" presId="urn:microsoft.com/office/officeart/2008/layout/AlternatingHexagons"/>
    <dgm:cxn modelId="{9B7F872B-321D-4D36-B3DA-521E3EB17E4F}" type="presParOf" srcId="{B735AC3F-E3CA-4C50-9833-EB3A22C3CB97}" destId="{B89A5651-BF5E-4828-83F5-C68D777D1979}" srcOrd="6" destOrd="0" presId="urn:microsoft.com/office/officeart/2008/layout/AlternatingHexagons"/>
    <dgm:cxn modelId="{2E835DD6-F651-47E6-9667-68C20CB676BC}" type="presParOf" srcId="{B89A5651-BF5E-4828-83F5-C68D777D1979}" destId="{E412C8C9-BAE8-47B9-98AB-3521551EF8DF}" srcOrd="0" destOrd="0" presId="urn:microsoft.com/office/officeart/2008/layout/AlternatingHexagons"/>
    <dgm:cxn modelId="{6FB9B64B-8F42-49D4-820D-947F61D99F2A}" type="presParOf" srcId="{B89A5651-BF5E-4828-83F5-C68D777D1979}" destId="{67BA849C-4A00-4E03-B3DD-11ECB3495E69}" srcOrd="1" destOrd="0" presId="urn:microsoft.com/office/officeart/2008/layout/AlternatingHexagons"/>
    <dgm:cxn modelId="{9A1B7B06-B3CC-4250-9FD0-545A3D16D7C7}" type="presParOf" srcId="{B89A5651-BF5E-4828-83F5-C68D777D1979}" destId="{9E8357B3-A6AC-44F8-9008-AFD8F6B95154}" srcOrd="2" destOrd="0" presId="urn:microsoft.com/office/officeart/2008/layout/AlternatingHexagons"/>
    <dgm:cxn modelId="{A0BF2793-4646-4EB5-9C8F-756447B8DC0B}" type="presParOf" srcId="{B89A5651-BF5E-4828-83F5-C68D777D1979}" destId="{FEB8284B-12D2-40B8-A823-6A75A3438414}" srcOrd="3" destOrd="0" presId="urn:microsoft.com/office/officeart/2008/layout/AlternatingHexagons"/>
    <dgm:cxn modelId="{FFF25072-F265-438D-8C72-0DDCAB75B693}" type="presParOf" srcId="{B89A5651-BF5E-4828-83F5-C68D777D1979}" destId="{ED2C6E5F-D10B-4410-A9EF-7458531C183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B5A89-6ED5-4D99-BCAC-2D0C829A6C92}">
      <dsp:nvSpPr>
        <dsp:cNvPr id="0" name=""/>
        <dsp:cNvSpPr/>
      </dsp:nvSpPr>
      <dsp:spPr>
        <a:xfrm>
          <a:off x="0" y="0"/>
          <a:ext cx="8088227" cy="508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14A686-7765-4980-8E66-F940979F7469}">
      <dsp:nvSpPr>
        <dsp:cNvPr id="0" name=""/>
        <dsp:cNvSpPr/>
      </dsp:nvSpPr>
      <dsp:spPr>
        <a:xfrm>
          <a:off x="153932" y="115498"/>
          <a:ext cx="279876" cy="279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363CE-CCB2-47A8-B2C1-463DC63B9D7C}">
      <dsp:nvSpPr>
        <dsp:cNvPr id="0" name=""/>
        <dsp:cNvSpPr/>
      </dsp:nvSpPr>
      <dsp:spPr>
        <a:xfrm>
          <a:off x="587740" y="1004"/>
          <a:ext cx="7500486" cy="50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55" tIns="53855" rIns="53855" bIns="53855" numCol="1" spcCol="1270" anchor="ctr" anchorCtr="0">
          <a:noAutofit/>
        </a:bodyPr>
        <a:lstStyle/>
        <a:p>
          <a:pPr marL="0" lvl="0" indent="0" algn="l" defTabSz="666750">
            <a:lnSpc>
              <a:spcPct val="100000"/>
            </a:lnSpc>
            <a:spcBef>
              <a:spcPct val="0"/>
            </a:spcBef>
            <a:spcAft>
              <a:spcPct val="35000"/>
            </a:spcAft>
            <a:buNone/>
          </a:pPr>
          <a:r>
            <a:rPr lang="es-ES" sz="1500" kern="1200"/>
            <a:t>Introducción Proyecto- Interés Enfoque Cadena de Valor</a:t>
          </a:r>
          <a:endParaRPr lang="en-US" sz="1500" kern="1200"/>
        </a:p>
      </dsp:txBody>
      <dsp:txXfrm>
        <a:off x="587740" y="1004"/>
        <a:ext cx="7500486" cy="508866"/>
      </dsp:txXfrm>
    </dsp:sp>
    <dsp:sp modelId="{6D68115E-0675-4526-AAB4-D94A8130AEE8}">
      <dsp:nvSpPr>
        <dsp:cNvPr id="0" name=""/>
        <dsp:cNvSpPr/>
      </dsp:nvSpPr>
      <dsp:spPr>
        <a:xfrm>
          <a:off x="0" y="637087"/>
          <a:ext cx="8088227" cy="508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0ECA7-AD50-4F41-842E-2848719C2D7A}">
      <dsp:nvSpPr>
        <dsp:cNvPr id="0" name=""/>
        <dsp:cNvSpPr/>
      </dsp:nvSpPr>
      <dsp:spPr>
        <a:xfrm>
          <a:off x="153932" y="751582"/>
          <a:ext cx="279876" cy="279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857A21-B2FD-46CD-8734-01E673EF7047}">
      <dsp:nvSpPr>
        <dsp:cNvPr id="0" name=""/>
        <dsp:cNvSpPr/>
      </dsp:nvSpPr>
      <dsp:spPr>
        <a:xfrm>
          <a:off x="587740" y="637087"/>
          <a:ext cx="7500486" cy="50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55" tIns="53855" rIns="53855" bIns="53855" numCol="1" spcCol="1270" anchor="ctr" anchorCtr="0">
          <a:noAutofit/>
        </a:bodyPr>
        <a:lstStyle/>
        <a:p>
          <a:pPr marL="0" lvl="0" indent="0" algn="l" defTabSz="666750">
            <a:lnSpc>
              <a:spcPct val="100000"/>
            </a:lnSpc>
            <a:spcBef>
              <a:spcPct val="0"/>
            </a:spcBef>
            <a:spcAft>
              <a:spcPct val="35000"/>
            </a:spcAft>
            <a:buNone/>
          </a:pPr>
          <a:r>
            <a:rPr lang="es-ES" sz="1500" kern="1200"/>
            <a:t>Buenas Prácticas de Reducción de Emisiones de  Alcance 2</a:t>
          </a:r>
          <a:endParaRPr lang="en-US" sz="1500" kern="1200"/>
        </a:p>
      </dsp:txBody>
      <dsp:txXfrm>
        <a:off x="587740" y="637087"/>
        <a:ext cx="7500486" cy="508866"/>
      </dsp:txXfrm>
    </dsp:sp>
    <dsp:sp modelId="{754952C0-78CA-47D5-8E58-D9A0B16A5013}">
      <dsp:nvSpPr>
        <dsp:cNvPr id="0" name=""/>
        <dsp:cNvSpPr/>
      </dsp:nvSpPr>
      <dsp:spPr>
        <a:xfrm>
          <a:off x="0" y="1273170"/>
          <a:ext cx="8088227" cy="508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8DE28-23DE-402E-AFB5-7A14580C28A7}">
      <dsp:nvSpPr>
        <dsp:cNvPr id="0" name=""/>
        <dsp:cNvSpPr/>
      </dsp:nvSpPr>
      <dsp:spPr>
        <a:xfrm>
          <a:off x="153932" y="1387665"/>
          <a:ext cx="279876" cy="279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8CCEC-6DB1-4B86-9D8F-2E0040B443C6}">
      <dsp:nvSpPr>
        <dsp:cNvPr id="0" name=""/>
        <dsp:cNvSpPr/>
      </dsp:nvSpPr>
      <dsp:spPr>
        <a:xfrm>
          <a:off x="587740" y="1273170"/>
          <a:ext cx="7500486" cy="50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55" tIns="53855" rIns="53855" bIns="53855" numCol="1" spcCol="1270" anchor="ctr" anchorCtr="0">
          <a:noAutofit/>
        </a:bodyPr>
        <a:lstStyle/>
        <a:p>
          <a:pPr marL="0" lvl="0" indent="0" algn="l" defTabSz="666750">
            <a:lnSpc>
              <a:spcPct val="100000"/>
            </a:lnSpc>
            <a:spcBef>
              <a:spcPct val="0"/>
            </a:spcBef>
            <a:spcAft>
              <a:spcPct val="35000"/>
            </a:spcAft>
            <a:buNone/>
          </a:pPr>
          <a:r>
            <a:rPr lang="es-ES" sz="1500" kern="1200"/>
            <a:t>Buenas Prácticas de Reducción de Emisiones de Alcance 3</a:t>
          </a:r>
          <a:endParaRPr lang="en-US" sz="1500" kern="1200"/>
        </a:p>
      </dsp:txBody>
      <dsp:txXfrm>
        <a:off x="587740" y="1273170"/>
        <a:ext cx="7500486" cy="508866"/>
      </dsp:txXfrm>
    </dsp:sp>
    <dsp:sp modelId="{F8A71D21-2AFA-4AEB-B3D4-43DBEE18A200}">
      <dsp:nvSpPr>
        <dsp:cNvPr id="0" name=""/>
        <dsp:cNvSpPr/>
      </dsp:nvSpPr>
      <dsp:spPr>
        <a:xfrm>
          <a:off x="0" y="1909253"/>
          <a:ext cx="8088227" cy="508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9437EA-4C00-43EF-B6A7-DBEF0981FFA0}">
      <dsp:nvSpPr>
        <dsp:cNvPr id="0" name=""/>
        <dsp:cNvSpPr/>
      </dsp:nvSpPr>
      <dsp:spPr>
        <a:xfrm>
          <a:off x="153932" y="2023748"/>
          <a:ext cx="279876" cy="2798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17572-E278-43D8-868A-2016B3C98B96}">
      <dsp:nvSpPr>
        <dsp:cNvPr id="0" name=""/>
        <dsp:cNvSpPr/>
      </dsp:nvSpPr>
      <dsp:spPr>
        <a:xfrm>
          <a:off x="587740" y="1909253"/>
          <a:ext cx="7500486" cy="50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55" tIns="53855" rIns="53855" bIns="53855" numCol="1" spcCol="1270" anchor="ctr" anchorCtr="0">
          <a:noAutofit/>
        </a:bodyPr>
        <a:lstStyle/>
        <a:p>
          <a:pPr marL="0" lvl="0" indent="0" algn="l" defTabSz="666750">
            <a:lnSpc>
              <a:spcPct val="100000"/>
            </a:lnSpc>
            <a:spcBef>
              <a:spcPct val="0"/>
            </a:spcBef>
            <a:spcAft>
              <a:spcPct val="35000"/>
            </a:spcAft>
            <a:buNone/>
          </a:pPr>
          <a:r>
            <a:rPr lang="es-ES" sz="1500" kern="1200"/>
            <a:t>Recomendaciones para Empezar a Trabajar en Transición energética y Cadena de Valor</a:t>
          </a:r>
          <a:endParaRPr lang="en-US" sz="1500" kern="1200"/>
        </a:p>
      </dsp:txBody>
      <dsp:txXfrm>
        <a:off x="587740" y="1909253"/>
        <a:ext cx="7500486" cy="508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BA391-9194-4229-BDC4-79A1DCCE6942}">
      <dsp:nvSpPr>
        <dsp:cNvPr id="0" name=""/>
        <dsp:cNvSpPr/>
      </dsp:nvSpPr>
      <dsp:spPr>
        <a:xfrm>
          <a:off x="2338" y="0"/>
          <a:ext cx="2450998" cy="243951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WP2</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Mapa Cadena de Valor</a:t>
          </a:r>
        </a:p>
      </dsp:txBody>
      <dsp:txXfrm>
        <a:off x="2338" y="975806"/>
        <a:ext cx="2450998" cy="975806"/>
      </dsp:txXfrm>
    </dsp:sp>
    <dsp:sp modelId="{F48840AE-EB9F-402A-A236-16398CB76DF6}">
      <dsp:nvSpPr>
        <dsp:cNvPr id="0" name=""/>
        <dsp:cNvSpPr/>
      </dsp:nvSpPr>
      <dsp:spPr>
        <a:xfrm>
          <a:off x="821658" y="146370"/>
          <a:ext cx="812358" cy="8123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A587B-CF1F-48FE-8EA1-C20C5020C924}">
      <dsp:nvSpPr>
        <dsp:cNvPr id="0" name=""/>
        <dsp:cNvSpPr/>
      </dsp:nvSpPr>
      <dsp:spPr>
        <a:xfrm>
          <a:off x="2526866" y="0"/>
          <a:ext cx="2450998" cy="2439516"/>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WP3</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Modelos de Negocio &amp; Benchmarking</a:t>
          </a:r>
        </a:p>
      </dsp:txBody>
      <dsp:txXfrm>
        <a:off x="2526866" y="975806"/>
        <a:ext cx="2450998" cy="975806"/>
      </dsp:txXfrm>
    </dsp:sp>
    <dsp:sp modelId="{91986ECC-716F-4CC2-A057-19CC80B19B3F}">
      <dsp:nvSpPr>
        <dsp:cNvPr id="0" name=""/>
        <dsp:cNvSpPr/>
      </dsp:nvSpPr>
      <dsp:spPr>
        <a:xfrm>
          <a:off x="3346186" y="146370"/>
          <a:ext cx="812358" cy="8123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204DB-F0F7-454C-B154-9139955BAC56}">
      <dsp:nvSpPr>
        <dsp:cNvPr id="0" name=""/>
        <dsp:cNvSpPr/>
      </dsp:nvSpPr>
      <dsp:spPr>
        <a:xfrm>
          <a:off x="5051394" y="0"/>
          <a:ext cx="2450998" cy="2439516"/>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WP4</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Energy </a:t>
          </a:r>
          <a:r>
            <a:rPr lang="es-ES" sz="1300" kern="1200" dirty="0" err="1">
              <a:latin typeface="Montserrat" panose="00000500000000000000" pitchFamily="2" charset="0"/>
            </a:rPr>
            <a:t>Efficiency</a:t>
          </a:r>
          <a:r>
            <a:rPr lang="es-ES" sz="1300" kern="1200" dirty="0">
              <a:latin typeface="Montserrat" panose="00000500000000000000" pitchFamily="2" charset="0"/>
            </a:rPr>
            <a:t> Hub</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Plataforma </a:t>
          </a:r>
          <a:r>
            <a:rPr lang="es-ES" sz="1300" kern="1200" dirty="0" err="1">
              <a:latin typeface="Montserrat" panose="00000500000000000000" pitchFamily="2" charset="0"/>
            </a:rPr>
            <a:t>Impawatt</a:t>
          </a:r>
          <a:r>
            <a:rPr lang="es-ES" sz="1300" kern="1200" dirty="0">
              <a:latin typeface="Montserrat" panose="00000500000000000000" pitchFamily="2" charset="0"/>
            </a:rPr>
            <a:t> </a:t>
          </a:r>
        </a:p>
      </dsp:txBody>
      <dsp:txXfrm>
        <a:off x="5051394" y="975806"/>
        <a:ext cx="2450998" cy="975806"/>
      </dsp:txXfrm>
    </dsp:sp>
    <dsp:sp modelId="{7E8CF37C-57A0-4802-B438-7A54E6DC3AB6}">
      <dsp:nvSpPr>
        <dsp:cNvPr id="0" name=""/>
        <dsp:cNvSpPr/>
      </dsp:nvSpPr>
      <dsp:spPr>
        <a:xfrm>
          <a:off x="5870714" y="146370"/>
          <a:ext cx="812358" cy="8123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27709-35F0-4C84-A875-BACD1843BDC7}">
      <dsp:nvSpPr>
        <dsp:cNvPr id="0" name=""/>
        <dsp:cNvSpPr/>
      </dsp:nvSpPr>
      <dsp:spPr>
        <a:xfrm>
          <a:off x="7575922" y="0"/>
          <a:ext cx="2450998" cy="2439516"/>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WP5</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Sensibilización y desarrollo de conocimientos</a:t>
          </a:r>
        </a:p>
      </dsp:txBody>
      <dsp:txXfrm>
        <a:off x="7575922" y="975806"/>
        <a:ext cx="2450998" cy="975806"/>
      </dsp:txXfrm>
    </dsp:sp>
    <dsp:sp modelId="{C4DF4938-40EE-4146-834F-FEF01B02EC05}">
      <dsp:nvSpPr>
        <dsp:cNvPr id="0" name=""/>
        <dsp:cNvSpPr/>
      </dsp:nvSpPr>
      <dsp:spPr>
        <a:xfrm>
          <a:off x="8395242" y="146370"/>
          <a:ext cx="812358" cy="81235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74791-EB3E-4FD0-8041-A8E7E857EC3E}">
      <dsp:nvSpPr>
        <dsp:cNvPr id="0" name=""/>
        <dsp:cNvSpPr/>
      </dsp:nvSpPr>
      <dsp:spPr>
        <a:xfrm>
          <a:off x="401170" y="1951612"/>
          <a:ext cx="9226918" cy="365927"/>
        </a:xfrm>
        <a:prstGeom prst="leftRightArrow">
          <a:avLst/>
        </a:prstGeom>
        <a:solidFill>
          <a:schemeClr val="accent5">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A6355-71DA-4CFB-BFE5-BCCB2E926518}">
      <dsp:nvSpPr>
        <dsp:cNvPr id="0" name=""/>
        <dsp:cNvSpPr/>
      </dsp:nvSpPr>
      <dsp:spPr>
        <a:xfrm>
          <a:off x="1256307" y="311"/>
          <a:ext cx="1818553" cy="10911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WP1</a:t>
          </a:r>
        </a:p>
        <a:p>
          <a:pPr marL="0" lvl="0" indent="0" algn="ctr" defTabSz="666750">
            <a:lnSpc>
              <a:spcPct val="90000"/>
            </a:lnSpc>
            <a:spcBef>
              <a:spcPct val="0"/>
            </a:spcBef>
            <a:spcAft>
              <a:spcPct val="35000"/>
            </a:spcAft>
            <a:buNone/>
          </a:pPr>
          <a:r>
            <a:rPr lang="es-ES" sz="1500" kern="1200" dirty="0">
              <a:latin typeface="Montserrat" panose="00000500000000000000" pitchFamily="2" charset="0"/>
            </a:rPr>
            <a:t> Gestión y Coordinación del Proyecto</a:t>
          </a:r>
        </a:p>
      </dsp:txBody>
      <dsp:txXfrm>
        <a:off x="1256307" y="311"/>
        <a:ext cx="1818553" cy="1091132"/>
      </dsp:txXfrm>
    </dsp:sp>
    <dsp:sp modelId="{0A38AB9F-9234-4265-98B9-28FBD9BFDCC1}">
      <dsp:nvSpPr>
        <dsp:cNvPr id="0" name=""/>
        <dsp:cNvSpPr/>
      </dsp:nvSpPr>
      <dsp:spPr>
        <a:xfrm>
          <a:off x="3256715" y="311"/>
          <a:ext cx="1818553" cy="1091132"/>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 WP 6 </a:t>
          </a:r>
        </a:p>
        <a:p>
          <a:pPr marL="0" lvl="0" indent="0" algn="ctr" defTabSz="666750">
            <a:lnSpc>
              <a:spcPct val="90000"/>
            </a:lnSpc>
            <a:spcBef>
              <a:spcPct val="0"/>
            </a:spcBef>
            <a:spcAft>
              <a:spcPct val="35000"/>
            </a:spcAft>
            <a:buNone/>
          </a:pPr>
          <a:r>
            <a:rPr lang="es-ES" sz="1500" kern="1200" dirty="0">
              <a:latin typeface="Montserrat" panose="00000500000000000000" pitchFamily="2" charset="0"/>
            </a:rPr>
            <a:t>Comunicación</a:t>
          </a:r>
        </a:p>
      </dsp:txBody>
      <dsp:txXfrm>
        <a:off x="3256715" y="311"/>
        <a:ext cx="1818553" cy="1091132"/>
      </dsp:txXfrm>
    </dsp:sp>
    <dsp:sp modelId="{5524FD44-C88A-48EC-ABDE-0EAAC82D6F61}">
      <dsp:nvSpPr>
        <dsp:cNvPr id="0" name=""/>
        <dsp:cNvSpPr/>
      </dsp:nvSpPr>
      <dsp:spPr>
        <a:xfrm>
          <a:off x="5257124" y="311"/>
          <a:ext cx="1818553" cy="1091132"/>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WP7 Evaluación, replicación y resultados</a:t>
          </a:r>
        </a:p>
      </dsp:txBody>
      <dsp:txXfrm>
        <a:off x="5257124" y="311"/>
        <a:ext cx="1818553" cy="1091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C2F9F-80FA-4DA0-9385-97185975C159}">
      <dsp:nvSpPr>
        <dsp:cNvPr id="0" name=""/>
        <dsp:cNvSpPr/>
      </dsp:nvSpPr>
      <dsp:spPr>
        <a:xfrm>
          <a:off x="3151822" y="2068"/>
          <a:ext cx="3595052" cy="1625984"/>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latin typeface="+mn-lt"/>
            </a:rPr>
            <a:t>LCA: </a:t>
          </a:r>
          <a:r>
            <a:rPr lang="es-ES" sz="1600" b="1" kern="1200" dirty="0" err="1">
              <a:latin typeface="+mn-lt"/>
            </a:rPr>
            <a:t>Life</a:t>
          </a:r>
          <a:r>
            <a:rPr lang="es-ES" sz="1600" b="1" kern="1200" dirty="0">
              <a:latin typeface="+mn-lt"/>
            </a:rPr>
            <a:t> </a:t>
          </a:r>
          <a:r>
            <a:rPr lang="es-ES" sz="1600" b="1" kern="1200" dirty="0" err="1">
              <a:latin typeface="+mn-lt"/>
            </a:rPr>
            <a:t>Cycle</a:t>
          </a:r>
          <a:r>
            <a:rPr lang="es-ES" sz="1600" b="1" kern="1200" dirty="0">
              <a:latin typeface="+mn-lt"/>
            </a:rPr>
            <a:t> </a:t>
          </a:r>
          <a:r>
            <a:rPr lang="es-ES" sz="1600" b="1" kern="1200" dirty="0" err="1">
              <a:latin typeface="+mn-lt"/>
            </a:rPr>
            <a:t>Assessment</a:t>
          </a:r>
          <a:endParaRPr lang="es-ES" sz="1600" b="1" kern="1200" dirty="0">
            <a:latin typeface="+mn-lt"/>
          </a:endParaRPr>
        </a:p>
        <a:p>
          <a:pPr marL="171450" lvl="1" indent="-171450" algn="l" defTabSz="711200">
            <a:lnSpc>
              <a:spcPct val="90000"/>
            </a:lnSpc>
            <a:spcBef>
              <a:spcPct val="0"/>
            </a:spcBef>
            <a:spcAft>
              <a:spcPct val="15000"/>
            </a:spcAft>
            <a:buChar char="•"/>
          </a:pPr>
          <a:r>
            <a:rPr lang="es-ES" sz="1600" kern="1200" dirty="0">
              <a:latin typeface="+mn-lt"/>
            </a:rPr>
            <a:t>Impactos ambientales</a:t>
          </a:r>
        </a:p>
        <a:p>
          <a:pPr marL="171450" lvl="1" indent="-171450" algn="l" defTabSz="711200">
            <a:lnSpc>
              <a:spcPct val="90000"/>
            </a:lnSpc>
            <a:spcBef>
              <a:spcPct val="0"/>
            </a:spcBef>
            <a:spcAft>
              <a:spcPct val="15000"/>
            </a:spcAft>
            <a:buChar char="•"/>
          </a:pPr>
          <a:r>
            <a:rPr lang="es-ES" sz="1600" b="0" kern="1200" dirty="0">
              <a:solidFill>
                <a:schemeClr val="tx1"/>
              </a:solidFill>
              <a:latin typeface="+mn-lt"/>
            </a:rPr>
            <a:t>Cambio climático</a:t>
          </a:r>
        </a:p>
        <a:p>
          <a:pPr marL="171450" lvl="1" indent="-171450" algn="l" defTabSz="711200">
            <a:lnSpc>
              <a:spcPct val="90000"/>
            </a:lnSpc>
            <a:spcBef>
              <a:spcPct val="0"/>
            </a:spcBef>
            <a:spcAft>
              <a:spcPct val="15000"/>
            </a:spcAft>
            <a:buChar char="•"/>
          </a:pPr>
          <a:r>
            <a:rPr lang="es-ES" sz="1600" kern="1200" dirty="0">
              <a:latin typeface="+mn-lt"/>
            </a:rPr>
            <a:t>Residuos</a:t>
          </a:r>
        </a:p>
        <a:p>
          <a:pPr marL="171450" lvl="1" indent="-171450" algn="l" defTabSz="711200">
            <a:lnSpc>
              <a:spcPct val="90000"/>
            </a:lnSpc>
            <a:spcBef>
              <a:spcPct val="0"/>
            </a:spcBef>
            <a:spcAft>
              <a:spcPct val="15000"/>
            </a:spcAft>
            <a:buChar char="•"/>
          </a:pPr>
          <a:r>
            <a:rPr lang="es-ES" sz="1600" kern="1200" dirty="0">
              <a:latin typeface="+mn-lt"/>
            </a:rPr>
            <a:t>Todas las etapas de ciclo de vida</a:t>
          </a:r>
        </a:p>
        <a:p>
          <a:pPr marL="171450" lvl="1" indent="-171450" algn="l" defTabSz="711200">
            <a:lnSpc>
              <a:spcPct val="90000"/>
            </a:lnSpc>
            <a:spcBef>
              <a:spcPct val="0"/>
            </a:spcBef>
            <a:spcAft>
              <a:spcPct val="15000"/>
            </a:spcAft>
            <a:buChar char="•"/>
          </a:pPr>
          <a:r>
            <a:rPr lang="es-ES" sz="1600" kern="1200" dirty="0">
              <a:latin typeface="+mn-lt"/>
            </a:rPr>
            <a:t>Norma ISO 14040 y 14044.</a:t>
          </a:r>
        </a:p>
      </dsp:txBody>
      <dsp:txXfrm>
        <a:off x="3151822" y="2068"/>
        <a:ext cx="3595052" cy="1625984"/>
      </dsp:txXfrm>
    </dsp:sp>
    <dsp:sp modelId="{011E37E4-0E21-432F-A7E7-38FBE7C1788C}">
      <dsp:nvSpPr>
        <dsp:cNvPr id="0" name=""/>
        <dsp:cNvSpPr/>
      </dsp:nvSpPr>
      <dsp:spPr>
        <a:xfrm>
          <a:off x="1402582" y="0"/>
          <a:ext cx="1609725" cy="162598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EC751-BC1F-4CEC-B1C9-ED8CB20E4205}">
      <dsp:nvSpPr>
        <dsp:cNvPr id="0" name=""/>
        <dsp:cNvSpPr/>
      </dsp:nvSpPr>
      <dsp:spPr>
        <a:xfrm>
          <a:off x="1381124" y="1896341"/>
          <a:ext cx="3595052" cy="1625984"/>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dirty="0">
              <a:latin typeface="+mn-lt"/>
            </a:rPr>
            <a:t>Medida de la Huella de Carbono</a:t>
          </a:r>
        </a:p>
        <a:p>
          <a:pPr marL="0" lvl="0" indent="0" algn="l" defTabSz="711200">
            <a:lnSpc>
              <a:spcPct val="90000"/>
            </a:lnSpc>
            <a:spcBef>
              <a:spcPct val="0"/>
            </a:spcBef>
            <a:spcAft>
              <a:spcPct val="35000"/>
            </a:spcAft>
            <a:buNone/>
          </a:pPr>
          <a:r>
            <a:rPr lang="es-ES" sz="1600" kern="1200" dirty="0">
              <a:solidFill>
                <a:schemeClr val="tx1"/>
              </a:solidFill>
              <a:latin typeface="+mn-lt"/>
            </a:rPr>
            <a:t>Medida de Emisiones de los Gases efecto invernadero: GEI</a:t>
          </a:r>
          <a:endParaRPr lang="es-ES" sz="1600" dirty="0">
            <a:latin typeface="+mn-lt"/>
          </a:endParaRPr>
        </a:p>
        <a:p>
          <a:pPr marL="171450" lvl="1" indent="-171450" algn="l" defTabSz="844550">
            <a:lnSpc>
              <a:spcPct val="90000"/>
            </a:lnSpc>
            <a:spcBef>
              <a:spcPct val="0"/>
            </a:spcBef>
            <a:spcAft>
              <a:spcPct val="15000"/>
            </a:spcAft>
            <a:buChar char="•"/>
          </a:pPr>
          <a:r>
            <a:rPr lang="es-ES" sz="1600" b="1" kern="1200" dirty="0">
              <a:solidFill>
                <a:schemeClr val="tx1"/>
              </a:solidFill>
              <a:latin typeface="+mn-lt"/>
              <a:ea typeface="+mn-ea"/>
              <a:cs typeface="+mn-cs"/>
            </a:rPr>
            <a:t>Cambio climático</a:t>
          </a:r>
        </a:p>
        <a:p>
          <a:pPr marL="171450" lvl="1" indent="-171450" algn="l" defTabSz="844550">
            <a:lnSpc>
              <a:spcPct val="90000"/>
            </a:lnSpc>
            <a:spcBef>
              <a:spcPct val="0"/>
            </a:spcBef>
            <a:spcAft>
              <a:spcPct val="15000"/>
            </a:spcAft>
            <a:buChar char="•"/>
          </a:pPr>
          <a:r>
            <a:rPr lang="es-ES" sz="1600" b="0" kern="1200" dirty="0">
              <a:solidFill>
                <a:schemeClr val="tx1"/>
              </a:solidFill>
              <a:latin typeface="+mn-lt"/>
              <a:ea typeface="+mn-ea"/>
              <a:cs typeface="+mn-cs"/>
            </a:rPr>
            <a:t>Mejoras operacionales y de sostenibilidad</a:t>
          </a:r>
        </a:p>
      </dsp:txBody>
      <dsp:txXfrm>
        <a:off x="1381124" y="1896341"/>
        <a:ext cx="3595052" cy="1625984"/>
      </dsp:txXfrm>
    </dsp:sp>
    <dsp:sp modelId="{4D2026A6-B8A3-4307-A56D-F9957289ADCE}">
      <dsp:nvSpPr>
        <dsp:cNvPr id="0" name=""/>
        <dsp:cNvSpPr/>
      </dsp:nvSpPr>
      <dsp:spPr>
        <a:xfrm>
          <a:off x="5137150" y="1896341"/>
          <a:ext cx="1609725" cy="162598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73EDEE-DBF5-4B91-90A2-17E760F91E97}">
      <dsp:nvSpPr>
        <dsp:cNvPr id="0" name=""/>
        <dsp:cNvSpPr/>
      </dsp:nvSpPr>
      <dsp:spPr>
        <a:xfrm>
          <a:off x="3151822" y="3790613"/>
          <a:ext cx="3595052" cy="1625984"/>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latin typeface="+mn-lt"/>
            </a:rPr>
            <a:t>ACV: Análisis de Cadena de Valor</a:t>
          </a:r>
        </a:p>
        <a:p>
          <a:pPr marL="171450" lvl="1" indent="-171450" algn="l" defTabSz="711200">
            <a:lnSpc>
              <a:spcPct val="90000"/>
            </a:lnSpc>
            <a:spcBef>
              <a:spcPct val="0"/>
            </a:spcBef>
            <a:spcAft>
              <a:spcPct val="15000"/>
            </a:spcAft>
            <a:buChar char="•"/>
          </a:pPr>
          <a:r>
            <a:rPr lang="es-ES" sz="1600" kern="1200" dirty="0">
              <a:latin typeface="+mn-lt"/>
            </a:rPr>
            <a:t>Identificar y evaluar las actividades y procesos de la cadena de valor.</a:t>
          </a:r>
        </a:p>
        <a:p>
          <a:pPr marL="171450" lvl="1" indent="-171450" algn="l" defTabSz="711200">
            <a:lnSpc>
              <a:spcPct val="90000"/>
            </a:lnSpc>
            <a:spcBef>
              <a:spcPct val="0"/>
            </a:spcBef>
            <a:spcAft>
              <a:spcPct val="15000"/>
            </a:spcAft>
            <a:buChar char="•"/>
          </a:pPr>
          <a:r>
            <a:rPr lang="es-ES" sz="1600" kern="1200" dirty="0">
              <a:latin typeface="+mn-lt"/>
            </a:rPr>
            <a:t>Permite identificar puntos críticos y oportunidades de mejora.</a:t>
          </a:r>
        </a:p>
        <a:p>
          <a:pPr marL="171450" lvl="1" indent="-171450" algn="l" defTabSz="711200">
            <a:lnSpc>
              <a:spcPct val="90000"/>
            </a:lnSpc>
            <a:spcBef>
              <a:spcPct val="0"/>
            </a:spcBef>
            <a:spcAft>
              <a:spcPct val="15000"/>
            </a:spcAft>
            <a:buChar char="•"/>
          </a:pPr>
          <a:r>
            <a:rPr lang="es-ES" sz="1600" kern="1200" dirty="0">
              <a:latin typeface="+mn-lt"/>
            </a:rPr>
            <a:t>Huella de Carbono: Alcances 2 y 3</a:t>
          </a:r>
        </a:p>
      </dsp:txBody>
      <dsp:txXfrm>
        <a:off x="3151822" y="3790613"/>
        <a:ext cx="3595052" cy="1625984"/>
      </dsp:txXfrm>
    </dsp:sp>
    <dsp:sp modelId="{0A4F42B1-8AEE-4EE7-93BD-DB24C3A1A701}">
      <dsp:nvSpPr>
        <dsp:cNvPr id="0" name=""/>
        <dsp:cNvSpPr/>
      </dsp:nvSpPr>
      <dsp:spPr>
        <a:xfrm>
          <a:off x="1381124" y="3790613"/>
          <a:ext cx="1609725" cy="162598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B12E8-8325-4A34-9C2F-CDAB68786F7B}">
      <dsp:nvSpPr>
        <dsp:cNvPr id="0" name=""/>
        <dsp:cNvSpPr/>
      </dsp:nvSpPr>
      <dsp:spPr>
        <a:xfrm>
          <a:off x="1706887" y="2136674"/>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a:t>Reducción emisiones Alcance 2</a:t>
          </a:r>
        </a:p>
      </dsp:txBody>
      <dsp:txXfrm>
        <a:off x="1730496" y="2160283"/>
        <a:ext cx="1564927" cy="758854"/>
      </dsp:txXfrm>
    </dsp:sp>
    <dsp:sp modelId="{25B0DBAD-0658-4B21-8E7F-2CFECDE2D66B}">
      <dsp:nvSpPr>
        <dsp:cNvPr id="0" name=""/>
        <dsp:cNvSpPr/>
      </dsp:nvSpPr>
      <dsp:spPr>
        <a:xfrm rot="19795046">
          <a:off x="3218951" y="2151211"/>
          <a:ext cx="1486043" cy="32124"/>
        </a:xfrm>
        <a:custGeom>
          <a:avLst/>
          <a:gdLst/>
          <a:ahLst/>
          <a:cxnLst/>
          <a:rect l="0" t="0" r="0" b="0"/>
          <a:pathLst>
            <a:path>
              <a:moveTo>
                <a:pt x="0" y="16062"/>
              </a:moveTo>
              <a:lnTo>
                <a:pt x="1486043" y="1606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3924821" y="2130121"/>
        <a:ext cx="74302" cy="74302"/>
      </dsp:txXfrm>
    </dsp:sp>
    <dsp:sp modelId="{B1C78CB9-848F-45F4-8B99-98980CB63DBE}">
      <dsp:nvSpPr>
        <dsp:cNvPr id="0" name=""/>
        <dsp:cNvSpPr/>
      </dsp:nvSpPr>
      <dsp:spPr>
        <a:xfrm>
          <a:off x="4604912" y="1391798"/>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dirty="0"/>
            <a:t>Autogeneración de energía renovable (individual o de forma cooperativa)</a:t>
          </a:r>
        </a:p>
      </dsp:txBody>
      <dsp:txXfrm>
        <a:off x="4628521" y="1415407"/>
        <a:ext cx="1564927" cy="758854"/>
      </dsp:txXfrm>
    </dsp:sp>
    <dsp:sp modelId="{C34CA8C4-2B7D-4048-BE6C-4ED3A9578DA1}">
      <dsp:nvSpPr>
        <dsp:cNvPr id="0" name=""/>
        <dsp:cNvSpPr/>
      </dsp:nvSpPr>
      <dsp:spPr>
        <a:xfrm rot="17692822">
          <a:off x="5773121" y="1083535"/>
          <a:ext cx="1532731" cy="32124"/>
        </a:xfrm>
        <a:custGeom>
          <a:avLst/>
          <a:gdLst/>
          <a:ahLst/>
          <a:cxnLst/>
          <a:rect l="0" t="0" r="0" b="0"/>
          <a:pathLst>
            <a:path>
              <a:moveTo>
                <a:pt x="0" y="16062"/>
              </a:moveTo>
              <a:lnTo>
                <a:pt x="1532731" y="1606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501169" y="1061279"/>
        <a:ext cx="76636" cy="76636"/>
      </dsp:txXfrm>
    </dsp:sp>
    <dsp:sp modelId="{69BC346B-DA2D-417C-AE88-7240F1B72E98}">
      <dsp:nvSpPr>
        <dsp:cNvPr id="0" name=""/>
        <dsp:cNvSpPr/>
      </dsp:nvSpPr>
      <dsp:spPr>
        <a:xfrm>
          <a:off x="6861916" y="1323"/>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dirty="0"/>
            <a:t>Solar: fotovoltaica, térmica, concentración</a:t>
          </a:r>
        </a:p>
      </dsp:txBody>
      <dsp:txXfrm>
        <a:off x="6885525" y="24932"/>
        <a:ext cx="1564927" cy="758854"/>
      </dsp:txXfrm>
    </dsp:sp>
    <dsp:sp modelId="{990CCEA5-DC88-481D-B52C-D3B8ABFE7153}">
      <dsp:nvSpPr>
        <dsp:cNvPr id="0" name=""/>
        <dsp:cNvSpPr/>
      </dsp:nvSpPr>
      <dsp:spPr>
        <a:xfrm rot="19457599">
          <a:off x="6142414" y="1547027"/>
          <a:ext cx="794145" cy="32124"/>
        </a:xfrm>
        <a:custGeom>
          <a:avLst/>
          <a:gdLst/>
          <a:ahLst/>
          <a:cxnLst/>
          <a:rect l="0" t="0" r="0" b="0"/>
          <a:pathLst>
            <a:path>
              <a:moveTo>
                <a:pt x="0" y="16062"/>
              </a:moveTo>
              <a:lnTo>
                <a:pt x="794145" y="1606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519633" y="1543235"/>
        <a:ext cx="39707" cy="39707"/>
      </dsp:txXfrm>
    </dsp:sp>
    <dsp:sp modelId="{142550C8-8A66-4A85-9883-99C13A0F518C}">
      <dsp:nvSpPr>
        <dsp:cNvPr id="0" name=""/>
        <dsp:cNvSpPr/>
      </dsp:nvSpPr>
      <dsp:spPr>
        <a:xfrm>
          <a:off x="6861916" y="928306"/>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a:t>Eólica</a:t>
          </a:r>
        </a:p>
      </dsp:txBody>
      <dsp:txXfrm>
        <a:off x="6885525" y="951915"/>
        <a:ext cx="1564927" cy="758854"/>
      </dsp:txXfrm>
    </dsp:sp>
    <dsp:sp modelId="{07125C3D-F60A-46E2-A840-3A130B177BE4}">
      <dsp:nvSpPr>
        <dsp:cNvPr id="0" name=""/>
        <dsp:cNvSpPr/>
      </dsp:nvSpPr>
      <dsp:spPr>
        <a:xfrm rot="2142401">
          <a:off x="6142414" y="2010519"/>
          <a:ext cx="794145" cy="32124"/>
        </a:xfrm>
        <a:custGeom>
          <a:avLst/>
          <a:gdLst/>
          <a:ahLst/>
          <a:cxnLst/>
          <a:rect l="0" t="0" r="0" b="0"/>
          <a:pathLst>
            <a:path>
              <a:moveTo>
                <a:pt x="0" y="16062"/>
              </a:moveTo>
              <a:lnTo>
                <a:pt x="794145" y="1606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519633" y="2006727"/>
        <a:ext cx="39707" cy="39707"/>
      </dsp:txXfrm>
    </dsp:sp>
    <dsp:sp modelId="{C4CD3D56-3AA7-482A-BB50-5ABBB79F3016}">
      <dsp:nvSpPr>
        <dsp:cNvPr id="0" name=""/>
        <dsp:cNvSpPr/>
      </dsp:nvSpPr>
      <dsp:spPr>
        <a:xfrm>
          <a:off x="6861916" y="1855290"/>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a:t>Biomasa</a:t>
          </a:r>
        </a:p>
      </dsp:txBody>
      <dsp:txXfrm>
        <a:off x="6885525" y="1878899"/>
        <a:ext cx="1564927" cy="758854"/>
      </dsp:txXfrm>
    </dsp:sp>
    <dsp:sp modelId="{6F65C53B-5C0D-4F32-89C5-D086253810A7}">
      <dsp:nvSpPr>
        <dsp:cNvPr id="0" name=""/>
        <dsp:cNvSpPr/>
      </dsp:nvSpPr>
      <dsp:spPr>
        <a:xfrm rot="3907178">
          <a:off x="5773121" y="2474010"/>
          <a:ext cx="1532731" cy="32124"/>
        </a:xfrm>
        <a:custGeom>
          <a:avLst/>
          <a:gdLst/>
          <a:ahLst/>
          <a:cxnLst/>
          <a:rect l="0" t="0" r="0" b="0"/>
          <a:pathLst>
            <a:path>
              <a:moveTo>
                <a:pt x="0" y="16062"/>
              </a:moveTo>
              <a:lnTo>
                <a:pt x="1532731" y="1606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501169" y="2451754"/>
        <a:ext cx="76636" cy="76636"/>
      </dsp:txXfrm>
    </dsp:sp>
    <dsp:sp modelId="{702A9D0A-F5CE-46B7-BAAB-725FAEEAF636}">
      <dsp:nvSpPr>
        <dsp:cNvPr id="0" name=""/>
        <dsp:cNvSpPr/>
      </dsp:nvSpPr>
      <dsp:spPr>
        <a:xfrm>
          <a:off x="6861916" y="2782274"/>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a:t>Otras: geotérmica, oceánica, hidroeléctrica</a:t>
          </a:r>
        </a:p>
      </dsp:txBody>
      <dsp:txXfrm>
        <a:off x="6885525" y="2805883"/>
        <a:ext cx="1564927" cy="758854"/>
      </dsp:txXfrm>
    </dsp:sp>
    <dsp:sp modelId="{9EFCC480-63F3-4B8B-875B-CB141328BE67}">
      <dsp:nvSpPr>
        <dsp:cNvPr id="0" name=""/>
        <dsp:cNvSpPr/>
      </dsp:nvSpPr>
      <dsp:spPr>
        <a:xfrm rot="3043657">
          <a:off x="2946282" y="3309940"/>
          <a:ext cx="2031380" cy="32124"/>
        </a:xfrm>
        <a:custGeom>
          <a:avLst/>
          <a:gdLst/>
          <a:ahLst/>
          <a:cxnLst/>
          <a:rect l="0" t="0" r="0" b="0"/>
          <a:pathLst>
            <a:path>
              <a:moveTo>
                <a:pt x="0" y="16062"/>
              </a:moveTo>
              <a:lnTo>
                <a:pt x="2031380" y="1606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b="1" kern="1200"/>
        </a:p>
      </dsp:txBody>
      <dsp:txXfrm>
        <a:off x="3911188" y="3275218"/>
        <a:ext cx="101569" cy="101569"/>
      </dsp:txXfrm>
    </dsp:sp>
    <dsp:sp modelId="{C0403679-4245-4156-ACF9-AAAE45EC2832}">
      <dsp:nvSpPr>
        <dsp:cNvPr id="0" name=""/>
        <dsp:cNvSpPr/>
      </dsp:nvSpPr>
      <dsp:spPr>
        <a:xfrm>
          <a:off x="4604912" y="3709257"/>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dirty="0"/>
            <a:t>Compra de energía renovable</a:t>
          </a:r>
        </a:p>
      </dsp:txBody>
      <dsp:txXfrm>
        <a:off x="4628521" y="3732866"/>
        <a:ext cx="1564927" cy="758854"/>
      </dsp:txXfrm>
    </dsp:sp>
    <dsp:sp modelId="{DE6AD537-C912-4A55-AC00-51CCF29D53D9}">
      <dsp:nvSpPr>
        <dsp:cNvPr id="0" name=""/>
        <dsp:cNvSpPr/>
      </dsp:nvSpPr>
      <dsp:spPr>
        <a:xfrm>
          <a:off x="6217058" y="4096232"/>
          <a:ext cx="644858" cy="32124"/>
        </a:xfrm>
        <a:custGeom>
          <a:avLst/>
          <a:gdLst/>
          <a:ahLst/>
          <a:cxnLst/>
          <a:rect l="0" t="0" r="0" b="0"/>
          <a:pathLst>
            <a:path>
              <a:moveTo>
                <a:pt x="0" y="16062"/>
              </a:moveTo>
              <a:lnTo>
                <a:pt x="644858" y="1606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6523365" y="4096172"/>
        <a:ext cx="32242" cy="32242"/>
      </dsp:txXfrm>
    </dsp:sp>
    <dsp:sp modelId="{FE10E095-7BA5-4684-972F-08AD1BF85095}">
      <dsp:nvSpPr>
        <dsp:cNvPr id="0" name=""/>
        <dsp:cNvSpPr/>
      </dsp:nvSpPr>
      <dsp:spPr>
        <a:xfrm>
          <a:off x="6861916" y="3709257"/>
          <a:ext cx="1612145" cy="80607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ES" sz="1300" b="1" kern="1200"/>
            <a:t>Proveedores que certifiquen el origen de la energía</a:t>
          </a:r>
        </a:p>
      </dsp:txBody>
      <dsp:txXfrm>
        <a:off x="6885525" y="3732866"/>
        <a:ext cx="1564927" cy="758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B1DC4-41DC-4FC7-8778-FB0EB8FE23E9}">
      <dsp:nvSpPr>
        <dsp:cNvPr id="0" name=""/>
        <dsp:cNvSpPr/>
      </dsp:nvSpPr>
      <dsp:spPr>
        <a:xfrm>
          <a:off x="0" y="0"/>
          <a:ext cx="7861894" cy="8929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t>Proveedores de servicios (lavandería, mantenimiento, otros)</a:t>
          </a:r>
        </a:p>
        <a:p>
          <a:pPr marL="57150" lvl="1" indent="-57150" algn="l" defTabSz="488950">
            <a:lnSpc>
              <a:spcPct val="90000"/>
            </a:lnSpc>
            <a:spcBef>
              <a:spcPct val="0"/>
            </a:spcBef>
            <a:spcAft>
              <a:spcPct val="15000"/>
            </a:spcAft>
            <a:buChar char="•"/>
          </a:pPr>
          <a:r>
            <a:rPr lang="es-ES" sz="1100" kern="1200"/>
            <a:t>Transporte desde/hasta el establecimiento</a:t>
          </a:r>
        </a:p>
        <a:p>
          <a:pPr marL="57150" lvl="1" indent="-57150" algn="l" defTabSz="488950">
            <a:lnSpc>
              <a:spcPct val="90000"/>
            </a:lnSpc>
            <a:spcBef>
              <a:spcPct val="0"/>
            </a:spcBef>
            <a:spcAft>
              <a:spcPct val="15000"/>
            </a:spcAft>
            <a:buChar char="•"/>
          </a:pPr>
          <a:r>
            <a:rPr lang="es-ES" sz="1100" kern="1200" dirty="0"/>
            <a:t>Prestación del servicio</a:t>
          </a:r>
        </a:p>
      </dsp:txBody>
      <dsp:txXfrm>
        <a:off x="1661678" y="0"/>
        <a:ext cx="6200215" cy="892992"/>
      </dsp:txXfrm>
    </dsp:sp>
    <dsp:sp modelId="{E1BFFBBC-F5C8-4B84-935E-DBA79E1C43EB}">
      <dsp:nvSpPr>
        <dsp:cNvPr id="0" name=""/>
        <dsp:cNvSpPr/>
      </dsp:nvSpPr>
      <dsp:spPr>
        <a:xfrm>
          <a:off x="89299" y="89299"/>
          <a:ext cx="1572378" cy="714393"/>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177B55-D2A8-4B57-92C1-5A84DCE9652D}">
      <dsp:nvSpPr>
        <dsp:cNvPr id="0" name=""/>
        <dsp:cNvSpPr/>
      </dsp:nvSpPr>
      <dsp:spPr>
        <a:xfrm>
          <a:off x="0" y="982291"/>
          <a:ext cx="7861894" cy="8929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t>Proveedores de bienes de equipo/instalaciones</a:t>
          </a:r>
        </a:p>
        <a:p>
          <a:pPr marL="57150" lvl="1" indent="-57150" algn="l" defTabSz="488950">
            <a:lnSpc>
              <a:spcPct val="90000"/>
            </a:lnSpc>
            <a:spcBef>
              <a:spcPct val="0"/>
            </a:spcBef>
            <a:spcAft>
              <a:spcPct val="15000"/>
            </a:spcAft>
            <a:buChar char="•"/>
          </a:pPr>
          <a:r>
            <a:rPr lang="es-ES" sz="1100" kern="1200"/>
            <a:t>Transporte desde/hasta el establecimiento</a:t>
          </a:r>
        </a:p>
        <a:p>
          <a:pPr marL="57150" lvl="1" indent="-57150" algn="l" defTabSz="488950">
            <a:lnSpc>
              <a:spcPct val="90000"/>
            </a:lnSpc>
            <a:spcBef>
              <a:spcPct val="0"/>
            </a:spcBef>
            <a:spcAft>
              <a:spcPct val="15000"/>
            </a:spcAft>
            <a:buChar char="•"/>
          </a:pPr>
          <a:r>
            <a:rPr lang="es-ES" sz="1100" kern="1200" dirty="0"/>
            <a:t>Producción de los bienes de equipo/instalaciones</a:t>
          </a:r>
        </a:p>
      </dsp:txBody>
      <dsp:txXfrm>
        <a:off x="1661678" y="982291"/>
        <a:ext cx="6200215" cy="892992"/>
      </dsp:txXfrm>
    </dsp:sp>
    <dsp:sp modelId="{52BE541F-50EC-42C0-9923-E3FCBB54AA06}">
      <dsp:nvSpPr>
        <dsp:cNvPr id="0" name=""/>
        <dsp:cNvSpPr/>
      </dsp:nvSpPr>
      <dsp:spPr>
        <a:xfrm>
          <a:off x="89299" y="1071590"/>
          <a:ext cx="1572378" cy="714393"/>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AB429A-E76A-4315-B81D-41551A747CAE}">
      <dsp:nvSpPr>
        <dsp:cNvPr id="0" name=""/>
        <dsp:cNvSpPr/>
      </dsp:nvSpPr>
      <dsp:spPr>
        <a:xfrm>
          <a:off x="0" y="1964583"/>
          <a:ext cx="7861894" cy="8929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a:t>Proveedores de alimentación, bebidas y consumibles</a:t>
          </a:r>
        </a:p>
        <a:p>
          <a:pPr marL="57150" lvl="1" indent="-57150" algn="l" defTabSz="488950">
            <a:lnSpc>
              <a:spcPct val="90000"/>
            </a:lnSpc>
            <a:spcBef>
              <a:spcPct val="0"/>
            </a:spcBef>
            <a:spcAft>
              <a:spcPct val="15000"/>
            </a:spcAft>
            <a:buChar char="•"/>
          </a:pPr>
          <a:r>
            <a:rPr lang="es-ES" sz="1100" kern="1200"/>
            <a:t>Transporte desde/hasta el establecimiento</a:t>
          </a:r>
        </a:p>
        <a:p>
          <a:pPr marL="57150" lvl="1" indent="-57150" algn="l" defTabSz="488950">
            <a:lnSpc>
              <a:spcPct val="90000"/>
            </a:lnSpc>
            <a:spcBef>
              <a:spcPct val="0"/>
            </a:spcBef>
            <a:spcAft>
              <a:spcPct val="15000"/>
            </a:spcAft>
            <a:buChar char="•"/>
          </a:pPr>
          <a:r>
            <a:rPr lang="es-ES" sz="1100" kern="1200"/>
            <a:t>Producción de los consumibles</a:t>
          </a:r>
        </a:p>
      </dsp:txBody>
      <dsp:txXfrm>
        <a:off x="1661678" y="1964583"/>
        <a:ext cx="6200215" cy="892992"/>
      </dsp:txXfrm>
    </dsp:sp>
    <dsp:sp modelId="{CCA06B91-CBE1-4128-A2A0-DF1DFF850B82}">
      <dsp:nvSpPr>
        <dsp:cNvPr id="0" name=""/>
        <dsp:cNvSpPr/>
      </dsp:nvSpPr>
      <dsp:spPr>
        <a:xfrm>
          <a:off x="89299" y="2053882"/>
          <a:ext cx="1572378" cy="714393"/>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A836F-9045-40B1-894C-480861DB5D36}">
      <dsp:nvSpPr>
        <dsp:cNvPr id="0" name=""/>
        <dsp:cNvSpPr/>
      </dsp:nvSpPr>
      <dsp:spPr>
        <a:xfrm>
          <a:off x="0" y="2946874"/>
          <a:ext cx="7861894" cy="8929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a:t>Clientes</a:t>
          </a:r>
        </a:p>
        <a:p>
          <a:pPr marL="57150" lvl="1" indent="-57150" algn="l" defTabSz="488950">
            <a:lnSpc>
              <a:spcPct val="90000"/>
            </a:lnSpc>
            <a:spcBef>
              <a:spcPct val="0"/>
            </a:spcBef>
            <a:spcAft>
              <a:spcPct val="15000"/>
            </a:spcAft>
            <a:buChar char="•"/>
          </a:pPr>
          <a:r>
            <a:rPr lang="es-ES" sz="1100" kern="1200"/>
            <a:t>Transporte desde/hasta el establecimiento</a:t>
          </a:r>
        </a:p>
        <a:p>
          <a:pPr marL="57150" lvl="1" indent="-57150" algn="l" defTabSz="488950">
            <a:lnSpc>
              <a:spcPct val="90000"/>
            </a:lnSpc>
            <a:spcBef>
              <a:spcPct val="0"/>
            </a:spcBef>
            <a:spcAft>
              <a:spcPct val="15000"/>
            </a:spcAft>
            <a:buChar char="•"/>
          </a:pPr>
          <a:r>
            <a:rPr lang="es-ES" sz="1100" kern="1200" dirty="0"/>
            <a:t>Utilización de recursos del establecimiento (habitaciones, baños, instalaciones, </a:t>
          </a:r>
          <a:r>
            <a:rPr lang="es-ES" sz="1100" kern="1200" dirty="0" err="1"/>
            <a:t>etc</a:t>
          </a:r>
          <a:r>
            <a:rPr lang="es-ES" sz="1100" kern="1200" dirty="0"/>
            <a:t>)</a:t>
          </a:r>
        </a:p>
      </dsp:txBody>
      <dsp:txXfrm>
        <a:off x="1661678" y="2946874"/>
        <a:ext cx="6200215" cy="892992"/>
      </dsp:txXfrm>
    </dsp:sp>
    <dsp:sp modelId="{8323EAEB-0513-463A-8368-68C48FD8BB5E}">
      <dsp:nvSpPr>
        <dsp:cNvPr id="0" name=""/>
        <dsp:cNvSpPr/>
      </dsp:nvSpPr>
      <dsp:spPr>
        <a:xfrm>
          <a:off x="89299" y="3036173"/>
          <a:ext cx="1572378" cy="714393"/>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D40DB-51FD-4939-9C30-DCE474A150E2}">
      <dsp:nvSpPr>
        <dsp:cNvPr id="0" name=""/>
        <dsp:cNvSpPr/>
      </dsp:nvSpPr>
      <dsp:spPr>
        <a:xfrm>
          <a:off x="0" y="3929166"/>
          <a:ext cx="7861894" cy="8929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a:t>Gestión de residuos</a:t>
          </a:r>
        </a:p>
        <a:p>
          <a:pPr marL="57150" lvl="1" indent="-57150" algn="l" defTabSz="488950">
            <a:lnSpc>
              <a:spcPct val="90000"/>
            </a:lnSpc>
            <a:spcBef>
              <a:spcPct val="0"/>
            </a:spcBef>
            <a:spcAft>
              <a:spcPct val="15000"/>
            </a:spcAft>
            <a:buChar char="•"/>
          </a:pPr>
          <a:r>
            <a:rPr lang="es-ES" sz="1100" kern="1200"/>
            <a:t>Tratamiento de los residuos en el establecimiento</a:t>
          </a:r>
        </a:p>
        <a:p>
          <a:pPr marL="57150" lvl="1" indent="-57150" algn="l" defTabSz="488950">
            <a:lnSpc>
              <a:spcPct val="90000"/>
            </a:lnSpc>
            <a:spcBef>
              <a:spcPct val="0"/>
            </a:spcBef>
            <a:spcAft>
              <a:spcPct val="15000"/>
            </a:spcAft>
            <a:buChar char="•"/>
          </a:pPr>
          <a:r>
            <a:rPr lang="es-ES" sz="1100" kern="1200"/>
            <a:t>Transporte de los residuos hasta gestor/vertedero</a:t>
          </a:r>
        </a:p>
        <a:p>
          <a:pPr marL="57150" lvl="1" indent="-57150" algn="l" defTabSz="488950">
            <a:lnSpc>
              <a:spcPct val="90000"/>
            </a:lnSpc>
            <a:spcBef>
              <a:spcPct val="0"/>
            </a:spcBef>
            <a:spcAft>
              <a:spcPct val="15000"/>
            </a:spcAft>
            <a:buChar char="•"/>
          </a:pPr>
          <a:r>
            <a:rPr lang="es-ES" sz="1100" kern="1200"/>
            <a:t>Tratamiento de residuos en destino</a:t>
          </a:r>
        </a:p>
      </dsp:txBody>
      <dsp:txXfrm>
        <a:off x="1661678" y="3929166"/>
        <a:ext cx="6200215" cy="892992"/>
      </dsp:txXfrm>
    </dsp:sp>
    <dsp:sp modelId="{9C080214-2E3F-4F56-8ADE-1202252C46F7}">
      <dsp:nvSpPr>
        <dsp:cNvPr id="0" name=""/>
        <dsp:cNvSpPr/>
      </dsp:nvSpPr>
      <dsp:spPr>
        <a:xfrm>
          <a:off x="89299" y="4018465"/>
          <a:ext cx="1572378" cy="714393"/>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E97F0-6322-41B2-B623-31AC34189A84}">
      <dsp:nvSpPr>
        <dsp:cNvPr id="0" name=""/>
        <dsp:cNvSpPr/>
      </dsp:nvSpPr>
      <dsp:spPr>
        <a:xfrm rot="16200000">
          <a:off x="-475004" y="1374765"/>
          <a:ext cx="1414628" cy="46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4971" bIns="0" numCol="1" spcCol="1270" anchor="t" anchorCtr="0">
          <a:noAutofit/>
        </a:bodyPr>
        <a:lstStyle/>
        <a:p>
          <a:pPr marL="0" lvl="0" indent="0" algn="r" defTabSz="622300">
            <a:lnSpc>
              <a:spcPct val="90000"/>
            </a:lnSpc>
            <a:spcBef>
              <a:spcPct val="0"/>
            </a:spcBef>
            <a:spcAft>
              <a:spcPct val="35000"/>
            </a:spcAft>
            <a:buNone/>
          </a:pPr>
          <a:r>
            <a:rPr lang="es-ES" sz="1400" kern="1200" dirty="0">
              <a:latin typeface="+mn-lt"/>
            </a:rPr>
            <a:t>COMPRAS </a:t>
          </a:r>
          <a:r>
            <a:rPr lang="es-ES" sz="1400" b="1" kern="1200" dirty="0">
              <a:latin typeface="+mn-lt"/>
            </a:rPr>
            <a:t>ENERGÍA</a:t>
          </a:r>
        </a:p>
      </dsp:txBody>
      <dsp:txXfrm>
        <a:off x="-475004" y="1374765"/>
        <a:ext cx="1414628" cy="464620"/>
      </dsp:txXfrm>
    </dsp:sp>
    <dsp:sp modelId="{90E01F21-DB35-43B3-A3E1-A7EFB1C2A699}">
      <dsp:nvSpPr>
        <dsp:cNvPr id="0" name=""/>
        <dsp:cNvSpPr/>
      </dsp:nvSpPr>
      <dsp:spPr>
        <a:xfrm>
          <a:off x="767702" y="-37134"/>
          <a:ext cx="2133945" cy="45871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64971"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b="0" i="0" kern="1200" dirty="0">
              <a:solidFill>
                <a:schemeClr val="bg1"/>
              </a:solidFill>
              <a:effectLst/>
              <a:latin typeface="+mn-lt"/>
            </a:rPr>
            <a:t>Aplicar prácticas de contratación ecológica mediante la compra de </a:t>
          </a:r>
          <a:r>
            <a:rPr lang="es-ES" sz="1400" b="1" i="0" kern="1200" dirty="0">
              <a:solidFill>
                <a:schemeClr val="bg1"/>
              </a:solidFill>
              <a:effectLst/>
              <a:latin typeface="+mn-lt"/>
            </a:rPr>
            <a:t>electricidad verde </a:t>
          </a:r>
          <a:r>
            <a:rPr lang="es-ES" sz="1400" b="0" i="0" kern="1200" dirty="0">
              <a:solidFill>
                <a:schemeClr val="bg1"/>
              </a:solidFill>
              <a:effectLst/>
              <a:latin typeface="+mn-lt"/>
            </a:rPr>
            <a:t>procedente de recursos renovables como la energía eólica, solar, geotérmica e hidroeléctrica.</a:t>
          </a:r>
          <a:endParaRPr lang="es-ES" sz="1400" kern="1200" dirty="0">
            <a:solidFill>
              <a:schemeClr val="bg1"/>
            </a:solidFill>
            <a:latin typeface="+mn-lt"/>
          </a:endParaRPr>
        </a:p>
        <a:p>
          <a:pPr marL="114300" lvl="1" indent="-114300" algn="l" defTabSz="622300">
            <a:lnSpc>
              <a:spcPct val="90000"/>
            </a:lnSpc>
            <a:spcBef>
              <a:spcPct val="0"/>
            </a:spcBef>
            <a:spcAft>
              <a:spcPct val="15000"/>
            </a:spcAft>
            <a:buChar char="•"/>
          </a:pPr>
          <a:r>
            <a:rPr lang="es-ES" sz="1400" b="1" i="0" kern="1200" dirty="0">
              <a:solidFill>
                <a:schemeClr val="bg1"/>
              </a:solidFill>
              <a:effectLst/>
              <a:latin typeface="+mn-lt"/>
            </a:rPr>
            <a:t>Comunicar el uso de electricidad verde </a:t>
          </a:r>
          <a:r>
            <a:rPr lang="es-ES" sz="1400" b="0" i="0" kern="1200" dirty="0">
              <a:solidFill>
                <a:schemeClr val="bg1"/>
              </a:solidFill>
              <a:effectLst/>
              <a:latin typeface="+mn-lt"/>
            </a:rPr>
            <a:t>a las partes interesadas, destacando el compromiso de la organización con la sostenibilidad y la responsabilidad medioambiental.</a:t>
          </a:r>
          <a:endParaRPr lang="es-ES" sz="1400" kern="1200" dirty="0">
            <a:solidFill>
              <a:schemeClr val="bg1"/>
            </a:solidFill>
            <a:latin typeface="+mn-lt"/>
          </a:endParaRPr>
        </a:p>
      </dsp:txBody>
      <dsp:txXfrm>
        <a:off x="767702" y="-37134"/>
        <a:ext cx="2133945" cy="4587158"/>
      </dsp:txXfrm>
    </dsp:sp>
    <dsp:sp modelId="{A2ACCD78-EEDD-4FD0-999F-938CB03BA0AA}">
      <dsp:nvSpPr>
        <dsp:cNvPr id="0" name=""/>
        <dsp:cNvSpPr/>
      </dsp:nvSpPr>
      <dsp:spPr>
        <a:xfrm>
          <a:off x="0" y="0"/>
          <a:ext cx="781274" cy="384969"/>
        </a:xfrm>
        <a:prstGeom prst="rect">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30914-4BAD-4565-9553-26ED95EDB86E}">
      <dsp:nvSpPr>
        <dsp:cNvPr id="0" name=""/>
        <dsp:cNvSpPr/>
      </dsp:nvSpPr>
      <dsp:spPr>
        <a:xfrm rot="16200000">
          <a:off x="2188187" y="1935899"/>
          <a:ext cx="3577987" cy="799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4971" bIns="0" numCol="1" spcCol="1270" anchor="t" anchorCtr="0">
          <a:noAutofit/>
        </a:bodyPr>
        <a:lstStyle/>
        <a:p>
          <a:pPr marL="0" lvl="0" indent="0" algn="r" defTabSz="622300">
            <a:lnSpc>
              <a:spcPct val="90000"/>
            </a:lnSpc>
            <a:spcBef>
              <a:spcPct val="0"/>
            </a:spcBef>
            <a:spcAft>
              <a:spcPct val="35000"/>
            </a:spcAft>
            <a:buNone/>
          </a:pPr>
          <a:r>
            <a:rPr lang="es-ES" sz="1400" b="1" kern="1200" dirty="0">
              <a:latin typeface="+mn-lt"/>
            </a:rPr>
            <a:t>PROVEEDORES SERVICIOS TRANSPORTE Y LAVANDERIA</a:t>
          </a:r>
        </a:p>
      </dsp:txBody>
      <dsp:txXfrm>
        <a:off x="2188187" y="1935899"/>
        <a:ext cx="3577987" cy="799874"/>
      </dsp:txXfrm>
    </dsp:sp>
    <dsp:sp modelId="{0ADA1BF4-EF22-4B55-AB72-0427E953FBFE}">
      <dsp:nvSpPr>
        <dsp:cNvPr id="0" name=""/>
        <dsp:cNvSpPr/>
      </dsp:nvSpPr>
      <dsp:spPr>
        <a:xfrm>
          <a:off x="4328655" y="3078"/>
          <a:ext cx="2626071" cy="4587158"/>
        </a:xfrm>
        <a:prstGeom prst="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64971"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mn-lt"/>
            </a:rPr>
            <a:t>Selección </a:t>
          </a:r>
          <a:r>
            <a:rPr lang="es-ES" sz="1400" b="1" kern="1200" dirty="0">
              <a:latin typeface="+mn-lt"/>
            </a:rPr>
            <a:t>de proveedores que cumplan determinadas normas de sostenibilidad</a:t>
          </a:r>
          <a:r>
            <a:rPr lang="es-ES" sz="1400" kern="1200" dirty="0">
              <a:latin typeface="+mn-lt"/>
            </a:rPr>
            <a:t>.</a:t>
          </a:r>
        </a:p>
        <a:p>
          <a:pPr marL="114300" lvl="1" indent="-114300" algn="l" defTabSz="622300">
            <a:lnSpc>
              <a:spcPct val="90000"/>
            </a:lnSpc>
            <a:spcBef>
              <a:spcPct val="0"/>
            </a:spcBef>
            <a:spcAft>
              <a:spcPct val="15000"/>
            </a:spcAft>
            <a:buChar char="•"/>
          </a:pPr>
          <a:r>
            <a:rPr lang="es-ES" sz="1400" b="1" kern="1200" dirty="0"/>
            <a:t>POSIBLE SELECCIONN DE PROVEEDORES HOMOLOGADOS o CERTIFICADOS EN SOSTENIBILIDAD.</a:t>
          </a:r>
          <a:endParaRPr lang="es-ES" sz="1400" b="1" kern="1200" dirty="0">
            <a:latin typeface="+mn-lt"/>
          </a:endParaRPr>
        </a:p>
        <a:p>
          <a:pPr marL="114300" lvl="1" indent="-114300" algn="l" defTabSz="622300">
            <a:lnSpc>
              <a:spcPct val="90000"/>
            </a:lnSpc>
            <a:spcBef>
              <a:spcPct val="0"/>
            </a:spcBef>
            <a:spcAft>
              <a:spcPct val="15000"/>
            </a:spcAft>
            <a:buChar char="•"/>
          </a:pPr>
          <a:r>
            <a:rPr lang="es-ES" sz="1400" kern="1200" dirty="0">
              <a:latin typeface="+mn-lt"/>
            </a:rPr>
            <a:t>Se trata, por ejemplo, de adquirir productos y servicios de </a:t>
          </a:r>
          <a:r>
            <a:rPr lang="es-ES" sz="1400" b="1" kern="1200" dirty="0">
              <a:latin typeface="+mn-lt"/>
            </a:rPr>
            <a:t>proveedores comprometidos </a:t>
          </a:r>
          <a:r>
            <a:rPr lang="es-ES" sz="1400" kern="1200" dirty="0">
              <a:latin typeface="+mn-lt"/>
            </a:rPr>
            <a:t>con la reducción de su impacto medioambiental </a:t>
          </a:r>
          <a:r>
            <a:rPr lang="es-ES" sz="1400" b="1" kern="1200" dirty="0">
              <a:latin typeface="+mn-lt"/>
            </a:rPr>
            <a:t>a través de medidas como la gestión eficiente de residuos </a:t>
          </a:r>
          <a:r>
            <a:rPr lang="es-ES" sz="1400" kern="1200" dirty="0">
              <a:latin typeface="+mn-lt"/>
            </a:rPr>
            <a:t>y el uso de materiales renovables.</a:t>
          </a:r>
        </a:p>
      </dsp:txBody>
      <dsp:txXfrm>
        <a:off x="4328655" y="3078"/>
        <a:ext cx="2626071" cy="4587158"/>
      </dsp:txXfrm>
    </dsp:sp>
    <dsp:sp modelId="{6D15CFB2-7523-449F-AC58-58417D6C84C3}">
      <dsp:nvSpPr>
        <dsp:cNvPr id="0" name=""/>
        <dsp:cNvSpPr/>
      </dsp:nvSpPr>
      <dsp:spPr>
        <a:xfrm>
          <a:off x="3130732" y="-71375"/>
          <a:ext cx="1259908" cy="89902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47000" r="-4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62D55E-F48B-4E30-A9DF-78CC3786B571}">
      <dsp:nvSpPr>
        <dsp:cNvPr id="0" name=""/>
        <dsp:cNvSpPr/>
      </dsp:nvSpPr>
      <dsp:spPr>
        <a:xfrm rot="16200000">
          <a:off x="6088531" y="2101353"/>
          <a:ext cx="3577987" cy="52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4971" bIns="0" numCol="1" spcCol="1270" anchor="t" anchorCtr="0">
          <a:noAutofit/>
        </a:bodyPr>
        <a:lstStyle/>
        <a:p>
          <a:pPr marL="0" lvl="0" indent="0" algn="r" defTabSz="622300">
            <a:lnSpc>
              <a:spcPct val="90000"/>
            </a:lnSpc>
            <a:spcBef>
              <a:spcPct val="0"/>
            </a:spcBef>
            <a:spcAft>
              <a:spcPct val="35000"/>
            </a:spcAft>
            <a:buNone/>
          </a:pPr>
          <a:r>
            <a:rPr lang="es-ES" sz="1400" b="1" kern="1200" dirty="0">
              <a:latin typeface="+mn-lt"/>
            </a:rPr>
            <a:t>PROVEEDORES LOCALES</a:t>
          </a:r>
        </a:p>
      </dsp:txBody>
      <dsp:txXfrm>
        <a:off x="6088531" y="2101353"/>
        <a:ext cx="3577987" cy="527211"/>
      </dsp:txXfrm>
    </dsp:sp>
    <dsp:sp modelId="{3F2C1698-B96C-47FE-9E76-1EFC328993EC}">
      <dsp:nvSpPr>
        <dsp:cNvPr id="0" name=""/>
        <dsp:cNvSpPr/>
      </dsp:nvSpPr>
      <dsp:spPr>
        <a:xfrm>
          <a:off x="8142364" y="0"/>
          <a:ext cx="2626071" cy="45871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64971"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a:latin typeface="+mn-lt"/>
            </a:rPr>
            <a:t>Recurrir a </a:t>
          </a:r>
          <a:r>
            <a:rPr lang="es-ES" sz="1400" b="1" kern="1200" dirty="0">
              <a:latin typeface="+mn-lt"/>
            </a:rPr>
            <a:t>empresas locales </a:t>
          </a:r>
          <a:r>
            <a:rPr lang="es-ES" sz="1400" kern="1200" dirty="0">
              <a:latin typeface="+mn-lt"/>
            </a:rPr>
            <a:t>para las necesidades de mantenimiento, servicios, marketing y suministros no alimentarios y de bebidas. </a:t>
          </a:r>
        </a:p>
        <a:p>
          <a:pPr marL="114300" lvl="1" indent="-114300" algn="l" defTabSz="622300">
            <a:lnSpc>
              <a:spcPct val="90000"/>
            </a:lnSpc>
            <a:spcBef>
              <a:spcPct val="0"/>
            </a:spcBef>
            <a:spcAft>
              <a:spcPct val="15000"/>
            </a:spcAft>
            <a:buChar char="•"/>
          </a:pPr>
          <a:r>
            <a:rPr lang="es-ES" sz="1400" kern="1200" dirty="0">
              <a:latin typeface="+mn-lt"/>
            </a:rPr>
            <a:t>Al asociarse con empresas locales, la </a:t>
          </a:r>
          <a:r>
            <a:rPr lang="es-ES" sz="1400" b="1" kern="1200" dirty="0">
              <a:latin typeface="+mn-lt"/>
            </a:rPr>
            <a:t>empresa apoya la economía local, reduce las emisiones del transporte y fomenta la resiliencia de la comunidad</a:t>
          </a:r>
          <a:r>
            <a:rPr lang="es-ES" sz="1400" kern="1200" dirty="0">
              <a:latin typeface="+mn-lt"/>
            </a:rPr>
            <a:t>. </a:t>
          </a:r>
        </a:p>
        <a:p>
          <a:pPr marL="114300" lvl="1" indent="-114300" algn="l" defTabSz="622300">
            <a:lnSpc>
              <a:spcPct val="90000"/>
            </a:lnSpc>
            <a:spcBef>
              <a:spcPct val="0"/>
            </a:spcBef>
            <a:spcAft>
              <a:spcPct val="15000"/>
            </a:spcAft>
            <a:buChar char="•"/>
          </a:pPr>
          <a:r>
            <a:rPr lang="es-ES" sz="1400" b="1" kern="1200" dirty="0">
              <a:latin typeface="+mn-lt"/>
            </a:rPr>
            <a:t>Comunicar este compromiso a los huéspedes y a las partes interesadas</a:t>
          </a:r>
          <a:r>
            <a:rPr lang="es-ES" sz="1400" kern="1200" dirty="0">
              <a:latin typeface="+mn-lt"/>
            </a:rPr>
            <a:t>, destacando los beneficios de apoyar a las empresas locales.</a:t>
          </a:r>
        </a:p>
      </dsp:txBody>
      <dsp:txXfrm>
        <a:off x="8142364" y="0"/>
        <a:ext cx="2626071" cy="4587158"/>
      </dsp:txXfrm>
    </dsp:sp>
    <dsp:sp modelId="{E9CBFCBA-B91C-43EF-B16A-9C1BFD0F37F4}">
      <dsp:nvSpPr>
        <dsp:cNvPr id="0" name=""/>
        <dsp:cNvSpPr/>
      </dsp:nvSpPr>
      <dsp:spPr>
        <a:xfrm>
          <a:off x="7093413" y="-21596"/>
          <a:ext cx="1159696" cy="957268"/>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44000" r="-4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E0932-5FAD-46B3-82DD-F6D5FC794541}">
      <dsp:nvSpPr>
        <dsp:cNvPr id="0" name=""/>
        <dsp:cNvSpPr/>
      </dsp:nvSpPr>
      <dsp:spPr>
        <a:xfrm rot="5400000">
          <a:off x="5000394" y="-125623"/>
          <a:ext cx="1303218" cy="1724567"/>
        </a:xfrm>
        <a:prstGeom prst="hexagon">
          <a:avLst>
            <a:gd name="adj" fmla="val 25000"/>
            <a:gd name="vf" fmla="val 115470"/>
          </a:avLst>
        </a:prstGeom>
        <a:solidFill>
          <a:schemeClr val="accent2">
            <a:lumMod val="40000"/>
            <a:lumOff val="6000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1"/>
              </a:solidFill>
            </a:rPr>
            <a:t>Personal</a:t>
          </a:r>
        </a:p>
      </dsp:txBody>
      <dsp:txXfrm rot="-5400000">
        <a:off x="5077148" y="302254"/>
        <a:ext cx="1149711" cy="868812"/>
      </dsp:txXfrm>
    </dsp:sp>
    <dsp:sp modelId="{82C791EE-7BA3-47AC-8BB6-56F8794EBBA7}">
      <dsp:nvSpPr>
        <dsp:cNvPr id="0" name=""/>
        <dsp:cNvSpPr/>
      </dsp:nvSpPr>
      <dsp:spPr>
        <a:xfrm>
          <a:off x="6082540" y="264123"/>
          <a:ext cx="1463156" cy="786643"/>
        </a:xfrm>
        <a:prstGeom prst="rect">
          <a:avLst/>
        </a:prstGeom>
        <a:noFill/>
        <a:ln>
          <a:noFill/>
        </a:ln>
        <a:effectLst/>
      </dsp:spPr>
      <dsp:style>
        <a:lnRef idx="0">
          <a:scrgbClr r="0" g="0" b="0"/>
        </a:lnRef>
        <a:fillRef idx="0">
          <a:scrgbClr r="0" g="0" b="0"/>
        </a:fillRef>
        <a:effectRef idx="0">
          <a:scrgbClr r="0" g="0" b="0"/>
        </a:effectRef>
        <a:fontRef idx="minor"/>
      </dsp:style>
    </dsp:sp>
    <dsp:sp modelId="{85481065-7E6E-4E50-9047-90FAB7104E87}">
      <dsp:nvSpPr>
        <dsp:cNvPr id="0" name=""/>
        <dsp:cNvSpPr/>
      </dsp:nvSpPr>
      <dsp:spPr>
        <a:xfrm rot="5400000">
          <a:off x="3468476" y="-132959"/>
          <a:ext cx="1311071" cy="1791078"/>
        </a:xfrm>
        <a:prstGeom prst="hexagon">
          <a:avLst>
            <a:gd name="adj" fmla="val 2500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accent6">
                  <a:lumMod val="75000"/>
                </a:schemeClr>
              </a:solidFill>
            </a:rPr>
            <a:t>Equipo de  gestión</a:t>
          </a:r>
        </a:p>
      </dsp:txBody>
      <dsp:txXfrm rot="-5400000">
        <a:off x="3526986" y="325556"/>
        <a:ext cx="1194052" cy="874047"/>
      </dsp:txXfrm>
    </dsp:sp>
    <dsp:sp modelId="{6CD4C803-6CE5-42E3-82C5-A790615305C5}">
      <dsp:nvSpPr>
        <dsp:cNvPr id="0" name=""/>
        <dsp:cNvSpPr/>
      </dsp:nvSpPr>
      <dsp:spPr>
        <a:xfrm rot="5400000">
          <a:off x="4203774" y="514372"/>
          <a:ext cx="1311071" cy="2367405"/>
        </a:xfrm>
        <a:prstGeom prst="hexagon">
          <a:avLst>
            <a:gd name="adj" fmla="val 2500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accent6">
                  <a:lumMod val="75000"/>
                </a:schemeClr>
              </a:solidFill>
            </a:rPr>
            <a:t>Proveedores</a:t>
          </a:r>
        </a:p>
      </dsp:txBody>
      <dsp:txXfrm rot="-5400000">
        <a:off x="4070175" y="1261051"/>
        <a:ext cx="1578270" cy="874047"/>
      </dsp:txXfrm>
    </dsp:sp>
    <dsp:sp modelId="{B38DE6C1-789B-4B84-A909-64891AC2D4F0}">
      <dsp:nvSpPr>
        <dsp:cNvPr id="0" name=""/>
        <dsp:cNvSpPr/>
      </dsp:nvSpPr>
      <dsp:spPr>
        <a:xfrm>
          <a:off x="2825838" y="1427837"/>
          <a:ext cx="1415957" cy="786643"/>
        </a:xfrm>
        <a:prstGeom prst="rect">
          <a:avLst/>
        </a:prstGeom>
        <a:noFill/>
        <a:ln>
          <a:noFill/>
        </a:ln>
        <a:effectLst/>
      </dsp:spPr>
      <dsp:style>
        <a:lnRef idx="0">
          <a:scrgbClr r="0" g="0" b="0"/>
        </a:lnRef>
        <a:fillRef idx="0">
          <a:scrgbClr r="0" g="0" b="0"/>
        </a:fillRef>
        <a:effectRef idx="0">
          <a:scrgbClr r="0" g="0" b="0"/>
        </a:effectRef>
        <a:fontRef idx="minor"/>
      </dsp:style>
    </dsp:sp>
    <dsp:sp modelId="{53C89C6A-0893-4041-BFDB-BD1E0B703438}">
      <dsp:nvSpPr>
        <dsp:cNvPr id="0" name=""/>
        <dsp:cNvSpPr/>
      </dsp:nvSpPr>
      <dsp:spPr>
        <a:xfrm rot="5400000">
          <a:off x="5900438" y="760817"/>
          <a:ext cx="1412824" cy="1685957"/>
        </a:xfrm>
        <a:prstGeom prst="hexagon">
          <a:avLst>
            <a:gd name="adj" fmla="val 25000"/>
            <a:gd name="vf" fmla="val 115470"/>
          </a:avLst>
        </a:prstGeom>
        <a:solidFill>
          <a:schemeClr val="accent6">
            <a:lumMod val="7500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1"/>
              </a:solidFill>
            </a:rPr>
            <a:t>Clientes</a:t>
          </a:r>
        </a:p>
      </dsp:txBody>
      <dsp:txXfrm rot="-5400000">
        <a:off x="6044865" y="1132854"/>
        <a:ext cx="1123971" cy="941882"/>
      </dsp:txXfrm>
    </dsp:sp>
    <dsp:sp modelId="{382F38A8-BCFE-49BD-9B16-87FBBB97D0CB}">
      <dsp:nvSpPr>
        <dsp:cNvPr id="0" name=""/>
        <dsp:cNvSpPr/>
      </dsp:nvSpPr>
      <dsp:spPr>
        <a:xfrm rot="5400000">
          <a:off x="5218799" y="1647484"/>
          <a:ext cx="1311071" cy="1925604"/>
        </a:xfrm>
        <a:prstGeom prst="hexagon">
          <a:avLst>
            <a:gd name="adj" fmla="val 25000"/>
            <a:gd name="vf" fmla="val 115470"/>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accent6">
                  <a:lumMod val="50000"/>
                </a:schemeClr>
              </a:solidFill>
            </a:rPr>
            <a:t>Reciclado</a:t>
          </a:r>
        </a:p>
      </dsp:txBody>
      <dsp:txXfrm rot="-5400000">
        <a:off x="5232467" y="2173262"/>
        <a:ext cx="1283736" cy="874047"/>
      </dsp:txXfrm>
    </dsp:sp>
    <dsp:sp modelId="{1A3AD67F-ED67-4016-ABDE-481AD80A6714}">
      <dsp:nvSpPr>
        <dsp:cNvPr id="0" name=""/>
        <dsp:cNvSpPr/>
      </dsp:nvSpPr>
      <dsp:spPr>
        <a:xfrm>
          <a:off x="6082540" y="2591551"/>
          <a:ext cx="1463156" cy="786643"/>
        </a:xfrm>
        <a:prstGeom prst="rect">
          <a:avLst/>
        </a:prstGeom>
        <a:noFill/>
        <a:ln>
          <a:noFill/>
        </a:ln>
        <a:effectLst/>
      </dsp:spPr>
      <dsp:style>
        <a:lnRef idx="0">
          <a:scrgbClr r="0" g="0" b="0"/>
        </a:lnRef>
        <a:fillRef idx="0">
          <a:scrgbClr r="0" g="0" b="0"/>
        </a:fillRef>
        <a:effectRef idx="0">
          <a:scrgbClr r="0" g="0" b="0"/>
        </a:effectRef>
        <a:fontRef idx="minor"/>
      </dsp:style>
    </dsp:sp>
    <dsp:sp modelId="{850A6868-81F1-41EF-80A9-CFB160FB6423}">
      <dsp:nvSpPr>
        <dsp:cNvPr id="0" name=""/>
        <dsp:cNvSpPr/>
      </dsp:nvSpPr>
      <dsp:spPr>
        <a:xfrm rot="5400000">
          <a:off x="3419041" y="1653600"/>
          <a:ext cx="1311071" cy="1868926"/>
        </a:xfrm>
        <a:prstGeom prst="hexagon">
          <a:avLst>
            <a:gd name="adj" fmla="val 25000"/>
            <a:gd name="vf" fmla="val 115470"/>
          </a:avLst>
        </a:prstGeom>
        <a:solidFill>
          <a:schemeClr val="accent6">
            <a:lumMod val="40000"/>
            <a:lumOff val="6000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accent6">
                  <a:lumMod val="50000"/>
                </a:schemeClr>
              </a:solidFill>
            </a:rPr>
            <a:t>Entes públicos</a:t>
          </a:r>
        </a:p>
      </dsp:txBody>
      <dsp:txXfrm rot="-5400000">
        <a:off x="3451602" y="2151039"/>
        <a:ext cx="1245950" cy="874047"/>
      </dsp:txXfrm>
    </dsp:sp>
    <dsp:sp modelId="{E412C8C9-BAE8-47B9-98AB-3521551EF8DF}">
      <dsp:nvSpPr>
        <dsp:cNvPr id="0" name=""/>
        <dsp:cNvSpPr/>
      </dsp:nvSpPr>
      <dsp:spPr>
        <a:xfrm rot="5400000">
          <a:off x="4229882" y="2592793"/>
          <a:ext cx="1621691" cy="1965959"/>
        </a:xfrm>
        <a:prstGeom prst="hexagon">
          <a:avLst>
            <a:gd name="adj" fmla="val 25000"/>
            <a:gd name="vf" fmla="val 115470"/>
          </a:avLst>
        </a:prstGeom>
        <a:solidFill>
          <a:schemeClr val="accent6">
            <a:lumMod val="7500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bg1"/>
              </a:solidFill>
            </a:rPr>
            <a:t>¿Otros…?</a:t>
          </a:r>
        </a:p>
      </dsp:txBody>
      <dsp:txXfrm rot="-5400000">
        <a:off x="4385408" y="3035209"/>
        <a:ext cx="1310639" cy="1081127"/>
      </dsp:txXfrm>
    </dsp:sp>
    <dsp:sp modelId="{67BA849C-4A00-4E03-B3DD-11ECB3495E69}">
      <dsp:nvSpPr>
        <dsp:cNvPr id="0" name=""/>
        <dsp:cNvSpPr/>
      </dsp:nvSpPr>
      <dsp:spPr>
        <a:xfrm>
          <a:off x="2825838" y="3859698"/>
          <a:ext cx="1415957" cy="786643"/>
        </a:xfrm>
        <a:prstGeom prst="rect">
          <a:avLst/>
        </a:prstGeom>
        <a:noFill/>
        <a:ln>
          <a:noFill/>
        </a:ln>
        <a:effectLst/>
      </dsp:spPr>
      <dsp:style>
        <a:lnRef idx="0">
          <a:scrgbClr r="0" g="0" b="0"/>
        </a:lnRef>
        <a:fillRef idx="0">
          <a:scrgbClr r="0" g="0" b="0"/>
        </a:fillRef>
        <a:effectRef idx="0">
          <a:scrgbClr r="0" g="0" b="0"/>
        </a:effectRef>
        <a:fontRef idx="minor"/>
      </dsp:style>
    </dsp:sp>
    <dsp:sp modelId="{ED2C6E5F-D10B-4410-A9EF-7458531C1831}">
      <dsp:nvSpPr>
        <dsp:cNvPr id="0" name=""/>
        <dsp:cNvSpPr/>
      </dsp:nvSpPr>
      <dsp:spPr>
        <a:xfrm rot="5400000">
          <a:off x="6761830" y="1633184"/>
          <a:ext cx="1371105" cy="1861170"/>
        </a:xfrm>
        <a:prstGeom prst="hexagon">
          <a:avLst>
            <a:gd name="adj" fmla="val 25000"/>
            <a:gd name="vf" fmla="val 115470"/>
          </a:avLst>
        </a:prstGeom>
        <a:solidFill>
          <a:srgbClr val="92D050"/>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kern="1200" dirty="0" err="1">
              <a:solidFill>
                <a:schemeClr val="accent6">
                  <a:lumMod val="50000"/>
                </a:schemeClr>
              </a:solidFill>
            </a:rPr>
            <a:t>ONGs</a:t>
          </a:r>
          <a:r>
            <a:rPr lang="es-ES" sz="1600" kern="1200" dirty="0">
              <a:solidFill>
                <a:schemeClr val="accent6">
                  <a:lumMod val="50000"/>
                </a:schemeClr>
              </a:solidFill>
            </a:rPr>
            <a:t> y Asociaciones locales</a:t>
          </a:r>
        </a:p>
      </dsp:txBody>
      <dsp:txXfrm rot="-5400000">
        <a:off x="6826993" y="2106735"/>
        <a:ext cx="1240780" cy="9140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FE4256-F888-44A2-B979-DE8F2B676D28}" type="datetimeFigureOut">
              <a:rPr lang="es-ES" smtClean="0"/>
              <a:t>05/05/2025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A1D704-F1F8-4317-BE2D-562E762000B8}" type="slidenum">
              <a:rPr lang="es-ES" smtClean="0"/>
              <a:t>‹Nº›</a:t>
            </a:fld>
            <a:endParaRPr lang="es-ES"/>
          </a:p>
        </p:txBody>
      </p:sp>
    </p:spTree>
    <p:extLst>
      <p:ext uri="{BB962C8B-B14F-4D97-AF65-F5344CB8AC3E}">
        <p14:creationId xmlns:p14="http://schemas.microsoft.com/office/powerpoint/2010/main" val="354789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6f64f707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6f64f707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D4B3-DE47-2399-33B2-FFE3E69D33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03373A5-DC70-4BB5-0CE9-7FCDE3B3F2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3298F2-A00F-310F-F7EC-AEA048CB5B7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5728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9A1D704-F1F8-4317-BE2D-562E762000B8}" type="slidenum">
              <a:rPr lang="es-ES" smtClean="0"/>
              <a:t>11</a:t>
            </a:fld>
            <a:endParaRPr lang="es-ES"/>
          </a:p>
        </p:txBody>
      </p:sp>
    </p:spTree>
    <p:extLst>
      <p:ext uri="{BB962C8B-B14F-4D97-AF65-F5344CB8AC3E}">
        <p14:creationId xmlns:p14="http://schemas.microsoft.com/office/powerpoint/2010/main" val="165197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it-IT" dirty="0"/>
              <a:t>Las CEL no estan muy desarrolladas todavía y hay diferencias normativas en las comunidades autónomas sobre la distancia geográfica. La regulación parece que puede flexibilizarse con el tiempo. En los polígonos industriales se están desarrollando con mayor facilidad.</a:t>
            </a:r>
          </a:p>
          <a:p>
            <a:pPr marL="0" indent="0">
              <a:buNone/>
            </a:pPr>
            <a:r>
              <a:rPr lang="it-IT" dirty="0"/>
              <a:t>Lo que si hay es </a:t>
            </a:r>
            <a:r>
              <a:rPr lang="it-IT" b="1" dirty="0"/>
              <a:t>Compra agregada, </a:t>
            </a:r>
            <a:r>
              <a:rPr lang="it-IT" b="0" dirty="0"/>
              <a:t>se podría agrgar como opción. – Ejemplo BP diapo 13: </a:t>
            </a:r>
            <a:r>
              <a:rPr lang="es-ES" sz="1200" b="1" dirty="0">
                <a:latin typeface="+mj-lt"/>
              </a:rPr>
              <a:t>Asociación Española de Gestores y Propietarios de Alojamientos de Turismo Rural y Vacacional (Plataforma Rural)-cooperativa</a:t>
            </a:r>
            <a:endParaRPr lang="it-IT" b="0" dirty="0"/>
          </a:p>
          <a:p>
            <a:endParaRPr lang="es-ES" dirty="0"/>
          </a:p>
        </p:txBody>
      </p:sp>
      <p:sp>
        <p:nvSpPr>
          <p:cNvPr id="4" name="Marcador de número de diapositiva 3"/>
          <p:cNvSpPr>
            <a:spLocks noGrp="1"/>
          </p:cNvSpPr>
          <p:nvPr>
            <p:ph type="sldNum" sz="quarter" idx="5"/>
          </p:nvPr>
        </p:nvSpPr>
        <p:spPr/>
        <p:txBody>
          <a:bodyPr/>
          <a:lstStyle/>
          <a:p>
            <a:fld id="{99A1D704-F1F8-4317-BE2D-562E762000B8}" type="slidenum">
              <a:rPr lang="es-ES" smtClean="0"/>
              <a:t>12</a:t>
            </a:fld>
            <a:endParaRPr lang="es-ES"/>
          </a:p>
        </p:txBody>
      </p:sp>
    </p:spTree>
    <p:extLst>
      <p:ext uri="{BB962C8B-B14F-4D97-AF65-F5344CB8AC3E}">
        <p14:creationId xmlns:p14="http://schemas.microsoft.com/office/powerpoint/2010/main" val="211802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54835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86900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9A1D704-F1F8-4317-BE2D-562E762000B8}" type="slidenum">
              <a:rPr lang="es-ES" smtClean="0"/>
              <a:t>15</a:t>
            </a:fld>
            <a:endParaRPr lang="es-ES"/>
          </a:p>
        </p:txBody>
      </p:sp>
    </p:spTree>
    <p:extLst>
      <p:ext uri="{BB962C8B-B14F-4D97-AF65-F5344CB8AC3E}">
        <p14:creationId xmlns:p14="http://schemas.microsoft.com/office/powerpoint/2010/main" val="377405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62A9C-E152-278B-6F16-B3582AED3B0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45A90D3-DEA1-CFB3-F6AC-0ED2A04D6C5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AE87C77-00B4-160A-360D-BD72049B1DC4}"/>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350760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1B12-35A9-8FE5-CF7C-63ABD285249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6C1BAA5-E05E-3645-5E82-0FFB0B829A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28C24E8-3F42-9073-F0BD-3D0AE101963A}"/>
              </a:ext>
            </a:extLst>
          </p:cNvPr>
          <p:cNvSpPr>
            <a:spLocks noGrp="1"/>
          </p:cNvSpPr>
          <p:nvPr>
            <p:ph type="body" idx="1"/>
          </p:nvPr>
        </p:nvSpPr>
        <p:spPr/>
        <p:txBody>
          <a:bodyPr/>
          <a:lstStyle/>
          <a:p>
            <a:r>
              <a:rPr lang="it-IT" dirty="0"/>
              <a:t>Por un lado tenemos las comercializadoras que ofrecen energía verde certificada, no sabemos que fuentes. Por otro lado estan los proveedores que puedan haber implantado buenas prácticas: desde energias renovables, transporte con rutas diseñadas, vehículos híbridos o eléctricos, etx.. </a:t>
            </a:r>
          </a:p>
          <a:p>
            <a:r>
              <a:rPr lang="it-IT" dirty="0"/>
              <a:t>Considerando la diapositiva anterior y el perfil Pyme. </a:t>
            </a:r>
          </a:p>
          <a:p>
            <a:r>
              <a:rPr lang="it-IT" b="1" dirty="0"/>
              <a:t>En relación a la compra de energía: (ejemplo BP diapositiva 12)</a:t>
            </a:r>
          </a:p>
          <a:p>
            <a:pPr marL="228600" indent="-228600">
              <a:buAutoNum type="arabicPeriod"/>
            </a:pPr>
            <a:r>
              <a:rPr lang="it-IT" dirty="0"/>
              <a:t>Habeis considerado solicitar a vuestra comercializadora energía verde ? – SI – NO</a:t>
            </a:r>
          </a:p>
          <a:p>
            <a:pPr marL="228600" indent="-228600">
              <a:buAutoNum type="arabicPeriod"/>
            </a:pPr>
            <a:r>
              <a:rPr lang="it-IT" dirty="0"/>
              <a:t>Si habeis respondido SI, solicitais la certificación anual de esta energía verde? SI – NO --- </a:t>
            </a:r>
          </a:p>
          <a:p>
            <a:pPr marL="0" indent="0">
              <a:buNone/>
            </a:pPr>
            <a:r>
              <a:rPr lang="it-IT" dirty="0"/>
              <a:t>Recomendación: solicitar el certificado. La energía verde tiene un coste algo superior, anualmente la CNMV emite los certificados. Se han de solicitar a la comercializadora. Relevante para el cálculo de Huella de C.</a:t>
            </a:r>
          </a:p>
          <a:p>
            <a:pPr marL="0" indent="0">
              <a:buNone/>
            </a:pPr>
            <a:r>
              <a:rPr lang="it-IT" b="1" dirty="0"/>
              <a:t>En relación a los proveedores:</a:t>
            </a:r>
          </a:p>
          <a:p>
            <a:pPr marL="0" indent="0">
              <a:buNone/>
            </a:pPr>
            <a:r>
              <a:rPr lang="it-IT" dirty="0"/>
              <a:t>Pregunta 2—</a:t>
            </a:r>
          </a:p>
          <a:p>
            <a:pPr marL="0" indent="0">
              <a:buNone/>
            </a:pPr>
            <a:endParaRPr lang="it-IT" dirty="0"/>
          </a:p>
        </p:txBody>
      </p:sp>
    </p:spTree>
    <p:extLst>
      <p:ext uri="{BB962C8B-B14F-4D97-AF65-F5344CB8AC3E}">
        <p14:creationId xmlns:p14="http://schemas.microsoft.com/office/powerpoint/2010/main" val="284546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1B12-35A9-8FE5-CF7C-63ABD285249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6C1BAA5-E05E-3645-5E82-0FFB0B829A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28C24E8-3F42-9073-F0BD-3D0AE101963A}"/>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60371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64766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BB60B-A501-9B9F-058B-142813602A7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A064D6-0A8B-8FFF-4223-BD747699356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A0D5D3D-7971-0096-06F6-50FFC0209E19}"/>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695543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D4C5-3117-2AFB-8876-426EF6478A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5AA9AAB-B852-E5C1-2D93-F5A4AEE51FF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94D07D7-D3D3-E8B6-B943-BB7B86FEF314}"/>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18365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42137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D4E14-AE24-E111-E512-7BE7E8BED5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7723A6D-159E-3D7D-13E1-D2091F7917F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7B17294-0E56-007A-BF41-FA87A74DF498}"/>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100" dirty="0"/>
              <a:t>El hotel cuenta con </a:t>
            </a:r>
            <a:r>
              <a:rPr lang="es-ES" sz="1100" b="1" dirty="0"/>
              <a:t>placas de inducción </a:t>
            </a:r>
            <a:r>
              <a:rPr lang="es-ES" sz="1100" dirty="0"/>
              <a:t>en sus cocinas y secadoras eléctricas en la lavandería para no tener que utilizar combustibles fósiles. También han sido reemplazadas las calderas de gas natural por </a:t>
            </a:r>
            <a:r>
              <a:rPr lang="es-ES" sz="1100" b="1" dirty="0"/>
              <a:t>bombas de calor </a:t>
            </a:r>
            <a:r>
              <a:rPr lang="es-ES" sz="1100" dirty="0"/>
              <a:t>para la calefacción y el agua caliente sanitaria. Toda la energía que alimenta al hotel es de origen renovable, incluyendo una parte de </a:t>
            </a:r>
            <a:r>
              <a:rPr lang="es-ES" sz="1100" b="1" dirty="0"/>
              <a:t>autoconsumo fotovoltaico </a:t>
            </a:r>
            <a:r>
              <a:rPr lang="es-ES" sz="1100" dirty="0"/>
              <a:t>gracias a las placas solares instaladas en la azotea. Además de la implantación de nuevas tecnologías</a:t>
            </a:r>
          </a:p>
          <a:p>
            <a:endParaRPr lang="en-GB" dirty="0"/>
          </a:p>
        </p:txBody>
      </p:sp>
    </p:spTree>
    <p:extLst>
      <p:ext uri="{BB962C8B-B14F-4D97-AF65-F5344CB8AC3E}">
        <p14:creationId xmlns:p14="http://schemas.microsoft.com/office/powerpoint/2010/main" val="3940505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90939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9A1D704-F1F8-4317-BE2D-562E762000B8}" type="slidenum">
              <a:rPr lang="es-ES" smtClean="0"/>
              <a:t>24</a:t>
            </a:fld>
            <a:endParaRPr lang="es-ES"/>
          </a:p>
        </p:txBody>
      </p:sp>
    </p:spTree>
    <p:extLst>
      <p:ext uri="{BB962C8B-B14F-4D97-AF65-F5344CB8AC3E}">
        <p14:creationId xmlns:p14="http://schemas.microsoft.com/office/powerpoint/2010/main" val="134087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46413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345B8-2E99-9310-2712-79CA3028C24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11DFE34-9828-9157-98D5-E5E636A1FCA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4767387-556F-C1A7-5784-DA9FD223E828}"/>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668306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45234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F429A-0DF5-E6D3-9C7B-82C89D580E8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0C58AE9-D095-4B5A-A8BF-A82CA7AF2D1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6D0B2E-016A-29F3-F4F2-648A46C998AE}"/>
              </a:ext>
            </a:extLst>
          </p:cNvPr>
          <p:cNvSpPr>
            <a:spLocks noGrp="1"/>
          </p:cNvSpPr>
          <p:nvPr>
            <p:ph type="body" idx="1"/>
          </p:nvPr>
        </p:nvSpPr>
        <p:spPr/>
        <p:txBody>
          <a:bodyPr/>
          <a:lstStyle/>
          <a:p>
            <a:r>
              <a:rPr lang="it-IT" dirty="0"/>
              <a:t>MBP</a:t>
            </a:r>
          </a:p>
        </p:txBody>
      </p:sp>
    </p:spTree>
    <p:extLst>
      <p:ext uri="{BB962C8B-B14F-4D97-AF65-F5344CB8AC3E}">
        <p14:creationId xmlns:p14="http://schemas.microsoft.com/office/powerpoint/2010/main" val="1696519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a:t>1 - </a:t>
            </a:r>
            <a:r>
              <a:rPr lang="es-ES" sz="1800" dirty="0">
                <a:effectLst/>
                <a:latin typeface="Segoe UI" panose="020B0502040204020203" pitchFamily="34" charset="0"/>
              </a:rPr>
              <a:t>Contáis con sistema de indicadores que incluya las prácticas de vuestros proveedores? - SI / NO</a:t>
            </a:r>
          </a:p>
          <a:p>
            <a:endParaRPr lang="es-ES" dirty="0"/>
          </a:p>
        </p:txBody>
      </p:sp>
      <p:sp>
        <p:nvSpPr>
          <p:cNvPr id="4" name="Contenidor de número de diapositiva 3"/>
          <p:cNvSpPr>
            <a:spLocks noGrp="1"/>
          </p:cNvSpPr>
          <p:nvPr>
            <p:ph type="sldNum" sz="quarter" idx="5"/>
          </p:nvPr>
        </p:nvSpPr>
        <p:spPr/>
        <p:txBody>
          <a:bodyPr/>
          <a:lstStyle/>
          <a:p>
            <a:fld id="{99A1D704-F1F8-4317-BE2D-562E762000B8}" type="slidenum">
              <a:rPr lang="es-ES" smtClean="0"/>
              <a:t>29</a:t>
            </a:fld>
            <a:endParaRPr lang="es-ES"/>
          </a:p>
        </p:txBody>
      </p:sp>
    </p:spTree>
    <p:extLst>
      <p:ext uri="{BB962C8B-B14F-4D97-AF65-F5344CB8AC3E}">
        <p14:creationId xmlns:p14="http://schemas.microsoft.com/office/powerpoint/2010/main" val="248269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0803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a:t> Separaría en 2 cada pregunta, ya que una parte es de respuesta Si/NO, la otra es abierta.</a:t>
            </a:r>
          </a:p>
          <a:p>
            <a:endParaRPr lang="es-ES" dirty="0"/>
          </a:p>
        </p:txBody>
      </p:sp>
      <p:sp>
        <p:nvSpPr>
          <p:cNvPr id="4" name="Contenidor de número de diapositiva 3"/>
          <p:cNvSpPr>
            <a:spLocks noGrp="1"/>
          </p:cNvSpPr>
          <p:nvPr>
            <p:ph type="sldNum" sz="quarter" idx="5"/>
          </p:nvPr>
        </p:nvSpPr>
        <p:spPr/>
        <p:txBody>
          <a:bodyPr/>
          <a:lstStyle/>
          <a:p>
            <a:fld id="{99A1D704-F1F8-4317-BE2D-562E762000B8}" type="slidenum">
              <a:rPr lang="es-ES" smtClean="0"/>
              <a:t>30</a:t>
            </a:fld>
            <a:endParaRPr lang="es-ES"/>
          </a:p>
        </p:txBody>
      </p:sp>
    </p:spTree>
    <p:extLst>
      <p:ext uri="{BB962C8B-B14F-4D97-AF65-F5344CB8AC3E}">
        <p14:creationId xmlns:p14="http://schemas.microsoft.com/office/powerpoint/2010/main" val="77470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99A1D704-F1F8-4317-BE2D-562E762000B8}" type="slidenum">
              <a:rPr lang="es-ES" smtClean="0"/>
              <a:t>31</a:t>
            </a:fld>
            <a:endParaRPr lang="es-ES"/>
          </a:p>
        </p:txBody>
      </p:sp>
    </p:spTree>
    <p:extLst>
      <p:ext uri="{BB962C8B-B14F-4D97-AF65-F5344CB8AC3E}">
        <p14:creationId xmlns:p14="http://schemas.microsoft.com/office/powerpoint/2010/main" val="280000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99A1D704-F1F8-4317-BE2D-562E762000B8}" type="slidenum">
              <a:rPr lang="es-ES" smtClean="0"/>
              <a:t>32</a:t>
            </a:fld>
            <a:endParaRPr lang="es-ES"/>
          </a:p>
        </p:txBody>
      </p:sp>
    </p:spTree>
    <p:extLst>
      <p:ext uri="{BB962C8B-B14F-4D97-AF65-F5344CB8AC3E}">
        <p14:creationId xmlns:p14="http://schemas.microsoft.com/office/powerpoint/2010/main" val="868600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dirty="0"/>
              <a:t> </a:t>
            </a:r>
          </a:p>
        </p:txBody>
      </p:sp>
      <p:sp>
        <p:nvSpPr>
          <p:cNvPr id="4" name="Contenidor de número de diapositiva 3"/>
          <p:cNvSpPr>
            <a:spLocks noGrp="1"/>
          </p:cNvSpPr>
          <p:nvPr>
            <p:ph type="sldNum" sz="quarter" idx="5"/>
          </p:nvPr>
        </p:nvSpPr>
        <p:spPr/>
        <p:txBody>
          <a:bodyPr/>
          <a:lstStyle/>
          <a:p>
            <a:fld id="{99A1D704-F1F8-4317-BE2D-562E762000B8}" type="slidenum">
              <a:rPr lang="es-ES" smtClean="0"/>
              <a:t>33</a:t>
            </a:fld>
            <a:endParaRPr lang="es-ES"/>
          </a:p>
        </p:txBody>
      </p:sp>
    </p:spTree>
    <p:extLst>
      <p:ext uri="{BB962C8B-B14F-4D97-AF65-F5344CB8AC3E}">
        <p14:creationId xmlns:p14="http://schemas.microsoft.com/office/powerpoint/2010/main" val="1601834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99A1D704-F1F8-4317-BE2D-562E762000B8}" type="slidenum">
              <a:rPr lang="es-ES" smtClean="0"/>
              <a:t>34</a:t>
            </a:fld>
            <a:endParaRPr lang="es-ES"/>
          </a:p>
        </p:txBody>
      </p:sp>
    </p:spTree>
    <p:extLst>
      <p:ext uri="{BB962C8B-B14F-4D97-AF65-F5344CB8AC3E}">
        <p14:creationId xmlns:p14="http://schemas.microsoft.com/office/powerpoint/2010/main" val="1487036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ADE61-19BA-08E3-E2EA-31AB69F1301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9E21796-D77A-FB48-0EDB-A9D73159B97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B23D04-C728-339D-0DB9-F1D74AE6A51C}"/>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206731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91649-CF8E-AB58-600A-93F3C85E739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639B2CD-02D4-61EE-0931-D4A484AB719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EE496E1-5257-1AAA-AD54-679353A26604}"/>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890557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D3709-95C7-DB70-B82B-F5CFA2A6E1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95AAF5-F004-67C7-320C-B3DD934872A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0AEA72E-AB1F-57AE-689E-CD8739FE8490}"/>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1656053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9A1D704-F1F8-4317-BE2D-562E762000B8}" type="slidenum">
              <a:rPr lang="es-ES" smtClean="0"/>
              <a:t>38</a:t>
            </a:fld>
            <a:endParaRPr lang="es-ES"/>
          </a:p>
        </p:txBody>
      </p:sp>
    </p:spTree>
    <p:extLst>
      <p:ext uri="{BB962C8B-B14F-4D97-AF65-F5344CB8AC3E}">
        <p14:creationId xmlns:p14="http://schemas.microsoft.com/office/powerpoint/2010/main" val="3684883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9A1D704-F1F8-4317-BE2D-562E762000B8}" type="slidenum">
              <a:rPr lang="es-ES" smtClean="0"/>
              <a:t>39</a:t>
            </a:fld>
            <a:endParaRPr lang="es-ES"/>
          </a:p>
        </p:txBody>
      </p:sp>
    </p:spTree>
    <p:extLst>
      <p:ext uri="{BB962C8B-B14F-4D97-AF65-F5344CB8AC3E}">
        <p14:creationId xmlns:p14="http://schemas.microsoft.com/office/powerpoint/2010/main" val="201411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99A1D704-F1F8-4317-BE2D-562E762000B8}" type="slidenum">
              <a:rPr lang="es-ES" smtClean="0"/>
              <a:t>4</a:t>
            </a:fld>
            <a:endParaRPr lang="es-ES"/>
          </a:p>
        </p:txBody>
      </p:sp>
    </p:spTree>
    <p:extLst>
      <p:ext uri="{BB962C8B-B14F-4D97-AF65-F5344CB8AC3E}">
        <p14:creationId xmlns:p14="http://schemas.microsoft.com/office/powerpoint/2010/main" val="64420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s-ES" b="1" dirty="0"/>
              <a:t>Vinculación entre LCA y Huella de Carbono</a:t>
            </a:r>
          </a:p>
          <a:p>
            <a:r>
              <a:rPr lang="es-ES" dirty="0"/>
              <a:t>La huella de carbono puede considerarse una </a:t>
            </a:r>
            <a:r>
              <a:rPr lang="es-ES" b="1" dirty="0"/>
              <a:t>subcategoría del LCA</a:t>
            </a:r>
            <a:r>
              <a:rPr lang="es-ES" dirty="0"/>
              <a:t>, ya que se centra exclusivamente en una de las múltiples categorías de impacto ambiental: </a:t>
            </a:r>
            <a:r>
              <a:rPr lang="es-ES" b="1" dirty="0"/>
              <a:t>el cambio climático</a:t>
            </a:r>
            <a:r>
              <a:rPr lang="es-ES" dirty="0"/>
              <a:t>. </a:t>
            </a:r>
          </a:p>
          <a:p>
            <a:r>
              <a:rPr lang="es-ES" b="1" dirty="0"/>
              <a:t>El LCA, al evaluar las emisiones de GEI en todas las etapas de un ciclo de vida, proporciona los datos necesarios para calcular la huella de carbono.</a:t>
            </a:r>
          </a:p>
          <a:p>
            <a:r>
              <a:rPr lang="es-ES" dirty="0"/>
              <a:t>Por ejemplo, el ACV permite identificar las fuentes más relevantes de emisiones de carbono en cada fase (extracción de materias primas, transporte, uso, fin de vida, etc.) y cuantificarlas, lo que hace posible generar un cálculo preciso y exhaustivo de la huella de carbono.</a:t>
            </a:r>
          </a:p>
          <a:p>
            <a:endParaRPr lang="es-ES" dirty="0"/>
          </a:p>
          <a:p>
            <a:r>
              <a:rPr lang="es-ES" dirty="0"/>
              <a:t>La integración del </a:t>
            </a:r>
            <a:r>
              <a:rPr lang="es-ES" b="1" dirty="0"/>
              <a:t>Análisis de Cadena de Valor (ACV)</a:t>
            </a:r>
            <a:r>
              <a:rPr lang="es-ES" dirty="0"/>
              <a:t> con el </a:t>
            </a:r>
            <a:r>
              <a:rPr lang="es-ES" b="1" dirty="0"/>
              <a:t>Análisis del Ciclo de Vida (LCA)</a:t>
            </a:r>
            <a:r>
              <a:rPr lang="es-ES" dirty="0"/>
              <a:t> y el </a:t>
            </a:r>
            <a:r>
              <a:rPr lang="es-ES" b="1" dirty="0"/>
              <a:t>cálculo de la huella de carbono</a:t>
            </a:r>
            <a:r>
              <a:rPr lang="es-ES" dirty="0"/>
              <a:t> permite a las empresas no solo </a:t>
            </a:r>
            <a:r>
              <a:rPr lang="es-ES" b="1" dirty="0"/>
              <a:t>optimizar sus operaciones</a:t>
            </a:r>
            <a:r>
              <a:rPr lang="es-ES" dirty="0"/>
              <a:t> desde un punto de vista económico, sino también </a:t>
            </a:r>
            <a:r>
              <a:rPr lang="es-ES" b="1" dirty="0"/>
              <a:t>mejorar su sostenibilidad ambiental</a:t>
            </a:r>
            <a:r>
              <a:rPr lang="es-ES" dirty="0"/>
              <a:t>. Juntos, estos enfoques proporcionan una </a:t>
            </a:r>
            <a:r>
              <a:rPr lang="es-ES" b="1" dirty="0"/>
              <a:t>visión completa y equilibrada</a:t>
            </a:r>
            <a:r>
              <a:rPr lang="es-ES" dirty="0"/>
              <a:t> que ayuda a las organizaciones a mantenerse competitivas en un entorno empresarial que valora cada vez más la </a:t>
            </a:r>
            <a:r>
              <a:rPr lang="es-ES" b="1" dirty="0"/>
              <a:t>responsabilidad ambiental</a:t>
            </a:r>
            <a:r>
              <a:rPr lang="es-ES" dirty="0"/>
              <a:t>.</a:t>
            </a:r>
          </a:p>
        </p:txBody>
      </p:sp>
      <p:sp>
        <p:nvSpPr>
          <p:cNvPr id="4" name="Contenidor de número de diapositiva 3"/>
          <p:cNvSpPr>
            <a:spLocks noGrp="1"/>
          </p:cNvSpPr>
          <p:nvPr>
            <p:ph type="sldNum" sz="quarter" idx="5"/>
          </p:nvPr>
        </p:nvSpPr>
        <p:spPr/>
        <p:txBody>
          <a:bodyPr/>
          <a:lstStyle/>
          <a:p>
            <a:fld id="{99A1D704-F1F8-4317-BE2D-562E762000B8}" type="slidenum">
              <a:rPr lang="es-ES" smtClean="0"/>
              <a:t>5</a:t>
            </a:fld>
            <a:endParaRPr lang="es-ES"/>
          </a:p>
        </p:txBody>
      </p:sp>
    </p:spTree>
    <p:extLst>
      <p:ext uri="{BB962C8B-B14F-4D97-AF65-F5344CB8AC3E}">
        <p14:creationId xmlns:p14="http://schemas.microsoft.com/office/powerpoint/2010/main" val="194266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s-ES" sz="1100"/>
              <a:t>CO2: Dióxido de carbono. Producido durante la respiración de animales y plantas, y en la combustión de combustibles fósiles y materiales orgánicos. </a:t>
            </a:r>
          </a:p>
          <a:p>
            <a:r>
              <a:rPr lang="es-ES" sz="1100"/>
              <a:t>NO2: Dióxido de nitrógeno. Gas venenoso. Se forma principalmente a partir de la quema de combustibles fósiles en vehículos, plantas de energía y procesos industriales. También se genera durante la combustión de biomasa.</a:t>
            </a:r>
          </a:p>
          <a:p>
            <a:r>
              <a:rPr lang="es-ES" sz="1100"/>
              <a:t>CH4: Metano. Potente gas de efecto invernadero. Se produce de forma natural en procesos de descomposición anaeróbica en humedales, estómagos de rumiantes, y depósitos de gas natural. </a:t>
            </a:r>
          </a:p>
          <a:p>
            <a:r>
              <a:rPr lang="es-ES" sz="1100"/>
              <a:t>HFCS: Hidrofluorocarbonos. Se utilizan principalmente como refrigerantes, en la fabricación de espumas aislantes, en extintores de incendios y como propelentes en aerosoles. No dañan la capa de ozono, pero son gases de efecto invernadero con un alto potencial de calentamiento global.</a:t>
            </a:r>
          </a:p>
          <a:p>
            <a:r>
              <a:rPr lang="es-ES" sz="1100"/>
              <a:t>PFCS: Perfluorocarbonos. Se utilizan en la industria de semiconductores, en la fabricación de productos repelentes al agua y en procesos de metalurgia. Son gases de efecto invernadero extremadamente persistentes con un alto potencial de calentamiento global.</a:t>
            </a:r>
          </a:p>
          <a:p>
            <a:r>
              <a:rPr lang="es-ES" sz="1100"/>
              <a:t>SF6: Hexafluoruro de azufre. Se utiliza principalmente como aislante eléctrico en equipos de alta tensión y en algunas aplicaciones médicas. Es un gas de efecto invernadero muy potente, con un potencial de calentamiento global extremadamente alto y una vida atmosférica larga.</a:t>
            </a:r>
          </a:p>
          <a:p>
            <a:endParaRPr lang="it-IT"/>
          </a:p>
        </p:txBody>
      </p:sp>
    </p:spTree>
    <p:extLst>
      <p:ext uri="{BB962C8B-B14F-4D97-AF65-F5344CB8AC3E}">
        <p14:creationId xmlns:p14="http://schemas.microsoft.com/office/powerpoint/2010/main" val="16005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000" b="1" dirty="0"/>
              <a:t>Energía Solar</a:t>
            </a:r>
            <a:r>
              <a:rPr lang="es-ES" sz="1000" dirty="0"/>
              <a:t>:</a:t>
            </a:r>
          </a:p>
          <a:p>
            <a:pPr marL="615950" lvl="1" indent="0">
              <a:buNone/>
            </a:pPr>
            <a:r>
              <a:rPr lang="es-ES" sz="1000" b="1" dirty="0"/>
              <a:t>Fotovoltaica</a:t>
            </a:r>
            <a:r>
              <a:rPr lang="es-ES" sz="1000" dirty="0"/>
              <a:t>: Utiliza células fotovoltaicas para convertir la luz solar directamente en electricidad. Es una de las formas más comunes de energía solar y puede instalarse en techos de edificios, en granjas solares o en instalaciones a gran escala.</a:t>
            </a:r>
          </a:p>
          <a:p>
            <a:pPr marL="615950" lvl="1" indent="0">
              <a:buNone/>
            </a:pPr>
            <a:r>
              <a:rPr lang="es-ES" sz="1000" b="1" dirty="0"/>
              <a:t>Térmica</a:t>
            </a:r>
            <a:r>
              <a:rPr lang="es-ES" sz="1000" dirty="0"/>
              <a:t>: Utiliza concentradores solares para generar calor, que luego se utiliza para producir electricidad a través de ciclos termodinámicos.</a:t>
            </a:r>
          </a:p>
          <a:p>
            <a:pPr marL="615950" lvl="1" indent="0">
              <a:buNone/>
            </a:pPr>
            <a:r>
              <a:rPr lang="es-ES" sz="1000" b="1" dirty="0"/>
              <a:t>Concentración (CSP)</a:t>
            </a:r>
            <a:r>
              <a:rPr lang="es-ES" sz="1000" dirty="0"/>
              <a:t>: Utiliza espejos o lentes para concentrar la luz solar en un pequeño punto, produciendo calor que se utiliza para generar vapor y, a su vez, electricidad</a:t>
            </a:r>
          </a:p>
          <a:p>
            <a:r>
              <a:rPr lang="es-ES" sz="1000" b="1" dirty="0"/>
              <a:t>Energía Eólica</a:t>
            </a:r>
            <a:r>
              <a:rPr lang="es-ES" sz="1000" dirty="0"/>
              <a:t>: Generada mediante aerogeneradores que convierten la energía cinética del viento en electricidad. Puede ser instalada en parques eólicos terrestres (</a:t>
            </a:r>
            <a:r>
              <a:rPr lang="es-ES" sz="1000" dirty="0" err="1"/>
              <a:t>onshore</a:t>
            </a:r>
            <a:r>
              <a:rPr lang="es-ES" sz="1000" dirty="0"/>
              <a:t>) o marinos (offshore).</a:t>
            </a:r>
          </a:p>
          <a:p>
            <a:r>
              <a:rPr lang="es-ES" sz="1000" b="1" dirty="0"/>
              <a:t>Energía de Biomasa</a:t>
            </a:r>
            <a:r>
              <a:rPr lang="es-ES" sz="1000" dirty="0"/>
              <a:t>: Generada a partir de materia orgánica, como residuos agrícolas, forestales, urbanos o industriales. La biomasa puede ser quemada directamente o convertida en biogás mediante procesos de digestión anaeróbica.</a:t>
            </a:r>
          </a:p>
          <a:p>
            <a:r>
              <a:rPr lang="es-ES" sz="1000" b="1" dirty="0"/>
              <a:t>Energía Geotérmica</a:t>
            </a:r>
            <a:r>
              <a:rPr lang="es-ES" sz="1000" dirty="0"/>
              <a:t>: Aprovecha el calor interno de la Tierra para generar electricidad. Este calor puede ser utilizado directamente para producir vapor que mueve turbinas generadoras de electricidad.</a:t>
            </a:r>
          </a:p>
          <a:p>
            <a:r>
              <a:rPr lang="es-ES" sz="1000" b="1" dirty="0"/>
              <a:t>Energía Oceánica</a:t>
            </a:r>
            <a:r>
              <a:rPr lang="es-ES" sz="1000" dirty="0"/>
              <a:t>:</a:t>
            </a:r>
          </a:p>
          <a:p>
            <a:pPr marL="615950" lvl="1" indent="0">
              <a:buNone/>
            </a:pPr>
            <a:r>
              <a:rPr lang="es-ES" sz="1000" b="1" dirty="0"/>
              <a:t>Energía de las olas</a:t>
            </a:r>
            <a:r>
              <a:rPr lang="es-ES" sz="1000" dirty="0"/>
              <a:t>: Generada a partir del movimiento de las olas en el océano.</a:t>
            </a:r>
          </a:p>
          <a:p>
            <a:pPr marL="615950" lvl="1" indent="0">
              <a:buNone/>
            </a:pPr>
            <a:r>
              <a:rPr lang="es-ES" sz="1000" b="1" dirty="0"/>
              <a:t>Energía mareomotriz</a:t>
            </a:r>
            <a:r>
              <a:rPr lang="es-ES" sz="1000" dirty="0"/>
              <a:t>: Aprovecha la energía de las mareas, utilizando la diferencia de altura entre las mareas alta y baja para generar electricidad.</a:t>
            </a:r>
          </a:p>
          <a:p>
            <a:pPr marL="615950" lvl="1" indent="0">
              <a:buNone/>
            </a:pPr>
            <a:r>
              <a:rPr lang="es-ES" sz="1000" b="1" dirty="0"/>
              <a:t>Energía térmica oceánica</a:t>
            </a:r>
            <a:r>
              <a:rPr lang="es-ES" sz="1000" dirty="0"/>
              <a:t>: Utiliza la diferencia de temperatura entre las aguas superficiales cálidas y las aguas profundas frías para generar electricidad (OTEC - </a:t>
            </a:r>
            <a:r>
              <a:rPr lang="es-ES" sz="1000" dirty="0" err="1"/>
              <a:t>Ocean</a:t>
            </a:r>
            <a:r>
              <a:rPr lang="es-ES" sz="1000" dirty="0"/>
              <a:t> </a:t>
            </a:r>
            <a:r>
              <a:rPr lang="es-ES" sz="1000" dirty="0" err="1"/>
              <a:t>Thermal</a:t>
            </a:r>
            <a:r>
              <a:rPr lang="es-ES" sz="1000" dirty="0"/>
              <a:t> Energy </a:t>
            </a:r>
            <a:r>
              <a:rPr lang="es-ES" sz="1000" dirty="0" err="1"/>
              <a:t>Conversion</a:t>
            </a:r>
            <a:r>
              <a:rPr lang="es-ES" sz="1000" dirty="0"/>
              <a:t>).</a:t>
            </a:r>
          </a:p>
          <a:p>
            <a:r>
              <a:rPr lang="es-ES" sz="1000" b="1" dirty="0"/>
              <a:t>Energía Hidroeléctrica</a:t>
            </a:r>
            <a:r>
              <a:rPr lang="es-ES" sz="1000" dirty="0"/>
              <a:t>: Generada a partir de la energía cinética del agua en movimiento, generalmente en ríos o presas. Existen diferentes tipos de instalaciones hidroeléctricas, desde grandes represas hasta pequeñas plantas hidroeléctricas (</a:t>
            </a:r>
            <a:r>
              <a:rPr lang="es-ES" sz="1000" dirty="0" err="1"/>
              <a:t>microhidro</a:t>
            </a:r>
            <a:r>
              <a:rPr lang="es-ES" sz="1000" dirty="0"/>
              <a:t>).</a:t>
            </a:r>
          </a:p>
          <a:p>
            <a:pPr marL="158750" indent="0">
              <a:buNone/>
            </a:pPr>
            <a:endParaRPr lang="es-ES" sz="1000" dirty="0"/>
          </a:p>
          <a:p>
            <a:endParaRPr lang="es-ES" sz="1000" dirty="0"/>
          </a:p>
        </p:txBody>
      </p:sp>
    </p:spTree>
    <p:extLst>
      <p:ext uri="{BB962C8B-B14F-4D97-AF65-F5344CB8AC3E}">
        <p14:creationId xmlns:p14="http://schemas.microsoft.com/office/powerpoint/2010/main" val="419865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9A1D704-F1F8-4317-BE2D-562E762000B8}" type="slidenum">
              <a:rPr lang="es-ES" smtClean="0"/>
              <a:t>8</a:t>
            </a:fld>
            <a:endParaRPr lang="es-ES"/>
          </a:p>
        </p:txBody>
      </p:sp>
    </p:spTree>
    <p:extLst>
      <p:ext uri="{BB962C8B-B14F-4D97-AF65-F5344CB8AC3E}">
        <p14:creationId xmlns:p14="http://schemas.microsoft.com/office/powerpoint/2010/main" val="246405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3D4B3-DE47-2399-33B2-FFE3E69D33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03373A5-DC70-4BB5-0CE9-7FCDE3B3F2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3298F2-A00F-310F-F7EC-AEA048CB5B7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57280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686A21-41ED-E33C-5ED3-00EB9FE6429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2DD254-C58B-CCD9-6B5B-B82F53972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9778F29-0063-A59C-6A96-F9F2C1AB0A5B}"/>
              </a:ext>
            </a:extLst>
          </p:cNvPr>
          <p:cNvSpPr>
            <a:spLocks noGrp="1"/>
          </p:cNvSpPr>
          <p:nvPr>
            <p:ph type="dt" sz="half" idx="10"/>
          </p:nvPr>
        </p:nvSpPr>
        <p:spPr/>
        <p:txBody>
          <a:bodyPr/>
          <a:lstStyle/>
          <a:p>
            <a:fld id="{0D744504-3DF0-48B9-A627-09159AE8A240}" type="datetime1">
              <a:rPr lang="es-ES" smtClean="0"/>
              <a:t>05/05/2025</a:t>
            </a:fld>
            <a:endParaRPr lang="es-ES"/>
          </a:p>
        </p:txBody>
      </p:sp>
      <p:sp>
        <p:nvSpPr>
          <p:cNvPr id="5" name="Marcador de pie de página 4">
            <a:extLst>
              <a:ext uri="{FF2B5EF4-FFF2-40B4-BE49-F238E27FC236}">
                <a16:creationId xmlns:a16="http://schemas.microsoft.com/office/drawing/2014/main" id="{CDEDC516-F3D1-39CB-A236-D881C2DF0A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D28E8A-313D-06E5-C32E-BB3D0B98DFE4}"/>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192048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C6D02-42AE-8D99-AD1D-EF4B5E05AE1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14DEB8-D276-AB9B-78DF-8FA5EA24371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C6D7A-5EC7-11A8-75CC-6253603DC43E}"/>
              </a:ext>
            </a:extLst>
          </p:cNvPr>
          <p:cNvSpPr>
            <a:spLocks noGrp="1"/>
          </p:cNvSpPr>
          <p:nvPr>
            <p:ph type="dt" sz="half" idx="10"/>
          </p:nvPr>
        </p:nvSpPr>
        <p:spPr/>
        <p:txBody>
          <a:bodyPr/>
          <a:lstStyle/>
          <a:p>
            <a:fld id="{7F853A83-6D6D-4E0D-8B1C-ACCD90D078D4}" type="datetime1">
              <a:rPr lang="es-ES" smtClean="0"/>
              <a:t>05/05/2025</a:t>
            </a:fld>
            <a:endParaRPr lang="es-ES"/>
          </a:p>
        </p:txBody>
      </p:sp>
      <p:sp>
        <p:nvSpPr>
          <p:cNvPr id="5" name="Marcador de pie de página 4">
            <a:extLst>
              <a:ext uri="{FF2B5EF4-FFF2-40B4-BE49-F238E27FC236}">
                <a16:creationId xmlns:a16="http://schemas.microsoft.com/office/drawing/2014/main" id="{8E4DCD50-B461-A5A6-9F82-05D38ED287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9DD0D6-B0F2-C492-68D8-F330895A34C9}"/>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218898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7A7E17-C591-CCB4-8DDF-F6306C7137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97382F-5D89-8141-4396-1DF3E1E678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8FB013-64EA-3443-5098-7A260832D157}"/>
              </a:ext>
            </a:extLst>
          </p:cNvPr>
          <p:cNvSpPr>
            <a:spLocks noGrp="1"/>
          </p:cNvSpPr>
          <p:nvPr>
            <p:ph type="dt" sz="half" idx="10"/>
          </p:nvPr>
        </p:nvSpPr>
        <p:spPr/>
        <p:txBody>
          <a:bodyPr/>
          <a:lstStyle/>
          <a:p>
            <a:fld id="{DB8FCDD8-E860-4E35-A21E-D95B3E739622}" type="datetime1">
              <a:rPr lang="es-ES" smtClean="0"/>
              <a:t>05/05/2025</a:t>
            </a:fld>
            <a:endParaRPr lang="es-ES"/>
          </a:p>
        </p:txBody>
      </p:sp>
      <p:sp>
        <p:nvSpPr>
          <p:cNvPr id="5" name="Marcador de pie de página 4">
            <a:extLst>
              <a:ext uri="{FF2B5EF4-FFF2-40B4-BE49-F238E27FC236}">
                <a16:creationId xmlns:a16="http://schemas.microsoft.com/office/drawing/2014/main" id="{36965081-E54B-3D50-D200-38FB5BA44E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3AF1C0-4801-B857-C3ED-A93A343E8558}"/>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184410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0AA7B-7390-DF89-DD1A-E548A52734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83222D-98B7-FF3A-D914-365C6B1AD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31ED07F-3147-84FE-7324-36A88B8231F9}"/>
              </a:ext>
            </a:extLst>
          </p:cNvPr>
          <p:cNvSpPr>
            <a:spLocks noGrp="1"/>
          </p:cNvSpPr>
          <p:nvPr>
            <p:ph type="dt" sz="half" idx="10"/>
          </p:nvPr>
        </p:nvSpPr>
        <p:spPr/>
        <p:txBody>
          <a:bodyPr/>
          <a:lstStyle/>
          <a:p>
            <a:fld id="{633B278E-51B6-41EF-8A40-F1276EDB3FF9}" type="datetime1">
              <a:rPr lang="es-ES" smtClean="0"/>
              <a:t>05/05/2025</a:t>
            </a:fld>
            <a:endParaRPr lang="es-ES"/>
          </a:p>
        </p:txBody>
      </p:sp>
      <p:sp>
        <p:nvSpPr>
          <p:cNvPr id="5" name="Marcador de pie de página 4">
            <a:extLst>
              <a:ext uri="{FF2B5EF4-FFF2-40B4-BE49-F238E27FC236}">
                <a16:creationId xmlns:a16="http://schemas.microsoft.com/office/drawing/2014/main" id="{747CB19A-D5A6-BBB9-CE7A-5712F66757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5E0527-3E8F-0568-F24E-ABDE618E1ECD}"/>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385198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AE4B3-182F-EC19-6643-F933B899E9A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623F447-D19E-8251-7B7A-F48424E3F9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372C3DE-DD70-2237-C3F6-40A622209253}"/>
              </a:ext>
            </a:extLst>
          </p:cNvPr>
          <p:cNvSpPr>
            <a:spLocks noGrp="1"/>
          </p:cNvSpPr>
          <p:nvPr>
            <p:ph type="dt" sz="half" idx="10"/>
          </p:nvPr>
        </p:nvSpPr>
        <p:spPr/>
        <p:txBody>
          <a:bodyPr/>
          <a:lstStyle/>
          <a:p>
            <a:fld id="{55D24087-B03F-4AD8-AD6C-DBA765CA70AF}" type="datetime1">
              <a:rPr lang="es-ES" smtClean="0"/>
              <a:t>05/05/2025</a:t>
            </a:fld>
            <a:endParaRPr lang="es-ES"/>
          </a:p>
        </p:txBody>
      </p:sp>
      <p:sp>
        <p:nvSpPr>
          <p:cNvPr id="5" name="Marcador de pie de página 4">
            <a:extLst>
              <a:ext uri="{FF2B5EF4-FFF2-40B4-BE49-F238E27FC236}">
                <a16:creationId xmlns:a16="http://schemas.microsoft.com/office/drawing/2014/main" id="{4151632A-745B-A648-CC6A-65B1311F8D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2D91AF-AF5F-DC1E-A811-B3D47DC5FBDE}"/>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120971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658E6-4ECC-7DFA-28F8-68B4EBE005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7AA882-0966-35D5-92A6-5ED5F5A3B2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1D1E464-0EE5-23FA-1DF0-E135F84A967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2778E13-09E1-E616-262B-CC2E3EB9577D}"/>
              </a:ext>
            </a:extLst>
          </p:cNvPr>
          <p:cNvSpPr>
            <a:spLocks noGrp="1"/>
          </p:cNvSpPr>
          <p:nvPr>
            <p:ph type="dt" sz="half" idx="10"/>
          </p:nvPr>
        </p:nvSpPr>
        <p:spPr/>
        <p:txBody>
          <a:bodyPr/>
          <a:lstStyle/>
          <a:p>
            <a:fld id="{CF60C237-C4DB-47DE-A2BB-04B610FE5CC1}" type="datetime1">
              <a:rPr lang="es-ES" smtClean="0"/>
              <a:t>05/05/2025</a:t>
            </a:fld>
            <a:endParaRPr lang="es-ES"/>
          </a:p>
        </p:txBody>
      </p:sp>
      <p:sp>
        <p:nvSpPr>
          <p:cNvPr id="6" name="Marcador de pie de página 5">
            <a:extLst>
              <a:ext uri="{FF2B5EF4-FFF2-40B4-BE49-F238E27FC236}">
                <a16:creationId xmlns:a16="http://schemas.microsoft.com/office/drawing/2014/main" id="{69DFC822-5CA1-145E-27EC-C8C245CFFD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18ECA5A-74C0-159B-814E-95473910C5D8}"/>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101680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9F0B3-B8D4-55AE-8B69-2ACFB3F8FE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734D31-9031-6FA5-F76E-51544B574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42722F-31D4-AC0A-3B8D-AF937D16A4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E7F433-AA89-F09A-169D-7AB823C10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40A0BA0-7A75-7692-CE63-D471BC84B4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0A08AB-2EB7-6B7A-5E44-D5F6D83C2197}"/>
              </a:ext>
            </a:extLst>
          </p:cNvPr>
          <p:cNvSpPr>
            <a:spLocks noGrp="1"/>
          </p:cNvSpPr>
          <p:nvPr>
            <p:ph type="dt" sz="half" idx="10"/>
          </p:nvPr>
        </p:nvSpPr>
        <p:spPr/>
        <p:txBody>
          <a:bodyPr/>
          <a:lstStyle/>
          <a:p>
            <a:fld id="{B4CBB669-3189-459B-9A72-7B564C401073}" type="datetime1">
              <a:rPr lang="es-ES" smtClean="0"/>
              <a:t>05/05/2025</a:t>
            </a:fld>
            <a:endParaRPr lang="es-ES"/>
          </a:p>
        </p:txBody>
      </p:sp>
      <p:sp>
        <p:nvSpPr>
          <p:cNvPr id="8" name="Marcador de pie de página 7">
            <a:extLst>
              <a:ext uri="{FF2B5EF4-FFF2-40B4-BE49-F238E27FC236}">
                <a16:creationId xmlns:a16="http://schemas.microsoft.com/office/drawing/2014/main" id="{C82AAAB1-AE07-417C-97F8-CEE32680586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D88AF82-1FA1-7B53-2395-DDE109F1CF0D}"/>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350903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0C2DD-C206-4F6D-AB9F-4F32D04AA13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339DD5-8DBE-5465-3678-10885534BEA2}"/>
              </a:ext>
            </a:extLst>
          </p:cNvPr>
          <p:cNvSpPr>
            <a:spLocks noGrp="1"/>
          </p:cNvSpPr>
          <p:nvPr>
            <p:ph type="dt" sz="half" idx="10"/>
          </p:nvPr>
        </p:nvSpPr>
        <p:spPr/>
        <p:txBody>
          <a:bodyPr/>
          <a:lstStyle/>
          <a:p>
            <a:fld id="{723E37A0-7061-47DA-B8D3-EE53C5424920}" type="datetime1">
              <a:rPr lang="es-ES" smtClean="0"/>
              <a:t>05/05/2025</a:t>
            </a:fld>
            <a:endParaRPr lang="es-ES"/>
          </a:p>
        </p:txBody>
      </p:sp>
      <p:sp>
        <p:nvSpPr>
          <p:cNvPr id="4" name="Marcador de pie de página 3">
            <a:extLst>
              <a:ext uri="{FF2B5EF4-FFF2-40B4-BE49-F238E27FC236}">
                <a16:creationId xmlns:a16="http://schemas.microsoft.com/office/drawing/2014/main" id="{6FB87A0D-A610-E699-6B76-1EF78A9AEA2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6A03295-572B-CE09-4D5E-D68D2E591DB3}"/>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379935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D667EB-D09E-4372-050C-C30D27A3C46E}"/>
              </a:ext>
            </a:extLst>
          </p:cNvPr>
          <p:cNvSpPr>
            <a:spLocks noGrp="1"/>
          </p:cNvSpPr>
          <p:nvPr>
            <p:ph type="dt" sz="half" idx="10"/>
          </p:nvPr>
        </p:nvSpPr>
        <p:spPr/>
        <p:txBody>
          <a:bodyPr/>
          <a:lstStyle/>
          <a:p>
            <a:fld id="{BF445FD4-7121-4E3B-9C61-313E07FD8787}" type="datetime1">
              <a:rPr lang="es-ES" smtClean="0"/>
              <a:t>05/05/2025</a:t>
            </a:fld>
            <a:endParaRPr lang="es-ES"/>
          </a:p>
        </p:txBody>
      </p:sp>
      <p:sp>
        <p:nvSpPr>
          <p:cNvPr id="3" name="Marcador de pie de página 2">
            <a:extLst>
              <a:ext uri="{FF2B5EF4-FFF2-40B4-BE49-F238E27FC236}">
                <a16:creationId xmlns:a16="http://schemas.microsoft.com/office/drawing/2014/main" id="{E1C0E4D4-6E18-70F5-57E1-850E2F2349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D674F40-6B2C-51ED-5B41-DEAABAAB3B03}"/>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10755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17E86-3F88-E995-3394-3E8FDE631E3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AE706F9-EC6B-7E01-48A3-8DD69C03C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A28A193-7DCD-634B-641A-30D8C0F6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D5AA51C-D93D-89CB-0343-2BC4025CB5E9}"/>
              </a:ext>
            </a:extLst>
          </p:cNvPr>
          <p:cNvSpPr>
            <a:spLocks noGrp="1"/>
          </p:cNvSpPr>
          <p:nvPr>
            <p:ph type="dt" sz="half" idx="10"/>
          </p:nvPr>
        </p:nvSpPr>
        <p:spPr/>
        <p:txBody>
          <a:bodyPr/>
          <a:lstStyle/>
          <a:p>
            <a:fld id="{FC423F70-E108-4174-9CF5-62D0B51D10B7}" type="datetime1">
              <a:rPr lang="es-ES" smtClean="0"/>
              <a:t>05/05/2025</a:t>
            </a:fld>
            <a:endParaRPr lang="es-ES"/>
          </a:p>
        </p:txBody>
      </p:sp>
      <p:sp>
        <p:nvSpPr>
          <p:cNvPr id="6" name="Marcador de pie de página 5">
            <a:extLst>
              <a:ext uri="{FF2B5EF4-FFF2-40B4-BE49-F238E27FC236}">
                <a16:creationId xmlns:a16="http://schemas.microsoft.com/office/drawing/2014/main" id="{9497D330-7D79-5EB0-DE7F-70505EC806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23BA8BB-9E80-16BF-836B-AE1B0C933048}"/>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2209010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255B9-EE74-DD2B-0DD2-3A93D5803F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7FF1A82-878A-0C1B-B6DA-17E2BE5DA0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986AB14-F4A4-E1D1-2CDD-BA1D6052D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CDE6B5-CDFC-97AD-5D91-3D7992D6828B}"/>
              </a:ext>
            </a:extLst>
          </p:cNvPr>
          <p:cNvSpPr>
            <a:spLocks noGrp="1"/>
          </p:cNvSpPr>
          <p:nvPr>
            <p:ph type="dt" sz="half" idx="10"/>
          </p:nvPr>
        </p:nvSpPr>
        <p:spPr/>
        <p:txBody>
          <a:bodyPr/>
          <a:lstStyle/>
          <a:p>
            <a:fld id="{7CFF5745-9865-4B7E-93D5-BED21AF20114}" type="datetime1">
              <a:rPr lang="es-ES" smtClean="0"/>
              <a:t>05/05/2025</a:t>
            </a:fld>
            <a:endParaRPr lang="es-ES"/>
          </a:p>
        </p:txBody>
      </p:sp>
      <p:sp>
        <p:nvSpPr>
          <p:cNvPr id="6" name="Marcador de pie de página 5">
            <a:extLst>
              <a:ext uri="{FF2B5EF4-FFF2-40B4-BE49-F238E27FC236}">
                <a16:creationId xmlns:a16="http://schemas.microsoft.com/office/drawing/2014/main" id="{9A44D735-993B-2B67-4F04-2935C706666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4D1E69D-822F-7DA2-0040-2B1BFC1A4632}"/>
              </a:ext>
            </a:extLst>
          </p:cNvPr>
          <p:cNvSpPr>
            <a:spLocks noGrp="1"/>
          </p:cNvSpPr>
          <p:nvPr>
            <p:ph type="sldNum" sz="quarter" idx="12"/>
          </p:nvPr>
        </p:nvSpPr>
        <p:spPr/>
        <p:txBody>
          <a:bodyPr/>
          <a:lstStyle/>
          <a:p>
            <a:fld id="{868024E8-AF2C-4A9A-8BB3-836A618A3EB8}" type="slidenum">
              <a:rPr lang="es-ES" smtClean="0"/>
              <a:t>‹Nº›</a:t>
            </a:fld>
            <a:endParaRPr lang="es-ES"/>
          </a:p>
        </p:txBody>
      </p:sp>
    </p:spTree>
    <p:extLst>
      <p:ext uri="{BB962C8B-B14F-4D97-AF65-F5344CB8AC3E}">
        <p14:creationId xmlns:p14="http://schemas.microsoft.com/office/powerpoint/2010/main" val="24117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E7A6D3-1C67-37A4-43E2-CD293A3B7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2C8876-E5FC-8207-4084-D32929593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C894F3-CE7F-2419-F6A4-D61612DDE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83474A-8D13-4926-8564-D0F24F139C7F}" type="datetime1">
              <a:rPr lang="es-ES" smtClean="0"/>
              <a:t>05/05/2025</a:t>
            </a:fld>
            <a:endParaRPr lang="es-ES"/>
          </a:p>
        </p:txBody>
      </p:sp>
      <p:sp>
        <p:nvSpPr>
          <p:cNvPr id="5" name="Marcador de pie de página 4">
            <a:extLst>
              <a:ext uri="{FF2B5EF4-FFF2-40B4-BE49-F238E27FC236}">
                <a16:creationId xmlns:a16="http://schemas.microsoft.com/office/drawing/2014/main" id="{74586BC2-6D2C-0C49-B43D-9079151D0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750F8BA-3B98-9795-8F0A-85BA26EF8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8024E8-AF2C-4A9A-8BB3-836A618A3EB8}" type="slidenum">
              <a:rPr lang="es-ES" smtClean="0"/>
              <a:t>‹Nº›</a:t>
            </a:fld>
            <a:endParaRPr lang="es-ES"/>
          </a:p>
        </p:txBody>
      </p:sp>
    </p:spTree>
    <p:extLst>
      <p:ext uri="{BB962C8B-B14F-4D97-AF65-F5344CB8AC3E}">
        <p14:creationId xmlns:p14="http://schemas.microsoft.com/office/powerpoint/2010/main" val="293825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5.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s://www.energetica.coop/blog/firmamos-convenio-con-la-plataforma-de-turismo-rura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emf"/><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47.emf"/><Relationship Id="rId4" Type="http://schemas.openxmlformats.org/officeDocument/2006/relationships/image" Target="../media/image4.pn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emf"/><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4.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5.emf"/><Relationship Id="rId9" Type="http://schemas.microsoft.com/office/2007/relationships/diagramDrawing" Target="../diagrams/drawing2.xml"/><Relationship Id="rId14" Type="http://schemas.microsoft.com/office/2007/relationships/diagramDrawing" Target="../diagrams/drawing3.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emf"/><Relationship Id="rId7"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png"/><Relationship Id="rId9" Type="http://schemas.openxmlformats.org/officeDocument/2006/relationships/hyperlink" Target="https://www.biospheretourism.com/es/descarga-la-guia-biosphere-2022-2023/113"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emf"/><Relationship Id="rId7" Type="http://schemas.openxmlformats.org/officeDocument/2006/relationships/diagramColors" Target="../diagrams/colors8.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miteco.gob.es/es/cambio-climatico/temas/mitigacion-politicas-y-medidas/calculadoras.html#huella-de-carbono-de-una-organizacion_-alcance-1_2"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9599" y="1012038"/>
            <a:ext cx="10809037" cy="5211019"/>
          </a:xfrm>
          <a:prstGeom prst="rect">
            <a:avLst/>
          </a:prstGeom>
          <a:noFill/>
          <a:ln>
            <a:noFill/>
          </a:ln>
        </p:spPr>
      </p:pic>
      <p:sp>
        <p:nvSpPr>
          <p:cNvPr id="62" name="Google Shape;62;p14"/>
          <p:cNvSpPr txBox="1">
            <a:spLocks noGrp="1"/>
          </p:cNvSpPr>
          <p:nvPr>
            <p:ph type="ctrTitle"/>
          </p:nvPr>
        </p:nvSpPr>
        <p:spPr>
          <a:xfrm>
            <a:off x="1212149" y="1380592"/>
            <a:ext cx="9449319" cy="704160"/>
          </a:xfrm>
          <a:prstGeom prst="rect">
            <a:avLst/>
          </a:prstGeom>
        </p:spPr>
        <p:txBody>
          <a:bodyPr spcFirstLastPara="1" vert="horz" wrap="square" lIns="103230" tIns="103230" rIns="103230" bIns="103230" rtlCol="0" anchor="t" anchorCtr="0">
            <a:noAutofit/>
          </a:bodyPr>
          <a:lstStyle/>
          <a:p>
            <a:pPr algn="l">
              <a:spcBef>
                <a:spcPts val="0"/>
              </a:spcBef>
            </a:pPr>
            <a:r>
              <a:rPr lang="en-GB" sz="4320">
                <a:solidFill>
                  <a:srgbClr val="FFFFFF"/>
                </a:solidFill>
                <a:latin typeface="Montserrat SemiBold"/>
                <a:ea typeface="Montserrat SemiBold"/>
                <a:cs typeface="Montserrat SemiBold"/>
                <a:sym typeface="Montserrat SemiBold"/>
              </a:rPr>
              <a:t>LIFE: EE4HORECA</a:t>
            </a:r>
            <a:br>
              <a:rPr lang="en-GB" sz="3600">
                <a:solidFill>
                  <a:srgbClr val="FFFFFF"/>
                </a:solidFill>
                <a:latin typeface="Montserrat SemiBold"/>
                <a:ea typeface="Montserrat SemiBold"/>
                <a:cs typeface="Montserrat SemiBold"/>
                <a:sym typeface="Montserrat SemiBold"/>
              </a:rPr>
            </a:br>
            <a:br>
              <a:rPr lang="en-GB" sz="4320">
                <a:solidFill>
                  <a:srgbClr val="FFFFFF"/>
                </a:solidFill>
                <a:latin typeface="Montserrat SemiBold"/>
                <a:ea typeface="Montserrat SemiBold"/>
                <a:cs typeface="Montserrat SemiBold"/>
                <a:sym typeface="Montserrat SemiBold"/>
              </a:rPr>
            </a:br>
            <a:br>
              <a:rPr lang="en-GB" sz="4320">
                <a:solidFill>
                  <a:srgbClr val="FFFFFF"/>
                </a:solidFill>
                <a:latin typeface="Montserrat SemiBold"/>
                <a:ea typeface="Montserrat SemiBold"/>
                <a:cs typeface="Montserrat SemiBold"/>
                <a:sym typeface="Montserrat SemiBold"/>
              </a:rPr>
            </a:br>
            <a:endParaRPr sz="4320">
              <a:solidFill>
                <a:srgbClr val="FFFFFF"/>
              </a:solidFill>
              <a:latin typeface="Montserrat SemiBold"/>
              <a:ea typeface="Montserrat SemiBold"/>
              <a:cs typeface="Montserrat SemiBold"/>
              <a:sym typeface="Montserrat SemiBold"/>
            </a:endParaRPr>
          </a:p>
        </p:txBody>
      </p:sp>
      <p:sp>
        <p:nvSpPr>
          <p:cNvPr id="63" name="Google Shape;63;p14"/>
          <p:cNvSpPr txBox="1">
            <a:spLocks noGrp="1"/>
          </p:cNvSpPr>
          <p:nvPr>
            <p:ph type="ctrTitle" idx="4294967295"/>
          </p:nvPr>
        </p:nvSpPr>
        <p:spPr>
          <a:xfrm>
            <a:off x="1135340" y="4139858"/>
            <a:ext cx="6492537" cy="2235338"/>
          </a:xfrm>
          <a:prstGeom prst="rect">
            <a:avLst/>
          </a:prstGeom>
        </p:spPr>
        <p:txBody>
          <a:bodyPr spcFirstLastPara="1" vert="horz" wrap="square" lIns="103230" tIns="103230" rIns="103230" bIns="103230" rtlCol="0" anchor="t" anchorCtr="0">
            <a:noAutofit/>
          </a:bodyPr>
          <a:lstStyle/>
          <a:p>
            <a:pPr>
              <a:spcBef>
                <a:spcPts val="0"/>
              </a:spcBef>
            </a:pPr>
            <a:r>
              <a:rPr lang="es-ES" sz="2700" dirty="0">
                <a:solidFill>
                  <a:srgbClr val="FFFFFF"/>
                </a:solidFill>
                <a:latin typeface="Montserrat Medium"/>
                <a:ea typeface="Montserrat Medium"/>
                <a:cs typeface="Montserrat Medium"/>
                <a:sym typeface="Montserrat Medium"/>
              </a:rPr>
              <a:t>Módulo 2 – Buenas prácticas de eficiencia energética en la cadena de valor HORECA</a:t>
            </a:r>
            <a:endParaRPr sz="2700" dirty="0">
              <a:solidFill>
                <a:srgbClr val="FFFFFF"/>
              </a:solidFill>
              <a:highlight>
                <a:srgbClr val="FF0000"/>
              </a:highlight>
              <a:latin typeface="Montserrat Medium"/>
              <a:sym typeface="Montserrat Medium"/>
            </a:endParaRPr>
          </a:p>
        </p:txBody>
      </p:sp>
      <p:pic>
        <p:nvPicPr>
          <p:cNvPr id="2" name="Picture 6" descr="Environment - LIFE : Toolkit : Communication tools ...">
            <a:extLst>
              <a:ext uri="{FF2B5EF4-FFF2-40B4-BE49-F238E27FC236}">
                <a16:creationId xmlns:a16="http://schemas.microsoft.com/office/drawing/2014/main" id="{1D9A19E6-811E-2D7E-16C3-56FFBDCEA8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76742" y="186448"/>
            <a:ext cx="1141894" cy="8255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low confidence">
            <a:extLst>
              <a:ext uri="{FF2B5EF4-FFF2-40B4-BE49-F238E27FC236}">
                <a16:creationId xmlns:a16="http://schemas.microsoft.com/office/drawing/2014/main" id="{A40137C6-CE18-AD7A-4CD1-54B23C69CA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5995" y="5092960"/>
            <a:ext cx="3954524" cy="905537"/>
          </a:xfrm>
          <a:prstGeom prst="rect">
            <a:avLst/>
          </a:prstGeom>
        </p:spPr>
      </p:pic>
      <p:sp>
        <p:nvSpPr>
          <p:cNvPr id="4" name="Marcador de número de diapositiva 3">
            <a:extLst>
              <a:ext uri="{FF2B5EF4-FFF2-40B4-BE49-F238E27FC236}">
                <a16:creationId xmlns:a16="http://schemas.microsoft.com/office/drawing/2014/main" id="{7E8527DB-789D-C1FB-ED45-540A163969F0}"/>
              </a:ext>
            </a:extLst>
          </p:cNvPr>
          <p:cNvSpPr>
            <a:spLocks noGrp="1"/>
          </p:cNvSpPr>
          <p:nvPr>
            <p:ph type="sldNum" sz="quarter" idx="12"/>
          </p:nvPr>
        </p:nvSpPr>
        <p:spPr/>
        <p:txBody>
          <a:bodyPr/>
          <a:lstStyle/>
          <a:p>
            <a:fld id="{00000000-1234-1234-1234-123412341234}" type="slidenum">
              <a:rPr lang="en" smtClean="0"/>
              <a:pPr/>
              <a:t>1</a:t>
            </a:fld>
            <a:endParaRPr lang="en"/>
          </a:p>
        </p:txBody>
      </p:sp>
      <p:pic>
        <p:nvPicPr>
          <p:cNvPr id="5" name="Immagine 4" descr="Immagine che contiene Carattere, logo, simbolo, Elementi grafici&#10;&#10;Descrizione generata automaticamente">
            <a:extLst>
              <a:ext uri="{FF2B5EF4-FFF2-40B4-BE49-F238E27FC236}">
                <a16:creationId xmlns:a16="http://schemas.microsoft.com/office/drawing/2014/main" id="{B9345AC0-AF04-490E-000C-CC464BD6EE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71800" y="136525"/>
            <a:ext cx="1177880" cy="12138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264E6-2E55-5387-7ED8-6FE646513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27883-4CF5-C631-8000-626AE1F436BC}"/>
              </a:ext>
            </a:extLst>
          </p:cNvPr>
          <p:cNvSpPr>
            <a:spLocks noGrp="1"/>
          </p:cNvSpPr>
          <p:nvPr>
            <p:ph type="title"/>
          </p:nvPr>
        </p:nvSpPr>
        <p:spPr>
          <a:xfrm>
            <a:off x="983640" y="593365"/>
            <a:ext cx="10224630" cy="5124604"/>
          </a:xfrm>
        </p:spPr>
        <p:txBody>
          <a:bodyPr>
            <a:normAutofit fontScale="90000"/>
          </a:bodyPr>
          <a:lstStyle/>
          <a:p>
            <a:pPr lvl="0"/>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r>
              <a:rPr lang="es" sz="2160" b="1">
                <a:latin typeface="Arial" panose="020B0604020202020204" pitchFamily="34" charset="0"/>
                <a:ea typeface="Calibri" panose="020F0502020204030204" pitchFamily="34" charset="0"/>
              </a:rPr>
              <a:t> </a:t>
            </a: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BE" sz="2160">
                <a:latin typeface="+mn-lt"/>
                <a:ea typeface="Calibri" panose="020F0502020204030204" pitchFamily="34" charset="0"/>
              </a:rPr>
            </a:br>
            <a:br>
              <a:rPr lang="en-US" sz="1620" b="1"/>
            </a:br>
            <a:br>
              <a:rPr lang="en-US" sz="1620" b="1"/>
            </a:br>
            <a:br>
              <a:rPr lang="en-US" sz="1620" b="1"/>
            </a:br>
            <a:endParaRPr lang="en-BE" sz="1620" b="1"/>
          </a:p>
        </p:txBody>
      </p:sp>
      <p:sp>
        <p:nvSpPr>
          <p:cNvPr id="4" name="Slide Number Placeholder 3">
            <a:extLst>
              <a:ext uri="{FF2B5EF4-FFF2-40B4-BE49-F238E27FC236}">
                <a16:creationId xmlns:a16="http://schemas.microsoft.com/office/drawing/2014/main" id="{47E91589-8B63-1FB5-B3E2-85B5BDEB987E}"/>
              </a:ext>
            </a:extLst>
          </p:cNvPr>
          <p:cNvSpPr>
            <a:spLocks noGrp="1"/>
          </p:cNvSpPr>
          <p:nvPr>
            <p:ph type="sldNum" sz="quarter" idx="4294967295"/>
          </p:nvPr>
        </p:nvSpPr>
        <p:spPr>
          <a:xfrm>
            <a:off x="8359140" y="6356351"/>
            <a:ext cx="2468880" cy="365125"/>
          </a:xfrm>
        </p:spPr>
        <p:txBody>
          <a:bodyPr/>
          <a:lstStyle/>
          <a:p>
            <a:fld id="{00000000-1234-1234-1234-123412341234}" type="slidenum">
              <a:rPr lang="en" smtClean="0"/>
              <a:pPr/>
              <a:t>10</a:t>
            </a:fld>
            <a:endParaRPr lang="en"/>
          </a:p>
        </p:txBody>
      </p:sp>
      <p:pic>
        <p:nvPicPr>
          <p:cNvPr id="5" name="Immagine 6" descr="Immagine che contiene Carattere, logo, simbolo, Elementi grafici&#10;&#10;Descrizione generata automaticamente">
            <a:extLst>
              <a:ext uri="{FF2B5EF4-FFF2-40B4-BE49-F238E27FC236}">
                <a16:creationId xmlns:a16="http://schemas.microsoft.com/office/drawing/2014/main" id="{1CE81C49-B8CD-11A8-2D78-55BF18BE8B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88511" y="65067"/>
            <a:ext cx="1044886" cy="1044886"/>
          </a:xfrm>
          <a:prstGeom prst="rect">
            <a:avLst/>
          </a:prstGeom>
        </p:spPr>
      </p:pic>
      <p:sp>
        <p:nvSpPr>
          <p:cNvPr id="6" name="QuadreDeText 5">
            <a:extLst>
              <a:ext uri="{FF2B5EF4-FFF2-40B4-BE49-F238E27FC236}">
                <a16:creationId xmlns:a16="http://schemas.microsoft.com/office/drawing/2014/main" id="{A4C6DC86-85D7-44E2-ECCE-DFC42F7E8EF2}"/>
              </a:ext>
            </a:extLst>
          </p:cNvPr>
          <p:cNvSpPr txBox="1"/>
          <p:nvPr/>
        </p:nvSpPr>
        <p:spPr>
          <a:xfrm>
            <a:off x="696727" y="136525"/>
            <a:ext cx="10012680" cy="480131"/>
          </a:xfrm>
          <a:prstGeom prst="rect">
            <a:avLst/>
          </a:prstGeom>
          <a:noFill/>
        </p:spPr>
        <p:txBody>
          <a:bodyPr wrap="square">
            <a:spAutoFit/>
          </a:bodyPr>
          <a:lstStyle/>
          <a:p>
            <a:r>
              <a:rPr lang="es-ES" sz="2520" b="1" spc="-5" dirty="0">
                <a:solidFill>
                  <a:srgbClr val="154097"/>
                </a:solidFill>
                <a:latin typeface="Montserrat" panose="020B0604020202020204" charset="0"/>
                <a:ea typeface="+mj-ea"/>
              </a:rPr>
              <a:t>Mapa de la Cadena de Valor: CATERING </a:t>
            </a:r>
            <a:endParaRPr lang="en-US" sz="2520" dirty="0">
              <a:solidFill>
                <a:srgbClr val="154097"/>
              </a:solidFill>
              <a:latin typeface="Montserrat" panose="00000500000000000000" pitchFamily="2" charset="0"/>
            </a:endParaRPr>
          </a:p>
        </p:txBody>
      </p:sp>
      <p:pic>
        <p:nvPicPr>
          <p:cNvPr id="8" name="Imagen 7">
            <a:extLst>
              <a:ext uri="{FF2B5EF4-FFF2-40B4-BE49-F238E27FC236}">
                <a16:creationId xmlns:a16="http://schemas.microsoft.com/office/drawing/2014/main" id="{0750FEF4-1C8C-3CFE-AE68-7B39AB5335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580" y="772422"/>
            <a:ext cx="10085961" cy="5691138"/>
          </a:xfrm>
          <a:prstGeom prst="rect">
            <a:avLst/>
          </a:prstGeom>
        </p:spPr>
      </p:pic>
      <p:sp>
        <p:nvSpPr>
          <p:cNvPr id="3" name="Elipse 2">
            <a:extLst>
              <a:ext uri="{FF2B5EF4-FFF2-40B4-BE49-F238E27FC236}">
                <a16:creationId xmlns:a16="http://schemas.microsoft.com/office/drawing/2014/main" id="{0F4332EE-2250-D942-CC4E-9A992C1ABDD2}"/>
              </a:ext>
            </a:extLst>
          </p:cNvPr>
          <p:cNvSpPr/>
          <p:nvPr/>
        </p:nvSpPr>
        <p:spPr>
          <a:xfrm>
            <a:off x="4956048" y="2157984"/>
            <a:ext cx="2532888" cy="25603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5D739B8F-A430-D069-1B9D-4EC0B85D53AF}"/>
              </a:ext>
            </a:extLst>
          </p:cNvPr>
          <p:cNvSpPr/>
          <p:nvPr/>
        </p:nvSpPr>
        <p:spPr>
          <a:xfrm>
            <a:off x="883482" y="1061656"/>
            <a:ext cx="1390908" cy="132556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797853D6-F3D6-CE54-CFE5-7F265E1A7390}"/>
              </a:ext>
            </a:extLst>
          </p:cNvPr>
          <p:cNvSpPr/>
          <p:nvPr/>
        </p:nvSpPr>
        <p:spPr>
          <a:xfrm>
            <a:off x="192632" y="2569782"/>
            <a:ext cx="11318322" cy="3969131"/>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9017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C5B7F4D-8355-20ED-F5C8-658BF12B61C5}"/>
              </a:ext>
            </a:extLst>
          </p:cNvPr>
          <p:cNvSpPr txBox="1"/>
          <p:nvPr/>
        </p:nvSpPr>
        <p:spPr>
          <a:xfrm>
            <a:off x="1051941" y="968103"/>
            <a:ext cx="9896094" cy="341632"/>
          </a:xfrm>
          <a:prstGeom prst="rect">
            <a:avLst/>
          </a:prstGeom>
          <a:noFill/>
        </p:spPr>
        <p:txBody>
          <a:bodyPr wrap="square">
            <a:spAutoFit/>
          </a:bodyPr>
          <a:lstStyle/>
          <a:p>
            <a:r>
              <a:rPr lang="es-ES" sz="1620">
                <a:latin typeface="+mj-lt"/>
              </a:rPr>
              <a:t>Algunos ejemplos de reducción de emisiones de Alcance 2:</a:t>
            </a:r>
          </a:p>
        </p:txBody>
      </p:sp>
      <p:sp>
        <p:nvSpPr>
          <p:cNvPr id="8" name="CuadroTexto 7">
            <a:extLst>
              <a:ext uri="{FF2B5EF4-FFF2-40B4-BE49-F238E27FC236}">
                <a16:creationId xmlns:a16="http://schemas.microsoft.com/office/drawing/2014/main" id="{74E9C4CA-A46F-89AE-D2A2-91681E7F9DC5}"/>
              </a:ext>
            </a:extLst>
          </p:cNvPr>
          <p:cNvSpPr txBox="1"/>
          <p:nvPr/>
        </p:nvSpPr>
        <p:spPr>
          <a:xfrm>
            <a:off x="557784" y="1357804"/>
            <a:ext cx="10842879" cy="1241878"/>
          </a:xfrm>
          <a:prstGeom prst="rect">
            <a:avLst/>
          </a:prstGeom>
          <a:noFill/>
        </p:spPr>
        <p:txBody>
          <a:bodyPr wrap="square">
            <a:spAutoFit/>
          </a:bodyPr>
          <a:lstStyle/>
          <a:p>
            <a:pPr marL="257175" indent="-257175" algn="just">
              <a:buFont typeface="Arial" panose="020B0604020202020204" pitchFamily="34" charset="0"/>
              <a:buChar char="•"/>
            </a:pPr>
            <a:r>
              <a:rPr lang="es-ES" sz="1620" dirty="0">
                <a:latin typeface="+mj-lt"/>
              </a:rPr>
              <a:t>Iberdrola y RIU </a:t>
            </a:r>
            <a:r>
              <a:rPr lang="es-ES" sz="1620" dirty="0" err="1">
                <a:latin typeface="+mj-lt"/>
              </a:rPr>
              <a:t>Hotels</a:t>
            </a:r>
            <a:r>
              <a:rPr lang="es-ES" sz="1620" dirty="0">
                <a:latin typeface="+mj-lt"/>
              </a:rPr>
              <a:t> &amp; Resorts</a:t>
            </a:r>
            <a:r>
              <a:rPr lang="es-ES" sz="1620" b="1" dirty="0">
                <a:latin typeface="+mj-lt"/>
              </a:rPr>
              <a:t> han firmado un contrato a largo plazo para el suministro de energía verde a los hoteles y  a la sede central que la compañía hotelera tiene en España, que suponen un consumo anual aproximado de 70 gigavatios hora</a:t>
            </a:r>
            <a:r>
              <a:rPr lang="es-ES" sz="1620" dirty="0">
                <a:latin typeface="+mj-lt"/>
              </a:rPr>
              <a:t>. El acuerdo va a permitir al grupo hotelero atender de manera sostenible a los clientes que pernocten en sus más de 11.000 habitaciones distribuidas por sus 27 hoteles con los que RIU cuenta en España con energía 100% renovable. </a:t>
            </a:r>
            <a:r>
              <a:rPr lang="es-ES" sz="990" dirty="0">
                <a:latin typeface="+mj-lt"/>
              </a:rPr>
              <a:t>(Fuente:  https://www.iberdrola.com/sala-</a:t>
            </a:r>
            <a:r>
              <a:rPr lang="es-ES" sz="990" dirty="0" err="1">
                <a:latin typeface="+mj-lt"/>
              </a:rPr>
              <a:t>comunicacion</a:t>
            </a:r>
            <a:r>
              <a:rPr lang="es-ES" sz="990" dirty="0">
                <a:latin typeface="+mj-lt"/>
              </a:rPr>
              <a:t>/noticias/detalle/iberdrola-suministrara-energia-verde-a-los-hoteles-y-sede-central-de-riu-hotels-y-resorts-en-España) </a:t>
            </a:r>
          </a:p>
        </p:txBody>
      </p:sp>
      <p:pic>
        <p:nvPicPr>
          <p:cNvPr id="11" name="Imagen 10">
            <a:extLst>
              <a:ext uri="{FF2B5EF4-FFF2-40B4-BE49-F238E27FC236}">
                <a16:creationId xmlns:a16="http://schemas.microsoft.com/office/drawing/2014/main" id="{F630D1CF-AAE0-7267-B444-18089D6D960E}"/>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4907651" y="2938573"/>
            <a:ext cx="6779720" cy="3611880"/>
          </a:xfrm>
          <a:prstGeom prst="rect">
            <a:avLst/>
          </a:prstGeom>
        </p:spPr>
      </p:pic>
      <p:sp>
        <p:nvSpPr>
          <p:cNvPr id="13" name="CuadroTexto 12">
            <a:extLst>
              <a:ext uri="{FF2B5EF4-FFF2-40B4-BE49-F238E27FC236}">
                <a16:creationId xmlns:a16="http://schemas.microsoft.com/office/drawing/2014/main" id="{655FF577-774A-8626-8702-6E20210C0F35}"/>
              </a:ext>
            </a:extLst>
          </p:cNvPr>
          <p:cNvSpPr txBox="1"/>
          <p:nvPr/>
        </p:nvSpPr>
        <p:spPr>
          <a:xfrm>
            <a:off x="486341" y="2738155"/>
            <a:ext cx="4341691" cy="1089529"/>
          </a:xfrm>
          <a:prstGeom prst="rect">
            <a:avLst/>
          </a:prstGeom>
          <a:noFill/>
        </p:spPr>
        <p:txBody>
          <a:bodyPr wrap="square">
            <a:spAutoFit/>
          </a:bodyPr>
          <a:lstStyle/>
          <a:p>
            <a:pPr marL="257175" indent="-257175" algn="just">
              <a:buFont typeface="Arial" panose="020B0604020202020204" pitchFamily="34" charset="0"/>
              <a:buChar char="•"/>
            </a:pPr>
            <a:r>
              <a:rPr lang="es-ES" sz="1620" dirty="0">
                <a:latin typeface="+mj-lt"/>
              </a:rPr>
              <a:t>Energía eléctrica producida por las placas fotovoltaicas instaladas en el tejado de un hotel en la costa valenciana, con una potencia instalada de 100 kW.</a:t>
            </a:r>
          </a:p>
        </p:txBody>
      </p:sp>
      <p:pic>
        <p:nvPicPr>
          <p:cNvPr id="15" name="Imagen 14" descr="Imagen que contiene exterior, panel solar, azul, montaña&#10;&#10;Descripción generada automáticamente">
            <a:extLst>
              <a:ext uri="{FF2B5EF4-FFF2-40B4-BE49-F238E27FC236}">
                <a16:creationId xmlns:a16="http://schemas.microsoft.com/office/drawing/2014/main" id="{635CC16C-A138-2AA8-243D-2FAF48B94A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508" y="4028102"/>
            <a:ext cx="3519670" cy="2639752"/>
          </a:xfrm>
          <a:prstGeom prst="rect">
            <a:avLst/>
          </a:prstGeom>
        </p:spPr>
      </p:pic>
      <p:pic>
        <p:nvPicPr>
          <p:cNvPr id="2" name="Immagine 4" descr="Immagine che contiene Carattere, logo, simbolo, Elementi grafici&#10;&#10;Descrizione generata automaticamente">
            <a:extLst>
              <a:ext uri="{FF2B5EF4-FFF2-40B4-BE49-F238E27FC236}">
                <a16:creationId xmlns:a16="http://schemas.microsoft.com/office/drawing/2014/main" id="{6E0221A1-2AB4-38FE-E360-4DF212AD61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Título 6">
            <a:extLst>
              <a:ext uri="{FF2B5EF4-FFF2-40B4-BE49-F238E27FC236}">
                <a16:creationId xmlns:a16="http://schemas.microsoft.com/office/drawing/2014/main" id="{97EF7171-5FBD-CE01-FC85-D3C8DF53B84B}"/>
              </a:ext>
            </a:extLst>
          </p:cNvPr>
          <p:cNvSpPr txBox="1">
            <a:spLocks/>
          </p:cNvSpPr>
          <p:nvPr/>
        </p:nvSpPr>
        <p:spPr>
          <a:xfrm>
            <a:off x="1346276" y="129642"/>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2-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2</a:t>
            </a:r>
          </a:p>
        </p:txBody>
      </p:sp>
      <p:sp>
        <p:nvSpPr>
          <p:cNvPr id="4" name="Marcador de número de diapositiva 3">
            <a:extLst>
              <a:ext uri="{FF2B5EF4-FFF2-40B4-BE49-F238E27FC236}">
                <a16:creationId xmlns:a16="http://schemas.microsoft.com/office/drawing/2014/main" id="{459EBA63-7216-52C8-17A6-0C0C537860C3}"/>
              </a:ext>
            </a:extLst>
          </p:cNvPr>
          <p:cNvSpPr>
            <a:spLocks noGrp="1"/>
          </p:cNvSpPr>
          <p:nvPr>
            <p:ph type="sldNum" sz="quarter" idx="12"/>
          </p:nvPr>
        </p:nvSpPr>
        <p:spPr/>
        <p:txBody>
          <a:bodyPr/>
          <a:lstStyle/>
          <a:p>
            <a:fld id="{868024E8-AF2C-4A9A-8BB3-836A618A3EB8}" type="slidenum">
              <a:rPr lang="es-ES" smtClean="0"/>
              <a:t>11</a:t>
            </a:fld>
            <a:endParaRPr lang="es-ES"/>
          </a:p>
        </p:txBody>
      </p:sp>
    </p:spTree>
    <p:extLst>
      <p:ext uri="{BB962C8B-B14F-4D97-AF65-F5344CB8AC3E}">
        <p14:creationId xmlns:p14="http://schemas.microsoft.com/office/powerpoint/2010/main" val="265505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C5B7F4D-8355-20ED-F5C8-658BF12B61C5}"/>
              </a:ext>
            </a:extLst>
          </p:cNvPr>
          <p:cNvSpPr txBox="1"/>
          <p:nvPr/>
        </p:nvSpPr>
        <p:spPr>
          <a:xfrm>
            <a:off x="919411" y="861797"/>
            <a:ext cx="9896094" cy="341632"/>
          </a:xfrm>
          <a:prstGeom prst="rect">
            <a:avLst/>
          </a:prstGeom>
          <a:noFill/>
        </p:spPr>
        <p:txBody>
          <a:bodyPr wrap="square">
            <a:spAutoFit/>
          </a:bodyPr>
          <a:lstStyle/>
          <a:p>
            <a:r>
              <a:rPr lang="es-ES" sz="1620" b="1" dirty="0">
                <a:latin typeface="+mj-lt"/>
              </a:rPr>
              <a:t>Algunos ejemplos </a:t>
            </a:r>
            <a:r>
              <a:rPr lang="es-ES" sz="1620" dirty="0">
                <a:latin typeface="+mj-lt"/>
              </a:rPr>
              <a:t>de reducción de emisiones de Alcance 2:</a:t>
            </a:r>
          </a:p>
        </p:txBody>
      </p:sp>
      <p:sp>
        <p:nvSpPr>
          <p:cNvPr id="8" name="CuadroTexto 7">
            <a:extLst>
              <a:ext uri="{FF2B5EF4-FFF2-40B4-BE49-F238E27FC236}">
                <a16:creationId xmlns:a16="http://schemas.microsoft.com/office/drawing/2014/main" id="{74E9C4CA-A46F-89AE-D2A2-91681E7F9DC5}"/>
              </a:ext>
            </a:extLst>
          </p:cNvPr>
          <p:cNvSpPr txBox="1"/>
          <p:nvPr/>
        </p:nvSpPr>
        <p:spPr>
          <a:xfrm>
            <a:off x="482594" y="1157484"/>
            <a:ext cx="11294878" cy="1255728"/>
          </a:xfrm>
          <a:prstGeom prst="rect">
            <a:avLst/>
          </a:prstGeom>
          <a:noFill/>
        </p:spPr>
        <p:txBody>
          <a:bodyPr wrap="square">
            <a:spAutoFit/>
          </a:bodyPr>
          <a:lstStyle/>
          <a:p>
            <a:pPr marL="257175" indent="-257175">
              <a:buFont typeface="Arial" panose="020B0604020202020204" pitchFamily="34" charset="0"/>
              <a:buChar char="•"/>
            </a:pPr>
            <a:r>
              <a:rPr lang="es-ES" sz="1620" dirty="0">
                <a:latin typeface="+mj-lt"/>
              </a:rPr>
              <a:t>La </a:t>
            </a:r>
            <a:r>
              <a:rPr lang="es-ES" sz="1620" b="1" dirty="0">
                <a:latin typeface="+mj-lt"/>
              </a:rPr>
              <a:t>Asociación Española de Gestores y Propietarios de Alojamientos de Turismo Rural y Vacacional (Plataforma Rural) agrupa a más de 350 alojamientos rurales distribuidos a lo largo y ancho de toda España</a:t>
            </a:r>
            <a:r>
              <a:rPr lang="es-ES" sz="1620" dirty="0">
                <a:latin typeface="+mj-lt"/>
              </a:rPr>
              <a:t>. La cooperativa </a:t>
            </a:r>
            <a:r>
              <a:rPr lang="es-ES" sz="1620" b="1" dirty="0">
                <a:latin typeface="+mj-lt"/>
              </a:rPr>
              <a:t>Energética (cooperativa de consumidores sin ánimo de lucro )</a:t>
            </a:r>
            <a:r>
              <a:rPr lang="es-ES" sz="1620" dirty="0">
                <a:latin typeface="+mj-lt"/>
              </a:rPr>
              <a:t> facilitará a los alojamientos que forman parte de esta red rural servicios que les permitan mejorar su abastecimiento energético, hacerlo de origen renovable y ajustar sus consumos de forma más eficiente. </a:t>
            </a:r>
            <a:br>
              <a:rPr lang="es-ES" sz="1620" dirty="0">
                <a:latin typeface="+mj-lt"/>
              </a:rPr>
            </a:br>
            <a:r>
              <a:rPr lang="es-ES" sz="1080" dirty="0">
                <a:latin typeface="+mj-lt"/>
              </a:rPr>
              <a:t>(Fuente: </a:t>
            </a:r>
            <a:r>
              <a:rPr lang="es-ES" sz="1080" dirty="0">
                <a:latin typeface="+mj-lt"/>
                <a:hlinkClick r:id="rId3"/>
              </a:rPr>
              <a:t>https://www.energetica.coop/blog/firmamos-convenio-con-la-plataforma-de-turismo-rural/</a:t>
            </a:r>
            <a:r>
              <a:rPr lang="es-ES" sz="1080" dirty="0">
                <a:latin typeface="+mj-lt"/>
              </a:rPr>
              <a:t> </a:t>
            </a:r>
          </a:p>
        </p:txBody>
      </p:sp>
      <p:sp>
        <p:nvSpPr>
          <p:cNvPr id="3" name="CuadroTexto 2">
            <a:extLst>
              <a:ext uri="{FF2B5EF4-FFF2-40B4-BE49-F238E27FC236}">
                <a16:creationId xmlns:a16="http://schemas.microsoft.com/office/drawing/2014/main" id="{7F724A50-27D4-86A5-B5F8-0CCF381525C1}"/>
              </a:ext>
            </a:extLst>
          </p:cNvPr>
          <p:cNvSpPr txBox="1"/>
          <p:nvPr/>
        </p:nvSpPr>
        <p:spPr>
          <a:xfrm>
            <a:off x="92495" y="2656726"/>
            <a:ext cx="6909308" cy="3970318"/>
          </a:xfrm>
          <a:prstGeom prst="rect">
            <a:avLst/>
          </a:prstGeom>
          <a:noFill/>
        </p:spPr>
        <p:txBody>
          <a:bodyPr wrap="square">
            <a:spAutoFit/>
          </a:bodyPr>
          <a:lstStyle/>
          <a:p>
            <a:pPr marL="257175" indent="-257175" algn="just">
              <a:buFont typeface="Arial" panose="020B0604020202020204" pitchFamily="34" charset="0"/>
              <a:buChar char="•"/>
            </a:pPr>
            <a:r>
              <a:rPr lang="es-ES" sz="1400" dirty="0">
                <a:latin typeface="+mj-lt"/>
              </a:rPr>
              <a:t>Las </a:t>
            </a:r>
            <a:r>
              <a:rPr lang="es-ES" sz="1400" b="1" dirty="0">
                <a:latin typeface="+mj-lt"/>
              </a:rPr>
              <a:t>comercializadoras de energía incentivan a sus clientes a adoptar tecnologías más eficientes</a:t>
            </a:r>
            <a:r>
              <a:rPr lang="es-ES" sz="1400" dirty="0">
                <a:latin typeface="+mj-lt"/>
              </a:rPr>
              <a:t> y fuentes de energía renovables a través de: </a:t>
            </a:r>
          </a:p>
          <a:p>
            <a:pPr marL="668655" lvl="1" indent="-257175" algn="just">
              <a:buFont typeface="Courier New" panose="02070309020205020404" pitchFamily="49" charset="0"/>
              <a:buChar char="o"/>
            </a:pPr>
            <a:r>
              <a:rPr lang="es-ES" sz="1400" dirty="0">
                <a:latin typeface="+mj-lt"/>
              </a:rPr>
              <a:t>Ayudas</a:t>
            </a:r>
            <a:r>
              <a:rPr lang="es-ES" sz="1400" b="1" dirty="0">
                <a:latin typeface="+mj-lt"/>
              </a:rPr>
              <a:t>, descuentos o bonificaciones a los clientes que invierten en paneles solares, sistemas de calefacción eficientes, o electrodomésticos de bajo consumo</a:t>
            </a:r>
            <a:r>
              <a:rPr lang="es-ES" sz="1400" dirty="0">
                <a:latin typeface="+mj-lt"/>
              </a:rPr>
              <a:t>.</a:t>
            </a:r>
          </a:p>
          <a:p>
            <a:pPr marL="668655" lvl="1" indent="-257175" algn="just">
              <a:buFont typeface="Courier New" panose="02070309020205020404" pitchFamily="49" charset="0"/>
              <a:buChar char="o"/>
            </a:pPr>
            <a:r>
              <a:rPr lang="es-ES" sz="1400" dirty="0">
                <a:latin typeface="+mj-lt"/>
              </a:rPr>
              <a:t>Proporcionan </a:t>
            </a:r>
            <a:r>
              <a:rPr lang="es-ES" sz="1400" b="1" dirty="0">
                <a:latin typeface="+mj-lt"/>
              </a:rPr>
              <a:t>opciones de financiación para facilitar la adquisición de tecnología</a:t>
            </a:r>
            <a:r>
              <a:rPr lang="es-ES" sz="1400" dirty="0">
                <a:latin typeface="+mj-lt"/>
              </a:rPr>
              <a:t>s energéticamente eficientes, permitiendo a los clientes pagar estas inversiones a lo largo del tiempo mediante cuotas en sus facturas de energía.</a:t>
            </a:r>
          </a:p>
          <a:p>
            <a:pPr marL="668655" lvl="1" indent="-257175" algn="just">
              <a:buFont typeface="Courier New" panose="02070309020205020404" pitchFamily="49" charset="0"/>
              <a:buChar char="o"/>
            </a:pPr>
            <a:r>
              <a:rPr lang="es-ES" sz="1400" dirty="0">
                <a:latin typeface="+mj-lt"/>
              </a:rPr>
              <a:t>Llevan a cabo </a:t>
            </a:r>
            <a:r>
              <a:rPr lang="es-ES" sz="1400" b="1" dirty="0">
                <a:latin typeface="+mj-lt"/>
              </a:rPr>
              <a:t>campañas informativas y educativas para concienciar a los cliente</a:t>
            </a:r>
            <a:r>
              <a:rPr lang="es-ES" sz="1400" dirty="0">
                <a:latin typeface="+mj-lt"/>
              </a:rPr>
              <a:t>s sobre los beneficios de la eficiencia energética y las energías renovables, así como para guiarlos en la adopción de estas tecnologías.</a:t>
            </a:r>
          </a:p>
          <a:p>
            <a:pPr lvl="1"/>
            <a:endParaRPr lang="es-ES" sz="1400" dirty="0">
              <a:latin typeface="+mj-lt"/>
            </a:endParaRPr>
          </a:p>
          <a:p>
            <a:pPr lvl="1"/>
            <a:r>
              <a:rPr lang="es-ES" sz="1400" dirty="0">
                <a:solidFill>
                  <a:srgbClr val="0070C0"/>
                </a:solidFill>
                <a:latin typeface="+mj-lt"/>
              </a:rPr>
              <a:t>- Por ejemplo, empresas eléctricas ofrecen auditorías energéticas</a:t>
            </a:r>
          </a:p>
          <a:p>
            <a:pPr lvl="1"/>
            <a:r>
              <a:rPr lang="es-ES" sz="1400" dirty="0">
                <a:solidFill>
                  <a:srgbClr val="0070C0"/>
                </a:solidFill>
                <a:latin typeface="+mj-lt"/>
              </a:rPr>
              <a:t> y financiación para la instalación de paneles solares</a:t>
            </a:r>
          </a:p>
          <a:p>
            <a:pPr lvl="1"/>
            <a:r>
              <a:rPr lang="es-ES" sz="1400" dirty="0">
                <a:solidFill>
                  <a:srgbClr val="0070C0"/>
                </a:solidFill>
                <a:latin typeface="+mj-lt"/>
              </a:rPr>
              <a:t> y otros equipos eficientes.</a:t>
            </a:r>
          </a:p>
          <a:p>
            <a:pPr lvl="1"/>
            <a:r>
              <a:rPr lang="es-ES" sz="1400" dirty="0">
                <a:solidFill>
                  <a:srgbClr val="0070C0"/>
                </a:solidFill>
                <a:latin typeface="+mj-lt"/>
              </a:rPr>
              <a:t>- Compra Agregada: Asociación Española de Gestores y Propietario</a:t>
            </a:r>
          </a:p>
          <a:p>
            <a:pPr lvl="1"/>
            <a:r>
              <a:rPr lang="es-ES" sz="1400" dirty="0">
                <a:solidFill>
                  <a:srgbClr val="0070C0"/>
                </a:solidFill>
                <a:latin typeface="+mj-lt"/>
              </a:rPr>
              <a:t>de Alojamientos de Turismo Rural y Vacacional –cooperativa.</a:t>
            </a:r>
            <a:endParaRPr lang="it-IT" sz="1400" dirty="0">
              <a:solidFill>
                <a:srgbClr val="0070C0"/>
              </a:solidFill>
              <a:latin typeface="+mj-lt"/>
            </a:endParaRPr>
          </a:p>
          <a:p>
            <a:pPr lvl="1"/>
            <a:endParaRPr lang="es-ES" sz="1400" dirty="0">
              <a:solidFill>
                <a:srgbClr val="0070C0"/>
              </a:solidFill>
              <a:latin typeface="+mj-lt"/>
            </a:endParaRPr>
          </a:p>
        </p:txBody>
      </p:sp>
      <p:pic>
        <p:nvPicPr>
          <p:cNvPr id="2" name="Immagine 4" descr="Immagine che contiene Carattere, logo, simbolo, Elementi grafici&#10;&#10;Descrizione generata automaticamente">
            <a:extLst>
              <a:ext uri="{FF2B5EF4-FFF2-40B4-BE49-F238E27FC236}">
                <a16:creationId xmlns:a16="http://schemas.microsoft.com/office/drawing/2014/main" id="{F491E357-89D7-379C-6444-58EDB7D6D5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4" name="Título 6">
            <a:extLst>
              <a:ext uri="{FF2B5EF4-FFF2-40B4-BE49-F238E27FC236}">
                <a16:creationId xmlns:a16="http://schemas.microsoft.com/office/drawing/2014/main" id="{6DA94DAC-0D98-9D4A-882E-231566307252}"/>
              </a:ext>
            </a:extLst>
          </p:cNvPr>
          <p:cNvSpPr txBox="1">
            <a:spLocks/>
          </p:cNvSpPr>
          <p:nvPr/>
        </p:nvSpPr>
        <p:spPr>
          <a:xfrm>
            <a:off x="1327988" y="35085"/>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2-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2</a:t>
            </a:r>
          </a:p>
        </p:txBody>
      </p:sp>
      <p:pic>
        <p:nvPicPr>
          <p:cNvPr id="7" name="Imagen 6">
            <a:extLst>
              <a:ext uri="{FF2B5EF4-FFF2-40B4-BE49-F238E27FC236}">
                <a16:creationId xmlns:a16="http://schemas.microsoft.com/office/drawing/2014/main" id="{C3B215B2-300C-8FD1-CDBB-CD2C38A034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902" y="2371350"/>
            <a:ext cx="4141730" cy="2270535"/>
          </a:xfrm>
          <a:prstGeom prst="rect">
            <a:avLst/>
          </a:prstGeom>
        </p:spPr>
      </p:pic>
      <p:pic>
        <p:nvPicPr>
          <p:cNvPr id="12" name="Imagen 11">
            <a:extLst>
              <a:ext uri="{FF2B5EF4-FFF2-40B4-BE49-F238E27FC236}">
                <a16:creationId xmlns:a16="http://schemas.microsoft.com/office/drawing/2014/main" id="{5F4381D2-50B4-CD23-BA16-591DB79D90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8898" y="5038279"/>
            <a:ext cx="6096002" cy="1634943"/>
          </a:xfrm>
          <a:prstGeom prst="rect">
            <a:avLst/>
          </a:prstGeom>
        </p:spPr>
      </p:pic>
      <p:sp>
        <p:nvSpPr>
          <p:cNvPr id="5" name="Marcador de número de diapositiva 4">
            <a:extLst>
              <a:ext uri="{FF2B5EF4-FFF2-40B4-BE49-F238E27FC236}">
                <a16:creationId xmlns:a16="http://schemas.microsoft.com/office/drawing/2014/main" id="{A5CC34E5-CC23-8847-9924-2405C4A17521}"/>
              </a:ext>
            </a:extLst>
          </p:cNvPr>
          <p:cNvSpPr>
            <a:spLocks noGrp="1"/>
          </p:cNvSpPr>
          <p:nvPr>
            <p:ph type="sldNum" sz="quarter" idx="12"/>
          </p:nvPr>
        </p:nvSpPr>
        <p:spPr/>
        <p:txBody>
          <a:bodyPr/>
          <a:lstStyle/>
          <a:p>
            <a:fld id="{868024E8-AF2C-4A9A-8BB3-836A618A3EB8}" type="slidenum">
              <a:rPr lang="es-ES" smtClean="0"/>
              <a:t>12</a:t>
            </a:fld>
            <a:endParaRPr lang="es-ES"/>
          </a:p>
        </p:txBody>
      </p:sp>
    </p:spTree>
    <p:extLst>
      <p:ext uri="{BB962C8B-B14F-4D97-AF65-F5344CB8AC3E}">
        <p14:creationId xmlns:p14="http://schemas.microsoft.com/office/powerpoint/2010/main" val="276367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7307E11A-4173-9B76-1F03-84AFD0175F42}"/>
              </a:ext>
            </a:extLst>
          </p:cNvPr>
          <p:cNvGraphicFramePr/>
          <p:nvPr>
            <p:extLst>
              <p:ext uri="{D42A27DB-BD31-4B8C-83A1-F6EECF244321}">
                <p14:modId xmlns:p14="http://schemas.microsoft.com/office/powerpoint/2010/main" val="2093527636"/>
              </p:ext>
            </p:extLst>
          </p:nvPr>
        </p:nvGraphicFramePr>
        <p:xfrm>
          <a:off x="1790132" y="1672765"/>
          <a:ext cx="7861894" cy="4825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39422" y="6276249"/>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DAD40A4E-8755-737D-542C-07CAE7DC918E}"/>
              </a:ext>
            </a:extLst>
          </p:cNvPr>
          <p:cNvSpPr txBox="1"/>
          <p:nvPr/>
        </p:nvSpPr>
        <p:spPr>
          <a:xfrm>
            <a:off x="921200" y="953485"/>
            <a:ext cx="9287372" cy="590931"/>
          </a:xfrm>
          <a:prstGeom prst="rect">
            <a:avLst/>
          </a:prstGeom>
          <a:noFill/>
        </p:spPr>
        <p:txBody>
          <a:bodyPr wrap="square">
            <a:spAutoFit/>
          </a:bodyPr>
          <a:lstStyle/>
          <a:p>
            <a:r>
              <a:rPr lang="es-ES" sz="1620" b="1" dirty="0">
                <a:latin typeface="+mj-lt"/>
              </a:rPr>
              <a:t>Emisiones indirectas que ocurren en la cadena de valor de la organización, tanto aguas arriba como aguas abajo, excepto las relacionadas con la generación de energía.</a:t>
            </a:r>
            <a:endParaRPr lang="es-ES" sz="1620" b="1" dirty="0"/>
          </a:p>
        </p:txBody>
      </p:sp>
      <p:sp>
        <p:nvSpPr>
          <p:cNvPr id="2" name="Título 6">
            <a:extLst>
              <a:ext uri="{FF2B5EF4-FFF2-40B4-BE49-F238E27FC236}">
                <a16:creationId xmlns:a16="http://schemas.microsoft.com/office/drawing/2014/main" id="{1A7B5F34-9765-DE97-16B1-1E21A761595D}"/>
              </a:ext>
            </a:extLst>
          </p:cNvPr>
          <p:cNvSpPr txBox="1">
            <a:spLocks/>
          </p:cNvSpPr>
          <p:nvPr/>
        </p:nvSpPr>
        <p:spPr>
          <a:xfrm>
            <a:off x="1346276" y="129642"/>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a:t>
            </a:r>
          </a:p>
        </p:txBody>
      </p:sp>
      <p:sp>
        <p:nvSpPr>
          <p:cNvPr id="7" name="Marcador de número de diapositiva 6">
            <a:extLst>
              <a:ext uri="{FF2B5EF4-FFF2-40B4-BE49-F238E27FC236}">
                <a16:creationId xmlns:a16="http://schemas.microsoft.com/office/drawing/2014/main" id="{2CE43F81-BF87-92F4-8261-8AF3C20E430E}"/>
              </a:ext>
            </a:extLst>
          </p:cNvPr>
          <p:cNvSpPr>
            <a:spLocks noGrp="1"/>
          </p:cNvSpPr>
          <p:nvPr>
            <p:ph type="sldNum" sz="quarter" idx="12"/>
          </p:nvPr>
        </p:nvSpPr>
        <p:spPr/>
        <p:txBody>
          <a:bodyPr/>
          <a:lstStyle/>
          <a:p>
            <a:fld id="{868024E8-AF2C-4A9A-8BB3-836A618A3EB8}" type="slidenum">
              <a:rPr lang="es-ES" smtClean="0"/>
              <a:t>13</a:t>
            </a:fld>
            <a:endParaRPr lang="es-ES"/>
          </a:p>
        </p:txBody>
      </p:sp>
    </p:spTree>
    <p:extLst>
      <p:ext uri="{BB962C8B-B14F-4D97-AF65-F5344CB8AC3E}">
        <p14:creationId xmlns:p14="http://schemas.microsoft.com/office/powerpoint/2010/main" val="345586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341" y="6208313"/>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0" name="Título 6">
            <a:extLst>
              <a:ext uri="{FF2B5EF4-FFF2-40B4-BE49-F238E27FC236}">
                <a16:creationId xmlns:a16="http://schemas.microsoft.com/office/drawing/2014/main" id="{4B7939F9-6097-B572-B130-9449A3A36B03}"/>
              </a:ext>
            </a:extLst>
          </p:cNvPr>
          <p:cNvSpPr txBox="1">
            <a:spLocks/>
          </p:cNvSpPr>
          <p:nvPr/>
        </p:nvSpPr>
        <p:spPr>
          <a:xfrm>
            <a:off x="1355420" y="205741"/>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a:t>
            </a:r>
          </a:p>
        </p:txBody>
      </p:sp>
      <p:sp>
        <p:nvSpPr>
          <p:cNvPr id="12" name="CuadroTexto 11">
            <a:extLst>
              <a:ext uri="{FF2B5EF4-FFF2-40B4-BE49-F238E27FC236}">
                <a16:creationId xmlns:a16="http://schemas.microsoft.com/office/drawing/2014/main" id="{FCFF69B4-EA00-BDC4-D0DC-0190AB0E4FF7}"/>
              </a:ext>
            </a:extLst>
          </p:cNvPr>
          <p:cNvSpPr txBox="1"/>
          <p:nvPr/>
        </p:nvSpPr>
        <p:spPr>
          <a:xfrm>
            <a:off x="539496" y="831037"/>
            <a:ext cx="9089941" cy="369332"/>
          </a:xfrm>
          <a:prstGeom prst="rect">
            <a:avLst/>
          </a:prstGeom>
          <a:noFill/>
        </p:spPr>
        <p:txBody>
          <a:bodyPr wrap="square">
            <a:spAutoFit/>
          </a:bodyPr>
          <a:lstStyle/>
          <a:p>
            <a:pPr algn="l"/>
            <a:r>
              <a:rPr lang="es-ES" dirty="0">
                <a:solidFill>
                  <a:srgbClr val="70706F"/>
                </a:solidFill>
                <a:latin typeface="OpenSans"/>
              </a:rPr>
              <a:t>L</a:t>
            </a:r>
            <a:r>
              <a:rPr lang="es-ES" sz="1800" b="0" i="0" u="none" strike="noStrike" baseline="0" dirty="0">
                <a:solidFill>
                  <a:srgbClr val="70706F"/>
                </a:solidFill>
                <a:latin typeface="OpenSans"/>
              </a:rPr>
              <a:t>as emisiones de </a:t>
            </a:r>
            <a:r>
              <a:rPr lang="es-ES" sz="1800" b="1" i="0" u="none" strike="noStrike" baseline="0" dirty="0">
                <a:solidFill>
                  <a:srgbClr val="6FAF45"/>
                </a:solidFill>
                <a:latin typeface="OpenSans-Bold"/>
              </a:rPr>
              <a:t>alcance 3 representan más del 70% por ciento de l</a:t>
            </a:r>
            <a:r>
              <a:rPr lang="es-ES" b="1" dirty="0">
                <a:solidFill>
                  <a:srgbClr val="6FAF45"/>
                </a:solidFill>
                <a:latin typeface="OpenSans-Bold"/>
              </a:rPr>
              <a:t>a</a:t>
            </a:r>
            <a:r>
              <a:rPr lang="es-ES" sz="1800" b="1" i="0" u="none" strike="noStrike" baseline="0" dirty="0">
                <a:solidFill>
                  <a:srgbClr val="6FAF45"/>
                </a:solidFill>
                <a:latin typeface="OpenSans-Bold"/>
              </a:rPr>
              <a:t> huella de carbono.</a:t>
            </a:r>
            <a:endParaRPr lang="es-ES" dirty="0"/>
          </a:p>
        </p:txBody>
      </p:sp>
      <p:pic>
        <p:nvPicPr>
          <p:cNvPr id="14" name="Imagen 13">
            <a:extLst>
              <a:ext uri="{FF2B5EF4-FFF2-40B4-BE49-F238E27FC236}">
                <a16:creationId xmlns:a16="http://schemas.microsoft.com/office/drawing/2014/main" id="{2065A37A-FEA6-F81B-9936-89B4388539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2794" y="2425828"/>
            <a:ext cx="4961021" cy="4432171"/>
          </a:xfrm>
          <a:prstGeom prst="rect">
            <a:avLst/>
          </a:prstGeom>
        </p:spPr>
      </p:pic>
      <p:sp>
        <p:nvSpPr>
          <p:cNvPr id="16" name="CuadroTexto 15">
            <a:extLst>
              <a:ext uri="{FF2B5EF4-FFF2-40B4-BE49-F238E27FC236}">
                <a16:creationId xmlns:a16="http://schemas.microsoft.com/office/drawing/2014/main" id="{4358F084-841F-94B3-C38A-6AAD490D2D42}"/>
              </a:ext>
            </a:extLst>
          </p:cNvPr>
          <p:cNvSpPr txBox="1"/>
          <p:nvPr/>
        </p:nvSpPr>
        <p:spPr>
          <a:xfrm>
            <a:off x="539496" y="1225500"/>
            <a:ext cx="5985153" cy="1200329"/>
          </a:xfrm>
          <a:prstGeom prst="rect">
            <a:avLst/>
          </a:prstGeom>
          <a:noFill/>
        </p:spPr>
        <p:txBody>
          <a:bodyPr wrap="square">
            <a:spAutoFit/>
          </a:bodyPr>
          <a:lstStyle/>
          <a:p>
            <a:pPr algn="just"/>
            <a:r>
              <a:rPr lang="es-ES" sz="1800" b="1" i="0" u="none" strike="noStrike" baseline="0" dirty="0">
                <a:solidFill>
                  <a:srgbClr val="6FAF45"/>
                </a:solidFill>
                <a:latin typeface="OpenSans-Bold"/>
              </a:rPr>
              <a:t>El primer paso hacia una transición energética es desarrollar una estrategia </a:t>
            </a:r>
            <a:r>
              <a:rPr lang="es-ES" sz="1800" b="0" i="0" u="none" strike="noStrike" baseline="0" dirty="0">
                <a:solidFill>
                  <a:srgbClr val="70706F"/>
                </a:solidFill>
                <a:latin typeface="OpenSans"/>
              </a:rPr>
              <a:t>con objetivos definidos. A continuación, </a:t>
            </a:r>
            <a:r>
              <a:rPr lang="es-ES" dirty="0">
                <a:solidFill>
                  <a:srgbClr val="70706F"/>
                </a:solidFill>
                <a:latin typeface="OpenSans"/>
              </a:rPr>
              <a:t>se presentan los </a:t>
            </a:r>
            <a:r>
              <a:rPr lang="es-ES" sz="1800" b="0" i="0" u="none" strike="noStrike" baseline="0" dirty="0">
                <a:solidFill>
                  <a:srgbClr val="70706F"/>
                </a:solidFill>
                <a:latin typeface="OpenSans"/>
              </a:rPr>
              <a:t>5</a:t>
            </a:r>
            <a:r>
              <a:rPr lang="es-ES" dirty="0">
                <a:solidFill>
                  <a:srgbClr val="70706F"/>
                </a:solidFill>
                <a:latin typeface="OpenSans"/>
              </a:rPr>
              <a:t> aspectos</a:t>
            </a:r>
            <a:r>
              <a:rPr lang="es-ES" sz="1800" b="0" i="0" u="none" strike="noStrike" baseline="0" dirty="0">
                <a:solidFill>
                  <a:srgbClr val="70706F"/>
                </a:solidFill>
                <a:latin typeface="OpenSans"/>
              </a:rPr>
              <a:t> claves para diseñar, integrar y ejecutar una estrategia efectiva de transición energética.</a:t>
            </a:r>
          </a:p>
        </p:txBody>
      </p:sp>
      <p:sp>
        <p:nvSpPr>
          <p:cNvPr id="17" name="CuadroTexto 16">
            <a:extLst>
              <a:ext uri="{FF2B5EF4-FFF2-40B4-BE49-F238E27FC236}">
                <a16:creationId xmlns:a16="http://schemas.microsoft.com/office/drawing/2014/main" id="{4C1756D7-B0DE-4528-E447-CA26E446DD83}"/>
              </a:ext>
            </a:extLst>
          </p:cNvPr>
          <p:cNvSpPr txBox="1"/>
          <p:nvPr/>
        </p:nvSpPr>
        <p:spPr>
          <a:xfrm>
            <a:off x="539496" y="2444852"/>
            <a:ext cx="2212848" cy="415498"/>
          </a:xfrm>
          <a:prstGeom prst="rect">
            <a:avLst/>
          </a:prstGeom>
          <a:noFill/>
        </p:spPr>
        <p:txBody>
          <a:bodyPr wrap="square" rtlCol="0">
            <a:spAutoFit/>
          </a:bodyPr>
          <a:lstStyle/>
          <a:p>
            <a:pPr algn="l"/>
            <a:r>
              <a:rPr lang="es-ES" sz="1050" dirty="0" err="1"/>
              <a:t>Fte</a:t>
            </a:r>
            <a:r>
              <a:rPr lang="es-ES" sz="1050" dirty="0"/>
              <a:t>.: </a:t>
            </a:r>
            <a:r>
              <a:rPr lang="es-ES" sz="1050" b="0" i="0" u="none" strike="noStrike" baseline="0" dirty="0">
                <a:solidFill>
                  <a:srgbClr val="70706F"/>
                </a:solidFill>
                <a:latin typeface="OpenSans"/>
              </a:rPr>
              <a:t>en base a </a:t>
            </a:r>
            <a:r>
              <a:rPr lang="es-ES" sz="1050" b="1" i="0" u="none" strike="noStrike" baseline="0" dirty="0">
                <a:solidFill>
                  <a:srgbClr val="275B9C"/>
                </a:solidFill>
                <a:latin typeface="OpenSans-Bold"/>
              </a:rPr>
              <a:t>“</a:t>
            </a:r>
            <a:r>
              <a:rPr lang="es-ES" sz="1050" b="1" i="0" u="none" strike="noStrike" baseline="0" dirty="0" err="1">
                <a:solidFill>
                  <a:srgbClr val="275B9C"/>
                </a:solidFill>
                <a:latin typeface="OpenSans-Bold"/>
              </a:rPr>
              <a:t>Guidelines</a:t>
            </a:r>
            <a:r>
              <a:rPr lang="es-ES" sz="1050" b="1" i="0" u="none" strike="noStrike" baseline="0" dirty="0">
                <a:solidFill>
                  <a:srgbClr val="275B9C"/>
                </a:solidFill>
                <a:latin typeface="OpenSans-Bold"/>
              </a:rPr>
              <a:t> </a:t>
            </a:r>
            <a:r>
              <a:rPr lang="es-ES" sz="1050" b="1" i="0" u="none" strike="noStrike" baseline="0" dirty="0" err="1">
                <a:solidFill>
                  <a:srgbClr val="275B9C"/>
                </a:solidFill>
                <a:latin typeface="OpenSans-Bold"/>
              </a:rPr>
              <a:t>for</a:t>
            </a:r>
            <a:r>
              <a:rPr lang="es-ES" sz="1050" b="1" i="0" u="none" strike="noStrike" baseline="0" dirty="0">
                <a:solidFill>
                  <a:srgbClr val="275B9C"/>
                </a:solidFill>
                <a:latin typeface="OpenSans-Bold"/>
              </a:rPr>
              <a:t> </a:t>
            </a:r>
            <a:r>
              <a:rPr lang="es-ES" sz="1050" b="1" i="0" u="none" strike="noStrike" baseline="0" dirty="0" err="1">
                <a:solidFill>
                  <a:srgbClr val="275B9C"/>
                </a:solidFill>
                <a:latin typeface="OpenSans-Bold"/>
              </a:rPr>
              <a:t>an</a:t>
            </a:r>
            <a:r>
              <a:rPr lang="es-ES" sz="1050" b="1" i="0" u="none" strike="noStrike" baseline="0" dirty="0">
                <a:solidFill>
                  <a:srgbClr val="275B9C"/>
                </a:solidFill>
                <a:latin typeface="OpenSans-Bold"/>
              </a:rPr>
              <a:t> </a:t>
            </a:r>
            <a:r>
              <a:rPr lang="es-ES" sz="1050" b="1" i="0" u="none" strike="noStrike" baseline="0" dirty="0" err="1">
                <a:solidFill>
                  <a:srgbClr val="275B9C"/>
                </a:solidFill>
                <a:latin typeface="OpenSans-Bold"/>
              </a:rPr>
              <a:t>Integrated</a:t>
            </a:r>
            <a:r>
              <a:rPr lang="es-ES" sz="1050" b="1" dirty="0">
                <a:solidFill>
                  <a:srgbClr val="275B9C"/>
                </a:solidFill>
                <a:latin typeface="OpenSans-Bold"/>
              </a:rPr>
              <a:t> </a:t>
            </a:r>
            <a:r>
              <a:rPr lang="es-ES" sz="1050" b="1" i="0" u="none" strike="noStrike" baseline="0" dirty="0" err="1">
                <a:solidFill>
                  <a:srgbClr val="275B9C"/>
                </a:solidFill>
                <a:latin typeface="OpenSans-Bold"/>
              </a:rPr>
              <a:t>Strategy</a:t>
            </a:r>
            <a:r>
              <a:rPr lang="es-ES" sz="1050" b="1" i="0" u="none" strike="noStrike" baseline="0" dirty="0">
                <a:solidFill>
                  <a:srgbClr val="275B9C"/>
                </a:solidFill>
                <a:latin typeface="OpenSans-Bold"/>
              </a:rPr>
              <a:t>” </a:t>
            </a:r>
            <a:r>
              <a:rPr lang="es-ES" sz="1050" b="0" i="0" u="none" strike="noStrike" baseline="0" dirty="0">
                <a:solidFill>
                  <a:srgbClr val="70706F"/>
                </a:solidFill>
                <a:latin typeface="OpenSans"/>
              </a:rPr>
              <a:t>de WBCSD,</a:t>
            </a:r>
            <a:endParaRPr lang="es-ES" sz="1050" dirty="0"/>
          </a:p>
        </p:txBody>
      </p:sp>
      <p:pic>
        <p:nvPicPr>
          <p:cNvPr id="19" name="Imagen 18">
            <a:extLst>
              <a:ext uri="{FF2B5EF4-FFF2-40B4-BE49-F238E27FC236}">
                <a16:creationId xmlns:a16="http://schemas.microsoft.com/office/drawing/2014/main" id="{94ECAE7D-43CD-7AA3-FD0E-79FCAE2B12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33815" y="1787681"/>
            <a:ext cx="4788555" cy="3570847"/>
          </a:xfrm>
          <a:prstGeom prst="rect">
            <a:avLst/>
          </a:prstGeom>
        </p:spPr>
      </p:pic>
      <p:sp>
        <p:nvSpPr>
          <p:cNvPr id="2" name="Marcador de número de diapositiva 1">
            <a:extLst>
              <a:ext uri="{FF2B5EF4-FFF2-40B4-BE49-F238E27FC236}">
                <a16:creationId xmlns:a16="http://schemas.microsoft.com/office/drawing/2014/main" id="{26ABEAF0-B620-74C8-FF00-9C966CA9B294}"/>
              </a:ext>
            </a:extLst>
          </p:cNvPr>
          <p:cNvSpPr>
            <a:spLocks noGrp="1"/>
          </p:cNvSpPr>
          <p:nvPr>
            <p:ph type="sldNum" sz="quarter" idx="12"/>
          </p:nvPr>
        </p:nvSpPr>
        <p:spPr/>
        <p:txBody>
          <a:bodyPr/>
          <a:lstStyle/>
          <a:p>
            <a:fld id="{868024E8-AF2C-4A9A-8BB3-836A618A3EB8}" type="slidenum">
              <a:rPr lang="es-ES" smtClean="0"/>
              <a:t>14</a:t>
            </a:fld>
            <a:endParaRPr lang="es-ES"/>
          </a:p>
        </p:txBody>
      </p:sp>
    </p:spTree>
    <p:extLst>
      <p:ext uri="{BB962C8B-B14F-4D97-AF65-F5344CB8AC3E}">
        <p14:creationId xmlns:p14="http://schemas.microsoft.com/office/powerpoint/2010/main" val="226557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F9FB0-9050-185C-88B6-92AB305503AB}"/>
              </a:ext>
            </a:extLst>
          </p:cNvPr>
          <p:cNvSpPr>
            <a:spLocks noGrp="1"/>
          </p:cNvSpPr>
          <p:nvPr>
            <p:ph type="title"/>
          </p:nvPr>
        </p:nvSpPr>
        <p:spPr>
          <a:xfrm>
            <a:off x="722376" y="269749"/>
            <a:ext cx="10503408" cy="537209"/>
          </a:xfrm>
        </p:spPr>
        <p:txBody>
          <a:bodyPr>
            <a:noAutofit/>
          </a:bodyPr>
          <a:lstStyle/>
          <a:p>
            <a:pPr algn="ctr">
              <a:lnSpc>
                <a:spcPct val="100000"/>
              </a:lnSpc>
            </a:pPr>
            <a:r>
              <a:rPr lang="es-ES" sz="2400" b="1" dirty="0">
                <a:solidFill>
                  <a:srgbClr val="0070C0"/>
                </a:solidFill>
              </a:rPr>
              <a:t>3- Buenas prácticas para reducir el consumo energético </a:t>
            </a:r>
            <a:r>
              <a:rPr lang="es-ES" sz="2400" b="1" dirty="0">
                <a:solidFill>
                  <a:schemeClr val="tx2">
                    <a:lumMod val="75000"/>
                    <a:lumOff val="25000"/>
                  </a:schemeClr>
                </a:solidFill>
              </a:rPr>
              <a:t>– </a:t>
            </a:r>
            <a:br>
              <a:rPr lang="es-ES" sz="2400" b="1" dirty="0">
                <a:solidFill>
                  <a:schemeClr val="tx2">
                    <a:lumMod val="75000"/>
                    <a:lumOff val="25000"/>
                  </a:schemeClr>
                </a:solidFill>
              </a:rPr>
            </a:br>
            <a:r>
              <a:rPr lang="es-ES" sz="2400" b="1" dirty="0">
                <a:solidFill>
                  <a:srgbClr val="FF0000"/>
                </a:solidFill>
              </a:rPr>
              <a:t>Alcance 3- Nuevos Comportamientos Virtuosos</a:t>
            </a:r>
            <a:br>
              <a:rPr lang="es-ES" sz="2400" b="1" dirty="0">
                <a:solidFill>
                  <a:srgbClr val="FF0000"/>
                </a:solidFill>
              </a:rPr>
            </a:br>
            <a:r>
              <a:rPr lang="es-ES" sz="2400" b="1" dirty="0">
                <a:solidFill>
                  <a:srgbClr val="FF0000"/>
                </a:solidFill>
              </a:rPr>
              <a:t>Gestión: actuaciones a nivel interno y externo.</a:t>
            </a:r>
            <a:endParaRPr lang="es-ES" sz="2400" dirty="0"/>
          </a:p>
        </p:txBody>
      </p:sp>
      <p:pic>
        <p:nvPicPr>
          <p:cNvPr id="3" name="Immagine 4" descr="Immagine che contiene Carattere, logo, simbolo, Elementi grafici&#10;&#10;Descrizione generata automaticamente">
            <a:extLst>
              <a:ext uri="{FF2B5EF4-FFF2-40B4-BE49-F238E27FC236}">
                <a16:creationId xmlns:a16="http://schemas.microsoft.com/office/drawing/2014/main" id="{B97D9F6E-98D0-8AEC-D672-90FB012E2F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6084" y="0"/>
            <a:ext cx="1213866" cy="1213866"/>
          </a:xfrm>
          <a:prstGeom prst="rect">
            <a:avLst/>
          </a:prstGeom>
        </p:spPr>
      </p:pic>
      <p:pic>
        <p:nvPicPr>
          <p:cNvPr id="4" name="Imagen 3">
            <a:extLst>
              <a:ext uri="{FF2B5EF4-FFF2-40B4-BE49-F238E27FC236}">
                <a16:creationId xmlns:a16="http://schemas.microsoft.com/office/drawing/2014/main" id="{DEE3A477-A737-9ED4-6778-4A5461A6CA0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862" y="6188200"/>
            <a:ext cx="1500461" cy="443945"/>
          </a:xfrm>
          <a:prstGeom prst="rect">
            <a:avLst/>
          </a:prstGeom>
          <a:noFill/>
          <a:ln>
            <a:noFill/>
          </a:ln>
          <a:effectLst/>
        </p:spPr>
      </p:pic>
      <p:sp>
        <p:nvSpPr>
          <p:cNvPr id="5" name="Rectángulo: esquinas redondeadas 4">
            <a:extLst>
              <a:ext uri="{FF2B5EF4-FFF2-40B4-BE49-F238E27FC236}">
                <a16:creationId xmlns:a16="http://schemas.microsoft.com/office/drawing/2014/main" id="{48FE2E6F-9D55-5FFC-B870-808120AF8010}"/>
              </a:ext>
            </a:extLst>
          </p:cNvPr>
          <p:cNvSpPr/>
          <p:nvPr/>
        </p:nvSpPr>
        <p:spPr>
          <a:xfrm>
            <a:off x="1032535" y="1207645"/>
            <a:ext cx="9537192" cy="108858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esquinas redondeadas 5">
            <a:extLst>
              <a:ext uri="{FF2B5EF4-FFF2-40B4-BE49-F238E27FC236}">
                <a16:creationId xmlns:a16="http://schemas.microsoft.com/office/drawing/2014/main" id="{21158424-4B66-860B-515D-80E00D00339D}"/>
              </a:ext>
            </a:extLst>
          </p:cNvPr>
          <p:cNvSpPr/>
          <p:nvPr/>
        </p:nvSpPr>
        <p:spPr>
          <a:xfrm>
            <a:off x="1032535" y="5237226"/>
            <a:ext cx="9559346" cy="8138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esquinas redondeadas 6">
            <a:extLst>
              <a:ext uri="{FF2B5EF4-FFF2-40B4-BE49-F238E27FC236}">
                <a16:creationId xmlns:a16="http://schemas.microsoft.com/office/drawing/2014/main" id="{B8913C8F-E397-733C-B1F1-0FD12198ACE5}"/>
              </a:ext>
            </a:extLst>
          </p:cNvPr>
          <p:cNvSpPr/>
          <p:nvPr/>
        </p:nvSpPr>
        <p:spPr>
          <a:xfrm>
            <a:off x="1032534" y="3332640"/>
            <a:ext cx="9549007" cy="8138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esquinas redondeadas 7">
            <a:extLst>
              <a:ext uri="{FF2B5EF4-FFF2-40B4-BE49-F238E27FC236}">
                <a16:creationId xmlns:a16="http://schemas.microsoft.com/office/drawing/2014/main" id="{A1506A35-0299-9392-D63B-094779CBB393}"/>
              </a:ext>
            </a:extLst>
          </p:cNvPr>
          <p:cNvSpPr/>
          <p:nvPr/>
        </p:nvSpPr>
        <p:spPr>
          <a:xfrm>
            <a:off x="1032534" y="4307124"/>
            <a:ext cx="9531180" cy="8138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esquinas redondeadas 8">
            <a:extLst>
              <a:ext uri="{FF2B5EF4-FFF2-40B4-BE49-F238E27FC236}">
                <a16:creationId xmlns:a16="http://schemas.microsoft.com/office/drawing/2014/main" id="{76C1CE9A-A3BC-DED3-C962-156E3EB94B10}"/>
              </a:ext>
            </a:extLst>
          </p:cNvPr>
          <p:cNvSpPr/>
          <p:nvPr/>
        </p:nvSpPr>
        <p:spPr>
          <a:xfrm>
            <a:off x="1032535" y="2389491"/>
            <a:ext cx="9537192" cy="81381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AF4B96D2-9A0C-CF62-06F4-040E8AFA686C}"/>
              </a:ext>
            </a:extLst>
          </p:cNvPr>
          <p:cNvSpPr txBox="1"/>
          <p:nvPr/>
        </p:nvSpPr>
        <p:spPr>
          <a:xfrm>
            <a:off x="1032534" y="1227600"/>
            <a:ext cx="9537192" cy="1077218"/>
          </a:xfrm>
          <a:prstGeom prst="rect">
            <a:avLst/>
          </a:prstGeom>
          <a:noFill/>
        </p:spPr>
        <p:txBody>
          <a:bodyPr wrap="square">
            <a:spAutoFit/>
          </a:bodyPr>
          <a:lstStyle/>
          <a:p>
            <a:pPr algn="just"/>
            <a:r>
              <a:rPr lang="es-ES" sz="1600" dirty="0">
                <a:solidFill>
                  <a:schemeClr val="accent4">
                    <a:lumMod val="50000"/>
                  </a:schemeClr>
                </a:solidFill>
              </a:rPr>
              <a:t>Designación de un </a:t>
            </a:r>
            <a:r>
              <a:rPr lang="es-ES" sz="1600" b="1" dirty="0">
                <a:solidFill>
                  <a:schemeClr val="accent4">
                    <a:lumMod val="50000"/>
                  </a:schemeClr>
                </a:solidFill>
              </a:rPr>
              <a:t>equipo o una persona </a:t>
            </a:r>
            <a:r>
              <a:rPr lang="es-ES" sz="1600" dirty="0">
                <a:solidFill>
                  <a:schemeClr val="accent4">
                    <a:lumMod val="50000"/>
                  </a:schemeClr>
                </a:solidFill>
              </a:rPr>
              <a:t>dedicados a abordar las cuestiones relacionadas con la  eficiencia energética puede ofrecer importantes </a:t>
            </a:r>
            <a:r>
              <a:rPr lang="es-ES" sz="1600" b="1" dirty="0">
                <a:solidFill>
                  <a:schemeClr val="accent4">
                    <a:lumMod val="50000"/>
                  </a:schemeClr>
                </a:solidFill>
              </a:rPr>
              <a:t>ventajas</a:t>
            </a:r>
            <a:r>
              <a:rPr lang="es-ES" sz="1600" dirty="0">
                <a:solidFill>
                  <a:schemeClr val="accent4">
                    <a:lumMod val="50000"/>
                  </a:schemeClr>
                </a:solidFill>
              </a:rPr>
              <a:t>. Esta persona responsable coordinaría las políticas de  gestión energética, </a:t>
            </a:r>
            <a:r>
              <a:rPr lang="es-ES" sz="1600" b="1" dirty="0">
                <a:solidFill>
                  <a:schemeClr val="accent4">
                    <a:lumMod val="50000"/>
                  </a:schemeClr>
                </a:solidFill>
              </a:rPr>
              <a:t>mantenimiento de equipos</a:t>
            </a:r>
            <a:r>
              <a:rPr lang="es-ES" sz="1600" dirty="0">
                <a:solidFill>
                  <a:schemeClr val="accent4">
                    <a:lumMod val="50000"/>
                  </a:schemeClr>
                </a:solidFill>
              </a:rPr>
              <a:t>, </a:t>
            </a:r>
            <a:r>
              <a:rPr lang="es-ES" sz="1600" b="1" dirty="0">
                <a:solidFill>
                  <a:schemeClr val="accent4">
                    <a:lumMod val="50000"/>
                  </a:schemeClr>
                </a:solidFill>
              </a:rPr>
              <a:t>supervisaría controles </a:t>
            </a:r>
            <a:r>
              <a:rPr lang="es-ES" sz="1600" dirty="0">
                <a:solidFill>
                  <a:schemeClr val="accent4">
                    <a:lumMod val="50000"/>
                  </a:schemeClr>
                </a:solidFill>
              </a:rPr>
              <a:t>de consumo de energía,  recopilación de  </a:t>
            </a:r>
            <a:r>
              <a:rPr lang="es-ES" sz="1600" b="1" dirty="0">
                <a:solidFill>
                  <a:schemeClr val="accent4">
                    <a:lumMod val="50000"/>
                  </a:schemeClr>
                </a:solidFill>
              </a:rPr>
              <a:t>datos</a:t>
            </a:r>
            <a:r>
              <a:rPr lang="es-ES" sz="1600" dirty="0">
                <a:solidFill>
                  <a:schemeClr val="accent4">
                    <a:lumMod val="50000"/>
                  </a:schemeClr>
                </a:solidFill>
              </a:rPr>
              <a:t> y nuevas propuestas de actuación</a:t>
            </a:r>
          </a:p>
        </p:txBody>
      </p:sp>
      <p:sp>
        <p:nvSpPr>
          <p:cNvPr id="12" name="CuadroTexto 11">
            <a:extLst>
              <a:ext uri="{FF2B5EF4-FFF2-40B4-BE49-F238E27FC236}">
                <a16:creationId xmlns:a16="http://schemas.microsoft.com/office/drawing/2014/main" id="{EE84AC27-7270-12D8-7FDB-014545D20CA3}"/>
              </a:ext>
            </a:extLst>
          </p:cNvPr>
          <p:cNvSpPr txBox="1"/>
          <p:nvPr/>
        </p:nvSpPr>
        <p:spPr>
          <a:xfrm>
            <a:off x="1032534" y="4307124"/>
            <a:ext cx="9571164" cy="830997"/>
          </a:xfrm>
          <a:prstGeom prst="rect">
            <a:avLst/>
          </a:prstGeom>
          <a:noFill/>
        </p:spPr>
        <p:txBody>
          <a:bodyPr wrap="square" rtlCol="0">
            <a:spAutoFit/>
          </a:bodyPr>
          <a:lstStyle/>
          <a:p>
            <a:pPr algn="just"/>
            <a:r>
              <a:rPr lang="es-ES" sz="1600" b="1" dirty="0">
                <a:solidFill>
                  <a:schemeClr val="accent4">
                    <a:lumMod val="50000"/>
                  </a:schemeClr>
                </a:solidFill>
              </a:rPr>
              <a:t>Análisis</a:t>
            </a:r>
            <a:r>
              <a:rPr lang="es-ES" sz="1600" dirty="0"/>
              <a:t> de la conveniencia de contratar </a:t>
            </a:r>
            <a:r>
              <a:rPr lang="es-ES" sz="1600" b="1" dirty="0">
                <a:solidFill>
                  <a:schemeClr val="accent4">
                    <a:lumMod val="50000"/>
                  </a:schemeClr>
                </a:solidFill>
              </a:rPr>
              <a:t>servicios de apoyo externos- </a:t>
            </a:r>
            <a:r>
              <a:rPr lang="es-ES" sz="1600" dirty="0"/>
              <a:t>auditores energéticos o  proveedores tecnológicos para aplicaciones de control de consumos. Las empresas obtienen información sobre </a:t>
            </a:r>
            <a:r>
              <a:rPr lang="es-ES" sz="1600" b="1" dirty="0">
                <a:solidFill>
                  <a:schemeClr val="accent4">
                    <a:lumMod val="50000"/>
                  </a:schemeClr>
                </a:solidFill>
              </a:rPr>
              <a:t>nuevas estrategias eficaces, optimizar consumos y fomenta la mejora continua</a:t>
            </a:r>
            <a:r>
              <a:rPr lang="es-ES" sz="1600" dirty="0"/>
              <a:t>.</a:t>
            </a:r>
          </a:p>
        </p:txBody>
      </p:sp>
      <p:sp>
        <p:nvSpPr>
          <p:cNvPr id="13" name="CuadroTexto 12">
            <a:extLst>
              <a:ext uri="{FF2B5EF4-FFF2-40B4-BE49-F238E27FC236}">
                <a16:creationId xmlns:a16="http://schemas.microsoft.com/office/drawing/2014/main" id="{0D72440A-8964-C01E-5AEE-339665838C30}"/>
              </a:ext>
            </a:extLst>
          </p:cNvPr>
          <p:cNvSpPr txBox="1"/>
          <p:nvPr/>
        </p:nvSpPr>
        <p:spPr>
          <a:xfrm flipH="1">
            <a:off x="1054690" y="2399521"/>
            <a:ext cx="9537191" cy="830997"/>
          </a:xfrm>
          <a:prstGeom prst="rect">
            <a:avLst/>
          </a:prstGeom>
          <a:noFill/>
        </p:spPr>
        <p:txBody>
          <a:bodyPr wrap="square" rtlCol="0">
            <a:spAutoFit/>
          </a:bodyPr>
          <a:lstStyle/>
          <a:p>
            <a:pPr algn="just"/>
            <a:r>
              <a:rPr lang="es-ES" sz="1600" b="1" dirty="0">
                <a:solidFill>
                  <a:schemeClr val="accent4">
                    <a:lumMod val="50000"/>
                  </a:schemeClr>
                </a:solidFill>
              </a:rPr>
              <a:t>Fijar metas anuales de eficiencia energética</a:t>
            </a:r>
            <a:r>
              <a:rPr lang="es-ES" sz="1600" dirty="0"/>
              <a:t>: objetivos </a:t>
            </a:r>
            <a:r>
              <a:rPr lang="es-ES" sz="1600" b="1" dirty="0">
                <a:solidFill>
                  <a:schemeClr val="accent4">
                    <a:lumMod val="50000"/>
                  </a:schemeClr>
                </a:solidFill>
              </a:rPr>
              <a:t>claros y medibles</a:t>
            </a:r>
            <a:r>
              <a:rPr lang="es-ES" sz="1600" dirty="0"/>
              <a:t>, por ejemplo: </a:t>
            </a:r>
            <a:r>
              <a:rPr lang="es-ES" sz="1600" b="1" dirty="0"/>
              <a:t>reducir el </a:t>
            </a:r>
            <a:r>
              <a:rPr lang="es-ES" sz="1600" b="1" dirty="0">
                <a:solidFill>
                  <a:schemeClr val="accent4">
                    <a:lumMod val="50000"/>
                  </a:schemeClr>
                </a:solidFill>
              </a:rPr>
              <a:t>consumo de energía un XX% con respecto al año anterior</a:t>
            </a:r>
            <a:r>
              <a:rPr lang="es-ES" sz="1600" dirty="0"/>
              <a:t>. Además, deben establecerse </a:t>
            </a:r>
            <a:r>
              <a:rPr lang="es-ES" sz="1600" b="1" dirty="0">
                <a:solidFill>
                  <a:schemeClr val="accent4">
                    <a:lumMod val="50000"/>
                  </a:schemeClr>
                </a:solidFill>
              </a:rPr>
              <a:t>fechas límite para realizar un seguimiento </a:t>
            </a:r>
            <a:r>
              <a:rPr lang="es-ES" sz="1600" dirty="0"/>
              <a:t>y garantizar la consecución oportuna de estos objetivos.</a:t>
            </a:r>
          </a:p>
        </p:txBody>
      </p:sp>
      <p:sp>
        <p:nvSpPr>
          <p:cNvPr id="14" name="CuadroTexto 13">
            <a:extLst>
              <a:ext uri="{FF2B5EF4-FFF2-40B4-BE49-F238E27FC236}">
                <a16:creationId xmlns:a16="http://schemas.microsoft.com/office/drawing/2014/main" id="{76CAC8CD-B3F6-DFA8-49BB-F378B1F92DF5}"/>
              </a:ext>
            </a:extLst>
          </p:cNvPr>
          <p:cNvSpPr txBox="1"/>
          <p:nvPr/>
        </p:nvSpPr>
        <p:spPr>
          <a:xfrm>
            <a:off x="1054690" y="3296571"/>
            <a:ext cx="9549006" cy="1077218"/>
          </a:xfrm>
          <a:prstGeom prst="rect">
            <a:avLst/>
          </a:prstGeom>
          <a:noFill/>
        </p:spPr>
        <p:txBody>
          <a:bodyPr wrap="square" rtlCol="0">
            <a:spAutoFit/>
          </a:bodyPr>
          <a:lstStyle/>
          <a:p>
            <a:r>
              <a:rPr lang="es-ES" sz="1600" b="1" dirty="0">
                <a:solidFill>
                  <a:schemeClr val="accent4">
                    <a:lumMod val="50000"/>
                  </a:schemeClr>
                </a:solidFill>
              </a:rPr>
              <a:t>Reducir envases y embalajes</a:t>
            </a:r>
            <a:r>
              <a:rPr lang="es-ES" sz="1600" b="1" dirty="0"/>
              <a:t>:</a:t>
            </a:r>
            <a:r>
              <a:rPr lang="es-ES" sz="1600" dirty="0"/>
              <a:t> Proveedores y oferta de </a:t>
            </a:r>
            <a:r>
              <a:rPr lang="es-ES" sz="1600" b="1" dirty="0"/>
              <a:t>alimentos</a:t>
            </a:r>
            <a:r>
              <a:rPr lang="es-ES" sz="1600" dirty="0"/>
              <a:t> </a:t>
            </a:r>
            <a:r>
              <a:rPr lang="es-ES" sz="1600" dirty="0">
                <a:solidFill>
                  <a:schemeClr val="accent4">
                    <a:lumMod val="50000"/>
                  </a:schemeClr>
                </a:solidFill>
              </a:rPr>
              <a:t>envasados reduciendo al mínimo los residuos. Sustituir los artículos de plástico de un solo uso por </a:t>
            </a:r>
            <a:r>
              <a:rPr lang="es-ES" sz="1600" b="1" dirty="0">
                <a:solidFill>
                  <a:schemeClr val="accent4">
                    <a:lumMod val="50000"/>
                  </a:schemeClr>
                </a:solidFill>
              </a:rPr>
              <a:t>dispensadores a granel </a:t>
            </a:r>
            <a:r>
              <a:rPr lang="es-ES" sz="1600" dirty="0"/>
              <a:t>para minimizar los residuos de plástico. Poner en marcha un plan de </a:t>
            </a:r>
            <a:r>
              <a:rPr lang="es-ES" sz="1600" b="1" dirty="0">
                <a:solidFill>
                  <a:schemeClr val="accent4">
                    <a:lumMod val="50000"/>
                  </a:schemeClr>
                </a:solidFill>
              </a:rPr>
              <a:t>reciclaje para gestionar eficazmente los residuos</a:t>
            </a:r>
            <a:r>
              <a:rPr lang="es-ES" sz="1600" dirty="0"/>
              <a:t>.</a:t>
            </a:r>
          </a:p>
          <a:p>
            <a:endParaRPr lang="es-ES" sz="1600" dirty="0"/>
          </a:p>
        </p:txBody>
      </p:sp>
      <p:sp>
        <p:nvSpPr>
          <p:cNvPr id="15" name="CuadroTexto 14">
            <a:extLst>
              <a:ext uri="{FF2B5EF4-FFF2-40B4-BE49-F238E27FC236}">
                <a16:creationId xmlns:a16="http://schemas.microsoft.com/office/drawing/2014/main" id="{3F713006-710A-A8E9-7797-BBA4666906F5}"/>
              </a:ext>
            </a:extLst>
          </p:cNvPr>
          <p:cNvSpPr txBox="1"/>
          <p:nvPr/>
        </p:nvSpPr>
        <p:spPr>
          <a:xfrm>
            <a:off x="1032534" y="5212381"/>
            <a:ext cx="9638514" cy="830997"/>
          </a:xfrm>
          <a:prstGeom prst="rect">
            <a:avLst/>
          </a:prstGeom>
          <a:noFill/>
        </p:spPr>
        <p:txBody>
          <a:bodyPr wrap="square" rtlCol="0">
            <a:spAutoFit/>
          </a:bodyPr>
          <a:lstStyle/>
          <a:p>
            <a:r>
              <a:rPr lang="es-ES" sz="1600" dirty="0"/>
              <a:t>Política de comunicación y </a:t>
            </a:r>
            <a:r>
              <a:rPr lang="es-ES" sz="1600" b="1" dirty="0">
                <a:solidFill>
                  <a:schemeClr val="accent4">
                    <a:lumMod val="50000"/>
                  </a:schemeClr>
                </a:solidFill>
              </a:rPr>
              <a:t>formación con los empleados: incentivos para  prácticas sostenibles.</a:t>
            </a:r>
            <a:endParaRPr lang="es-ES" sz="1600" dirty="0"/>
          </a:p>
          <a:p>
            <a:r>
              <a:rPr lang="es-ES" sz="1600" b="1" dirty="0">
                <a:solidFill>
                  <a:schemeClr val="accent4">
                    <a:lumMod val="50000"/>
                  </a:schemeClr>
                </a:solidFill>
              </a:rPr>
              <a:t>Política de comunicación con los huéspedes</a:t>
            </a:r>
            <a:r>
              <a:rPr lang="es-ES" sz="1600" dirty="0"/>
              <a:t>: reutilización de toallas; no limpieza de habitación cada día;  productos limpieza sostenibles. Utilización de soluciones tecnológicas- comunicación digital </a:t>
            </a:r>
          </a:p>
        </p:txBody>
      </p:sp>
      <p:sp>
        <p:nvSpPr>
          <p:cNvPr id="10" name="Marcador de número de diapositiva 9">
            <a:extLst>
              <a:ext uri="{FF2B5EF4-FFF2-40B4-BE49-F238E27FC236}">
                <a16:creationId xmlns:a16="http://schemas.microsoft.com/office/drawing/2014/main" id="{B7CE896D-C387-7CCA-D8EB-0AE01535EE42}"/>
              </a:ext>
            </a:extLst>
          </p:cNvPr>
          <p:cNvSpPr>
            <a:spLocks noGrp="1"/>
          </p:cNvSpPr>
          <p:nvPr>
            <p:ph type="sldNum" sz="quarter" idx="12"/>
          </p:nvPr>
        </p:nvSpPr>
        <p:spPr/>
        <p:txBody>
          <a:bodyPr/>
          <a:lstStyle/>
          <a:p>
            <a:fld id="{868024E8-AF2C-4A9A-8BB3-836A618A3EB8}" type="slidenum">
              <a:rPr lang="es-ES" smtClean="0"/>
              <a:t>15</a:t>
            </a:fld>
            <a:endParaRPr lang="es-ES"/>
          </a:p>
        </p:txBody>
      </p:sp>
    </p:spTree>
    <p:extLst>
      <p:ext uri="{BB962C8B-B14F-4D97-AF65-F5344CB8AC3E}">
        <p14:creationId xmlns:p14="http://schemas.microsoft.com/office/powerpoint/2010/main" val="2346875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E901E-4788-A21B-6A46-048EE23CDDC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1303C4DB-7B48-89B0-8A00-26E3A387FC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4191" y="627625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92AD540C-0040-8AF8-5E2A-BBB50A47F3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8F9E0969-5E0B-C83D-3837-470459F6E39B}"/>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5E4B8E00-0022-0102-B458-65EE12BD597D}"/>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B57BD4CA-8750-CCB3-7E0B-6F71958374F2}"/>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0" name="Título 6">
            <a:extLst>
              <a:ext uri="{FF2B5EF4-FFF2-40B4-BE49-F238E27FC236}">
                <a16:creationId xmlns:a16="http://schemas.microsoft.com/office/drawing/2014/main" id="{ACAA3884-4A18-49BF-13A4-A5DD40E5D2CE}"/>
              </a:ext>
            </a:extLst>
          </p:cNvPr>
          <p:cNvSpPr txBox="1">
            <a:spLocks/>
          </p:cNvSpPr>
          <p:nvPr/>
        </p:nvSpPr>
        <p:spPr>
          <a:xfrm>
            <a:off x="1355420" y="205741"/>
            <a:ext cx="8749607" cy="1213866"/>
          </a:xfrm>
          <a:prstGeom prst="rect">
            <a:avLst/>
          </a:prstGeom>
        </p:spPr>
        <p:txBody>
          <a:bodyPr vert="horz" lIns="82296" tIns="41148" rIns="82296" bIns="41148"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 Nuevos comportamientos virtuosos</a:t>
            </a:r>
          </a:p>
          <a:p>
            <a:pPr algn="ctr">
              <a:lnSpc>
                <a:spcPct val="100000"/>
              </a:lnSpc>
            </a:pPr>
            <a:r>
              <a:rPr lang="es-ES" sz="2880" b="1" dirty="0">
                <a:solidFill>
                  <a:srgbClr val="FF0000"/>
                </a:solidFill>
              </a:rPr>
              <a:t> Política de Compras</a:t>
            </a:r>
          </a:p>
        </p:txBody>
      </p:sp>
      <p:sp>
        <p:nvSpPr>
          <p:cNvPr id="16" name="CuadroTexto 15">
            <a:extLst>
              <a:ext uri="{FF2B5EF4-FFF2-40B4-BE49-F238E27FC236}">
                <a16:creationId xmlns:a16="http://schemas.microsoft.com/office/drawing/2014/main" id="{7D8880E3-63F2-2C5F-5D22-C12C939773F2}"/>
              </a:ext>
            </a:extLst>
          </p:cNvPr>
          <p:cNvSpPr txBox="1"/>
          <p:nvPr/>
        </p:nvSpPr>
        <p:spPr>
          <a:xfrm>
            <a:off x="7956652" y="968506"/>
            <a:ext cx="6096000" cy="369332"/>
          </a:xfrm>
          <a:prstGeom prst="rect">
            <a:avLst/>
          </a:prstGeom>
          <a:noFill/>
        </p:spPr>
        <p:txBody>
          <a:bodyPr wrap="square">
            <a:spAutoFit/>
          </a:bodyPr>
          <a:lstStyle/>
          <a:p>
            <a:r>
              <a:rPr lang="es-ES" b="0" i="0" dirty="0">
                <a:solidFill>
                  <a:srgbClr val="000000"/>
                </a:solidFill>
                <a:effectLst/>
                <a:latin typeface="Arial" panose="020B0604020202020204" pitchFamily="34" charset="0"/>
              </a:rPr>
              <a:t>.</a:t>
            </a:r>
            <a:endParaRPr lang="es-ES" dirty="0"/>
          </a:p>
        </p:txBody>
      </p:sp>
      <p:graphicFrame>
        <p:nvGraphicFramePr>
          <p:cNvPr id="9" name="Diagrama 8">
            <a:extLst>
              <a:ext uri="{FF2B5EF4-FFF2-40B4-BE49-F238E27FC236}">
                <a16:creationId xmlns:a16="http://schemas.microsoft.com/office/drawing/2014/main" id="{E2C0DB95-FE03-1CFC-860C-85BBEAEEBF9B}"/>
              </a:ext>
            </a:extLst>
          </p:cNvPr>
          <p:cNvGraphicFramePr/>
          <p:nvPr>
            <p:extLst>
              <p:ext uri="{D42A27DB-BD31-4B8C-83A1-F6EECF244321}">
                <p14:modId xmlns:p14="http://schemas.microsoft.com/office/powerpoint/2010/main" val="1983096315"/>
              </p:ext>
            </p:extLst>
          </p:nvPr>
        </p:nvGraphicFramePr>
        <p:xfrm>
          <a:off x="708951" y="1554347"/>
          <a:ext cx="10774097" cy="4587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Imagen 14">
            <a:extLst>
              <a:ext uri="{FF2B5EF4-FFF2-40B4-BE49-F238E27FC236}">
                <a16:creationId xmlns:a16="http://schemas.microsoft.com/office/drawing/2014/main" id="{039D2EA1-B613-25CA-F2EC-C40C1CFB1EE0}"/>
              </a:ext>
            </a:extLst>
          </p:cNvPr>
          <p:cNvPicPr>
            <a:picLocks noChangeAspect="1"/>
          </p:cNvPicPr>
          <p:nvPr/>
        </p:nvPicPr>
        <p:blipFill>
          <a:blip r:embed="rId10"/>
          <a:stretch>
            <a:fillRect/>
          </a:stretch>
        </p:blipFill>
        <p:spPr>
          <a:xfrm>
            <a:off x="173736" y="1511313"/>
            <a:ext cx="1424064" cy="1054721"/>
          </a:xfrm>
          <a:prstGeom prst="rect">
            <a:avLst/>
          </a:prstGeom>
        </p:spPr>
      </p:pic>
      <p:sp>
        <p:nvSpPr>
          <p:cNvPr id="2" name="Marcador de número de diapositiva 1">
            <a:extLst>
              <a:ext uri="{FF2B5EF4-FFF2-40B4-BE49-F238E27FC236}">
                <a16:creationId xmlns:a16="http://schemas.microsoft.com/office/drawing/2014/main" id="{09D081B0-6A90-7151-E95D-4260567411D6}"/>
              </a:ext>
            </a:extLst>
          </p:cNvPr>
          <p:cNvSpPr>
            <a:spLocks noGrp="1"/>
          </p:cNvSpPr>
          <p:nvPr>
            <p:ph type="sldNum" sz="quarter" idx="12"/>
          </p:nvPr>
        </p:nvSpPr>
        <p:spPr/>
        <p:txBody>
          <a:bodyPr/>
          <a:lstStyle/>
          <a:p>
            <a:fld id="{868024E8-AF2C-4A9A-8BB3-836A618A3EB8}" type="slidenum">
              <a:rPr lang="es-ES" smtClean="0"/>
              <a:t>16</a:t>
            </a:fld>
            <a:endParaRPr lang="es-ES"/>
          </a:p>
        </p:txBody>
      </p:sp>
    </p:spTree>
    <p:extLst>
      <p:ext uri="{BB962C8B-B14F-4D97-AF65-F5344CB8AC3E}">
        <p14:creationId xmlns:p14="http://schemas.microsoft.com/office/powerpoint/2010/main" val="47764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AAC5-A5E6-6EEB-82D7-FDCF8283B37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FC43FE5-D853-DDFD-194D-F8B15B5C51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0091" y="6271759"/>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16D27080-54E3-01A3-32D5-B155BE4133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15251C7A-424C-4A67-79E0-3EE076D0F1E0}"/>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C0D8D8D8-4B59-2B68-B4A5-E9F08EB47288}"/>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A825563-B046-390F-82D3-E51A06F59B3E}"/>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78DDE36A-BBCB-2384-A496-45D6A470DF1C}"/>
              </a:ext>
            </a:extLst>
          </p:cNvPr>
          <p:cNvSpPr txBox="1"/>
          <p:nvPr/>
        </p:nvSpPr>
        <p:spPr>
          <a:xfrm>
            <a:off x="5326438" y="2413337"/>
            <a:ext cx="6096000" cy="369332"/>
          </a:xfrm>
          <a:prstGeom prst="rect">
            <a:avLst/>
          </a:prstGeom>
          <a:noFill/>
        </p:spPr>
        <p:txBody>
          <a:bodyPr wrap="square">
            <a:spAutoFit/>
          </a:bodyPr>
          <a:lstStyle/>
          <a:p>
            <a:r>
              <a:rPr lang="en-US" b="0" i="0" dirty="0">
                <a:solidFill>
                  <a:srgbClr val="000000"/>
                </a:solidFill>
                <a:effectLst/>
                <a:latin typeface="Arial" panose="020B0604020202020204" pitchFamily="34" charset="0"/>
              </a:rPr>
              <a:t>.</a:t>
            </a:r>
            <a:endParaRPr lang="es-ES" dirty="0"/>
          </a:p>
        </p:txBody>
      </p:sp>
      <p:sp>
        <p:nvSpPr>
          <p:cNvPr id="2" name="CuadroTexto 1">
            <a:extLst>
              <a:ext uri="{FF2B5EF4-FFF2-40B4-BE49-F238E27FC236}">
                <a16:creationId xmlns:a16="http://schemas.microsoft.com/office/drawing/2014/main" id="{AC24A633-2959-F9B1-9B3C-1E82B4775C3D}"/>
              </a:ext>
            </a:extLst>
          </p:cNvPr>
          <p:cNvSpPr txBox="1"/>
          <p:nvPr/>
        </p:nvSpPr>
        <p:spPr>
          <a:xfrm>
            <a:off x="525624" y="642018"/>
            <a:ext cx="10582617" cy="4801314"/>
          </a:xfrm>
          <a:prstGeom prst="rect">
            <a:avLst/>
          </a:prstGeom>
          <a:noFill/>
        </p:spPr>
        <p:txBody>
          <a:bodyPr wrap="square" rtlCol="0">
            <a:spAutoFit/>
          </a:bodyPr>
          <a:lstStyle/>
          <a:p>
            <a:r>
              <a:rPr lang="es-ES" dirty="0">
                <a:highlight>
                  <a:srgbClr val="FFFF00"/>
                </a:highlight>
              </a:rPr>
              <a:t>PREGUNTAS MENTIMETER</a:t>
            </a:r>
          </a:p>
          <a:p>
            <a:endParaRPr lang="es-ES" dirty="0">
              <a:highlight>
                <a:srgbClr val="FFFF00"/>
              </a:highlight>
            </a:endParaRPr>
          </a:p>
          <a:p>
            <a:r>
              <a:rPr lang="es-ES" b="1" dirty="0"/>
              <a:t> Alcance 2</a:t>
            </a:r>
            <a:br>
              <a:rPr lang="es-ES" dirty="0"/>
            </a:br>
            <a:endParaRPr lang="es-ES" dirty="0"/>
          </a:p>
          <a:p>
            <a:r>
              <a:rPr lang="es-ES" dirty="0"/>
              <a:t>1. ¿Trabajáis con proveedores de energía renovable – si/no .</a:t>
            </a:r>
          </a:p>
          <a:p>
            <a:endParaRPr lang="es-ES" dirty="0"/>
          </a:p>
          <a:p>
            <a:r>
              <a:rPr lang="es-ES" dirty="0"/>
              <a:t>2. Si han contestado que sí -  ¿Qué tipo de energía renovable?</a:t>
            </a:r>
          </a:p>
          <a:p>
            <a:pPr marL="800100" lvl="1" indent="-342900">
              <a:buFont typeface="+mj-lt"/>
              <a:buAutoNum type="alphaLcParenR"/>
            </a:pPr>
            <a:r>
              <a:rPr lang="es-ES" dirty="0"/>
              <a:t>¿Cuáles han sido los principales beneficios que habéis identificado? </a:t>
            </a:r>
          </a:p>
          <a:p>
            <a:pPr marL="800100" lvl="1" indent="-342900">
              <a:buFont typeface="+mj-lt"/>
              <a:buAutoNum type="alphaLcParenR"/>
            </a:pPr>
            <a:r>
              <a:rPr lang="es-ES" dirty="0"/>
              <a:t>¿Qué restricciones habéis encontrado?</a:t>
            </a:r>
          </a:p>
          <a:p>
            <a:pPr marL="800100" lvl="1" indent="-342900">
              <a:buFont typeface="+mj-lt"/>
              <a:buAutoNum type="alphaLcParenR"/>
            </a:pPr>
            <a:r>
              <a:rPr lang="es-ES" dirty="0"/>
              <a:t>¿Existen en su zona iniciativas como la compra conjunta de energía o las comunidades ofrecidas por los proveedores de energía?</a:t>
            </a:r>
          </a:p>
          <a:p>
            <a:endParaRPr lang="es-ES" dirty="0"/>
          </a:p>
          <a:p>
            <a:r>
              <a:rPr lang="es-ES" dirty="0"/>
              <a:t>3. Si han contestado que no - ¿entra dentro de vuestra estrategia de negocio cambiar a proveedores de energía renovables? – si/no </a:t>
            </a:r>
          </a:p>
          <a:p>
            <a:pPr marL="342900" indent="-342900">
              <a:buFont typeface="+mj-lt"/>
              <a:buAutoNum type="alphaLcParenR"/>
            </a:pPr>
            <a:r>
              <a:rPr lang="es-ES" dirty="0"/>
              <a:t>¿Cuáles son los motivos principales por los que no habéis adoptado/comprado fuentes de energía renovables? </a:t>
            </a:r>
          </a:p>
          <a:p>
            <a:pPr marL="800100" lvl="1" indent="-342900">
              <a:buFont typeface="+mj-lt"/>
              <a:buAutoNum type="alphaLcParenR"/>
            </a:pPr>
            <a:endParaRPr lang="es-ES" dirty="0">
              <a:highlight>
                <a:srgbClr val="FFFF00"/>
              </a:highlight>
            </a:endParaRPr>
          </a:p>
        </p:txBody>
      </p:sp>
      <p:sp>
        <p:nvSpPr>
          <p:cNvPr id="7" name="Marcador de número de diapositiva 6">
            <a:extLst>
              <a:ext uri="{FF2B5EF4-FFF2-40B4-BE49-F238E27FC236}">
                <a16:creationId xmlns:a16="http://schemas.microsoft.com/office/drawing/2014/main" id="{1991A091-CA2B-92BC-B9A0-F66EF920D474}"/>
              </a:ext>
            </a:extLst>
          </p:cNvPr>
          <p:cNvSpPr>
            <a:spLocks noGrp="1"/>
          </p:cNvSpPr>
          <p:nvPr>
            <p:ph type="sldNum" sz="quarter" idx="12"/>
          </p:nvPr>
        </p:nvSpPr>
        <p:spPr/>
        <p:txBody>
          <a:bodyPr/>
          <a:lstStyle/>
          <a:p>
            <a:fld id="{868024E8-AF2C-4A9A-8BB3-836A618A3EB8}" type="slidenum">
              <a:rPr lang="es-ES" smtClean="0"/>
              <a:t>17</a:t>
            </a:fld>
            <a:endParaRPr lang="es-ES"/>
          </a:p>
        </p:txBody>
      </p:sp>
    </p:spTree>
    <p:extLst>
      <p:ext uri="{BB962C8B-B14F-4D97-AF65-F5344CB8AC3E}">
        <p14:creationId xmlns:p14="http://schemas.microsoft.com/office/powerpoint/2010/main" val="259816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2AAC5-A5E6-6EEB-82D7-FDCF8283B37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FC43FE5-D853-DDFD-194D-F8B15B5C51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8083" y="624014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16D27080-54E3-01A3-32D5-B155BE4133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15251C7A-424C-4A67-79E0-3EE076D0F1E0}"/>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C0D8D8D8-4B59-2B68-B4A5-E9F08EB47288}"/>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A825563-B046-390F-82D3-E51A06F59B3E}"/>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78DDE36A-BBCB-2384-A496-45D6A470DF1C}"/>
              </a:ext>
            </a:extLst>
          </p:cNvPr>
          <p:cNvSpPr txBox="1"/>
          <p:nvPr/>
        </p:nvSpPr>
        <p:spPr>
          <a:xfrm>
            <a:off x="5326438" y="2413337"/>
            <a:ext cx="6096000" cy="369332"/>
          </a:xfrm>
          <a:prstGeom prst="rect">
            <a:avLst/>
          </a:prstGeom>
          <a:noFill/>
        </p:spPr>
        <p:txBody>
          <a:bodyPr wrap="square">
            <a:spAutoFit/>
          </a:bodyPr>
          <a:lstStyle/>
          <a:p>
            <a:r>
              <a:rPr lang="en-US" b="0" i="0" dirty="0">
                <a:solidFill>
                  <a:srgbClr val="000000"/>
                </a:solidFill>
                <a:effectLst/>
                <a:latin typeface="Arial" panose="020B0604020202020204" pitchFamily="34" charset="0"/>
              </a:rPr>
              <a:t>.</a:t>
            </a:r>
            <a:endParaRPr lang="es-ES" dirty="0"/>
          </a:p>
        </p:txBody>
      </p:sp>
      <p:sp>
        <p:nvSpPr>
          <p:cNvPr id="2" name="CuadroTexto 1">
            <a:extLst>
              <a:ext uri="{FF2B5EF4-FFF2-40B4-BE49-F238E27FC236}">
                <a16:creationId xmlns:a16="http://schemas.microsoft.com/office/drawing/2014/main" id="{AC24A633-2959-F9B1-9B3C-1E82B4775C3D}"/>
              </a:ext>
            </a:extLst>
          </p:cNvPr>
          <p:cNvSpPr txBox="1"/>
          <p:nvPr/>
        </p:nvSpPr>
        <p:spPr>
          <a:xfrm>
            <a:off x="475927" y="205741"/>
            <a:ext cx="10582617" cy="7294305"/>
          </a:xfrm>
          <a:prstGeom prst="rect">
            <a:avLst/>
          </a:prstGeom>
          <a:noFill/>
        </p:spPr>
        <p:txBody>
          <a:bodyPr wrap="square" rtlCol="0">
            <a:spAutoFit/>
          </a:bodyPr>
          <a:lstStyle/>
          <a:p>
            <a:r>
              <a:rPr lang="es-ES" dirty="0">
                <a:highlight>
                  <a:srgbClr val="FFFF00"/>
                </a:highlight>
              </a:rPr>
              <a:t>PREGUNTAS MENTIMETER</a:t>
            </a:r>
            <a:br>
              <a:rPr lang="es-ES" dirty="0">
                <a:highlight>
                  <a:srgbClr val="FFFF00"/>
                </a:highlight>
              </a:rPr>
            </a:br>
            <a:br>
              <a:rPr lang="es-ES" dirty="0">
                <a:highlight>
                  <a:srgbClr val="FFFF00"/>
                </a:highlight>
              </a:rPr>
            </a:br>
            <a:r>
              <a:rPr lang="es-ES" b="1" dirty="0"/>
              <a:t> Alcance 3</a:t>
            </a:r>
            <a:endParaRPr lang="es-ES" dirty="0">
              <a:highlight>
                <a:srgbClr val="FFFF00"/>
              </a:highlight>
            </a:endParaRPr>
          </a:p>
          <a:p>
            <a:endParaRPr lang="es-ES" dirty="0"/>
          </a:p>
          <a:p>
            <a:pPr marL="342900" indent="-342900">
              <a:buAutoNum type="arabicPeriod"/>
            </a:pPr>
            <a:r>
              <a:rPr lang="es-ES" dirty="0"/>
              <a:t>Perfil de la persona responsable de las cuestiones energéticas:</a:t>
            </a:r>
          </a:p>
          <a:p>
            <a:pPr marL="742950" lvl="1" indent="-285750">
              <a:buFont typeface="Arial" panose="020B0604020202020204" pitchFamily="34" charset="0"/>
              <a:buChar char="•"/>
            </a:pPr>
            <a:r>
              <a:rPr lang="es-ES" dirty="0"/>
              <a:t>Interno: Financiero o Responsable de compras.</a:t>
            </a:r>
          </a:p>
          <a:p>
            <a:pPr marL="742950" lvl="1" indent="-285750">
              <a:buFont typeface="Arial" panose="020B0604020202020204" pitchFamily="34" charset="0"/>
              <a:buChar char="•"/>
            </a:pPr>
            <a:r>
              <a:rPr lang="es-ES" dirty="0"/>
              <a:t>Interno: Director General</a:t>
            </a:r>
          </a:p>
          <a:p>
            <a:pPr marL="742950" lvl="1" indent="-285750">
              <a:buFont typeface="Arial" panose="020B0604020202020204" pitchFamily="34" charset="0"/>
              <a:buChar char="•"/>
            </a:pPr>
            <a:r>
              <a:rPr lang="es-ES" dirty="0"/>
              <a:t>Personal propio a nivel técnico de la empresa</a:t>
            </a:r>
          </a:p>
          <a:p>
            <a:pPr marL="742950" lvl="1" indent="-285750">
              <a:buFont typeface="Arial" panose="020B0604020202020204" pitchFamily="34" charset="0"/>
              <a:buChar char="•"/>
            </a:pPr>
            <a:r>
              <a:rPr lang="es-ES" dirty="0"/>
              <a:t>Externo: Gestoría.</a:t>
            </a:r>
          </a:p>
          <a:p>
            <a:pPr marL="342900" indent="-342900">
              <a:buAutoNum type="arabicPeriod"/>
            </a:pPr>
            <a:endParaRPr lang="es-ES" dirty="0"/>
          </a:p>
          <a:p>
            <a:pPr marL="342900" indent="-342900">
              <a:buAutoNum type="arabicPeriod"/>
            </a:pPr>
            <a:r>
              <a:rPr lang="es-ES" dirty="0"/>
              <a:t>¿Establecéis metas de ahorro anuales? – Si/no </a:t>
            </a:r>
          </a:p>
          <a:p>
            <a:pPr marL="342900" indent="-342900">
              <a:buAutoNum type="arabicPeriod"/>
            </a:pPr>
            <a:endParaRPr lang="es-ES" dirty="0"/>
          </a:p>
          <a:p>
            <a:pPr marL="342900" indent="-342900">
              <a:buAutoNum type="arabicPeriod"/>
            </a:pPr>
            <a:r>
              <a:rPr lang="es-ES" dirty="0"/>
              <a:t>¿Hay política de información/formación con empleados y clientes en materia de eficiencia energética/sostenibilidad?</a:t>
            </a:r>
            <a:br>
              <a:rPr lang="es-ES" dirty="0"/>
            </a:br>
            <a:endParaRPr lang="es-ES" dirty="0"/>
          </a:p>
          <a:p>
            <a:pPr marL="342900" indent="-342900">
              <a:buFont typeface="+mj-lt"/>
              <a:buAutoNum type="arabicPeriod"/>
            </a:pPr>
            <a:r>
              <a:rPr lang="es-ES" dirty="0"/>
              <a:t>¿Habéis adoptado alguna  solución para incrementar la eficiencia energética para una transición energética? Si/ NO</a:t>
            </a:r>
          </a:p>
          <a:p>
            <a:pPr marL="800100" lvl="1" indent="-342900">
              <a:buFont typeface="+mj-lt"/>
              <a:buAutoNum type="alphaLcParenR"/>
            </a:pPr>
            <a:r>
              <a:rPr lang="es-ES" dirty="0"/>
              <a:t>¿Cuáles? por ejemplo:</a:t>
            </a:r>
          </a:p>
          <a:p>
            <a:pPr marL="1200150" lvl="2" indent="-285750">
              <a:buFontTx/>
              <a:buChar char="-"/>
            </a:pPr>
            <a:r>
              <a:rPr lang="es-ES" dirty="0"/>
              <a:t>Auditor externo</a:t>
            </a:r>
          </a:p>
          <a:p>
            <a:pPr marL="1200150" lvl="2" indent="-285750">
              <a:buFontTx/>
              <a:buChar char="-"/>
            </a:pPr>
            <a:r>
              <a:rPr lang="es-ES" dirty="0"/>
              <a:t>Sistema remoto de control de consumos</a:t>
            </a:r>
          </a:p>
          <a:p>
            <a:pPr marL="1200150" lvl="2" indent="-285750">
              <a:buFontTx/>
              <a:buChar char="-"/>
            </a:pPr>
            <a:r>
              <a:rPr lang="es-ES" dirty="0"/>
              <a:t>Colaboración con proveedores  de la cadena de valor para incrementar uso de energía verde</a:t>
            </a:r>
          </a:p>
          <a:p>
            <a:pPr marL="1200150" lvl="2" indent="-285750">
              <a:buFontTx/>
              <a:buChar char="-"/>
            </a:pPr>
            <a:r>
              <a:rPr lang="es-ES" dirty="0"/>
              <a:t>Obtención de certificación</a:t>
            </a:r>
          </a:p>
          <a:p>
            <a:pPr marL="1200150" lvl="2" indent="-285750">
              <a:buFontTx/>
              <a:buChar char="-"/>
            </a:pPr>
            <a:r>
              <a:rPr lang="es-ES" dirty="0"/>
              <a:t>Otros</a:t>
            </a:r>
          </a:p>
          <a:p>
            <a:pPr marL="342900" indent="-342900">
              <a:buAutoNum type="arabicPeriod"/>
            </a:pPr>
            <a:endParaRPr lang="es-ES" dirty="0"/>
          </a:p>
          <a:p>
            <a:pPr marL="342900" indent="-342900">
              <a:buAutoNum type="arabicPeriod"/>
            </a:pPr>
            <a:endParaRPr lang="es-ES" dirty="0">
              <a:highlight>
                <a:srgbClr val="FFFF00"/>
              </a:highlight>
            </a:endParaRPr>
          </a:p>
          <a:p>
            <a:endParaRPr lang="es-ES" dirty="0">
              <a:highlight>
                <a:srgbClr val="FFFF00"/>
              </a:highlight>
            </a:endParaRPr>
          </a:p>
        </p:txBody>
      </p:sp>
      <p:sp>
        <p:nvSpPr>
          <p:cNvPr id="7" name="Marcador de número de diapositiva 6">
            <a:extLst>
              <a:ext uri="{FF2B5EF4-FFF2-40B4-BE49-F238E27FC236}">
                <a16:creationId xmlns:a16="http://schemas.microsoft.com/office/drawing/2014/main" id="{488944DA-F726-5A34-7EE1-624CBBE69ECD}"/>
              </a:ext>
            </a:extLst>
          </p:cNvPr>
          <p:cNvSpPr>
            <a:spLocks noGrp="1"/>
          </p:cNvSpPr>
          <p:nvPr>
            <p:ph type="sldNum" sz="quarter" idx="12"/>
          </p:nvPr>
        </p:nvSpPr>
        <p:spPr/>
        <p:txBody>
          <a:bodyPr/>
          <a:lstStyle/>
          <a:p>
            <a:fld id="{868024E8-AF2C-4A9A-8BB3-836A618A3EB8}" type="slidenum">
              <a:rPr lang="es-ES" smtClean="0"/>
              <a:t>18</a:t>
            </a:fld>
            <a:endParaRPr lang="es-ES"/>
          </a:p>
        </p:txBody>
      </p:sp>
    </p:spTree>
    <p:extLst>
      <p:ext uri="{BB962C8B-B14F-4D97-AF65-F5344CB8AC3E}">
        <p14:creationId xmlns:p14="http://schemas.microsoft.com/office/powerpoint/2010/main" val="390515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4504"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DAD40A4E-8755-737D-542C-07CAE7DC918E}"/>
              </a:ext>
            </a:extLst>
          </p:cNvPr>
          <p:cNvSpPr txBox="1"/>
          <p:nvPr/>
        </p:nvSpPr>
        <p:spPr>
          <a:xfrm>
            <a:off x="817655" y="1073808"/>
            <a:ext cx="9287372" cy="424732"/>
          </a:xfrm>
          <a:prstGeom prst="rect">
            <a:avLst/>
          </a:prstGeom>
          <a:noFill/>
        </p:spPr>
        <p:txBody>
          <a:bodyPr wrap="square">
            <a:spAutoFit/>
          </a:bodyPr>
          <a:lstStyle/>
          <a:p>
            <a:r>
              <a:rPr lang="es-ES" sz="2160" b="1" dirty="0">
                <a:latin typeface="+mj-lt"/>
              </a:rPr>
              <a:t>Proveedores de bienes de equipo e instalaciones</a:t>
            </a:r>
            <a:endParaRPr lang="es-ES" sz="2160" b="1" dirty="0"/>
          </a:p>
        </p:txBody>
      </p:sp>
      <p:sp>
        <p:nvSpPr>
          <p:cNvPr id="2" name="CuadroTexto 1">
            <a:extLst>
              <a:ext uri="{FF2B5EF4-FFF2-40B4-BE49-F238E27FC236}">
                <a16:creationId xmlns:a16="http://schemas.microsoft.com/office/drawing/2014/main" id="{5B68D0E8-0896-C96D-7BCE-1529D2C52B7E}"/>
              </a:ext>
            </a:extLst>
          </p:cNvPr>
          <p:cNvSpPr txBox="1"/>
          <p:nvPr/>
        </p:nvSpPr>
        <p:spPr>
          <a:xfrm>
            <a:off x="778667" y="1500322"/>
            <a:ext cx="10296299" cy="1089529"/>
          </a:xfrm>
          <a:prstGeom prst="rect">
            <a:avLst/>
          </a:prstGeom>
          <a:noFill/>
        </p:spPr>
        <p:txBody>
          <a:bodyPr wrap="square" rtlCol="0">
            <a:spAutoFit/>
          </a:bodyPr>
          <a:lstStyle/>
          <a:p>
            <a:r>
              <a:rPr lang="es-ES" sz="1620" dirty="0">
                <a:latin typeface="+mj-lt"/>
              </a:rPr>
              <a:t>Estos proveedores suministran equipamiento y elementos para las </a:t>
            </a:r>
            <a:r>
              <a:rPr lang="es-ES" sz="1620" b="1" dirty="0">
                <a:solidFill>
                  <a:schemeClr val="accent4">
                    <a:lumMod val="50000"/>
                  </a:schemeClr>
                </a:solidFill>
                <a:latin typeface="+mj-lt"/>
              </a:rPr>
              <a:t>instalaciones, por ejemplo, maquinaria diversa, mobiliario, iluminación, textiles, etc. </a:t>
            </a:r>
          </a:p>
          <a:p>
            <a:r>
              <a:rPr lang="es-ES" sz="1620" dirty="0">
                <a:latin typeface="+mj-lt"/>
              </a:rPr>
              <a:t>Como en la mayor parte de acciones orientadas a proveedores, las </a:t>
            </a:r>
            <a:r>
              <a:rPr lang="es-ES" sz="1620" b="1" dirty="0">
                <a:solidFill>
                  <a:schemeClr val="accent4">
                    <a:lumMod val="50000"/>
                  </a:schemeClr>
                </a:solidFill>
                <a:latin typeface="+mj-lt"/>
              </a:rPr>
              <a:t>exigencias o recomendaciones se centran en la producción/instalación de los bienes,</a:t>
            </a:r>
            <a:r>
              <a:rPr lang="es-ES" sz="1620" dirty="0">
                <a:solidFill>
                  <a:schemeClr val="accent4">
                    <a:lumMod val="50000"/>
                  </a:schemeClr>
                </a:solidFill>
                <a:latin typeface="+mj-lt"/>
              </a:rPr>
              <a:t> </a:t>
            </a:r>
            <a:r>
              <a:rPr lang="es-ES" sz="1620" dirty="0">
                <a:latin typeface="+mj-lt"/>
              </a:rPr>
              <a:t>y </a:t>
            </a:r>
            <a:r>
              <a:rPr lang="es-ES" sz="1620" b="1" dirty="0">
                <a:latin typeface="+mj-lt"/>
              </a:rPr>
              <a:t>en el transporte </a:t>
            </a:r>
            <a:r>
              <a:rPr lang="es-ES" sz="1620" dirty="0">
                <a:latin typeface="+mj-lt"/>
              </a:rPr>
              <a:t>al establecimiento. </a:t>
            </a:r>
          </a:p>
        </p:txBody>
      </p:sp>
      <p:sp>
        <p:nvSpPr>
          <p:cNvPr id="11" name="CuadroTexto 10">
            <a:extLst>
              <a:ext uri="{FF2B5EF4-FFF2-40B4-BE49-F238E27FC236}">
                <a16:creationId xmlns:a16="http://schemas.microsoft.com/office/drawing/2014/main" id="{97022C71-9927-B1CF-E255-188CCC3CB9DB}"/>
              </a:ext>
            </a:extLst>
          </p:cNvPr>
          <p:cNvSpPr txBox="1"/>
          <p:nvPr/>
        </p:nvSpPr>
        <p:spPr>
          <a:xfrm>
            <a:off x="817655" y="2589851"/>
            <a:ext cx="9285028" cy="341632"/>
          </a:xfrm>
          <a:prstGeom prst="rect">
            <a:avLst/>
          </a:prstGeom>
          <a:noFill/>
        </p:spPr>
        <p:txBody>
          <a:bodyPr wrap="square">
            <a:spAutoFit/>
          </a:bodyPr>
          <a:lstStyle/>
          <a:p>
            <a:r>
              <a:rPr lang="es-ES" sz="1620" b="1" dirty="0">
                <a:latin typeface="+mj-lt"/>
              </a:rPr>
              <a:t>Opciones para la reducción de emisiones</a:t>
            </a:r>
            <a:endParaRPr lang="es-ES" sz="1620" b="1" dirty="0"/>
          </a:p>
        </p:txBody>
      </p:sp>
      <p:sp>
        <p:nvSpPr>
          <p:cNvPr id="12" name="CuadroTexto 11">
            <a:extLst>
              <a:ext uri="{FF2B5EF4-FFF2-40B4-BE49-F238E27FC236}">
                <a16:creationId xmlns:a16="http://schemas.microsoft.com/office/drawing/2014/main" id="{E48F6264-27AD-9D36-9FB0-A2F60D06C312}"/>
              </a:ext>
            </a:extLst>
          </p:cNvPr>
          <p:cNvSpPr txBox="1"/>
          <p:nvPr/>
        </p:nvSpPr>
        <p:spPr>
          <a:xfrm>
            <a:off x="778666" y="2931483"/>
            <a:ext cx="10296299" cy="3333220"/>
          </a:xfrm>
          <a:prstGeom prst="rect">
            <a:avLst/>
          </a:prstGeom>
          <a:noFill/>
        </p:spPr>
        <p:txBody>
          <a:bodyPr wrap="square" rtlCol="0">
            <a:spAutoFit/>
          </a:bodyPr>
          <a:lstStyle/>
          <a:p>
            <a:pPr marL="257175" indent="-257175" algn="just">
              <a:buFont typeface="Arial" panose="020B0604020202020204" pitchFamily="34" charset="0"/>
              <a:buChar char="•"/>
            </a:pPr>
            <a:r>
              <a:rPr lang="es-ES" sz="1620" dirty="0">
                <a:latin typeface="+mj-lt"/>
              </a:rPr>
              <a:t>Trabajar con </a:t>
            </a:r>
            <a:r>
              <a:rPr lang="es-ES" sz="1620" b="1" dirty="0">
                <a:solidFill>
                  <a:schemeClr val="accent4">
                    <a:lumMod val="50000"/>
                  </a:schemeClr>
                </a:solidFill>
                <a:latin typeface="+mj-lt"/>
              </a:rPr>
              <a:t>proveedores que garanticen un transporte de los bienes eficiente</a:t>
            </a:r>
            <a:r>
              <a:rPr lang="es-ES" sz="1620" dirty="0">
                <a:latin typeface="+mj-lt"/>
              </a:rPr>
              <a:t>: Utilizan </a:t>
            </a:r>
            <a:r>
              <a:rPr lang="es-ES" sz="1620" b="1" dirty="0">
                <a:solidFill>
                  <a:schemeClr val="accent4">
                    <a:lumMod val="50000"/>
                  </a:schemeClr>
                </a:solidFill>
                <a:latin typeface="+mj-lt"/>
              </a:rPr>
              <a:t>vehículos de bajas emisiones y/o en buenas condiciones; planifican rutas de entrega; optimizan viajes al establecimiento y los conductores acreditan una conducción eficiente</a:t>
            </a:r>
          </a:p>
          <a:p>
            <a:pPr marL="257175" indent="-257175" algn="just">
              <a:buFont typeface="Arial" panose="020B0604020202020204" pitchFamily="34" charset="0"/>
              <a:buChar char="•"/>
            </a:pPr>
            <a:endParaRPr lang="es-ES" sz="1620" b="1" dirty="0">
              <a:solidFill>
                <a:schemeClr val="accent4">
                  <a:lumMod val="50000"/>
                </a:schemeClr>
              </a:solidFill>
              <a:latin typeface="+mj-lt"/>
            </a:endParaRPr>
          </a:p>
          <a:p>
            <a:pPr marL="257175" indent="-257175" algn="just">
              <a:buFont typeface="Arial" panose="020B0604020202020204" pitchFamily="34" charset="0"/>
              <a:buChar char="•"/>
            </a:pPr>
            <a:r>
              <a:rPr lang="es-ES" sz="1620" dirty="0">
                <a:latin typeface="+mj-lt"/>
              </a:rPr>
              <a:t>La </a:t>
            </a:r>
            <a:r>
              <a:rPr lang="es-ES" sz="1620" b="1" dirty="0">
                <a:solidFill>
                  <a:schemeClr val="accent4">
                    <a:lumMod val="50000"/>
                  </a:schemeClr>
                </a:solidFill>
                <a:latin typeface="+mj-lt"/>
              </a:rPr>
              <a:t>producción de los bienes se realiza de forma eficiente </a:t>
            </a:r>
            <a:r>
              <a:rPr lang="es-ES" sz="1620" dirty="0">
                <a:latin typeface="+mj-lt"/>
              </a:rPr>
              <a:t>desde el punto de vista energético, lo cual se demuestra mediante la </a:t>
            </a:r>
            <a:r>
              <a:rPr lang="es-ES" sz="1620" b="1" dirty="0">
                <a:solidFill>
                  <a:schemeClr val="accent4">
                    <a:lumMod val="50000"/>
                  </a:schemeClr>
                </a:solidFill>
                <a:latin typeface="+mj-lt"/>
              </a:rPr>
              <a:t>existencia de indicadores energéticos; garantizan el uso de componentes de forma sostenible o </a:t>
            </a:r>
            <a:r>
              <a:rPr lang="es-ES" sz="1620" dirty="0">
                <a:latin typeface="+mj-lt"/>
              </a:rPr>
              <a:t>se comprometen a reciclar el </a:t>
            </a:r>
            <a:r>
              <a:rPr lang="es-ES" sz="1620" b="1" dirty="0">
                <a:solidFill>
                  <a:schemeClr val="accent4">
                    <a:lumMod val="50000"/>
                  </a:schemeClr>
                </a:solidFill>
                <a:latin typeface="+mj-lt"/>
              </a:rPr>
              <a:t>antiguo equipo</a:t>
            </a:r>
            <a:r>
              <a:rPr lang="es-ES" sz="1620" dirty="0">
                <a:latin typeface="+mj-lt"/>
              </a:rPr>
              <a:t>, o bien ofrecen </a:t>
            </a:r>
            <a:r>
              <a:rPr lang="es-ES" sz="1620" b="1" dirty="0">
                <a:solidFill>
                  <a:schemeClr val="accent4">
                    <a:lumMod val="50000"/>
                  </a:schemeClr>
                </a:solidFill>
                <a:latin typeface="+mj-lt"/>
              </a:rPr>
              <a:t>equipos reacondicionados</a:t>
            </a:r>
            <a:r>
              <a:rPr lang="es-ES" sz="1620" dirty="0">
                <a:latin typeface="+mj-lt"/>
              </a:rPr>
              <a:t>.</a:t>
            </a:r>
          </a:p>
          <a:p>
            <a:pPr algn="just"/>
            <a:endParaRPr lang="es-ES" sz="1620" dirty="0">
              <a:latin typeface="+mj-lt"/>
            </a:endParaRPr>
          </a:p>
          <a:p>
            <a:pPr marL="257175" indent="-257175" algn="just">
              <a:buFont typeface="Arial" panose="020B0604020202020204" pitchFamily="34" charset="0"/>
              <a:buChar char="•"/>
            </a:pPr>
            <a:r>
              <a:rPr lang="es-ES" sz="1620" dirty="0">
                <a:latin typeface="+mj-lt"/>
              </a:rPr>
              <a:t>Solicitar el uso de </a:t>
            </a:r>
            <a:r>
              <a:rPr lang="es-ES" sz="1620" b="1" dirty="0">
                <a:solidFill>
                  <a:schemeClr val="accent4">
                    <a:lumMod val="50000"/>
                  </a:schemeClr>
                </a:solidFill>
                <a:latin typeface="+mj-lt"/>
              </a:rPr>
              <a:t>materiales de embalaje ecológicos</a:t>
            </a:r>
            <a:r>
              <a:rPr lang="es-ES" sz="1620" dirty="0">
                <a:latin typeface="+mj-lt"/>
              </a:rPr>
              <a:t>, reciclados y reciclables. Pedir la </a:t>
            </a:r>
            <a:r>
              <a:rPr lang="es-ES" sz="1620" b="1" dirty="0">
                <a:solidFill>
                  <a:schemeClr val="accent4">
                    <a:lumMod val="50000"/>
                  </a:schemeClr>
                </a:solidFill>
                <a:latin typeface="+mj-lt"/>
              </a:rPr>
              <a:t>reducción del embalaje </a:t>
            </a:r>
            <a:r>
              <a:rPr lang="es-ES" sz="1620" dirty="0">
                <a:latin typeface="+mj-lt"/>
              </a:rPr>
              <a:t>innecesario. El uso de componentes que respeten estándares de sostenibilidad.</a:t>
            </a:r>
          </a:p>
          <a:p>
            <a:pPr algn="just"/>
            <a:endParaRPr lang="es-ES" sz="1620" dirty="0">
              <a:latin typeface="+mj-lt"/>
            </a:endParaRPr>
          </a:p>
          <a:p>
            <a:pPr marL="257175" indent="-257175" algn="just">
              <a:buFont typeface="Arial" panose="020B0604020202020204" pitchFamily="34" charset="0"/>
              <a:buChar char="•"/>
            </a:pPr>
            <a:r>
              <a:rPr lang="es-ES" sz="1620" dirty="0">
                <a:latin typeface="+mj-lt"/>
              </a:rPr>
              <a:t>Fomentar </a:t>
            </a:r>
            <a:r>
              <a:rPr lang="es-ES" sz="1620" b="1" dirty="0">
                <a:solidFill>
                  <a:schemeClr val="accent4">
                    <a:lumMod val="50000"/>
                  </a:schemeClr>
                </a:solidFill>
                <a:latin typeface="+mj-lt"/>
              </a:rPr>
              <a:t>planes de reciclaje o reutilización para los equipos/productos al final de su vida útil</a:t>
            </a:r>
            <a:r>
              <a:rPr lang="es-ES" sz="1620" dirty="0">
                <a:latin typeface="+mj-lt"/>
              </a:rPr>
              <a:t>.</a:t>
            </a:r>
          </a:p>
          <a:p>
            <a:pPr algn="just"/>
            <a:endParaRPr lang="es-ES" sz="1620" dirty="0">
              <a:latin typeface="+mj-lt"/>
            </a:endParaRPr>
          </a:p>
        </p:txBody>
      </p:sp>
      <p:sp>
        <p:nvSpPr>
          <p:cNvPr id="10" name="Título 6">
            <a:extLst>
              <a:ext uri="{FF2B5EF4-FFF2-40B4-BE49-F238E27FC236}">
                <a16:creationId xmlns:a16="http://schemas.microsoft.com/office/drawing/2014/main" id="{4B7939F9-6097-B572-B130-9449A3A36B03}"/>
              </a:ext>
            </a:extLst>
          </p:cNvPr>
          <p:cNvSpPr txBox="1">
            <a:spLocks/>
          </p:cNvSpPr>
          <p:nvPr/>
        </p:nvSpPr>
        <p:spPr>
          <a:xfrm>
            <a:off x="1353076" y="184823"/>
            <a:ext cx="8749607" cy="1120694"/>
          </a:xfrm>
          <a:prstGeom prst="rect">
            <a:avLst/>
          </a:prstGeom>
        </p:spPr>
        <p:txBody>
          <a:bodyPr vert="horz" lIns="82296" tIns="41148" rIns="82296" bIns="41148"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3800" b="1" dirty="0">
                <a:solidFill>
                  <a:srgbClr val="0070C0"/>
                </a:solidFill>
              </a:rPr>
              <a:t>3- Buenas prácticas para reducir el consumo energético </a:t>
            </a:r>
          </a:p>
          <a:p>
            <a:pPr algn="ctr">
              <a:lnSpc>
                <a:spcPct val="100000"/>
              </a:lnSpc>
            </a:pPr>
            <a:r>
              <a:rPr lang="es-ES" sz="3800" b="1" dirty="0">
                <a:solidFill>
                  <a:srgbClr val="FF0000"/>
                </a:solidFill>
              </a:rPr>
              <a:t>Alcance 3- Compra de Equipos</a:t>
            </a:r>
          </a:p>
          <a:p>
            <a:pPr algn="ctr">
              <a:lnSpc>
                <a:spcPct val="100000"/>
              </a:lnSpc>
            </a:pPr>
            <a:endParaRPr lang="es-ES" sz="2880" b="1" dirty="0">
              <a:solidFill>
                <a:srgbClr val="FF0000"/>
              </a:solidFill>
            </a:endParaRPr>
          </a:p>
        </p:txBody>
      </p:sp>
      <p:sp>
        <p:nvSpPr>
          <p:cNvPr id="7" name="Marcador de número de diapositiva 6">
            <a:extLst>
              <a:ext uri="{FF2B5EF4-FFF2-40B4-BE49-F238E27FC236}">
                <a16:creationId xmlns:a16="http://schemas.microsoft.com/office/drawing/2014/main" id="{BB8EEED7-7B13-D620-E898-74BAC10D7468}"/>
              </a:ext>
            </a:extLst>
          </p:cNvPr>
          <p:cNvSpPr>
            <a:spLocks noGrp="1"/>
          </p:cNvSpPr>
          <p:nvPr>
            <p:ph type="sldNum" sz="quarter" idx="12"/>
          </p:nvPr>
        </p:nvSpPr>
        <p:spPr/>
        <p:txBody>
          <a:bodyPr/>
          <a:lstStyle/>
          <a:p>
            <a:fld id="{868024E8-AF2C-4A9A-8BB3-836A618A3EB8}" type="slidenum">
              <a:rPr lang="es-ES" smtClean="0"/>
              <a:t>19</a:t>
            </a:fld>
            <a:endParaRPr lang="es-ES"/>
          </a:p>
        </p:txBody>
      </p:sp>
    </p:spTree>
    <p:extLst>
      <p:ext uri="{BB962C8B-B14F-4D97-AF65-F5344CB8AC3E}">
        <p14:creationId xmlns:p14="http://schemas.microsoft.com/office/powerpoint/2010/main" val="310913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63F76-1500-E865-9094-652F6C6928A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42095F4-7236-894E-C3E7-DBCAAF02CF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5044" y="6225879"/>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1E00FB2A-8C2B-0F4F-8EA0-EA828CF7D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B868178E-66B4-58DB-1899-52E356138B67}"/>
              </a:ext>
            </a:extLst>
          </p:cNvPr>
          <p:cNvSpPr>
            <a:spLocks noGrp="1"/>
          </p:cNvSpPr>
          <p:nvPr>
            <p:ph type="title"/>
          </p:nvPr>
        </p:nvSpPr>
        <p:spPr>
          <a:xfrm>
            <a:off x="1022291" y="336841"/>
            <a:ext cx="8420288" cy="1188467"/>
          </a:xfrm>
        </p:spPr>
        <p:txBody>
          <a:bodyPr>
            <a:normAutofit/>
          </a:bodyPr>
          <a:lstStyle/>
          <a:p>
            <a:pPr algn="ctr">
              <a:lnSpc>
                <a:spcPct val="100000"/>
              </a:lnSpc>
            </a:pPr>
            <a:r>
              <a:rPr lang="es-ES" sz="3240" b="1" spc="-5" dirty="0">
                <a:solidFill>
                  <a:srgbClr val="154097"/>
                </a:solidFill>
                <a:latin typeface="Montserrat" panose="020B0604020202020204" charset="0"/>
                <a:cs typeface="+mn-cs"/>
              </a:rPr>
              <a:t>INDICE  de contenidos</a:t>
            </a:r>
            <a:endParaRPr lang="es-ES" sz="3240" dirty="0">
              <a:highlight>
                <a:srgbClr val="FFFF00"/>
              </a:highlight>
            </a:endParaRPr>
          </a:p>
        </p:txBody>
      </p:sp>
      <p:sp>
        <p:nvSpPr>
          <p:cNvPr id="6" name="CuadroTexto 5">
            <a:extLst>
              <a:ext uri="{FF2B5EF4-FFF2-40B4-BE49-F238E27FC236}">
                <a16:creationId xmlns:a16="http://schemas.microsoft.com/office/drawing/2014/main" id="{BD72D8BC-3C12-488D-61BB-E55EE0FAB63F}"/>
              </a:ext>
            </a:extLst>
          </p:cNvPr>
          <p:cNvSpPr txBox="1"/>
          <p:nvPr/>
        </p:nvSpPr>
        <p:spPr>
          <a:xfrm>
            <a:off x="1634523" y="4680803"/>
            <a:ext cx="7195822" cy="1411477"/>
          </a:xfrm>
          <a:prstGeom prst="rect">
            <a:avLst/>
          </a:prstGeom>
          <a:noFill/>
        </p:spPr>
        <p:txBody>
          <a:bodyPr wrap="square">
            <a:spAutoFit/>
          </a:bodyPr>
          <a:lstStyle/>
          <a:p>
            <a:pPr marL="1458468" marR="1616202" algn="just">
              <a:lnSpc>
                <a:spcPct val="115000"/>
              </a:lnSpc>
            </a:pPr>
            <a:r>
              <a:rPr lang="en-GB" sz="1260" dirty="0">
                <a:solidFill>
                  <a:srgbClr val="1F3864"/>
                </a:solidFill>
                <a:latin typeface="Arial" panose="020B0604020202020204" pitchFamily="34" charset="0"/>
                <a:ea typeface="Times New Roman" panose="02020603050405020304" pitchFamily="18" charset="0"/>
                <a:cs typeface="Arial" panose="020B0604020202020204" pitchFamily="34" charset="0"/>
              </a:rPr>
              <a:t>The present work is Co-funded by the European Union. Views and opinions expressed are however those of the author(s) only and do not necessarily reflect those of the European Union or CINEA. Neither the European Union nor the granting authority can be held responsible for them.</a:t>
            </a:r>
            <a:endParaRPr lang="es-ES" sz="1260"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9" name="CuadroTexto 2">
            <a:extLst>
              <a:ext uri="{FF2B5EF4-FFF2-40B4-BE49-F238E27FC236}">
                <a16:creationId xmlns:a16="http://schemas.microsoft.com/office/drawing/2014/main" id="{F5F3ED4C-D15F-1F89-E19A-345EFCC25691}"/>
              </a:ext>
            </a:extLst>
          </p:cNvPr>
          <p:cNvGraphicFramePr/>
          <p:nvPr>
            <p:extLst>
              <p:ext uri="{D42A27DB-BD31-4B8C-83A1-F6EECF244321}">
                <p14:modId xmlns:p14="http://schemas.microsoft.com/office/powerpoint/2010/main" val="1117175150"/>
              </p:ext>
            </p:extLst>
          </p:nvPr>
        </p:nvGraphicFramePr>
        <p:xfrm>
          <a:off x="1188320" y="1793167"/>
          <a:ext cx="8088227" cy="2419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a:extLst>
              <a:ext uri="{FF2B5EF4-FFF2-40B4-BE49-F238E27FC236}">
                <a16:creationId xmlns:a16="http://schemas.microsoft.com/office/drawing/2014/main" id="{237BC669-1F50-F1A6-45E7-B829D53FDB3D}"/>
              </a:ext>
            </a:extLst>
          </p:cNvPr>
          <p:cNvSpPr>
            <a:spLocks noGrp="1"/>
          </p:cNvSpPr>
          <p:nvPr>
            <p:ph type="sldNum" sz="quarter" idx="12"/>
          </p:nvPr>
        </p:nvSpPr>
        <p:spPr/>
        <p:txBody>
          <a:bodyPr/>
          <a:lstStyle/>
          <a:p>
            <a:fld id="{868024E8-AF2C-4A9A-8BB3-836A618A3EB8}" type="slidenum">
              <a:rPr lang="es-ES" smtClean="0"/>
              <a:t>2</a:t>
            </a:fld>
            <a:endParaRPr lang="es-ES"/>
          </a:p>
        </p:txBody>
      </p:sp>
    </p:spTree>
    <p:extLst>
      <p:ext uri="{BB962C8B-B14F-4D97-AF65-F5344CB8AC3E}">
        <p14:creationId xmlns:p14="http://schemas.microsoft.com/office/powerpoint/2010/main" val="400745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20E4B-504A-6BB0-0A28-3CD92299547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AC2CD78-AE51-15B7-91EE-F40100D8D1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341"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53259629-33D6-D54C-1855-2E82D3D8EE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74CBBDB9-1F67-E477-9AB6-F826F1D70CE9}"/>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C4DC9AD7-392F-28C5-2809-08F121FA286E}"/>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C669040F-52FB-4297-DD58-F59E4DB5F33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0" name="Título 6">
            <a:extLst>
              <a:ext uri="{FF2B5EF4-FFF2-40B4-BE49-F238E27FC236}">
                <a16:creationId xmlns:a16="http://schemas.microsoft.com/office/drawing/2014/main" id="{4BB1D296-E3C6-FD45-3530-BD21ACC72B72}"/>
              </a:ext>
            </a:extLst>
          </p:cNvPr>
          <p:cNvSpPr txBox="1">
            <a:spLocks/>
          </p:cNvSpPr>
          <p:nvPr/>
        </p:nvSpPr>
        <p:spPr>
          <a:xfrm>
            <a:off x="1355420" y="205741"/>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 Política de compras sostenible</a:t>
            </a:r>
          </a:p>
        </p:txBody>
      </p:sp>
      <p:graphicFrame>
        <p:nvGraphicFramePr>
          <p:cNvPr id="2" name="Tabla 1">
            <a:extLst>
              <a:ext uri="{FF2B5EF4-FFF2-40B4-BE49-F238E27FC236}">
                <a16:creationId xmlns:a16="http://schemas.microsoft.com/office/drawing/2014/main" id="{DBB9DB21-F7B9-F9DF-1F8E-6562A9F0BBD1}"/>
              </a:ext>
            </a:extLst>
          </p:cNvPr>
          <p:cNvGraphicFramePr>
            <a:graphicFrameLocks noGrp="1"/>
          </p:cNvGraphicFramePr>
          <p:nvPr>
            <p:extLst>
              <p:ext uri="{D42A27DB-BD31-4B8C-83A1-F6EECF244321}">
                <p14:modId xmlns:p14="http://schemas.microsoft.com/office/powerpoint/2010/main" val="638813025"/>
              </p:ext>
            </p:extLst>
          </p:nvPr>
        </p:nvGraphicFramePr>
        <p:xfrm>
          <a:off x="877824" y="2477713"/>
          <a:ext cx="10222992" cy="3557327"/>
        </p:xfrm>
        <a:graphic>
          <a:graphicData uri="http://schemas.openxmlformats.org/drawingml/2006/table">
            <a:tbl>
              <a:tblPr firstRow="1" firstCol="1" bandRow="1">
                <a:tableStyleId>{5C22544A-7EE6-4342-B048-85BDC9FD1C3A}</a:tableStyleId>
              </a:tblPr>
              <a:tblGrid>
                <a:gridCol w="1271016">
                  <a:extLst>
                    <a:ext uri="{9D8B030D-6E8A-4147-A177-3AD203B41FA5}">
                      <a16:colId xmlns:a16="http://schemas.microsoft.com/office/drawing/2014/main" val="2960457453"/>
                    </a:ext>
                  </a:extLst>
                </a:gridCol>
                <a:gridCol w="1664208">
                  <a:extLst>
                    <a:ext uri="{9D8B030D-6E8A-4147-A177-3AD203B41FA5}">
                      <a16:colId xmlns:a16="http://schemas.microsoft.com/office/drawing/2014/main" val="4249255431"/>
                    </a:ext>
                  </a:extLst>
                </a:gridCol>
                <a:gridCol w="2950087">
                  <a:extLst>
                    <a:ext uri="{9D8B030D-6E8A-4147-A177-3AD203B41FA5}">
                      <a16:colId xmlns:a16="http://schemas.microsoft.com/office/drawing/2014/main" val="2939607437"/>
                    </a:ext>
                  </a:extLst>
                </a:gridCol>
                <a:gridCol w="2136218">
                  <a:extLst>
                    <a:ext uri="{9D8B030D-6E8A-4147-A177-3AD203B41FA5}">
                      <a16:colId xmlns:a16="http://schemas.microsoft.com/office/drawing/2014/main" val="326752628"/>
                    </a:ext>
                  </a:extLst>
                </a:gridCol>
                <a:gridCol w="2201463">
                  <a:extLst>
                    <a:ext uri="{9D8B030D-6E8A-4147-A177-3AD203B41FA5}">
                      <a16:colId xmlns:a16="http://schemas.microsoft.com/office/drawing/2014/main" val="3685991505"/>
                    </a:ext>
                  </a:extLst>
                </a:gridCol>
              </a:tblGrid>
              <a:tr h="3557327">
                <a:tc>
                  <a:txBody>
                    <a:bodyPr/>
                    <a:lstStyle/>
                    <a:p>
                      <a:pPr algn="just"/>
                      <a:r>
                        <a:rPr lang="it-IT" sz="1600" dirty="0">
                          <a:effectLst/>
                        </a:rPr>
                        <a:t>RIGA (Letonia)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961" marR="39961" marT="0" marB="0"/>
                </a:tc>
                <a:tc>
                  <a:txBody>
                    <a:bodyPr/>
                    <a:lstStyle/>
                    <a:p>
                      <a:pPr marL="0" marR="74930" lvl="0" indent="0" algn="just">
                        <a:spcAft>
                          <a:spcPts val="0"/>
                        </a:spcAft>
                        <a:buSzPts val="1000"/>
                        <a:buFont typeface="Symbol" panose="05050102010706020507" pitchFamily="18" charset="2"/>
                        <a:buNone/>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Iluminación, electrodomésticos y sistemas de calefacción, ventilación y aire acondicionado mejorados.</a:t>
                      </a:r>
                    </a:p>
                    <a:p>
                      <a:pPr marL="0" marR="74930" lvl="0" indent="0" algn="just">
                        <a:spcAft>
                          <a:spcPts val="0"/>
                        </a:spcAft>
                        <a:buSzPts val="1000"/>
                        <a:buFont typeface="Symbol" panose="05050102010706020507" pitchFamily="18" charset="2"/>
                        <a:buNone/>
                        <a:tabLst>
                          <a:tab pos="228600" algn="l"/>
                        </a:tabLst>
                      </a:pP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74930" lvl="0" indent="0" algn="just">
                        <a:spcAft>
                          <a:spcPts val="0"/>
                        </a:spcAft>
                        <a:buSzPts val="1000"/>
                        <a:buFont typeface="Symbol" panose="05050102010706020507" pitchFamily="18" charset="2"/>
                        <a:buNone/>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Energías renovables (paneles solares)</a:t>
                      </a:r>
                    </a:p>
                    <a:p>
                      <a:pPr marL="0" marR="74930" lvl="0" indent="0" algn="just">
                        <a:spcAft>
                          <a:spcPts val="0"/>
                        </a:spcAft>
                        <a:buSzPts val="1000"/>
                        <a:buFont typeface="Symbol" panose="05050102010706020507" pitchFamily="18" charset="2"/>
                        <a:buNone/>
                        <a:tabLst>
                          <a:tab pos="228600" algn="l"/>
                        </a:tabLst>
                      </a:pP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74930" indent="0" algn="just">
                        <a:spcAft>
                          <a:spcPts val="0"/>
                        </a:spcAft>
                        <a:buFontTx/>
                        <a:buNone/>
                      </a:pPr>
                      <a:r>
                        <a:rPr lang="es-ES" sz="1200" dirty="0">
                          <a:effectLst/>
                        </a:rPr>
                        <a:t>Ingredientes con certificación sostenible (MSC y RSPCA).</a:t>
                      </a:r>
                    </a:p>
                    <a:p>
                      <a:pPr marL="0" marR="74930" indent="0" algn="just">
                        <a:spcAft>
                          <a:spcPts val="0"/>
                        </a:spcAft>
                        <a:buFontTx/>
                        <a:buNone/>
                      </a:pPr>
                      <a:endParaRPr lang="es-ES" sz="1200" dirty="0">
                        <a:effectLst/>
                      </a:endParaRPr>
                    </a:p>
                    <a:p>
                      <a:pPr marL="0" marR="74930" indent="0" algn="just">
                        <a:spcAft>
                          <a:spcPts val="0"/>
                        </a:spcAft>
                        <a:buFontTx/>
                        <a:buNone/>
                      </a:pPr>
                      <a:r>
                        <a:rPr lang="es-ES" sz="1200" dirty="0">
                          <a:effectLst/>
                        </a:rPr>
                        <a:t>Reducción de artículos de un solo uso</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961" marR="39961" marT="0" marB="0">
                    <a:solidFill>
                      <a:srgbClr val="C00000"/>
                    </a:solidFill>
                  </a:tcPr>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Conservación del agua (por ejemplo, grifos y duchas de bajo caudal y prácticas de lavado eficientes).</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Gestión de residuos (compostaje de restos de comida, reciclaje y minimización de la generación de residuos)</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Compromiso de los huéspedes (programas de reutilización de toallas y sábanas, opciones de ahorro de energía en las habitaciones apagando las luces y ajustando los termostatos, material educativo).</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Compromiso de los empleados (formación e incentivos)</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Informe de sostenibilidad</a:t>
                      </a:r>
                    </a:p>
                  </a:txBody>
                  <a:tcPr marL="39961" marR="39961" marT="0" marB="0"/>
                </a:tc>
                <a:tc>
                  <a:txBody>
                    <a:bodyPr/>
                    <a:lstStyle/>
                    <a:p>
                      <a:pPr marL="285750" marR="74930" indent="-285750" algn="just">
                        <a:spcAft>
                          <a:spcPts val="0"/>
                        </a:spcAft>
                        <a:buFontTx/>
                        <a:buChar char="-"/>
                      </a:pPr>
                      <a:r>
                        <a:rPr lang="es-ES" sz="1400" dirty="0">
                          <a:effectLst/>
                        </a:rPr>
                        <a:t>Alimentos de origen local.</a:t>
                      </a:r>
                    </a:p>
                    <a:p>
                      <a:pPr marL="0" marR="74930" indent="0" algn="just">
                        <a:spcAft>
                          <a:spcPts val="0"/>
                        </a:spcAft>
                        <a:buFontTx/>
                        <a:buNone/>
                      </a:pPr>
                      <a:endParaRPr lang="es-ES" sz="1400" dirty="0">
                        <a:effectLst/>
                      </a:endParaRPr>
                    </a:p>
                    <a:p>
                      <a:pPr marL="285750" marR="74930" indent="-285750" algn="just">
                        <a:spcAft>
                          <a:spcPts val="0"/>
                        </a:spcAft>
                        <a:buFontTx/>
                        <a:buChar char="-"/>
                      </a:pPr>
                      <a:r>
                        <a:rPr lang="es-ES" sz="1400" dirty="0">
                          <a:effectLst/>
                        </a:rPr>
                        <a:t>Implicación de la comunidad (asociación con ONG o iniciativas locales centradas en la conservación del medio ambiente o huertos comunitarios)</a:t>
                      </a:r>
                      <a:r>
                        <a:rPr lang="en-US" sz="1400" dirty="0">
                          <a:effectLst/>
                        </a:rPr>
                        <a:t> </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961" marR="39961" marT="0" marB="0">
                    <a:solidFill>
                      <a:srgbClr val="114B65"/>
                    </a:solidFill>
                  </a:tcPr>
                </a:tc>
                <a:tc>
                  <a:txBody>
                    <a:bodyPr/>
                    <a:lstStyle/>
                    <a:p>
                      <a:pPr marL="342900" marR="74930" lvl="0" indent="-342900" algn="just">
                        <a:spcAft>
                          <a:spcPts val="0"/>
                        </a:spcAft>
                        <a:buSzPts val="1000"/>
                        <a:buFont typeface="Symbol" panose="05050102010706020507" pitchFamily="18" charset="2"/>
                        <a:buChar char=""/>
                        <a:tabLst>
                          <a:tab pos="228600" algn="l"/>
                        </a:tabLst>
                      </a:pPr>
                      <a:r>
                        <a:rPr lang="it-IT" sz="1400" dirty="0">
                          <a:effectLst/>
                        </a:rPr>
                        <a:t>Certificación EarthCheck</a:t>
                      </a:r>
                    </a:p>
                    <a:p>
                      <a:pPr marL="342900" marR="74930" lvl="0" indent="-342900" algn="just">
                        <a:spcAft>
                          <a:spcPts val="0"/>
                        </a:spcAft>
                        <a:buSzPts val="1000"/>
                        <a:buFont typeface="Symbol" panose="05050102010706020507" pitchFamily="18" charset="2"/>
                        <a:buChar char=""/>
                        <a:tabLst>
                          <a:tab pos="228600" algn="l"/>
                        </a:tabLst>
                      </a:pPr>
                      <a:r>
                        <a:rPr lang="it-IT" sz="1400" dirty="0">
                          <a:effectLst/>
                        </a:rPr>
                        <a:t>Convenio con</a:t>
                      </a:r>
                      <a:r>
                        <a:rPr lang="en-US" sz="1400" dirty="0">
                          <a:effectLst/>
                        </a:rPr>
                        <a:t> Too Good To Go</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961" marR="39961" marT="0" marB="0"/>
                </a:tc>
                <a:extLst>
                  <a:ext uri="{0D108BD9-81ED-4DB2-BD59-A6C34878D82A}">
                    <a16:rowId xmlns:a16="http://schemas.microsoft.com/office/drawing/2014/main" val="3125707594"/>
                  </a:ext>
                </a:extLst>
              </a:tr>
            </a:tbl>
          </a:graphicData>
        </a:graphic>
      </p:graphicFrame>
      <p:pic>
        <p:nvPicPr>
          <p:cNvPr id="12" name="Imagen 11">
            <a:extLst>
              <a:ext uri="{FF2B5EF4-FFF2-40B4-BE49-F238E27FC236}">
                <a16:creationId xmlns:a16="http://schemas.microsoft.com/office/drawing/2014/main" id="{C7F4DA52-56AE-E701-C775-6792B3FDD3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6146" y="937896"/>
            <a:ext cx="4453128" cy="1539817"/>
          </a:xfrm>
          <a:prstGeom prst="rect">
            <a:avLst/>
          </a:prstGeom>
        </p:spPr>
      </p:pic>
      <p:sp>
        <p:nvSpPr>
          <p:cNvPr id="7" name="Marcador de número de diapositiva 6">
            <a:extLst>
              <a:ext uri="{FF2B5EF4-FFF2-40B4-BE49-F238E27FC236}">
                <a16:creationId xmlns:a16="http://schemas.microsoft.com/office/drawing/2014/main" id="{14ED47EF-90BA-F34B-816A-383B190ED4B4}"/>
              </a:ext>
            </a:extLst>
          </p:cNvPr>
          <p:cNvSpPr>
            <a:spLocks noGrp="1"/>
          </p:cNvSpPr>
          <p:nvPr>
            <p:ph type="sldNum" sz="quarter" idx="12"/>
          </p:nvPr>
        </p:nvSpPr>
        <p:spPr/>
        <p:txBody>
          <a:bodyPr/>
          <a:lstStyle/>
          <a:p>
            <a:fld id="{868024E8-AF2C-4A9A-8BB3-836A618A3EB8}" type="slidenum">
              <a:rPr lang="es-ES" smtClean="0"/>
              <a:t>20</a:t>
            </a:fld>
            <a:endParaRPr lang="es-ES"/>
          </a:p>
        </p:txBody>
      </p:sp>
    </p:spTree>
    <p:extLst>
      <p:ext uri="{BB962C8B-B14F-4D97-AF65-F5344CB8AC3E}">
        <p14:creationId xmlns:p14="http://schemas.microsoft.com/office/powerpoint/2010/main" val="364633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5400"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DAD40A4E-8755-737D-542C-07CAE7DC918E}"/>
              </a:ext>
            </a:extLst>
          </p:cNvPr>
          <p:cNvSpPr txBox="1"/>
          <p:nvPr/>
        </p:nvSpPr>
        <p:spPr>
          <a:xfrm>
            <a:off x="947850" y="1065426"/>
            <a:ext cx="9287372" cy="424732"/>
          </a:xfrm>
          <a:prstGeom prst="rect">
            <a:avLst/>
          </a:prstGeom>
          <a:noFill/>
        </p:spPr>
        <p:txBody>
          <a:bodyPr wrap="square">
            <a:spAutoFit/>
          </a:bodyPr>
          <a:lstStyle/>
          <a:p>
            <a:r>
              <a:rPr lang="es-ES" sz="2160" b="1" dirty="0">
                <a:latin typeface="+mj-lt"/>
              </a:rPr>
              <a:t>Proveedores de alimentación, bebidas y consumibles</a:t>
            </a:r>
          </a:p>
        </p:txBody>
      </p:sp>
      <p:sp>
        <p:nvSpPr>
          <p:cNvPr id="2" name="CuadroTexto 1">
            <a:extLst>
              <a:ext uri="{FF2B5EF4-FFF2-40B4-BE49-F238E27FC236}">
                <a16:creationId xmlns:a16="http://schemas.microsoft.com/office/drawing/2014/main" id="{5B68D0E8-0896-C96D-7BCE-1529D2C52B7E}"/>
              </a:ext>
            </a:extLst>
          </p:cNvPr>
          <p:cNvSpPr txBox="1"/>
          <p:nvPr/>
        </p:nvSpPr>
        <p:spPr>
          <a:xfrm>
            <a:off x="947850" y="1470310"/>
            <a:ext cx="10296299" cy="590931"/>
          </a:xfrm>
          <a:prstGeom prst="rect">
            <a:avLst/>
          </a:prstGeom>
          <a:noFill/>
        </p:spPr>
        <p:txBody>
          <a:bodyPr wrap="square" rtlCol="0">
            <a:spAutoFit/>
          </a:bodyPr>
          <a:lstStyle/>
          <a:p>
            <a:r>
              <a:rPr lang="es-ES" sz="1620" dirty="0">
                <a:latin typeface="+mj-lt"/>
              </a:rPr>
              <a:t>Como en la mayor parte de acciones orientadas a proveedores, los requerimientos o </a:t>
            </a:r>
            <a:r>
              <a:rPr lang="es-ES" sz="1620" b="1" dirty="0">
                <a:solidFill>
                  <a:schemeClr val="accent4">
                    <a:lumMod val="50000"/>
                  </a:schemeClr>
                </a:solidFill>
                <a:latin typeface="+mj-lt"/>
              </a:rPr>
              <a:t>recomendaciones se centran en la producción de los bienes y en el transporte al establecimiento. </a:t>
            </a:r>
          </a:p>
        </p:txBody>
      </p:sp>
      <p:sp>
        <p:nvSpPr>
          <p:cNvPr id="11" name="CuadroTexto 10">
            <a:extLst>
              <a:ext uri="{FF2B5EF4-FFF2-40B4-BE49-F238E27FC236}">
                <a16:creationId xmlns:a16="http://schemas.microsoft.com/office/drawing/2014/main" id="{97022C71-9927-B1CF-E255-188CCC3CB9DB}"/>
              </a:ext>
            </a:extLst>
          </p:cNvPr>
          <p:cNvSpPr txBox="1"/>
          <p:nvPr/>
        </p:nvSpPr>
        <p:spPr>
          <a:xfrm>
            <a:off x="947850" y="2148572"/>
            <a:ext cx="9287372" cy="341632"/>
          </a:xfrm>
          <a:prstGeom prst="rect">
            <a:avLst/>
          </a:prstGeom>
          <a:noFill/>
        </p:spPr>
        <p:txBody>
          <a:bodyPr wrap="square">
            <a:spAutoFit/>
          </a:bodyPr>
          <a:lstStyle/>
          <a:p>
            <a:r>
              <a:rPr lang="es-ES" sz="1620" b="1" dirty="0">
                <a:latin typeface="+mj-lt"/>
              </a:rPr>
              <a:t>Opciones para la reducción de emisiones</a:t>
            </a:r>
            <a:endParaRPr lang="es-ES" sz="1620" b="1" dirty="0"/>
          </a:p>
        </p:txBody>
      </p:sp>
      <p:sp>
        <p:nvSpPr>
          <p:cNvPr id="12" name="CuadroTexto 11">
            <a:extLst>
              <a:ext uri="{FF2B5EF4-FFF2-40B4-BE49-F238E27FC236}">
                <a16:creationId xmlns:a16="http://schemas.microsoft.com/office/drawing/2014/main" id="{E48F6264-27AD-9D36-9FB0-A2F60D06C312}"/>
              </a:ext>
            </a:extLst>
          </p:cNvPr>
          <p:cNvSpPr txBox="1"/>
          <p:nvPr/>
        </p:nvSpPr>
        <p:spPr>
          <a:xfrm>
            <a:off x="769562" y="2520499"/>
            <a:ext cx="10296299" cy="3831818"/>
          </a:xfrm>
          <a:prstGeom prst="rect">
            <a:avLst/>
          </a:prstGeom>
          <a:noFill/>
        </p:spPr>
        <p:txBody>
          <a:bodyPr wrap="square" rtlCol="0">
            <a:spAutoFit/>
          </a:bodyPr>
          <a:lstStyle/>
          <a:p>
            <a:pPr algn="just"/>
            <a:endParaRPr lang="es-ES" sz="1620" b="1" dirty="0">
              <a:solidFill>
                <a:schemeClr val="accent4">
                  <a:lumMod val="50000"/>
                </a:schemeClr>
              </a:solidFill>
              <a:latin typeface="+mj-lt"/>
            </a:endParaRPr>
          </a:p>
          <a:p>
            <a:pPr marL="257175" indent="-257175" algn="just">
              <a:buFont typeface="Arial" panose="020B0604020202020204" pitchFamily="34" charset="0"/>
              <a:buChar char="•"/>
            </a:pPr>
            <a:r>
              <a:rPr lang="es-ES" sz="1620" b="1" dirty="0">
                <a:solidFill>
                  <a:schemeClr val="accent4">
                    <a:lumMod val="50000"/>
                  </a:schemeClr>
                </a:solidFill>
                <a:latin typeface="+mj-lt"/>
              </a:rPr>
              <a:t>Comprar productos locales para reducir la huella de carbono </a:t>
            </a:r>
            <a:r>
              <a:rPr lang="es-ES" sz="1620" dirty="0">
                <a:solidFill>
                  <a:schemeClr val="accent4">
                    <a:lumMod val="50000"/>
                  </a:schemeClr>
                </a:solidFill>
                <a:latin typeface="+mj-lt"/>
              </a:rPr>
              <a:t>asociada con el transporte</a:t>
            </a:r>
            <a:r>
              <a:rPr lang="es-ES" sz="1620" b="1" dirty="0">
                <a:solidFill>
                  <a:schemeClr val="accent4">
                    <a:lumMod val="50000"/>
                  </a:schemeClr>
                </a:solidFill>
                <a:latin typeface="+mj-lt"/>
              </a:rPr>
              <a:t>: seleccionar productos de temporada que no requieran almacenamiento prolongado, ni transporte de larga distancia</a:t>
            </a:r>
            <a:r>
              <a:rPr lang="es-ES" sz="1620" dirty="0">
                <a:latin typeface="+mj-lt"/>
              </a:rPr>
              <a:t>.</a:t>
            </a:r>
          </a:p>
          <a:p>
            <a:pPr marL="257175" indent="-257175" algn="just">
              <a:buFont typeface="Arial" panose="020B0604020202020204" pitchFamily="34" charset="0"/>
              <a:buChar char="•"/>
            </a:pPr>
            <a:endParaRPr lang="es-ES" sz="1620" dirty="0">
              <a:latin typeface="+mj-lt"/>
            </a:endParaRPr>
          </a:p>
          <a:p>
            <a:pPr marL="257175" indent="-257175" algn="just">
              <a:buFont typeface="Arial" panose="020B0604020202020204" pitchFamily="34" charset="0"/>
              <a:buChar char="•"/>
            </a:pPr>
            <a:r>
              <a:rPr lang="es-ES" sz="1620" dirty="0">
                <a:latin typeface="+mj-lt"/>
              </a:rPr>
              <a:t>Solicitar el uso de </a:t>
            </a:r>
            <a:r>
              <a:rPr lang="es-ES" sz="1620" b="1" dirty="0">
                <a:solidFill>
                  <a:schemeClr val="accent4">
                    <a:lumMod val="50000"/>
                  </a:schemeClr>
                </a:solidFill>
                <a:latin typeface="+mj-lt"/>
              </a:rPr>
              <a:t>materiales de embalaje ecológicos, reciclados y reciclables. Pedir la reducción del embalaje innecesario y el uso de embalaje reutilizable.</a:t>
            </a:r>
          </a:p>
          <a:p>
            <a:pPr marL="257175" indent="-257175" algn="just">
              <a:buFont typeface="Arial" panose="020B0604020202020204" pitchFamily="34" charset="0"/>
              <a:buChar char="•"/>
            </a:pPr>
            <a:endParaRPr lang="es-ES" sz="1620" b="1" dirty="0">
              <a:solidFill>
                <a:schemeClr val="accent4">
                  <a:lumMod val="50000"/>
                </a:schemeClr>
              </a:solidFill>
              <a:latin typeface="+mj-lt"/>
            </a:endParaRPr>
          </a:p>
          <a:p>
            <a:pPr marL="257175" indent="-257175" algn="just">
              <a:buFont typeface="Arial" panose="020B0604020202020204" pitchFamily="34" charset="0"/>
              <a:buChar char="•"/>
            </a:pPr>
            <a:r>
              <a:rPr lang="es-ES" sz="1620" dirty="0">
                <a:latin typeface="+mj-lt"/>
              </a:rPr>
              <a:t>Fomentar la compra de productos de proveedores que utilicen prácticas de</a:t>
            </a:r>
            <a:r>
              <a:rPr lang="es-ES" sz="1620" b="1" dirty="0">
                <a:latin typeface="+mj-lt"/>
              </a:rPr>
              <a:t> </a:t>
            </a:r>
            <a:r>
              <a:rPr lang="es-ES" sz="1620" b="1" dirty="0">
                <a:solidFill>
                  <a:schemeClr val="accent4">
                    <a:lumMod val="50000"/>
                  </a:schemeClr>
                </a:solidFill>
                <a:latin typeface="+mj-lt"/>
              </a:rPr>
              <a:t>agricultura regenerativa</a:t>
            </a:r>
            <a:r>
              <a:rPr lang="es-ES" sz="1620" dirty="0">
                <a:latin typeface="+mj-lt"/>
              </a:rPr>
              <a:t>. (Igualmente, asegurarse de que los productos animales  respetan los estándares de bienestar animal).</a:t>
            </a:r>
          </a:p>
          <a:p>
            <a:pPr algn="just"/>
            <a:endParaRPr lang="es-ES" sz="1620" b="1" dirty="0">
              <a:latin typeface="+mj-lt"/>
            </a:endParaRPr>
          </a:p>
          <a:p>
            <a:pPr marL="257175" indent="-257175" algn="just">
              <a:buFont typeface="Arial" panose="020B0604020202020204" pitchFamily="34" charset="0"/>
              <a:buChar char="•"/>
            </a:pPr>
            <a:r>
              <a:rPr lang="es-ES" sz="1620" b="1" dirty="0">
                <a:solidFill>
                  <a:schemeClr val="accent4">
                    <a:lumMod val="50000"/>
                  </a:schemeClr>
                </a:solidFill>
                <a:latin typeface="+mj-lt"/>
              </a:rPr>
              <a:t>Colaborar con proveedores en la planificación de las comandas para reducir el desperdicio </a:t>
            </a:r>
            <a:r>
              <a:rPr lang="es-ES" sz="1620" dirty="0">
                <a:latin typeface="+mj-lt"/>
              </a:rPr>
              <a:t>de y la gestión eficiente de inventarios.</a:t>
            </a:r>
          </a:p>
          <a:p>
            <a:pPr algn="just"/>
            <a:endParaRPr lang="es-ES" sz="1620" b="1" dirty="0">
              <a:latin typeface="+mj-lt"/>
            </a:endParaRPr>
          </a:p>
          <a:p>
            <a:pPr marL="257175" indent="-257175" algn="just">
              <a:buFont typeface="Arial" panose="020B0604020202020204" pitchFamily="34" charset="0"/>
              <a:buChar char="•"/>
            </a:pPr>
            <a:r>
              <a:rPr lang="es-ES" sz="1620" dirty="0">
                <a:latin typeface="+mj-lt"/>
              </a:rPr>
              <a:t>Establecer </a:t>
            </a:r>
            <a:r>
              <a:rPr lang="es-ES" sz="1620" b="1" dirty="0">
                <a:solidFill>
                  <a:schemeClr val="accent4">
                    <a:lumMod val="50000"/>
                  </a:schemeClr>
                </a:solidFill>
                <a:latin typeface="+mj-lt"/>
              </a:rPr>
              <a:t>vínculos con entidades locales  y plataformas </a:t>
            </a:r>
            <a:r>
              <a:rPr lang="es-ES" sz="1620" dirty="0">
                <a:latin typeface="+mj-lt"/>
              </a:rPr>
              <a:t>para reducir el desperdicio.</a:t>
            </a:r>
          </a:p>
          <a:p>
            <a:pPr marL="257175" indent="-257175" algn="just">
              <a:buFont typeface="Arial" panose="020B0604020202020204" pitchFamily="34" charset="0"/>
              <a:buChar char="•"/>
            </a:pPr>
            <a:endParaRPr lang="es-ES" sz="1620" b="1" dirty="0">
              <a:solidFill>
                <a:schemeClr val="accent4">
                  <a:lumMod val="50000"/>
                </a:schemeClr>
              </a:solidFill>
              <a:latin typeface="+mj-lt"/>
            </a:endParaRPr>
          </a:p>
        </p:txBody>
      </p:sp>
      <p:sp>
        <p:nvSpPr>
          <p:cNvPr id="10" name="Título 6">
            <a:extLst>
              <a:ext uri="{FF2B5EF4-FFF2-40B4-BE49-F238E27FC236}">
                <a16:creationId xmlns:a16="http://schemas.microsoft.com/office/drawing/2014/main" id="{7EDC4811-1B43-5BCF-44A5-88B098943969}"/>
              </a:ext>
            </a:extLst>
          </p:cNvPr>
          <p:cNvSpPr txBox="1">
            <a:spLocks/>
          </p:cNvSpPr>
          <p:nvPr/>
        </p:nvSpPr>
        <p:spPr>
          <a:xfrm>
            <a:off x="1346276" y="205741"/>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 Consumo y proveedores locales</a:t>
            </a:r>
          </a:p>
        </p:txBody>
      </p:sp>
      <p:sp>
        <p:nvSpPr>
          <p:cNvPr id="7" name="Marcador de número de diapositiva 6">
            <a:extLst>
              <a:ext uri="{FF2B5EF4-FFF2-40B4-BE49-F238E27FC236}">
                <a16:creationId xmlns:a16="http://schemas.microsoft.com/office/drawing/2014/main" id="{3CA23AED-E7B4-8349-6C72-2F628145CC8D}"/>
              </a:ext>
            </a:extLst>
          </p:cNvPr>
          <p:cNvSpPr>
            <a:spLocks noGrp="1"/>
          </p:cNvSpPr>
          <p:nvPr>
            <p:ph type="sldNum" sz="quarter" idx="12"/>
          </p:nvPr>
        </p:nvSpPr>
        <p:spPr/>
        <p:txBody>
          <a:bodyPr/>
          <a:lstStyle/>
          <a:p>
            <a:fld id="{868024E8-AF2C-4A9A-8BB3-836A618A3EB8}" type="slidenum">
              <a:rPr lang="es-ES" smtClean="0"/>
              <a:t>21</a:t>
            </a:fld>
            <a:endParaRPr lang="es-ES"/>
          </a:p>
        </p:txBody>
      </p:sp>
    </p:spTree>
    <p:extLst>
      <p:ext uri="{BB962C8B-B14F-4D97-AF65-F5344CB8AC3E}">
        <p14:creationId xmlns:p14="http://schemas.microsoft.com/office/powerpoint/2010/main" val="276813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EB2B6-893B-BE76-CA9A-767CE98AEBFC}"/>
            </a:ext>
          </a:extLst>
        </p:cNvPr>
        <p:cNvGrpSpPr/>
        <p:nvPr/>
      </p:nvGrpSpPr>
      <p:grpSpPr>
        <a:xfrm>
          <a:off x="0" y="0"/>
          <a:ext cx="0" cy="0"/>
          <a:chOff x="0" y="0"/>
          <a:chExt cx="0" cy="0"/>
        </a:xfrm>
      </p:grpSpPr>
      <p:pic>
        <p:nvPicPr>
          <p:cNvPr id="7" name="Immagine 6" descr="Immagine che contiene Carattere, logo, simbolo, Elementi grafici&#10;&#10;Descrizione generata automaticamente">
            <a:extLst>
              <a:ext uri="{FF2B5EF4-FFF2-40B4-BE49-F238E27FC236}">
                <a16:creationId xmlns:a16="http://schemas.microsoft.com/office/drawing/2014/main" id="{A27F2E7D-BF1E-3423-77FD-80565DDAB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5145" y="1"/>
            <a:ext cx="1300038" cy="1300038"/>
          </a:xfrm>
          <a:prstGeom prst="rect">
            <a:avLst/>
          </a:prstGeom>
        </p:spPr>
      </p:pic>
      <p:sp>
        <p:nvSpPr>
          <p:cNvPr id="5" name="QuadreDeText 4">
            <a:extLst>
              <a:ext uri="{FF2B5EF4-FFF2-40B4-BE49-F238E27FC236}">
                <a16:creationId xmlns:a16="http://schemas.microsoft.com/office/drawing/2014/main" id="{73859146-9994-8206-8AC7-FEDBB2AC8EC7}"/>
              </a:ext>
            </a:extLst>
          </p:cNvPr>
          <p:cNvSpPr txBox="1"/>
          <p:nvPr/>
        </p:nvSpPr>
        <p:spPr>
          <a:xfrm>
            <a:off x="609600" y="176937"/>
            <a:ext cx="10012680" cy="1452705"/>
          </a:xfrm>
          <a:prstGeom prst="rect">
            <a:avLst/>
          </a:prstGeom>
          <a:noFill/>
        </p:spPr>
        <p:txBody>
          <a:bodyPr wrap="square">
            <a:spAutoFit/>
          </a:bodyPr>
          <a:lstStyle/>
          <a:p>
            <a:pPr algn="ctr">
              <a:lnSpc>
                <a:spcPct val="100000"/>
              </a:lnSpc>
            </a:pPr>
            <a:r>
              <a:rPr lang="es-ES" sz="2800" b="1" dirty="0">
                <a:solidFill>
                  <a:srgbClr val="0070C0"/>
                </a:solidFill>
              </a:rPr>
              <a:t>3- Buenas prácticas para reducir el consumo energético </a:t>
            </a:r>
            <a:r>
              <a:rPr lang="es-ES" sz="2800" b="1" dirty="0">
                <a:solidFill>
                  <a:schemeClr val="tx2">
                    <a:lumMod val="75000"/>
                    <a:lumOff val="25000"/>
                  </a:schemeClr>
                </a:solidFill>
              </a:rPr>
              <a:t>– </a:t>
            </a:r>
          </a:p>
          <a:p>
            <a:pPr algn="ctr">
              <a:lnSpc>
                <a:spcPct val="100000"/>
              </a:lnSpc>
            </a:pPr>
            <a:r>
              <a:rPr lang="es-ES" sz="2800" b="1" dirty="0">
                <a:solidFill>
                  <a:srgbClr val="FF0000"/>
                </a:solidFill>
              </a:rPr>
              <a:t>Alcance 3</a:t>
            </a:r>
          </a:p>
          <a:p>
            <a:endParaRPr lang="es-ES" sz="3240" b="1" spc="-5" dirty="0">
              <a:solidFill>
                <a:srgbClr val="154097"/>
              </a:solidFill>
              <a:latin typeface="Montserrat" panose="020B0604020202020204" charset="0"/>
              <a:ea typeface="+mj-ea"/>
            </a:endParaRPr>
          </a:p>
        </p:txBody>
      </p:sp>
      <p:pic>
        <p:nvPicPr>
          <p:cNvPr id="13" name="Imagen 23">
            <a:extLst>
              <a:ext uri="{FF2B5EF4-FFF2-40B4-BE49-F238E27FC236}">
                <a16:creationId xmlns:a16="http://schemas.microsoft.com/office/drawing/2014/main" id="{6A25282E-2B91-8A09-C657-7A70CFE3C4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047" y="6322286"/>
            <a:ext cx="1349191" cy="399189"/>
          </a:xfrm>
          <a:prstGeom prst="rect">
            <a:avLst/>
          </a:prstGeom>
          <a:noFill/>
          <a:ln>
            <a:noFill/>
          </a:ln>
          <a:effectLst/>
        </p:spPr>
      </p:pic>
      <p:sp>
        <p:nvSpPr>
          <p:cNvPr id="11" name="AutoShape 2" descr="Logo Lopesan">
            <a:extLst>
              <a:ext uri="{FF2B5EF4-FFF2-40B4-BE49-F238E27FC236}">
                <a16:creationId xmlns:a16="http://schemas.microsoft.com/office/drawing/2014/main" id="{95DEAE72-71E1-2BCD-65DF-E8D7134B3046}"/>
              </a:ext>
            </a:extLst>
          </p:cNvPr>
          <p:cNvSpPr>
            <a:spLocks noChangeAspect="1" noChangeArrowheads="1"/>
          </p:cNvSpPr>
          <p:nvPr/>
        </p:nvSpPr>
        <p:spPr bwMode="auto">
          <a:xfrm>
            <a:off x="5958840" y="3291840"/>
            <a:ext cx="274320" cy="274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endParaRPr lang="es-ES" sz="1620"/>
          </a:p>
        </p:txBody>
      </p:sp>
      <p:graphicFrame>
        <p:nvGraphicFramePr>
          <p:cNvPr id="2" name="Tabla 1">
            <a:extLst>
              <a:ext uri="{FF2B5EF4-FFF2-40B4-BE49-F238E27FC236}">
                <a16:creationId xmlns:a16="http://schemas.microsoft.com/office/drawing/2014/main" id="{CD980E1D-EDEF-77B8-1619-1A739EA82B01}"/>
              </a:ext>
            </a:extLst>
          </p:cNvPr>
          <p:cNvGraphicFramePr>
            <a:graphicFrameLocks noGrp="1"/>
          </p:cNvGraphicFramePr>
          <p:nvPr>
            <p:extLst>
              <p:ext uri="{D42A27DB-BD31-4B8C-83A1-F6EECF244321}">
                <p14:modId xmlns:p14="http://schemas.microsoft.com/office/powerpoint/2010/main" val="3837230142"/>
              </p:ext>
            </p:extLst>
          </p:nvPr>
        </p:nvGraphicFramePr>
        <p:xfrm>
          <a:off x="842923" y="3053324"/>
          <a:ext cx="10579515" cy="3291840"/>
        </p:xfrm>
        <a:graphic>
          <a:graphicData uri="http://schemas.openxmlformats.org/drawingml/2006/table">
            <a:tbl>
              <a:tblPr firstRow="1" firstCol="1" bandRow="1">
                <a:tableStyleId>{5C22544A-7EE6-4342-B048-85BDC9FD1C3A}</a:tableStyleId>
              </a:tblPr>
              <a:tblGrid>
                <a:gridCol w="1594125">
                  <a:extLst>
                    <a:ext uri="{9D8B030D-6E8A-4147-A177-3AD203B41FA5}">
                      <a16:colId xmlns:a16="http://schemas.microsoft.com/office/drawing/2014/main" val="1614470289"/>
                    </a:ext>
                  </a:extLst>
                </a:gridCol>
                <a:gridCol w="2363098">
                  <a:extLst>
                    <a:ext uri="{9D8B030D-6E8A-4147-A177-3AD203B41FA5}">
                      <a16:colId xmlns:a16="http://schemas.microsoft.com/office/drawing/2014/main" val="3572056701"/>
                    </a:ext>
                  </a:extLst>
                </a:gridCol>
                <a:gridCol w="2109115">
                  <a:extLst>
                    <a:ext uri="{9D8B030D-6E8A-4147-A177-3AD203B41FA5}">
                      <a16:colId xmlns:a16="http://schemas.microsoft.com/office/drawing/2014/main" val="61956958"/>
                    </a:ext>
                  </a:extLst>
                </a:gridCol>
                <a:gridCol w="2222646">
                  <a:extLst>
                    <a:ext uri="{9D8B030D-6E8A-4147-A177-3AD203B41FA5}">
                      <a16:colId xmlns:a16="http://schemas.microsoft.com/office/drawing/2014/main" val="894739054"/>
                    </a:ext>
                  </a:extLst>
                </a:gridCol>
                <a:gridCol w="2290531">
                  <a:extLst>
                    <a:ext uri="{9D8B030D-6E8A-4147-A177-3AD203B41FA5}">
                      <a16:colId xmlns:a16="http://schemas.microsoft.com/office/drawing/2014/main" val="191538032"/>
                    </a:ext>
                  </a:extLst>
                </a:gridCol>
              </a:tblGrid>
              <a:tr h="1263015">
                <a:tc>
                  <a:txBody>
                    <a:bodyPr/>
                    <a:lstStyle/>
                    <a:p>
                      <a:pPr algn="just"/>
                      <a:r>
                        <a:rPr lang="it-IT" sz="1600" dirty="0">
                          <a:effectLst/>
                        </a:rPr>
                        <a:t>CANARIAS</a:t>
                      </a:r>
                    </a:p>
                    <a:p>
                      <a:pPr algn="just"/>
                      <a:r>
                        <a:rPr lang="it-IT" sz="1600" dirty="0">
                          <a:effectLst/>
                        </a:rPr>
                        <a:t>(España).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71450" marR="74930" indent="-171450" algn="just">
                        <a:buFontTx/>
                        <a:buChar char="-"/>
                      </a:pPr>
                      <a:r>
                        <a:rPr lang="es-ES" sz="1400" dirty="0">
                          <a:effectLst/>
                        </a:rPr>
                        <a:t>Energía renovable (paneles solares)</a:t>
                      </a:r>
                    </a:p>
                    <a:p>
                      <a:pPr marL="171450" marR="74930" indent="-171450" algn="just">
                        <a:buFontTx/>
                        <a:buChar char="-"/>
                      </a:pPr>
                      <a:r>
                        <a:rPr lang="es-ES" sz="1400" dirty="0">
                          <a:effectLst/>
                        </a:rPr>
                        <a:t>Materiales locales y sostenibles</a:t>
                      </a:r>
                    </a:p>
                    <a:p>
                      <a:pPr marL="171450" marR="74930" indent="-171450" algn="just">
                        <a:buFontTx/>
                        <a:buChar char="-"/>
                      </a:pPr>
                      <a:r>
                        <a:rPr lang="es-ES" sz="1400" dirty="0">
                          <a:effectLst/>
                        </a:rPr>
                        <a:t>Iluminación y electrodomésticos energéticamente eficientes</a:t>
                      </a:r>
                    </a:p>
                    <a:p>
                      <a:pPr marL="171450" marR="74930" indent="-171450" algn="just">
                        <a:buFontTx/>
                        <a:buChar char="-"/>
                      </a:pPr>
                      <a:r>
                        <a:rPr lang="es-ES" sz="1400" dirty="0">
                          <a:effectLst/>
                        </a:rPr>
                        <a:t>Controles inteligentes</a:t>
                      </a:r>
                      <a:r>
                        <a:rPr lang="it-IT" sz="1400" dirty="0">
                          <a:effectLst/>
                        </a:rPr>
                        <a:t> </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it-IT" sz="1000" dirty="0">
                          <a:effectLst/>
                        </a:rPr>
                        <a:t>-    </a:t>
                      </a:r>
                      <a:r>
                        <a:rPr lang="es-ES" sz="1400" dirty="0">
                          <a:effectLst/>
                        </a:rPr>
                        <a:t>Gestión inteligente del agua</a:t>
                      </a:r>
                    </a:p>
                    <a:p>
                      <a:pPr marL="171450" indent="-171450" algn="just">
                        <a:buFontTx/>
                        <a:buChar char="-"/>
                      </a:pPr>
                      <a:r>
                        <a:rPr lang="es-ES" sz="1400" dirty="0">
                          <a:effectLst/>
                        </a:rPr>
                        <a:t>Conservación del agua</a:t>
                      </a:r>
                    </a:p>
                    <a:p>
                      <a:pPr marL="171450" indent="-171450" algn="just">
                        <a:buFontTx/>
                        <a:buChar char="-"/>
                      </a:pPr>
                      <a:r>
                        <a:rPr lang="es-ES" sz="1400" dirty="0">
                          <a:effectLst/>
                        </a:rPr>
                        <a:t> Formación del personal en prácticas de ahorro de agua</a:t>
                      </a:r>
                    </a:p>
                    <a:p>
                      <a:pPr marL="171450" indent="-171450" algn="just">
                        <a:buFontTx/>
                        <a:buChar char="-"/>
                      </a:pPr>
                      <a:r>
                        <a:rPr lang="es-ES" sz="1400" dirty="0">
                          <a:effectLst/>
                        </a:rPr>
                        <a:t>Participación de los huéspedes en programas de reutilización de toallas y sábanas</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Asociaciones directas con agricultores y productores locales, en apoyo de la economía local (21%  alimentos consumidos son ecológicos).</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Minimización de los kilómetros recorridos por los alimentos.</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Envasado sostenible.</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Compra responsable a granel.</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200" dirty="0">
                          <a:effectLst/>
                        </a:rPr>
                        <a:t>Compostaje (fertilización vegetal in situ) </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Implicación de la comunidad local.</a:t>
                      </a:r>
                    </a:p>
                  </a:txBody>
                  <a:tcPr marL="68580" marR="68580" marT="0" marB="0">
                    <a:solidFill>
                      <a:srgbClr val="C00000"/>
                    </a:solidFill>
                  </a:tcPr>
                </a:tc>
                <a:tc>
                  <a:txBody>
                    <a:bodyPr/>
                    <a:lstStyle/>
                    <a:p>
                      <a:pPr marL="342900" marR="74930" lvl="0" indent="-342900" algn="just">
                        <a:spcAft>
                          <a:spcPts val="0"/>
                        </a:spcAft>
                        <a:buSzPts val="1000"/>
                        <a:buFont typeface="Symbol" panose="05050102010706020507" pitchFamily="18" charset="2"/>
                        <a:buChar char=""/>
                        <a:tabLst>
                          <a:tab pos="228600" algn="l"/>
                        </a:tabLst>
                      </a:pPr>
                      <a:r>
                        <a:rPr lang="it-IT" sz="1400" dirty="0">
                          <a:effectLst/>
                        </a:rPr>
                        <a:t>Certificación Travelife Gold Certification</a:t>
                      </a:r>
                      <a:endParaRPr lang="es-ES" sz="1400" dirty="0">
                        <a:effectLst/>
                      </a:endParaRPr>
                    </a:p>
                    <a:p>
                      <a:pPr marL="342900" marR="74930" lvl="0" indent="-342900" algn="just">
                        <a:spcAft>
                          <a:spcPts val="0"/>
                        </a:spcAft>
                        <a:buSzPts val="1000"/>
                        <a:buFont typeface="Symbol" panose="05050102010706020507" pitchFamily="18" charset="2"/>
                        <a:buChar char=""/>
                        <a:tabLst>
                          <a:tab pos="228600" algn="l"/>
                        </a:tabLst>
                      </a:pPr>
                      <a:r>
                        <a:rPr lang="it-IT" sz="1400" dirty="0">
                          <a:effectLst/>
                        </a:rPr>
                        <a:t>Prestigio y reconocimiento</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9115156"/>
                  </a:ext>
                </a:extLst>
              </a:tr>
            </a:tbl>
          </a:graphicData>
        </a:graphic>
      </p:graphicFrame>
      <p:pic>
        <p:nvPicPr>
          <p:cNvPr id="4" name="Imagen 3">
            <a:extLst>
              <a:ext uri="{FF2B5EF4-FFF2-40B4-BE49-F238E27FC236}">
                <a16:creationId xmlns:a16="http://schemas.microsoft.com/office/drawing/2014/main" id="{185850EF-F930-0992-F365-27FBF93279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3672" y="1076232"/>
            <a:ext cx="4357549" cy="1977092"/>
          </a:xfrm>
          <a:prstGeom prst="rect">
            <a:avLst/>
          </a:prstGeom>
        </p:spPr>
      </p:pic>
      <p:pic>
        <p:nvPicPr>
          <p:cNvPr id="1030" name="Picture 6" descr="PRODUCTOS DE KM0 | BCH">
            <a:extLst>
              <a:ext uri="{FF2B5EF4-FFF2-40B4-BE49-F238E27FC236}">
                <a16:creationId xmlns:a16="http://schemas.microsoft.com/office/drawing/2014/main" id="{C52F5B9E-9496-89B3-FAF3-9F507CC94A4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4600" y="1838748"/>
            <a:ext cx="1929384" cy="111479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77E8A018-7E26-05B5-95D0-6FFC7D5FADA3}"/>
              </a:ext>
            </a:extLst>
          </p:cNvPr>
          <p:cNvSpPr>
            <a:spLocks noGrp="1"/>
          </p:cNvSpPr>
          <p:nvPr>
            <p:ph type="sldNum" sz="quarter" idx="12"/>
          </p:nvPr>
        </p:nvSpPr>
        <p:spPr/>
        <p:txBody>
          <a:bodyPr/>
          <a:lstStyle/>
          <a:p>
            <a:fld id="{868024E8-AF2C-4A9A-8BB3-836A618A3EB8}" type="slidenum">
              <a:rPr lang="es-ES" smtClean="0"/>
              <a:t>22</a:t>
            </a:fld>
            <a:endParaRPr lang="es-ES"/>
          </a:p>
        </p:txBody>
      </p:sp>
    </p:spTree>
    <p:extLst>
      <p:ext uri="{BB962C8B-B14F-4D97-AF65-F5344CB8AC3E}">
        <p14:creationId xmlns:p14="http://schemas.microsoft.com/office/powerpoint/2010/main" val="209251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7040"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DAD40A4E-8755-737D-542C-07CAE7DC918E}"/>
              </a:ext>
            </a:extLst>
          </p:cNvPr>
          <p:cNvSpPr txBox="1"/>
          <p:nvPr/>
        </p:nvSpPr>
        <p:spPr>
          <a:xfrm>
            <a:off x="1009899" y="1084247"/>
            <a:ext cx="9287372" cy="424732"/>
          </a:xfrm>
          <a:prstGeom prst="rect">
            <a:avLst/>
          </a:prstGeom>
          <a:noFill/>
        </p:spPr>
        <p:txBody>
          <a:bodyPr wrap="square">
            <a:spAutoFit/>
          </a:bodyPr>
          <a:lstStyle/>
          <a:p>
            <a:r>
              <a:rPr lang="es-ES" sz="2160" b="1" dirty="0">
                <a:latin typeface="+mj-lt"/>
              </a:rPr>
              <a:t>Proveedores de servicios esenciales.</a:t>
            </a:r>
            <a:endParaRPr lang="es-ES" sz="2160" b="1" dirty="0"/>
          </a:p>
        </p:txBody>
      </p:sp>
      <p:sp>
        <p:nvSpPr>
          <p:cNvPr id="2" name="CuadroTexto 1">
            <a:extLst>
              <a:ext uri="{FF2B5EF4-FFF2-40B4-BE49-F238E27FC236}">
                <a16:creationId xmlns:a16="http://schemas.microsoft.com/office/drawing/2014/main" id="{5B68D0E8-0896-C96D-7BCE-1529D2C52B7E}"/>
              </a:ext>
            </a:extLst>
          </p:cNvPr>
          <p:cNvSpPr txBox="1"/>
          <p:nvPr/>
        </p:nvSpPr>
        <p:spPr>
          <a:xfrm>
            <a:off x="1126139" y="1559047"/>
            <a:ext cx="10296299" cy="1089529"/>
          </a:xfrm>
          <a:prstGeom prst="rect">
            <a:avLst/>
          </a:prstGeom>
          <a:noFill/>
        </p:spPr>
        <p:txBody>
          <a:bodyPr wrap="square" rtlCol="0">
            <a:spAutoFit/>
          </a:bodyPr>
          <a:lstStyle/>
          <a:p>
            <a:r>
              <a:rPr lang="es-ES" sz="1620" dirty="0">
                <a:latin typeface="+mj-lt"/>
              </a:rPr>
              <a:t>Los </a:t>
            </a:r>
            <a:r>
              <a:rPr lang="es-ES" sz="1620" b="1" dirty="0">
                <a:solidFill>
                  <a:schemeClr val="accent4">
                    <a:lumMod val="50000"/>
                  </a:schemeClr>
                </a:solidFill>
                <a:latin typeface="+mj-lt"/>
              </a:rPr>
              <a:t>servicios y procesos que se subcontratan más habitualmente en HORECA </a:t>
            </a:r>
            <a:r>
              <a:rPr lang="es-ES" sz="1620" dirty="0">
                <a:latin typeface="+mj-lt"/>
              </a:rPr>
              <a:t>son:</a:t>
            </a:r>
          </a:p>
          <a:p>
            <a:pPr marL="257175" indent="-257175">
              <a:buFont typeface="Arial" panose="020B0604020202020204" pitchFamily="34" charset="0"/>
              <a:buChar char="•"/>
            </a:pPr>
            <a:r>
              <a:rPr lang="es-ES" sz="1620" b="1" dirty="0">
                <a:solidFill>
                  <a:schemeClr val="accent4">
                    <a:lumMod val="50000"/>
                  </a:schemeClr>
                </a:solidFill>
                <a:latin typeface="+mj-lt"/>
              </a:rPr>
              <a:t>Lavandería</a:t>
            </a:r>
            <a:r>
              <a:rPr lang="es-ES" sz="1620" dirty="0">
                <a:latin typeface="+mj-lt"/>
              </a:rPr>
              <a:t>. Proceso que puede subcontratarse en las tres áreas de negocio (hostelería, restauración y catering)</a:t>
            </a:r>
          </a:p>
          <a:p>
            <a:pPr marL="257175" indent="-257175">
              <a:buFont typeface="Arial" panose="020B0604020202020204" pitchFamily="34" charset="0"/>
              <a:buChar char="•"/>
            </a:pPr>
            <a:r>
              <a:rPr lang="es-ES" sz="1620" b="1" dirty="0">
                <a:solidFill>
                  <a:schemeClr val="accent4">
                    <a:lumMod val="50000"/>
                  </a:schemeClr>
                </a:solidFill>
                <a:latin typeface="+mj-lt"/>
              </a:rPr>
              <a:t>Mantenimiento de equipos e instalaciones</a:t>
            </a:r>
            <a:r>
              <a:rPr lang="es-ES" sz="1620" dirty="0">
                <a:latin typeface="+mj-lt"/>
              </a:rPr>
              <a:t>. Servicio </a:t>
            </a:r>
            <a:r>
              <a:rPr lang="es-ES" sz="1620" b="1" dirty="0">
                <a:solidFill>
                  <a:schemeClr val="accent4">
                    <a:lumMod val="50000"/>
                  </a:schemeClr>
                </a:solidFill>
                <a:latin typeface="+mj-lt"/>
              </a:rPr>
              <a:t>especializado. </a:t>
            </a:r>
            <a:r>
              <a:rPr lang="es-ES" sz="1620" dirty="0">
                <a:latin typeface="+mj-lt"/>
              </a:rPr>
              <a:t>Puede complementarse, en las tres áreas de negocio, con un servicio interno que realiza las tareas más rutinarias. </a:t>
            </a:r>
          </a:p>
        </p:txBody>
      </p:sp>
      <p:sp>
        <p:nvSpPr>
          <p:cNvPr id="11" name="CuadroTexto 10">
            <a:extLst>
              <a:ext uri="{FF2B5EF4-FFF2-40B4-BE49-F238E27FC236}">
                <a16:creationId xmlns:a16="http://schemas.microsoft.com/office/drawing/2014/main" id="{97022C71-9927-B1CF-E255-188CCC3CB9DB}"/>
              </a:ext>
            </a:extLst>
          </p:cNvPr>
          <p:cNvSpPr txBox="1"/>
          <p:nvPr/>
        </p:nvSpPr>
        <p:spPr>
          <a:xfrm>
            <a:off x="1009899" y="2771022"/>
            <a:ext cx="9287372" cy="341632"/>
          </a:xfrm>
          <a:prstGeom prst="rect">
            <a:avLst/>
          </a:prstGeom>
          <a:noFill/>
        </p:spPr>
        <p:txBody>
          <a:bodyPr wrap="square">
            <a:spAutoFit/>
          </a:bodyPr>
          <a:lstStyle/>
          <a:p>
            <a:r>
              <a:rPr lang="es-ES" sz="1620" b="1">
                <a:latin typeface="+mj-lt"/>
              </a:rPr>
              <a:t>Opciones para la reducción de emisiones</a:t>
            </a:r>
            <a:endParaRPr lang="es-ES" sz="1620" b="1"/>
          </a:p>
        </p:txBody>
      </p:sp>
      <p:sp>
        <p:nvSpPr>
          <p:cNvPr id="12" name="CuadroTexto 11">
            <a:extLst>
              <a:ext uri="{FF2B5EF4-FFF2-40B4-BE49-F238E27FC236}">
                <a16:creationId xmlns:a16="http://schemas.microsoft.com/office/drawing/2014/main" id="{E48F6264-27AD-9D36-9FB0-A2F60D06C312}"/>
              </a:ext>
            </a:extLst>
          </p:cNvPr>
          <p:cNvSpPr txBox="1"/>
          <p:nvPr/>
        </p:nvSpPr>
        <p:spPr>
          <a:xfrm>
            <a:off x="1126139" y="3235100"/>
            <a:ext cx="10296299" cy="2585323"/>
          </a:xfrm>
          <a:prstGeom prst="rect">
            <a:avLst/>
          </a:prstGeom>
          <a:noFill/>
        </p:spPr>
        <p:txBody>
          <a:bodyPr wrap="square" rtlCol="0">
            <a:spAutoFit/>
          </a:bodyPr>
          <a:lstStyle/>
          <a:p>
            <a:pPr marL="257175" indent="-257175">
              <a:buFont typeface="Arial" panose="020B0604020202020204" pitchFamily="34" charset="0"/>
              <a:buChar char="•"/>
            </a:pPr>
            <a:r>
              <a:rPr lang="es-ES" sz="1620" dirty="0">
                <a:latin typeface="+mj-lt"/>
              </a:rPr>
              <a:t>Trabajar con proveedores de servicios que garanticen </a:t>
            </a:r>
            <a:r>
              <a:rPr lang="es-ES" sz="1620" b="1" dirty="0">
                <a:solidFill>
                  <a:schemeClr val="accent4">
                    <a:lumMod val="50000"/>
                  </a:schemeClr>
                </a:solidFill>
                <a:latin typeface="+mj-lt"/>
              </a:rPr>
              <a:t>un transporte eficiente. </a:t>
            </a:r>
            <a:r>
              <a:rPr lang="es-ES" sz="1620" dirty="0">
                <a:latin typeface="+mj-lt"/>
              </a:rPr>
              <a:t>Esto es especialmente relevante en el caso de los hoteles que </a:t>
            </a:r>
            <a:r>
              <a:rPr lang="es-ES" sz="1620" b="1" dirty="0">
                <a:solidFill>
                  <a:schemeClr val="accent4">
                    <a:lumMod val="50000"/>
                  </a:schemeClr>
                </a:solidFill>
                <a:latin typeface="+mj-lt"/>
              </a:rPr>
              <a:t>subcontratan autobuses para los huéspedes ( transporte aeropuerto).</a:t>
            </a:r>
          </a:p>
          <a:p>
            <a:pPr marL="257175" indent="-257175">
              <a:buFont typeface="Arial" panose="020B0604020202020204" pitchFamily="34" charset="0"/>
              <a:buChar char="•"/>
            </a:pPr>
            <a:endParaRPr lang="es-ES" sz="1620" dirty="0">
              <a:latin typeface="+mj-lt"/>
            </a:endParaRPr>
          </a:p>
          <a:p>
            <a:pPr marL="257175" indent="-257175">
              <a:buFont typeface="Arial" panose="020B0604020202020204" pitchFamily="34" charset="0"/>
              <a:buChar char="•"/>
            </a:pPr>
            <a:r>
              <a:rPr lang="es-ES" sz="1620" dirty="0">
                <a:latin typeface="+mj-lt"/>
              </a:rPr>
              <a:t>El servicio de</a:t>
            </a:r>
            <a:r>
              <a:rPr lang="es-ES" sz="1620" b="1" dirty="0">
                <a:latin typeface="+mj-lt"/>
              </a:rPr>
              <a:t> </a:t>
            </a:r>
            <a:r>
              <a:rPr lang="es-ES" sz="1620" b="1" dirty="0">
                <a:solidFill>
                  <a:schemeClr val="accent4">
                    <a:lumMod val="50000"/>
                  </a:schemeClr>
                </a:solidFill>
                <a:latin typeface="+mj-lt"/>
              </a:rPr>
              <a:t>lavandería acredita un consumo energético conocido (indicador: X kWh/kg de ropa lavada) y dispone de un plan de mejora anual.</a:t>
            </a:r>
          </a:p>
          <a:p>
            <a:pPr marL="257175" indent="-257175">
              <a:buFont typeface="Arial" panose="020B0604020202020204" pitchFamily="34" charset="0"/>
              <a:buChar char="•"/>
            </a:pPr>
            <a:endParaRPr lang="es-ES" sz="1620" b="1" dirty="0">
              <a:solidFill>
                <a:schemeClr val="accent4">
                  <a:lumMod val="50000"/>
                </a:schemeClr>
              </a:solidFill>
              <a:latin typeface="+mj-lt"/>
            </a:endParaRPr>
          </a:p>
          <a:p>
            <a:pPr marL="257175" indent="-257175">
              <a:buFont typeface="Arial" panose="020B0604020202020204" pitchFamily="34" charset="0"/>
              <a:buChar char="•"/>
            </a:pPr>
            <a:r>
              <a:rPr lang="es-ES" sz="1620" b="1" dirty="0">
                <a:solidFill>
                  <a:schemeClr val="accent4">
                    <a:lumMod val="50000"/>
                  </a:schemeClr>
                </a:solidFill>
                <a:latin typeface="+mj-lt"/>
              </a:rPr>
              <a:t>Solicitar el uso de productos de lavado, limpieza y repuestos de mantenimiento (limpieza, aceites, </a:t>
            </a:r>
            <a:r>
              <a:rPr lang="es-ES" sz="1620" b="1" dirty="0" err="1">
                <a:solidFill>
                  <a:schemeClr val="accent4">
                    <a:lumMod val="50000"/>
                  </a:schemeClr>
                </a:solidFill>
                <a:latin typeface="+mj-lt"/>
              </a:rPr>
              <a:t>etc</a:t>
            </a:r>
            <a:r>
              <a:rPr lang="es-ES" sz="1620" b="1" dirty="0">
                <a:solidFill>
                  <a:schemeClr val="accent4">
                    <a:lumMod val="50000"/>
                  </a:schemeClr>
                </a:solidFill>
                <a:latin typeface="+mj-lt"/>
              </a:rPr>
              <a:t>) ecológicos y sostenibles, con certificaciones ambientales como ecoetiquetas.</a:t>
            </a:r>
          </a:p>
          <a:p>
            <a:pPr marL="257175" indent="-257175">
              <a:buFont typeface="Arial" panose="020B0604020202020204" pitchFamily="34" charset="0"/>
              <a:buChar char="•"/>
            </a:pPr>
            <a:endParaRPr lang="es-ES" sz="1620" b="1" dirty="0">
              <a:solidFill>
                <a:schemeClr val="accent4">
                  <a:lumMod val="50000"/>
                </a:schemeClr>
              </a:solidFill>
              <a:latin typeface="+mj-lt"/>
            </a:endParaRPr>
          </a:p>
          <a:p>
            <a:pPr marL="257175" indent="-257175">
              <a:buFont typeface="Arial" panose="020B0604020202020204" pitchFamily="34" charset="0"/>
              <a:buChar char="•"/>
            </a:pPr>
            <a:r>
              <a:rPr lang="es-ES" sz="1620" b="1" dirty="0">
                <a:solidFill>
                  <a:schemeClr val="accent4">
                    <a:lumMod val="50000"/>
                  </a:schemeClr>
                </a:solidFill>
                <a:latin typeface="+mj-lt"/>
              </a:rPr>
              <a:t>Fomentar una cultura de sostenibilidad y conciencia ambiental entre los proveedores </a:t>
            </a:r>
            <a:r>
              <a:rPr lang="es-ES" sz="1620" dirty="0">
                <a:latin typeface="+mj-lt"/>
              </a:rPr>
              <a:t>de servicios</a:t>
            </a:r>
          </a:p>
        </p:txBody>
      </p:sp>
      <p:sp>
        <p:nvSpPr>
          <p:cNvPr id="10" name="Título 6">
            <a:extLst>
              <a:ext uri="{FF2B5EF4-FFF2-40B4-BE49-F238E27FC236}">
                <a16:creationId xmlns:a16="http://schemas.microsoft.com/office/drawing/2014/main" id="{5A84A249-751D-953B-CBCC-8BDAF9D1614C}"/>
              </a:ext>
            </a:extLst>
          </p:cNvPr>
          <p:cNvSpPr txBox="1">
            <a:spLocks/>
          </p:cNvSpPr>
          <p:nvPr/>
        </p:nvSpPr>
        <p:spPr>
          <a:xfrm>
            <a:off x="1346276" y="205741"/>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Servicios Externos</a:t>
            </a:r>
          </a:p>
        </p:txBody>
      </p:sp>
      <p:sp>
        <p:nvSpPr>
          <p:cNvPr id="7" name="Marcador de número de diapositiva 6">
            <a:extLst>
              <a:ext uri="{FF2B5EF4-FFF2-40B4-BE49-F238E27FC236}">
                <a16:creationId xmlns:a16="http://schemas.microsoft.com/office/drawing/2014/main" id="{D6EA41B3-7413-C07D-66A4-D39310AA16C0}"/>
              </a:ext>
            </a:extLst>
          </p:cNvPr>
          <p:cNvSpPr>
            <a:spLocks noGrp="1"/>
          </p:cNvSpPr>
          <p:nvPr>
            <p:ph type="sldNum" sz="quarter" idx="12"/>
          </p:nvPr>
        </p:nvSpPr>
        <p:spPr/>
        <p:txBody>
          <a:bodyPr/>
          <a:lstStyle/>
          <a:p>
            <a:fld id="{868024E8-AF2C-4A9A-8BB3-836A618A3EB8}" type="slidenum">
              <a:rPr lang="es-ES" smtClean="0"/>
              <a:t>23</a:t>
            </a:fld>
            <a:endParaRPr lang="es-ES"/>
          </a:p>
        </p:txBody>
      </p:sp>
    </p:spTree>
    <p:extLst>
      <p:ext uri="{BB962C8B-B14F-4D97-AF65-F5344CB8AC3E}">
        <p14:creationId xmlns:p14="http://schemas.microsoft.com/office/powerpoint/2010/main" val="308703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descr="Immagine che contiene Carattere, logo, simbolo, Elementi grafici&#10;&#10;Descrizione generata automaticamente">
            <a:extLst>
              <a:ext uri="{FF2B5EF4-FFF2-40B4-BE49-F238E27FC236}">
                <a16:creationId xmlns:a16="http://schemas.microsoft.com/office/drawing/2014/main" id="{BE21109F-820D-B2AC-8F96-D5A5DA25D2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46867" y="0"/>
            <a:ext cx="1213866" cy="1213866"/>
          </a:xfrm>
          <a:prstGeom prst="rect">
            <a:avLst/>
          </a:prstGeom>
        </p:spPr>
      </p:pic>
      <p:sp>
        <p:nvSpPr>
          <p:cNvPr id="6" name="CuadroTexto 5">
            <a:extLst>
              <a:ext uri="{FF2B5EF4-FFF2-40B4-BE49-F238E27FC236}">
                <a16:creationId xmlns:a16="http://schemas.microsoft.com/office/drawing/2014/main" id="{E3F5AD3C-25D2-E610-C800-B72FAE22849A}"/>
              </a:ext>
            </a:extLst>
          </p:cNvPr>
          <p:cNvSpPr txBox="1"/>
          <p:nvPr/>
        </p:nvSpPr>
        <p:spPr>
          <a:xfrm>
            <a:off x="905256" y="283767"/>
            <a:ext cx="9217152" cy="830997"/>
          </a:xfrm>
          <a:prstGeom prst="rect">
            <a:avLst/>
          </a:prstGeom>
          <a:noFill/>
        </p:spPr>
        <p:txBody>
          <a:bodyPr wrap="square">
            <a:spAutoFit/>
          </a:bodyPr>
          <a:lstStyle/>
          <a:p>
            <a:pPr algn="ctr">
              <a:lnSpc>
                <a:spcPct val="100000"/>
              </a:lnSpc>
            </a:pPr>
            <a:r>
              <a:rPr lang="es-ES" sz="2400" b="1" dirty="0">
                <a:solidFill>
                  <a:srgbClr val="0070C0"/>
                </a:solidFill>
              </a:rPr>
              <a:t>3- Buenas prácticas para reducir el consumo energético </a:t>
            </a:r>
            <a:r>
              <a:rPr lang="es-ES" sz="2400" b="1" dirty="0">
                <a:solidFill>
                  <a:schemeClr val="tx2">
                    <a:lumMod val="75000"/>
                    <a:lumOff val="25000"/>
                  </a:schemeClr>
                </a:solidFill>
              </a:rPr>
              <a:t>– </a:t>
            </a:r>
          </a:p>
          <a:p>
            <a:pPr algn="ctr">
              <a:lnSpc>
                <a:spcPct val="100000"/>
              </a:lnSpc>
            </a:pPr>
            <a:r>
              <a:rPr lang="es-ES" sz="2400" b="1" dirty="0">
                <a:solidFill>
                  <a:srgbClr val="FF0000"/>
                </a:solidFill>
              </a:rPr>
              <a:t>Alcance 3 –Servicios Externos</a:t>
            </a:r>
          </a:p>
        </p:txBody>
      </p:sp>
      <p:pic>
        <p:nvPicPr>
          <p:cNvPr id="7" name="Imagen 6">
            <a:extLst>
              <a:ext uri="{FF2B5EF4-FFF2-40B4-BE49-F238E27FC236}">
                <a16:creationId xmlns:a16="http://schemas.microsoft.com/office/drawing/2014/main" id="{0A36E153-84FA-ABB9-D74C-E0346CB9DA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7578" y="6257248"/>
            <a:ext cx="1500461" cy="443945"/>
          </a:xfrm>
          <a:prstGeom prst="rect">
            <a:avLst/>
          </a:prstGeom>
          <a:noFill/>
          <a:ln>
            <a:noFill/>
          </a:ln>
          <a:effectLst/>
        </p:spPr>
      </p:pic>
      <p:pic>
        <p:nvPicPr>
          <p:cNvPr id="9" name="Imagen 8">
            <a:extLst>
              <a:ext uri="{FF2B5EF4-FFF2-40B4-BE49-F238E27FC236}">
                <a16:creationId xmlns:a16="http://schemas.microsoft.com/office/drawing/2014/main" id="{68572485-19D3-3355-F70C-9939194044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4146" y="1133798"/>
            <a:ext cx="4404286" cy="1833677"/>
          </a:xfrm>
          <a:prstGeom prst="rect">
            <a:avLst/>
          </a:prstGeom>
        </p:spPr>
      </p:pic>
      <p:graphicFrame>
        <p:nvGraphicFramePr>
          <p:cNvPr id="3" name="Tabla 2">
            <a:extLst>
              <a:ext uri="{FF2B5EF4-FFF2-40B4-BE49-F238E27FC236}">
                <a16:creationId xmlns:a16="http://schemas.microsoft.com/office/drawing/2014/main" id="{64ECEE8B-1279-CA0E-F999-FF22EE3923BE}"/>
              </a:ext>
            </a:extLst>
          </p:cNvPr>
          <p:cNvGraphicFramePr>
            <a:graphicFrameLocks noGrp="1"/>
          </p:cNvGraphicFramePr>
          <p:nvPr>
            <p:extLst>
              <p:ext uri="{D42A27DB-BD31-4B8C-83A1-F6EECF244321}">
                <p14:modId xmlns:p14="http://schemas.microsoft.com/office/powerpoint/2010/main" val="1331688190"/>
              </p:ext>
            </p:extLst>
          </p:nvPr>
        </p:nvGraphicFramePr>
        <p:xfrm>
          <a:off x="1203960" y="2801530"/>
          <a:ext cx="9784079" cy="3474720"/>
        </p:xfrm>
        <a:graphic>
          <a:graphicData uri="http://schemas.openxmlformats.org/drawingml/2006/table">
            <a:tbl>
              <a:tblPr firstRow="1" firstCol="1" bandRow="1">
                <a:tableStyleId>{5C22544A-7EE6-4342-B048-85BDC9FD1C3A}</a:tableStyleId>
              </a:tblPr>
              <a:tblGrid>
                <a:gridCol w="1474268">
                  <a:extLst>
                    <a:ext uri="{9D8B030D-6E8A-4147-A177-3AD203B41FA5}">
                      <a16:colId xmlns:a16="http://schemas.microsoft.com/office/drawing/2014/main" val="538371668"/>
                    </a:ext>
                  </a:extLst>
                </a:gridCol>
                <a:gridCol w="2185425">
                  <a:extLst>
                    <a:ext uri="{9D8B030D-6E8A-4147-A177-3AD203B41FA5}">
                      <a16:colId xmlns:a16="http://schemas.microsoft.com/office/drawing/2014/main" val="1832143616"/>
                    </a:ext>
                  </a:extLst>
                </a:gridCol>
                <a:gridCol w="2497267">
                  <a:extLst>
                    <a:ext uri="{9D8B030D-6E8A-4147-A177-3AD203B41FA5}">
                      <a16:colId xmlns:a16="http://schemas.microsoft.com/office/drawing/2014/main" val="7183004"/>
                    </a:ext>
                  </a:extLst>
                </a:gridCol>
                <a:gridCol w="1700784">
                  <a:extLst>
                    <a:ext uri="{9D8B030D-6E8A-4147-A177-3AD203B41FA5}">
                      <a16:colId xmlns:a16="http://schemas.microsoft.com/office/drawing/2014/main" val="818443255"/>
                    </a:ext>
                  </a:extLst>
                </a:gridCol>
                <a:gridCol w="1926335">
                  <a:extLst>
                    <a:ext uri="{9D8B030D-6E8A-4147-A177-3AD203B41FA5}">
                      <a16:colId xmlns:a16="http://schemas.microsoft.com/office/drawing/2014/main" val="4151913771"/>
                    </a:ext>
                  </a:extLst>
                </a:gridCol>
              </a:tblGrid>
              <a:tr h="0">
                <a:tc>
                  <a:txBody>
                    <a:bodyPr/>
                    <a:lstStyle/>
                    <a:p>
                      <a:pPr algn="just"/>
                      <a:endParaRPr lang="it-IT" sz="1600" dirty="0">
                        <a:effectLst/>
                      </a:endParaRPr>
                    </a:p>
                    <a:p>
                      <a:pPr algn="just"/>
                      <a:r>
                        <a:rPr lang="it-IT" sz="1600" dirty="0">
                          <a:effectLst/>
                        </a:rPr>
                        <a:t>CôTE D’AZUR (Francia)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Paneles solares para para el aislamiento</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Sistemas de recogida de aguas pluviales</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Alertas de sobre consumos energéticos</a:t>
                      </a:r>
                    </a:p>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Sistemas de iluminación de bajo consumo y de presencia</a:t>
                      </a: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Acuerdo</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con el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Ayuntamiento</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para zona de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energía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limpia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y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eficiente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a:t>
                      </a:r>
                    </a:p>
                    <a:p>
                      <a:pPr marL="0" marR="74930" lvl="0" indent="0" algn="just">
                        <a:spcAft>
                          <a:spcPts val="0"/>
                        </a:spcAft>
                        <a:buSzPts val="1000"/>
                        <a:buFont typeface="Symbol" panose="05050102010706020507" pitchFamily="18" charset="2"/>
                        <a:buNone/>
                        <a:tabLst>
                          <a:tab pos="228600"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Colaboración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con el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instituto</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tecnológico</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local – IMERDD</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Control remoto e inteligente de temperaturas en habitaciones y espacios comunes</a:t>
                      </a:r>
                    </a:p>
                    <a:p>
                      <a:pPr marL="0" marR="74930" lvl="0" indent="0" algn="just"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228600" algn="l"/>
                        </a:tabLst>
                        <a:defRPr/>
                      </a:pP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Fomento del uso responsable del agua en lavados y por huéspedes.</a:t>
                      </a:r>
                    </a:p>
                    <a:p>
                      <a:pPr marL="0" marR="74930" lvl="0" indent="0" algn="just"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228600" algn="l"/>
                        </a:tabLst>
                        <a:defRPr/>
                      </a:pP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Actividades educativas al personal sobre sostenibilidad</a:t>
                      </a:r>
                    </a:p>
                    <a:p>
                      <a:pPr marL="342900" marR="74930" lvl="0" indent="-342900" algn="just">
                        <a:spcAft>
                          <a:spcPts val="0"/>
                        </a:spcAft>
                        <a:buSzPts val="1000"/>
                        <a:buFont typeface="Symbol" panose="05050102010706020507" pitchFamily="18" charset="2"/>
                        <a:buChar char=""/>
                        <a:tabLst>
                          <a:tab pos="228600"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167640" marR="74930" indent="-171450" algn="just">
                        <a:spcAft>
                          <a:spcPts val="0"/>
                        </a:spcAft>
                        <a:buFontTx/>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Recognition and prestige</a:t>
                      </a:r>
                    </a:p>
                  </a:txBody>
                  <a:tcPr marL="68580" marR="68580" marT="0" marB="0"/>
                </a:tc>
                <a:extLst>
                  <a:ext uri="{0D108BD9-81ED-4DB2-BD59-A6C34878D82A}">
                    <a16:rowId xmlns:a16="http://schemas.microsoft.com/office/drawing/2014/main" val="4225933903"/>
                  </a:ext>
                </a:extLst>
              </a:tr>
            </a:tbl>
          </a:graphicData>
        </a:graphic>
      </p:graphicFrame>
      <p:sp>
        <p:nvSpPr>
          <p:cNvPr id="2" name="Marcador de número de diapositiva 1">
            <a:extLst>
              <a:ext uri="{FF2B5EF4-FFF2-40B4-BE49-F238E27FC236}">
                <a16:creationId xmlns:a16="http://schemas.microsoft.com/office/drawing/2014/main" id="{5FFD604C-9E10-FAB5-9115-41FE447A89F4}"/>
              </a:ext>
            </a:extLst>
          </p:cNvPr>
          <p:cNvSpPr>
            <a:spLocks noGrp="1"/>
          </p:cNvSpPr>
          <p:nvPr>
            <p:ph type="sldNum" sz="quarter" idx="12"/>
          </p:nvPr>
        </p:nvSpPr>
        <p:spPr/>
        <p:txBody>
          <a:bodyPr/>
          <a:lstStyle/>
          <a:p>
            <a:fld id="{868024E8-AF2C-4A9A-8BB3-836A618A3EB8}" type="slidenum">
              <a:rPr lang="es-ES" smtClean="0"/>
              <a:t>24</a:t>
            </a:fld>
            <a:endParaRPr lang="es-ES"/>
          </a:p>
        </p:txBody>
      </p:sp>
    </p:spTree>
    <p:extLst>
      <p:ext uri="{BB962C8B-B14F-4D97-AF65-F5344CB8AC3E}">
        <p14:creationId xmlns:p14="http://schemas.microsoft.com/office/powerpoint/2010/main" val="327896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7040" y="6289425"/>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DAD40A4E-8755-737D-542C-07CAE7DC918E}"/>
              </a:ext>
            </a:extLst>
          </p:cNvPr>
          <p:cNvSpPr txBox="1"/>
          <p:nvPr/>
        </p:nvSpPr>
        <p:spPr>
          <a:xfrm>
            <a:off x="1009899" y="979267"/>
            <a:ext cx="9287372" cy="424732"/>
          </a:xfrm>
          <a:prstGeom prst="rect">
            <a:avLst/>
          </a:prstGeom>
          <a:noFill/>
        </p:spPr>
        <p:txBody>
          <a:bodyPr wrap="square">
            <a:spAutoFit/>
          </a:bodyPr>
          <a:lstStyle/>
          <a:p>
            <a:r>
              <a:rPr lang="es-ES" sz="2160" b="1" dirty="0">
                <a:latin typeface="+mj-lt"/>
              </a:rPr>
              <a:t>Gestión de residuos y reciclaje</a:t>
            </a:r>
          </a:p>
        </p:txBody>
      </p:sp>
      <p:sp>
        <p:nvSpPr>
          <p:cNvPr id="2" name="CuadroTexto 1">
            <a:extLst>
              <a:ext uri="{FF2B5EF4-FFF2-40B4-BE49-F238E27FC236}">
                <a16:creationId xmlns:a16="http://schemas.microsoft.com/office/drawing/2014/main" id="{5B68D0E8-0896-C96D-7BCE-1529D2C52B7E}"/>
              </a:ext>
            </a:extLst>
          </p:cNvPr>
          <p:cNvSpPr txBox="1"/>
          <p:nvPr/>
        </p:nvSpPr>
        <p:spPr>
          <a:xfrm>
            <a:off x="1009899" y="1474486"/>
            <a:ext cx="10296299" cy="590931"/>
          </a:xfrm>
          <a:prstGeom prst="rect">
            <a:avLst/>
          </a:prstGeom>
          <a:noFill/>
        </p:spPr>
        <p:txBody>
          <a:bodyPr wrap="square" rtlCol="0">
            <a:spAutoFit/>
          </a:bodyPr>
          <a:lstStyle/>
          <a:p>
            <a:pPr algn="just"/>
            <a:r>
              <a:rPr lang="es-ES" sz="1620" dirty="0">
                <a:latin typeface="+mj-lt"/>
              </a:rPr>
              <a:t>En este ámbito, se pueden sugerir acciones en el tratamiento de los residuos, tanto en el establecimiento como en el punto de entrega, así como en el transporte de los residuos al punto de entrega</a:t>
            </a:r>
          </a:p>
        </p:txBody>
      </p:sp>
      <p:sp>
        <p:nvSpPr>
          <p:cNvPr id="11" name="CuadroTexto 10">
            <a:extLst>
              <a:ext uri="{FF2B5EF4-FFF2-40B4-BE49-F238E27FC236}">
                <a16:creationId xmlns:a16="http://schemas.microsoft.com/office/drawing/2014/main" id="{97022C71-9927-B1CF-E255-188CCC3CB9DB}"/>
              </a:ext>
            </a:extLst>
          </p:cNvPr>
          <p:cNvSpPr txBox="1"/>
          <p:nvPr/>
        </p:nvSpPr>
        <p:spPr>
          <a:xfrm>
            <a:off x="1009899" y="2281104"/>
            <a:ext cx="9287372" cy="341632"/>
          </a:xfrm>
          <a:prstGeom prst="rect">
            <a:avLst/>
          </a:prstGeom>
          <a:noFill/>
        </p:spPr>
        <p:txBody>
          <a:bodyPr wrap="square">
            <a:spAutoFit/>
          </a:bodyPr>
          <a:lstStyle/>
          <a:p>
            <a:r>
              <a:rPr lang="es-ES" sz="1620" b="1">
                <a:latin typeface="+mj-lt"/>
              </a:rPr>
              <a:t>Opciones para la reducción de emisiones</a:t>
            </a:r>
            <a:endParaRPr lang="es-ES" sz="1620" b="1"/>
          </a:p>
        </p:txBody>
      </p:sp>
      <p:sp>
        <p:nvSpPr>
          <p:cNvPr id="12" name="CuadroTexto 11">
            <a:extLst>
              <a:ext uri="{FF2B5EF4-FFF2-40B4-BE49-F238E27FC236}">
                <a16:creationId xmlns:a16="http://schemas.microsoft.com/office/drawing/2014/main" id="{E48F6264-27AD-9D36-9FB0-A2F60D06C312}"/>
              </a:ext>
            </a:extLst>
          </p:cNvPr>
          <p:cNvSpPr txBox="1"/>
          <p:nvPr/>
        </p:nvSpPr>
        <p:spPr>
          <a:xfrm>
            <a:off x="830790" y="2713183"/>
            <a:ext cx="10296299" cy="3539430"/>
          </a:xfrm>
          <a:prstGeom prst="rect">
            <a:avLst/>
          </a:prstGeom>
          <a:noFill/>
        </p:spPr>
        <p:txBody>
          <a:bodyPr wrap="square" rtlCol="0">
            <a:spAutoFit/>
          </a:bodyPr>
          <a:lstStyle/>
          <a:p>
            <a:pPr marL="257175" indent="-257175" algn="just">
              <a:buFont typeface="Arial" panose="020B0604020202020204" pitchFamily="34" charset="0"/>
              <a:buChar char="•"/>
            </a:pPr>
            <a:r>
              <a:rPr lang="es-ES" sz="1600" dirty="0">
                <a:latin typeface="+mj-lt"/>
              </a:rPr>
              <a:t>Reducción de residuos: eliminar o </a:t>
            </a:r>
            <a:r>
              <a:rPr lang="es-ES" sz="1600" b="1" dirty="0">
                <a:solidFill>
                  <a:schemeClr val="accent4">
                    <a:lumMod val="50000"/>
                  </a:schemeClr>
                </a:solidFill>
                <a:latin typeface="+mj-lt"/>
              </a:rPr>
              <a:t>reducir significativamente el uso de plásticos </a:t>
            </a:r>
            <a:r>
              <a:rPr lang="es-ES" sz="1600" dirty="0">
                <a:latin typeface="+mj-lt"/>
              </a:rPr>
              <a:t>de un solo uso, sustituyéndolos por </a:t>
            </a:r>
            <a:r>
              <a:rPr lang="es-ES" sz="1600" b="1" dirty="0">
                <a:solidFill>
                  <a:schemeClr val="accent4">
                    <a:lumMod val="50000"/>
                  </a:schemeClr>
                </a:solidFill>
                <a:latin typeface="+mj-lt"/>
              </a:rPr>
              <a:t>alternativas reutilizables o biodegradables</a:t>
            </a:r>
            <a:r>
              <a:rPr lang="es-ES" sz="1600" dirty="0">
                <a:latin typeface="+mj-lt"/>
              </a:rPr>
              <a:t>. </a:t>
            </a:r>
          </a:p>
          <a:p>
            <a:pPr marL="257175" indent="-257175" algn="just">
              <a:buFont typeface="Arial" panose="020B0604020202020204" pitchFamily="34" charset="0"/>
              <a:buChar char="•"/>
            </a:pPr>
            <a:r>
              <a:rPr lang="es-ES" sz="1600" dirty="0">
                <a:latin typeface="+mj-lt"/>
              </a:rPr>
              <a:t>Adquirir </a:t>
            </a:r>
            <a:r>
              <a:rPr lang="es-ES" sz="1600" b="1" dirty="0">
                <a:solidFill>
                  <a:schemeClr val="accent4">
                    <a:lumMod val="50000"/>
                  </a:schemeClr>
                </a:solidFill>
                <a:latin typeface="+mj-lt"/>
              </a:rPr>
              <a:t>productos a granel </a:t>
            </a:r>
            <a:r>
              <a:rPr lang="es-ES" sz="1600" dirty="0">
                <a:latin typeface="+mj-lt"/>
              </a:rPr>
              <a:t>para reducir el embalaje y minimizar los residuos.</a:t>
            </a:r>
          </a:p>
          <a:p>
            <a:pPr marL="257175" indent="-257175" algn="just">
              <a:buFont typeface="Arial" panose="020B0604020202020204" pitchFamily="34" charset="0"/>
              <a:buChar char="•"/>
            </a:pPr>
            <a:r>
              <a:rPr lang="es-ES" sz="1600" b="1" dirty="0">
                <a:solidFill>
                  <a:schemeClr val="accent4">
                    <a:lumMod val="50000"/>
                  </a:schemeClr>
                </a:solidFill>
                <a:latin typeface="+mj-lt"/>
              </a:rPr>
              <a:t>Reutilización: Establecer acuerdos con organizaciones locales para donar alimentos y productos </a:t>
            </a:r>
            <a:r>
              <a:rPr lang="es-ES" sz="1600" dirty="0">
                <a:latin typeface="+mj-lt"/>
              </a:rPr>
              <a:t>no perecederos que no se utilicen. Implementar prácticas para reutilizar artículos como muebles, decoraciones y textiles, reparándolos o renovándolos en lugar de desecharlos.</a:t>
            </a:r>
          </a:p>
          <a:p>
            <a:pPr marL="257175" indent="-257175" algn="just">
              <a:buFont typeface="Arial" panose="020B0604020202020204" pitchFamily="34" charset="0"/>
              <a:buChar char="•"/>
            </a:pPr>
            <a:r>
              <a:rPr lang="es-ES" sz="1600" dirty="0">
                <a:latin typeface="+mj-lt"/>
              </a:rPr>
              <a:t>Proveer </a:t>
            </a:r>
            <a:r>
              <a:rPr lang="es-ES" sz="1600" b="1" dirty="0">
                <a:solidFill>
                  <a:schemeClr val="accent4">
                    <a:lumMod val="50000"/>
                  </a:schemeClr>
                </a:solidFill>
                <a:latin typeface="+mj-lt"/>
              </a:rPr>
              <a:t>contenedores de reciclaje claramente marcados en áreas comunes </a:t>
            </a:r>
            <a:r>
              <a:rPr lang="es-ES" sz="1600" dirty="0">
                <a:solidFill>
                  <a:schemeClr val="accent4">
                    <a:lumMod val="50000"/>
                  </a:schemeClr>
                </a:solidFill>
                <a:latin typeface="+mj-lt"/>
              </a:rPr>
              <a:t>y </a:t>
            </a:r>
            <a:r>
              <a:rPr lang="es-ES" sz="1600" dirty="0">
                <a:latin typeface="+mj-lt"/>
              </a:rPr>
              <a:t>habitaciones para separar papel, plástico, vidrio y metal.</a:t>
            </a:r>
          </a:p>
          <a:p>
            <a:pPr marL="257175" indent="-257175" algn="just">
              <a:buFont typeface="Arial" panose="020B0604020202020204" pitchFamily="34" charset="0"/>
              <a:buChar char="•"/>
            </a:pPr>
            <a:r>
              <a:rPr lang="es-ES" sz="1600" dirty="0">
                <a:latin typeface="+mj-lt"/>
              </a:rPr>
              <a:t>Implementar un </a:t>
            </a:r>
            <a:r>
              <a:rPr lang="es-ES" sz="1600" b="1" dirty="0">
                <a:solidFill>
                  <a:schemeClr val="accent4">
                    <a:lumMod val="50000"/>
                  </a:schemeClr>
                </a:solidFill>
                <a:latin typeface="+mj-lt"/>
              </a:rPr>
              <a:t>sistema de compostaje para residuos orgánicos de las cocinas </a:t>
            </a:r>
            <a:r>
              <a:rPr lang="es-ES" sz="1600" dirty="0">
                <a:latin typeface="+mj-lt"/>
              </a:rPr>
              <a:t>y restos de alimentos, que puede ser utilizado en los jardines del hotel o donado a agricultores locales.</a:t>
            </a:r>
          </a:p>
          <a:p>
            <a:pPr marL="257175" indent="-257175" algn="just">
              <a:buFont typeface="Arial" panose="020B0604020202020204" pitchFamily="34" charset="0"/>
              <a:buChar char="•"/>
            </a:pPr>
            <a:r>
              <a:rPr lang="es-ES" sz="1600" b="1" dirty="0">
                <a:solidFill>
                  <a:schemeClr val="accent4">
                    <a:lumMod val="50000"/>
                  </a:schemeClr>
                </a:solidFill>
                <a:latin typeface="+mj-lt"/>
              </a:rPr>
              <a:t>Compostar los residuos de jardinería como hojas y recortes de césped</a:t>
            </a:r>
            <a:r>
              <a:rPr lang="es-ES" sz="1600" dirty="0">
                <a:latin typeface="+mj-lt"/>
              </a:rPr>
              <a:t>.</a:t>
            </a:r>
          </a:p>
          <a:p>
            <a:pPr marL="257175" indent="-257175" algn="just">
              <a:buFont typeface="Arial" panose="020B0604020202020204" pitchFamily="34" charset="0"/>
              <a:buChar char="•"/>
            </a:pPr>
            <a:r>
              <a:rPr lang="es-ES" sz="1600" b="1" dirty="0">
                <a:solidFill>
                  <a:schemeClr val="accent4">
                    <a:lumMod val="50000"/>
                  </a:schemeClr>
                </a:solidFill>
                <a:latin typeface="+mj-lt"/>
              </a:rPr>
              <a:t>Gestionar adecuadamente los residuos peligrosos</a:t>
            </a:r>
            <a:r>
              <a:rPr lang="es-ES" sz="1600" dirty="0">
                <a:latin typeface="+mj-lt"/>
              </a:rPr>
              <a:t> como baterías, productos químicos de limpieza y electrónicos, asegurándose de que se desechen de manera segura y sostenible.</a:t>
            </a:r>
          </a:p>
          <a:p>
            <a:pPr marL="257175" indent="-257175" algn="just">
              <a:buFont typeface="Arial" panose="020B0604020202020204" pitchFamily="34" charset="0"/>
              <a:buChar char="•"/>
            </a:pPr>
            <a:r>
              <a:rPr lang="es-ES" sz="1600" dirty="0">
                <a:latin typeface="+mj-lt"/>
              </a:rPr>
              <a:t>Establecer </a:t>
            </a:r>
            <a:r>
              <a:rPr lang="es-ES" sz="1600" b="1" dirty="0">
                <a:solidFill>
                  <a:schemeClr val="accent4">
                    <a:lumMod val="50000"/>
                  </a:schemeClr>
                </a:solidFill>
                <a:latin typeface="+mj-lt"/>
              </a:rPr>
              <a:t>programas de reciclaje para dispositivos electrónicos y electrodomésticos obsoletos.</a:t>
            </a:r>
          </a:p>
        </p:txBody>
      </p:sp>
      <p:sp>
        <p:nvSpPr>
          <p:cNvPr id="10" name="Título 6">
            <a:extLst>
              <a:ext uri="{FF2B5EF4-FFF2-40B4-BE49-F238E27FC236}">
                <a16:creationId xmlns:a16="http://schemas.microsoft.com/office/drawing/2014/main" id="{B8A9162F-1BB1-2A41-6759-AFFA35F1C3EA}"/>
              </a:ext>
            </a:extLst>
          </p:cNvPr>
          <p:cNvSpPr txBox="1">
            <a:spLocks/>
          </p:cNvSpPr>
          <p:nvPr/>
        </p:nvSpPr>
        <p:spPr>
          <a:xfrm>
            <a:off x="1365129" y="139524"/>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Reciclaje</a:t>
            </a:r>
          </a:p>
        </p:txBody>
      </p:sp>
      <p:sp>
        <p:nvSpPr>
          <p:cNvPr id="7" name="Marcador de número de diapositiva 6">
            <a:extLst>
              <a:ext uri="{FF2B5EF4-FFF2-40B4-BE49-F238E27FC236}">
                <a16:creationId xmlns:a16="http://schemas.microsoft.com/office/drawing/2014/main" id="{B807B94E-A33B-7CF9-67BB-4886DDC67065}"/>
              </a:ext>
            </a:extLst>
          </p:cNvPr>
          <p:cNvSpPr>
            <a:spLocks noGrp="1"/>
          </p:cNvSpPr>
          <p:nvPr>
            <p:ph type="sldNum" sz="quarter" idx="12"/>
          </p:nvPr>
        </p:nvSpPr>
        <p:spPr/>
        <p:txBody>
          <a:bodyPr/>
          <a:lstStyle/>
          <a:p>
            <a:fld id="{868024E8-AF2C-4A9A-8BB3-836A618A3EB8}" type="slidenum">
              <a:rPr lang="es-ES" smtClean="0"/>
              <a:t>25</a:t>
            </a:fld>
            <a:endParaRPr lang="es-ES"/>
          </a:p>
        </p:txBody>
      </p:sp>
    </p:spTree>
    <p:extLst>
      <p:ext uri="{BB962C8B-B14F-4D97-AF65-F5344CB8AC3E}">
        <p14:creationId xmlns:p14="http://schemas.microsoft.com/office/powerpoint/2010/main" val="196427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7F41-D442-4AF7-48C4-0316C73D0256}"/>
            </a:ext>
          </a:extLst>
        </p:cNvPr>
        <p:cNvGrpSpPr/>
        <p:nvPr/>
      </p:nvGrpSpPr>
      <p:grpSpPr>
        <a:xfrm>
          <a:off x="0" y="0"/>
          <a:ext cx="0" cy="0"/>
          <a:chOff x="0" y="0"/>
          <a:chExt cx="0" cy="0"/>
        </a:xfrm>
      </p:grpSpPr>
      <p:pic>
        <p:nvPicPr>
          <p:cNvPr id="12" name="Imagen 11">
            <a:extLst>
              <a:ext uri="{FF2B5EF4-FFF2-40B4-BE49-F238E27FC236}">
                <a16:creationId xmlns:a16="http://schemas.microsoft.com/office/drawing/2014/main" id="{082FA373-6A64-E27E-912F-03BB8DFC4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0233" y="1002758"/>
            <a:ext cx="4277711" cy="1755648"/>
          </a:xfrm>
          <a:prstGeom prst="rect">
            <a:avLst/>
          </a:prstGeom>
        </p:spPr>
      </p:pic>
      <p:pic>
        <p:nvPicPr>
          <p:cNvPr id="4" name="Imagen 3">
            <a:extLst>
              <a:ext uri="{FF2B5EF4-FFF2-40B4-BE49-F238E27FC236}">
                <a16:creationId xmlns:a16="http://schemas.microsoft.com/office/drawing/2014/main" id="{A01B3843-EE6A-B2CA-058F-C41446A7B6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8341" y="6293239"/>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FAC7C8AB-8E4A-E8C4-4ED6-63AE307066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C85557FB-9DE8-767C-CD6C-0605107CFA49}"/>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466C6E5D-8C5E-DEF8-B697-65BE449715C0}"/>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F7485F41-FBD8-4224-6B1A-E1F60518A4C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0" name="Título 6">
            <a:extLst>
              <a:ext uri="{FF2B5EF4-FFF2-40B4-BE49-F238E27FC236}">
                <a16:creationId xmlns:a16="http://schemas.microsoft.com/office/drawing/2014/main" id="{88EE97CD-934F-1C1B-6229-DB2EC030E9B9}"/>
              </a:ext>
            </a:extLst>
          </p:cNvPr>
          <p:cNvSpPr txBox="1">
            <a:spLocks/>
          </p:cNvSpPr>
          <p:nvPr/>
        </p:nvSpPr>
        <p:spPr>
          <a:xfrm>
            <a:off x="1355420" y="205741"/>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Reciclaje</a:t>
            </a:r>
          </a:p>
        </p:txBody>
      </p:sp>
      <p:graphicFrame>
        <p:nvGraphicFramePr>
          <p:cNvPr id="2" name="Tabla 1">
            <a:extLst>
              <a:ext uri="{FF2B5EF4-FFF2-40B4-BE49-F238E27FC236}">
                <a16:creationId xmlns:a16="http://schemas.microsoft.com/office/drawing/2014/main" id="{6BF0840B-5932-AFA6-37A5-6916E01E6F4D}"/>
              </a:ext>
            </a:extLst>
          </p:cNvPr>
          <p:cNvGraphicFramePr>
            <a:graphicFrameLocks noGrp="1"/>
          </p:cNvGraphicFramePr>
          <p:nvPr>
            <p:extLst>
              <p:ext uri="{D42A27DB-BD31-4B8C-83A1-F6EECF244321}">
                <p14:modId xmlns:p14="http://schemas.microsoft.com/office/powerpoint/2010/main" val="1638313531"/>
              </p:ext>
            </p:extLst>
          </p:nvPr>
        </p:nvGraphicFramePr>
        <p:xfrm>
          <a:off x="1071677" y="2734424"/>
          <a:ext cx="10350761" cy="3413760"/>
        </p:xfrm>
        <a:graphic>
          <a:graphicData uri="http://schemas.openxmlformats.org/drawingml/2006/table">
            <a:tbl>
              <a:tblPr firstRow="1" firstCol="1" bandRow="1">
                <a:tableStyleId>{5C22544A-7EE6-4342-B048-85BDC9FD1C3A}</a:tableStyleId>
              </a:tblPr>
              <a:tblGrid>
                <a:gridCol w="1444619">
                  <a:extLst>
                    <a:ext uri="{9D8B030D-6E8A-4147-A177-3AD203B41FA5}">
                      <a16:colId xmlns:a16="http://schemas.microsoft.com/office/drawing/2014/main" val="3903869936"/>
                    </a:ext>
                  </a:extLst>
                </a:gridCol>
                <a:gridCol w="2165432">
                  <a:extLst>
                    <a:ext uri="{9D8B030D-6E8A-4147-A177-3AD203B41FA5}">
                      <a16:colId xmlns:a16="http://schemas.microsoft.com/office/drawing/2014/main" val="1603304301"/>
                    </a:ext>
                  </a:extLst>
                </a:gridCol>
                <a:gridCol w="2020824">
                  <a:extLst>
                    <a:ext uri="{9D8B030D-6E8A-4147-A177-3AD203B41FA5}">
                      <a16:colId xmlns:a16="http://schemas.microsoft.com/office/drawing/2014/main" val="4166668873"/>
                    </a:ext>
                  </a:extLst>
                </a:gridCol>
                <a:gridCol w="2404872">
                  <a:extLst>
                    <a:ext uri="{9D8B030D-6E8A-4147-A177-3AD203B41FA5}">
                      <a16:colId xmlns:a16="http://schemas.microsoft.com/office/drawing/2014/main" val="876867677"/>
                    </a:ext>
                  </a:extLst>
                </a:gridCol>
                <a:gridCol w="2315014">
                  <a:extLst>
                    <a:ext uri="{9D8B030D-6E8A-4147-A177-3AD203B41FA5}">
                      <a16:colId xmlns:a16="http://schemas.microsoft.com/office/drawing/2014/main" val="2757518757"/>
                    </a:ext>
                  </a:extLst>
                </a:gridCol>
              </a:tblGrid>
              <a:tr h="2367408">
                <a:tc>
                  <a:txBody>
                    <a:bodyPr/>
                    <a:lstStyle/>
                    <a:p>
                      <a:pPr algn="just"/>
                      <a:r>
                        <a:rPr lang="it-IT" sz="1600" dirty="0">
                          <a:effectLst/>
                        </a:rPr>
                        <a:t>DOLOMITAS </a:t>
                      </a:r>
                      <a:r>
                        <a:rPr lang="it-IT" sz="1400" dirty="0">
                          <a:effectLst/>
                        </a:rPr>
                        <a:t> (Italia)</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Diseño bioclimático (calefacción y refrigeración pasivas)</a:t>
                      </a:r>
                    </a:p>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Materiales locales y sostenibles</a:t>
                      </a:r>
                    </a:p>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Energía renovable (paneles solares y caldera de biomasa)</a:t>
                      </a: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Tecnologías de ahorro de agua</a:t>
                      </a:r>
                    </a:p>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Estaciones de recarga de vehículos eléctricos</a:t>
                      </a: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Asociaciones directas con agricultores locales</a:t>
                      </a:r>
                    </a:p>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Reducción del uso de papel</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400" dirty="0" err="1">
                          <a:effectLst/>
                          <a:latin typeface="Arial" panose="020B0604020202020204" pitchFamily="34" charset="0"/>
                          <a:ea typeface="Times New Roman" panose="02020603050405020304" pitchFamily="18" charset="0"/>
                          <a:cs typeface="Times New Roman" panose="02020603050405020304" pitchFamily="18" charset="0"/>
                        </a:rPr>
                        <a:t>Reconomiento</a:t>
                      </a:r>
                      <a:r>
                        <a:rPr lang="es-ES" sz="1400" dirty="0">
                          <a:effectLst/>
                          <a:latin typeface="Arial" panose="020B0604020202020204" pitchFamily="34" charset="0"/>
                          <a:ea typeface="Times New Roman" panose="02020603050405020304" pitchFamily="18" charset="0"/>
                          <a:cs typeface="Times New Roman" panose="02020603050405020304" pitchFamily="18" charset="0"/>
                        </a:rPr>
                        <a:t> y prestigio</a:t>
                      </a:r>
                    </a:p>
                    <a:p>
                      <a:pPr marL="342900" marR="74930" lvl="0" indent="-342900" algn="just">
                        <a:spcAft>
                          <a:spcPts val="0"/>
                        </a:spcAft>
                        <a:buSzPts val="1000"/>
                        <a:buFont typeface="Symbol" panose="05050102010706020507" pitchFamily="18" charset="2"/>
                        <a:buChar char=""/>
                        <a:tabLst>
                          <a:tab pos="228600" algn="l"/>
                        </a:tabLst>
                      </a:pP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Compostaje y gestión de residuos orgánicos</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Caldera de biomasa</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Productos de limpieza ecológicos (productos biodegradables y envases mínimos)</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Reciclaje de aguas</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Reducción y reciclaje de embalajes.</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74930" lvl="0" indent="0" algn="just"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228600" algn="l"/>
                        </a:tabLst>
                        <a:defRPr/>
                      </a:pP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3919698157"/>
                  </a:ext>
                </a:extLst>
              </a:tr>
            </a:tbl>
          </a:graphicData>
        </a:graphic>
      </p:graphicFrame>
      <p:sp>
        <p:nvSpPr>
          <p:cNvPr id="7" name="Marcador de número de diapositiva 6">
            <a:extLst>
              <a:ext uri="{FF2B5EF4-FFF2-40B4-BE49-F238E27FC236}">
                <a16:creationId xmlns:a16="http://schemas.microsoft.com/office/drawing/2014/main" id="{09D912B4-72F9-FA85-5BC2-394D749786D5}"/>
              </a:ext>
            </a:extLst>
          </p:cNvPr>
          <p:cNvSpPr>
            <a:spLocks noGrp="1"/>
          </p:cNvSpPr>
          <p:nvPr>
            <p:ph type="sldNum" sz="quarter" idx="12"/>
          </p:nvPr>
        </p:nvSpPr>
        <p:spPr/>
        <p:txBody>
          <a:bodyPr/>
          <a:lstStyle/>
          <a:p>
            <a:fld id="{868024E8-AF2C-4A9A-8BB3-836A618A3EB8}" type="slidenum">
              <a:rPr lang="es-ES" smtClean="0"/>
              <a:t>26</a:t>
            </a:fld>
            <a:endParaRPr lang="es-ES"/>
          </a:p>
        </p:txBody>
      </p:sp>
    </p:spTree>
    <p:extLst>
      <p:ext uri="{BB962C8B-B14F-4D97-AF65-F5344CB8AC3E}">
        <p14:creationId xmlns:p14="http://schemas.microsoft.com/office/powerpoint/2010/main" val="31526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341"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9" name="CuadroTexto 8">
            <a:extLst>
              <a:ext uri="{FF2B5EF4-FFF2-40B4-BE49-F238E27FC236}">
                <a16:creationId xmlns:a16="http://schemas.microsoft.com/office/drawing/2014/main" id="{DAD40A4E-8755-737D-542C-07CAE7DC918E}"/>
              </a:ext>
            </a:extLst>
          </p:cNvPr>
          <p:cNvSpPr txBox="1"/>
          <p:nvPr/>
        </p:nvSpPr>
        <p:spPr>
          <a:xfrm>
            <a:off x="951909" y="1039918"/>
            <a:ext cx="9287372" cy="424732"/>
          </a:xfrm>
          <a:prstGeom prst="rect">
            <a:avLst/>
          </a:prstGeom>
          <a:noFill/>
        </p:spPr>
        <p:txBody>
          <a:bodyPr wrap="square">
            <a:spAutoFit/>
          </a:bodyPr>
          <a:lstStyle/>
          <a:p>
            <a:r>
              <a:rPr lang="es-ES" sz="2160" b="1" dirty="0">
                <a:latin typeface="+mj-lt"/>
              </a:rPr>
              <a:t>Clientes</a:t>
            </a:r>
          </a:p>
        </p:txBody>
      </p:sp>
      <p:sp>
        <p:nvSpPr>
          <p:cNvPr id="2" name="CuadroTexto 1">
            <a:extLst>
              <a:ext uri="{FF2B5EF4-FFF2-40B4-BE49-F238E27FC236}">
                <a16:creationId xmlns:a16="http://schemas.microsoft.com/office/drawing/2014/main" id="{5B68D0E8-0896-C96D-7BCE-1529D2C52B7E}"/>
              </a:ext>
            </a:extLst>
          </p:cNvPr>
          <p:cNvSpPr txBox="1"/>
          <p:nvPr/>
        </p:nvSpPr>
        <p:spPr>
          <a:xfrm>
            <a:off x="947850" y="1404539"/>
            <a:ext cx="10296299" cy="840230"/>
          </a:xfrm>
          <a:prstGeom prst="rect">
            <a:avLst/>
          </a:prstGeom>
          <a:noFill/>
        </p:spPr>
        <p:txBody>
          <a:bodyPr wrap="square" rtlCol="0">
            <a:spAutoFit/>
          </a:bodyPr>
          <a:lstStyle/>
          <a:p>
            <a:pPr algn="just"/>
            <a:r>
              <a:rPr lang="es-ES" sz="1620" dirty="0">
                <a:latin typeface="+mj-lt"/>
              </a:rPr>
              <a:t>Con los clientes se puede </a:t>
            </a:r>
            <a:r>
              <a:rPr lang="es-ES" sz="1620" b="1" dirty="0">
                <a:solidFill>
                  <a:schemeClr val="accent4">
                    <a:lumMod val="50000"/>
                  </a:schemeClr>
                </a:solidFill>
                <a:latin typeface="+mj-lt"/>
              </a:rPr>
              <a:t>actuar en dos aspectos</a:t>
            </a:r>
            <a:r>
              <a:rPr lang="es-ES" sz="1620" dirty="0">
                <a:latin typeface="+mj-lt"/>
              </a:rPr>
              <a:t>, aunque en realidad el nivel de influencia es muy relativo: por un lado, </a:t>
            </a:r>
            <a:r>
              <a:rPr lang="es-ES" sz="1620" b="1" dirty="0">
                <a:solidFill>
                  <a:schemeClr val="accent4">
                    <a:lumMod val="50000"/>
                  </a:schemeClr>
                </a:solidFill>
                <a:latin typeface="+mj-lt"/>
              </a:rPr>
              <a:t>en el transporte hasta el establecimiento</a:t>
            </a:r>
            <a:r>
              <a:rPr lang="es-ES" sz="1620" dirty="0">
                <a:latin typeface="+mj-lt"/>
              </a:rPr>
              <a:t>, y </a:t>
            </a:r>
            <a:r>
              <a:rPr lang="es-ES" sz="1620" dirty="0">
                <a:solidFill>
                  <a:schemeClr val="accent4">
                    <a:lumMod val="50000"/>
                  </a:schemeClr>
                </a:solidFill>
                <a:latin typeface="+mj-lt"/>
              </a:rPr>
              <a:t>por otro lado</a:t>
            </a:r>
            <a:r>
              <a:rPr lang="es-ES" sz="1620" b="1" dirty="0">
                <a:solidFill>
                  <a:schemeClr val="accent4">
                    <a:lumMod val="50000"/>
                  </a:schemeClr>
                </a:solidFill>
                <a:latin typeface="+mj-lt"/>
              </a:rPr>
              <a:t>, en el uso que los clientes hacen de las instalaciones y servicios. </a:t>
            </a:r>
          </a:p>
        </p:txBody>
      </p:sp>
      <p:sp>
        <p:nvSpPr>
          <p:cNvPr id="11" name="CuadroTexto 10">
            <a:extLst>
              <a:ext uri="{FF2B5EF4-FFF2-40B4-BE49-F238E27FC236}">
                <a16:creationId xmlns:a16="http://schemas.microsoft.com/office/drawing/2014/main" id="{97022C71-9927-B1CF-E255-188CCC3CB9DB}"/>
              </a:ext>
            </a:extLst>
          </p:cNvPr>
          <p:cNvSpPr txBox="1"/>
          <p:nvPr/>
        </p:nvSpPr>
        <p:spPr>
          <a:xfrm>
            <a:off x="1009899" y="2281104"/>
            <a:ext cx="9287372" cy="341632"/>
          </a:xfrm>
          <a:prstGeom prst="rect">
            <a:avLst/>
          </a:prstGeom>
          <a:noFill/>
        </p:spPr>
        <p:txBody>
          <a:bodyPr wrap="square">
            <a:spAutoFit/>
          </a:bodyPr>
          <a:lstStyle/>
          <a:p>
            <a:r>
              <a:rPr lang="es-ES" sz="1620" b="1">
                <a:latin typeface="+mj-lt"/>
              </a:rPr>
              <a:t>Opciones para la reducción de emisiones</a:t>
            </a:r>
            <a:endParaRPr lang="es-ES" sz="1620" b="1"/>
          </a:p>
        </p:txBody>
      </p:sp>
      <p:sp>
        <p:nvSpPr>
          <p:cNvPr id="12" name="CuadroTexto 11">
            <a:extLst>
              <a:ext uri="{FF2B5EF4-FFF2-40B4-BE49-F238E27FC236}">
                <a16:creationId xmlns:a16="http://schemas.microsoft.com/office/drawing/2014/main" id="{E48F6264-27AD-9D36-9FB0-A2F60D06C312}"/>
              </a:ext>
            </a:extLst>
          </p:cNvPr>
          <p:cNvSpPr txBox="1"/>
          <p:nvPr/>
        </p:nvSpPr>
        <p:spPr>
          <a:xfrm>
            <a:off x="769563" y="2613503"/>
            <a:ext cx="10652876" cy="3831818"/>
          </a:xfrm>
          <a:prstGeom prst="rect">
            <a:avLst/>
          </a:prstGeom>
          <a:noFill/>
        </p:spPr>
        <p:txBody>
          <a:bodyPr wrap="square" rtlCol="0">
            <a:spAutoFit/>
          </a:bodyPr>
          <a:lstStyle/>
          <a:p>
            <a:pPr marL="257175" indent="-257175" algn="just">
              <a:buFont typeface="Arial" panose="020B0604020202020204" pitchFamily="34" charset="0"/>
              <a:buChar char="•"/>
            </a:pPr>
            <a:r>
              <a:rPr lang="es-ES" sz="1620" dirty="0">
                <a:latin typeface="+mj-lt"/>
              </a:rPr>
              <a:t>Fomentar el uso de </a:t>
            </a:r>
            <a:r>
              <a:rPr lang="es-ES" sz="1620" b="1" dirty="0">
                <a:solidFill>
                  <a:schemeClr val="accent4">
                    <a:lumMod val="50000"/>
                  </a:schemeClr>
                </a:solidFill>
                <a:latin typeface="+mj-lt"/>
              </a:rPr>
              <a:t>transporte público o bicicletas </a:t>
            </a:r>
            <a:r>
              <a:rPr lang="es-ES" sz="1620" dirty="0">
                <a:latin typeface="+mj-lt"/>
              </a:rPr>
              <a:t>ofreciendo información sobre rutas y estaciones cercanas. </a:t>
            </a:r>
          </a:p>
          <a:p>
            <a:pPr marL="257175" indent="-257175" algn="just">
              <a:buFont typeface="Arial" panose="020B0604020202020204" pitchFamily="34" charset="0"/>
              <a:buChar char="•"/>
            </a:pPr>
            <a:r>
              <a:rPr lang="es-ES" sz="1620" dirty="0">
                <a:latin typeface="+mj-lt"/>
              </a:rPr>
              <a:t>Promover el </a:t>
            </a:r>
            <a:r>
              <a:rPr lang="es-ES" sz="1620" b="1" dirty="0">
                <a:solidFill>
                  <a:schemeClr val="accent4">
                    <a:lumMod val="50000"/>
                  </a:schemeClr>
                </a:solidFill>
                <a:latin typeface="+mj-lt"/>
              </a:rPr>
              <a:t>uso compartido de vehículos y proporcionar estaciones de carga </a:t>
            </a:r>
            <a:r>
              <a:rPr lang="es-ES" sz="1620" dirty="0">
                <a:latin typeface="+mj-lt"/>
              </a:rPr>
              <a:t>para vehículos eléctricos.</a:t>
            </a:r>
          </a:p>
          <a:p>
            <a:pPr marL="257175" indent="-257175" algn="just">
              <a:buFont typeface="Arial" panose="020B0604020202020204" pitchFamily="34" charset="0"/>
              <a:buChar char="•"/>
            </a:pPr>
            <a:r>
              <a:rPr lang="es-ES" sz="1620" dirty="0">
                <a:latin typeface="+mj-lt"/>
              </a:rPr>
              <a:t>Disponer de espacios de aparcamiento (propios o alquilados) para evitar tiempo de conducción innecesaria</a:t>
            </a:r>
          </a:p>
          <a:p>
            <a:pPr marL="257175" indent="-257175" algn="just">
              <a:buFont typeface="Arial" panose="020B0604020202020204" pitchFamily="34" charset="0"/>
              <a:buChar char="•"/>
            </a:pPr>
            <a:r>
              <a:rPr lang="es-ES" sz="1620" b="1" dirty="0">
                <a:solidFill>
                  <a:schemeClr val="accent4">
                    <a:lumMod val="50000"/>
                  </a:schemeClr>
                </a:solidFill>
                <a:latin typeface="+mj-lt"/>
              </a:rPr>
              <a:t>Animar a los huéspedes a reutilizar toallas y sábanas durante su estancia </a:t>
            </a:r>
            <a:r>
              <a:rPr lang="es-ES" sz="1620" dirty="0">
                <a:latin typeface="+mj-lt"/>
              </a:rPr>
              <a:t>para reducir el consumo de agua y energía.</a:t>
            </a:r>
          </a:p>
          <a:p>
            <a:pPr marL="257175" indent="-257175" algn="just">
              <a:buFont typeface="Arial" panose="020B0604020202020204" pitchFamily="34" charset="0"/>
              <a:buChar char="•"/>
            </a:pPr>
            <a:r>
              <a:rPr lang="es-ES" sz="1620" b="1" dirty="0">
                <a:solidFill>
                  <a:schemeClr val="accent4">
                    <a:lumMod val="50000"/>
                  </a:schemeClr>
                </a:solidFill>
                <a:latin typeface="+mj-lt"/>
              </a:rPr>
              <a:t>Pedir a los huéspedes que ajusten los termostatos y apaguen las luces y aparatos electrónicos cuando no estén en la habitación.</a:t>
            </a:r>
          </a:p>
          <a:p>
            <a:pPr marL="257175" indent="-257175" algn="just">
              <a:buFont typeface="Arial" panose="020B0604020202020204" pitchFamily="34" charset="0"/>
              <a:buChar char="•"/>
            </a:pPr>
            <a:r>
              <a:rPr lang="es-ES" sz="1620" dirty="0">
                <a:latin typeface="+mj-lt"/>
              </a:rPr>
              <a:t>Proporcionar </a:t>
            </a:r>
            <a:r>
              <a:rPr lang="es-ES" sz="1620" b="1" dirty="0">
                <a:solidFill>
                  <a:schemeClr val="accent4">
                    <a:lumMod val="50000"/>
                  </a:schemeClr>
                </a:solidFill>
                <a:latin typeface="+mj-lt"/>
              </a:rPr>
              <a:t>contenedores de reciclaje y compostaje en áreas comunes y habitaciones</a:t>
            </a:r>
            <a:r>
              <a:rPr lang="es-ES" sz="1620" dirty="0">
                <a:latin typeface="+mj-lt"/>
              </a:rPr>
              <a:t>, y comunicar a los huéspedes sobre su correcto uso.</a:t>
            </a:r>
          </a:p>
          <a:p>
            <a:pPr marL="257175" indent="-257175" algn="just">
              <a:buFont typeface="Arial" panose="020B0604020202020204" pitchFamily="34" charset="0"/>
              <a:buChar char="•"/>
            </a:pPr>
            <a:r>
              <a:rPr lang="es-ES" sz="1620" b="1" dirty="0">
                <a:solidFill>
                  <a:schemeClr val="accent4">
                    <a:lumMod val="50000"/>
                  </a:schemeClr>
                </a:solidFill>
                <a:latin typeface="+mj-lt"/>
              </a:rPr>
              <a:t>Ofrecer alternativas a los plásticos de un solo uso</a:t>
            </a:r>
            <a:r>
              <a:rPr lang="es-ES" sz="1620" dirty="0">
                <a:latin typeface="+mj-lt"/>
              </a:rPr>
              <a:t>, como botellas de agua reutilizables y dispensadores de productos de higiene.</a:t>
            </a:r>
          </a:p>
          <a:p>
            <a:pPr marL="257175" indent="-257175" algn="just">
              <a:buFont typeface="Arial" panose="020B0604020202020204" pitchFamily="34" charset="0"/>
              <a:buChar char="•"/>
            </a:pPr>
            <a:r>
              <a:rPr lang="es-ES" sz="1620" dirty="0">
                <a:latin typeface="+mj-lt"/>
              </a:rPr>
              <a:t>Ofrecer </a:t>
            </a:r>
            <a:r>
              <a:rPr lang="es-ES" sz="1620" b="1" dirty="0">
                <a:solidFill>
                  <a:schemeClr val="accent4">
                    <a:lumMod val="50000"/>
                  </a:schemeClr>
                </a:solidFill>
                <a:latin typeface="+mj-lt"/>
              </a:rPr>
              <a:t>opciones de alimentos locales</a:t>
            </a:r>
            <a:r>
              <a:rPr lang="es-ES" sz="1620" dirty="0">
                <a:latin typeface="+mj-lt"/>
              </a:rPr>
              <a:t>, de temporada, y vegetarianos/veganos en los menús </a:t>
            </a:r>
          </a:p>
          <a:p>
            <a:pPr marL="257175" indent="-257175" algn="just">
              <a:buFont typeface="Arial" panose="020B0604020202020204" pitchFamily="34" charset="0"/>
              <a:buChar char="•"/>
            </a:pPr>
            <a:r>
              <a:rPr lang="es-ES" sz="1620" b="1" dirty="0">
                <a:solidFill>
                  <a:schemeClr val="accent4">
                    <a:lumMod val="50000"/>
                  </a:schemeClr>
                </a:solidFill>
                <a:latin typeface="+mj-lt"/>
              </a:rPr>
              <a:t>Informar a los clientes sobre la importancia de reducir el desperdicio de alimentos </a:t>
            </a:r>
            <a:r>
              <a:rPr lang="es-ES" sz="1620" dirty="0">
                <a:latin typeface="+mj-lt"/>
              </a:rPr>
              <a:t>y ofrecer porciones adaptadas. </a:t>
            </a:r>
            <a:r>
              <a:rPr lang="es-ES" sz="1620" b="1" dirty="0">
                <a:solidFill>
                  <a:schemeClr val="accent4">
                    <a:lumMod val="50000"/>
                  </a:schemeClr>
                </a:solidFill>
                <a:latin typeface="+mj-lt"/>
              </a:rPr>
              <a:t>Información sobre mejoras continuas </a:t>
            </a:r>
            <a:r>
              <a:rPr lang="es-ES" sz="1620" dirty="0">
                <a:latin typeface="+mj-lt"/>
              </a:rPr>
              <a:t>o reducciones en los desperdicios generados.</a:t>
            </a:r>
          </a:p>
          <a:p>
            <a:pPr marL="257175" indent="-257175" algn="just">
              <a:buFont typeface="Arial" panose="020B0604020202020204" pitchFamily="34" charset="0"/>
              <a:buChar char="•"/>
            </a:pPr>
            <a:r>
              <a:rPr lang="es-ES" sz="1620" dirty="0">
                <a:latin typeface="+mj-lt"/>
              </a:rPr>
              <a:t>Informar a los </a:t>
            </a:r>
            <a:r>
              <a:rPr lang="es-ES" sz="1620" b="1" dirty="0">
                <a:solidFill>
                  <a:schemeClr val="accent4">
                    <a:lumMod val="50000"/>
                  </a:schemeClr>
                </a:solidFill>
                <a:latin typeface="+mj-lt"/>
              </a:rPr>
              <a:t>clientes sobre las iniciativas de sostenibilidad del establecimiento </a:t>
            </a:r>
            <a:r>
              <a:rPr lang="es-ES" sz="1620" dirty="0">
                <a:latin typeface="+mj-lt"/>
              </a:rPr>
              <a:t>y los resultados obtenidos, mostrando el impacto positivo de sus acciones.</a:t>
            </a:r>
          </a:p>
        </p:txBody>
      </p:sp>
      <p:sp>
        <p:nvSpPr>
          <p:cNvPr id="10" name="Título 6">
            <a:extLst>
              <a:ext uri="{FF2B5EF4-FFF2-40B4-BE49-F238E27FC236}">
                <a16:creationId xmlns:a16="http://schemas.microsoft.com/office/drawing/2014/main" id="{A5626F8D-A1CE-C175-640B-43D1D7FAD990}"/>
              </a:ext>
            </a:extLst>
          </p:cNvPr>
          <p:cNvSpPr txBox="1">
            <a:spLocks/>
          </p:cNvSpPr>
          <p:nvPr/>
        </p:nvSpPr>
        <p:spPr>
          <a:xfrm>
            <a:off x="1364564" y="229052"/>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Clientes</a:t>
            </a:r>
          </a:p>
        </p:txBody>
      </p:sp>
      <p:sp>
        <p:nvSpPr>
          <p:cNvPr id="7" name="Marcador de número de diapositiva 6">
            <a:extLst>
              <a:ext uri="{FF2B5EF4-FFF2-40B4-BE49-F238E27FC236}">
                <a16:creationId xmlns:a16="http://schemas.microsoft.com/office/drawing/2014/main" id="{018B71FF-8B17-0BB7-12A2-90B9EC3C548F}"/>
              </a:ext>
            </a:extLst>
          </p:cNvPr>
          <p:cNvSpPr>
            <a:spLocks noGrp="1"/>
          </p:cNvSpPr>
          <p:nvPr>
            <p:ph type="sldNum" sz="quarter" idx="12"/>
          </p:nvPr>
        </p:nvSpPr>
        <p:spPr/>
        <p:txBody>
          <a:bodyPr/>
          <a:lstStyle/>
          <a:p>
            <a:fld id="{868024E8-AF2C-4A9A-8BB3-836A618A3EB8}" type="slidenum">
              <a:rPr lang="es-ES" smtClean="0"/>
              <a:t>27</a:t>
            </a:fld>
            <a:endParaRPr lang="es-ES"/>
          </a:p>
        </p:txBody>
      </p:sp>
    </p:spTree>
    <p:extLst>
      <p:ext uri="{BB962C8B-B14F-4D97-AF65-F5344CB8AC3E}">
        <p14:creationId xmlns:p14="http://schemas.microsoft.com/office/powerpoint/2010/main" val="121668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794AD-FAEF-C6AB-8628-415B4A1456F2}"/>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BBDE74C-2119-274B-F4FE-2F1D17958D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0092"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346952C0-6556-207C-FAAD-22EED9A584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7CF7C7A2-D089-6B6E-BC9C-234805C163E8}"/>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CBA6B073-7FB1-60D4-7405-39E247AC509E}"/>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5AF7FCB8-E7C6-8524-3A80-DAF5A7BB56D0}"/>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0" name="Título 6">
            <a:extLst>
              <a:ext uri="{FF2B5EF4-FFF2-40B4-BE49-F238E27FC236}">
                <a16:creationId xmlns:a16="http://schemas.microsoft.com/office/drawing/2014/main" id="{1E9ACA9F-93F6-02E9-58FF-CE9D1C692802}"/>
              </a:ext>
            </a:extLst>
          </p:cNvPr>
          <p:cNvSpPr txBox="1">
            <a:spLocks/>
          </p:cNvSpPr>
          <p:nvPr/>
        </p:nvSpPr>
        <p:spPr>
          <a:xfrm>
            <a:off x="1355420" y="205741"/>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3-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3- Clientes</a:t>
            </a:r>
          </a:p>
        </p:txBody>
      </p:sp>
      <p:graphicFrame>
        <p:nvGraphicFramePr>
          <p:cNvPr id="2" name="Tabla 1">
            <a:extLst>
              <a:ext uri="{FF2B5EF4-FFF2-40B4-BE49-F238E27FC236}">
                <a16:creationId xmlns:a16="http://schemas.microsoft.com/office/drawing/2014/main" id="{03866041-DE91-B6A7-F7A3-A752C4175CFB}"/>
              </a:ext>
            </a:extLst>
          </p:cNvPr>
          <p:cNvGraphicFramePr>
            <a:graphicFrameLocks noGrp="1"/>
          </p:cNvGraphicFramePr>
          <p:nvPr>
            <p:extLst>
              <p:ext uri="{D42A27DB-BD31-4B8C-83A1-F6EECF244321}">
                <p14:modId xmlns:p14="http://schemas.microsoft.com/office/powerpoint/2010/main" val="8805019"/>
              </p:ext>
            </p:extLst>
          </p:nvPr>
        </p:nvGraphicFramePr>
        <p:xfrm>
          <a:off x="857689" y="2407900"/>
          <a:ext cx="9994392" cy="3413760"/>
        </p:xfrm>
        <a:graphic>
          <a:graphicData uri="http://schemas.openxmlformats.org/drawingml/2006/table">
            <a:tbl>
              <a:tblPr firstRow="1" firstCol="1" bandRow="1">
                <a:tableStyleId>{5C22544A-7EE6-4342-B048-85BDC9FD1C3A}</a:tableStyleId>
              </a:tblPr>
              <a:tblGrid>
                <a:gridCol w="1505959">
                  <a:extLst>
                    <a:ext uri="{9D8B030D-6E8A-4147-A177-3AD203B41FA5}">
                      <a16:colId xmlns:a16="http://schemas.microsoft.com/office/drawing/2014/main" val="3160987861"/>
                    </a:ext>
                  </a:extLst>
                </a:gridCol>
                <a:gridCol w="1952320">
                  <a:extLst>
                    <a:ext uri="{9D8B030D-6E8A-4147-A177-3AD203B41FA5}">
                      <a16:colId xmlns:a16="http://schemas.microsoft.com/office/drawing/2014/main" val="1787253042"/>
                    </a:ext>
                  </a:extLst>
                </a:gridCol>
                <a:gridCol w="2487168">
                  <a:extLst>
                    <a:ext uri="{9D8B030D-6E8A-4147-A177-3AD203B41FA5}">
                      <a16:colId xmlns:a16="http://schemas.microsoft.com/office/drawing/2014/main" val="3825660679"/>
                    </a:ext>
                  </a:extLst>
                </a:gridCol>
                <a:gridCol w="1885097">
                  <a:extLst>
                    <a:ext uri="{9D8B030D-6E8A-4147-A177-3AD203B41FA5}">
                      <a16:colId xmlns:a16="http://schemas.microsoft.com/office/drawing/2014/main" val="4231932322"/>
                    </a:ext>
                  </a:extLst>
                </a:gridCol>
                <a:gridCol w="2163848">
                  <a:extLst>
                    <a:ext uri="{9D8B030D-6E8A-4147-A177-3AD203B41FA5}">
                      <a16:colId xmlns:a16="http://schemas.microsoft.com/office/drawing/2014/main" val="2904740673"/>
                    </a:ext>
                  </a:extLst>
                </a:gridCol>
              </a:tblGrid>
              <a:tr h="3362674">
                <a:tc>
                  <a:txBody>
                    <a:bodyPr/>
                    <a:lstStyle/>
                    <a:p>
                      <a:pPr algn="just"/>
                      <a:r>
                        <a:rPr lang="it-IT" sz="1600" dirty="0">
                          <a:effectLst/>
                        </a:rPr>
                        <a:t>BALEARES</a:t>
                      </a:r>
                    </a:p>
                    <a:p>
                      <a:pPr algn="just"/>
                      <a:r>
                        <a:rPr lang="it-IT" sz="1600" dirty="0">
                          <a:effectLst/>
                        </a:rPr>
                        <a:t>(España)</a:t>
                      </a:r>
                      <a:endParaRPr lang="es-E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Renovación con aislamiento mejorado e iluminación LEDBMS</a:t>
                      </a:r>
                    </a:p>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Electrodomésticos de bajo consumo</a:t>
                      </a:r>
                    </a:p>
                    <a:p>
                      <a:pPr marL="342900" marR="7493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228600" algn="l"/>
                        </a:tabLst>
                        <a:defRPr/>
                      </a:pPr>
                      <a:r>
                        <a:rPr lang="es-ES" sz="1400" dirty="0">
                          <a:effectLst/>
                        </a:rPr>
                        <a:t>Conservación del agua </a:t>
                      </a:r>
                    </a:p>
                    <a:p>
                      <a:pPr marL="342900" marR="74930" lvl="0" indent="-342900" algn="just">
                        <a:spcAft>
                          <a:spcPts val="0"/>
                        </a:spcAft>
                        <a:buSzPts val="1000"/>
                        <a:buFont typeface="Symbol" panose="05050102010706020507" pitchFamily="18" charset="2"/>
                        <a:buChar char=""/>
                        <a:tabLst>
                          <a:tab pos="228600" algn="l"/>
                        </a:tabLst>
                      </a:pP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400" dirty="0">
                          <a:effectLst/>
                        </a:rPr>
                        <a:t>Formación del personal en prácticas de ahorro</a:t>
                      </a:r>
                    </a:p>
                    <a:p>
                      <a:pPr marL="0" marR="74930" lvl="0" indent="0" algn="just">
                        <a:spcAft>
                          <a:spcPts val="0"/>
                        </a:spcAft>
                        <a:buSzPts val="1000"/>
                        <a:buFont typeface="Symbol" panose="05050102010706020507" pitchFamily="18" charset="2"/>
                        <a:buNone/>
                        <a:tabLst>
                          <a:tab pos="228600" algn="l"/>
                        </a:tabLst>
                      </a:pPr>
                      <a:endParaRPr lang="es-ES" sz="1400" dirty="0">
                        <a:effectLst/>
                      </a:endParaRPr>
                    </a:p>
                    <a:p>
                      <a:pPr marL="342900" marR="74930" lvl="0" indent="-342900" algn="just">
                        <a:spcAft>
                          <a:spcPts val="0"/>
                        </a:spcAft>
                        <a:buSzPts val="1000"/>
                        <a:buFont typeface="Symbol" panose="05050102010706020507" pitchFamily="18" charset="2"/>
                        <a:buChar char=""/>
                        <a:tabLst>
                          <a:tab pos="228600" algn="l"/>
                        </a:tabLst>
                      </a:pPr>
                      <a:r>
                        <a:rPr lang="es-ES" sz="1400" dirty="0">
                          <a:effectLst/>
                        </a:rPr>
                        <a:t>Participación de los clientes para reutilización de toallas y ropa de cama.</a:t>
                      </a:r>
                    </a:p>
                    <a:p>
                      <a:pPr marL="0" marR="74930" lvl="0" indent="0" algn="just">
                        <a:spcAft>
                          <a:spcPts val="0"/>
                        </a:spcAft>
                        <a:buSzPts val="1000"/>
                        <a:buFont typeface="Symbol" panose="05050102010706020507" pitchFamily="18" charset="2"/>
                        <a:buNone/>
                        <a:tabLst>
                          <a:tab pos="228600" algn="l"/>
                        </a:tabLst>
                      </a:pPr>
                      <a:endParaRPr lang="es-ES" sz="1400" dirty="0">
                        <a:effectLst/>
                      </a:endParaRPr>
                    </a:p>
                    <a:p>
                      <a:pPr marL="342900" marR="74930" lvl="0" indent="-342900" algn="just">
                        <a:spcAft>
                          <a:spcPts val="0"/>
                        </a:spcAft>
                        <a:buSzPts val="1000"/>
                        <a:buFont typeface="Symbol" panose="05050102010706020507" pitchFamily="18" charset="2"/>
                        <a:buChar char=""/>
                        <a:tabLst>
                          <a:tab pos="228600" algn="l"/>
                        </a:tabLst>
                      </a:pPr>
                      <a:r>
                        <a:rPr lang="es-ES" sz="1400" dirty="0">
                          <a:effectLst/>
                        </a:rPr>
                        <a:t>Reducción del desperdicio de alimentos (menús estacionales, raciones más pequeñas</a:t>
                      </a:r>
                      <a:r>
                        <a:rPr lang="en-US" sz="1400" dirty="0">
                          <a:effectLst/>
                        </a:rPr>
                        <a:t>)</a:t>
                      </a:r>
                    </a:p>
                    <a:p>
                      <a:pPr marL="342900" marR="74930" lvl="0" indent="-342900" algn="just">
                        <a:spcAft>
                          <a:spcPts val="0"/>
                        </a:spcAft>
                        <a:buSzPts val="1000"/>
                        <a:buFont typeface="Symbol" panose="05050102010706020507" pitchFamily="18" charset="2"/>
                        <a:buChar char=""/>
                        <a:tabLst>
                          <a:tab pos="228600" algn="l"/>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4930" lvl="0" indent="-342900" algn="just">
                        <a:spcAft>
                          <a:spcPts val="0"/>
                        </a:spcAft>
                        <a:buSzPts val="1000"/>
                        <a:buFont typeface="Symbol" panose="05050102010706020507" pitchFamily="18" charset="2"/>
                        <a:buChar char=""/>
                        <a:tabLst>
                          <a:tab pos="228600" algn="l"/>
                        </a:tabLst>
                      </a:pPr>
                      <a:r>
                        <a:rPr lang="en-US" sz="14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Colaboración</a:t>
                      </a:r>
                      <a:r>
                        <a:rPr lang="en-US"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con ONGs </a:t>
                      </a:r>
                      <a:endParaRPr lang="es-ES" sz="1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Compras sostenibles</a:t>
                      </a:r>
                    </a:p>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Asociaciones con proveedores locales</a:t>
                      </a:r>
                    </a:p>
                    <a:p>
                      <a:pPr marL="342900" marR="74930" lvl="0" indent="-342900" algn="just">
                        <a:spcAft>
                          <a:spcPts val="0"/>
                        </a:spcAft>
                        <a:buSzPts val="1000"/>
                        <a:buFont typeface="Symbol" panose="05050102010706020507" pitchFamily="18" charset="2"/>
                        <a:buChar char=""/>
                        <a:tabLst>
                          <a:tab pos="228600" algn="l"/>
                        </a:tabLst>
                      </a:pPr>
                      <a:r>
                        <a:rPr lang="es-ES" sz="1400" dirty="0">
                          <a:effectLst/>
                          <a:latin typeface="Arial" panose="020B0604020202020204" pitchFamily="34" charset="0"/>
                          <a:ea typeface="Times New Roman" panose="02020603050405020304" pitchFamily="18" charset="0"/>
                          <a:cs typeface="Times New Roman" panose="02020603050405020304" pitchFamily="18" charset="0"/>
                        </a:rPr>
                        <a:t>Implicación de la comunidad local</a:t>
                      </a:r>
                    </a:p>
                  </a:txBody>
                  <a:tcPr marL="68580" marR="68580" marT="0" marB="0"/>
                </a:tc>
                <a:tc>
                  <a:txBody>
                    <a:bodyPr/>
                    <a:lstStyle/>
                    <a:p>
                      <a:pPr marL="342900" marR="74930" lvl="0" indent="-342900" algn="just">
                        <a:spcAft>
                          <a:spcPts val="0"/>
                        </a:spcAft>
                        <a:buSzPts val="1000"/>
                        <a:buFont typeface="Symbol" panose="05050102010706020507" pitchFamily="18" charset="2"/>
                        <a:buChar char=""/>
                        <a:tabLst>
                          <a:tab pos="228600" algn="l"/>
                        </a:tabLst>
                      </a:pPr>
                      <a:endParaRPr lang="it-IT" sz="1400" dirty="0">
                        <a:effectLst/>
                      </a:endParaRPr>
                    </a:p>
                    <a:p>
                      <a:pPr marL="342900" marR="74930" lvl="0" indent="-342900" algn="just">
                        <a:spcAft>
                          <a:spcPts val="0"/>
                        </a:spcAft>
                        <a:buSzPts val="1000"/>
                        <a:buFont typeface="Symbol" panose="05050102010706020507" pitchFamily="18" charset="2"/>
                        <a:buChar char=""/>
                        <a:tabLst>
                          <a:tab pos="228600" algn="l"/>
                        </a:tabLst>
                      </a:pPr>
                      <a:r>
                        <a:rPr lang="it-IT" sz="1400" dirty="0">
                          <a:effectLst/>
                        </a:rPr>
                        <a:t>Certificación EarthCheck </a:t>
                      </a:r>
                      <a:r>
                        <a:rPr lang="it-IT" sz="1000" dirty="0">
                          <a:effectLst/>
                        </a:rPr>
                        <a:t> </a:t>
                      </a:r>
                      <a:endParaRPr lang="es-E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2980299"/>
                  </a:ext>
                </a:extLst>
              </a:tr>
            </a:tbl>
          </a:graphicData>
        </a:graphic>
      </p:graphicFrame>
      <p:pic>
        <p:nvPicPr>
          <p:cNvPr id="11" name="Imagen 10">
            <a:extLst>
              <a:ext uri="{FF2B5EF4-FFF2-40B4-BE49-F238E27FC236}">
                <a16:creationId xmlns:a16="http://schemas.microsoft.com/office/drawing/2014/main" id="{E3C95749-F3AD-D2DA-D4B5-84983546A0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7249" y="850392"/>
            <a:ext cx="3753374" cy="1557507"/>
          </a:xfrm>
          <a:prstGeom prst="rect">
            <a:avLst/>
          </a:prstGeom>
        </p:spPr>
      </p:pic>
      <p:sp>
        <p:nvSpPr>
          <p:cNvPr id="7" name="Marcador de número de diapositiva 6">
            <a:extLst>
              <a:ext uri="{FF2B5EF4-FFF2-40B4-BE49-F238E27FC236}">
                <a16:creationId xmlns:a16="http://schemas.microsoft.com/office/drawing/2014/main" id="{3D465F69-F7EB-9165-3171-D228969805AE}"/>
              </a:ext>
            </a:extLst>
          </p:cNvPr>
          <p:cNvSpPr>
            <a:spLocks noGrp="1"/>
          </p:cNvSpPr>
          <p:nvPr>
            <p:ph type="sldNum" sz="quarter" idx="12"/>
          </p:nvPr>
        </p:nvSpPr>
        <p:spPr/>
        <p:txBody>
          <a:bodyPr/>
          <a:lstStyle/>
          <a:p>
            <a:fld id="{868024E8-AF2C-4A9A-8BB3-836A618A3EB8}" type="slidenum">
              <a:rPr lang="es-ES" smtClean="0"/>
              <a:t>28</a:t>
            </a:fld>
            <a:endParaRPr lang="es-ES"/>
          </a:p>
        </p:txBody>
      </p:sp>
    </p:spTree>
    <p:extLst>
      <p:ext uri="{BB962C8B-B14F-4D97-AF65-F5344CB8AC3E}">
        <p14:creationId xmlns:p14="http://schemas.microsoft.com/office/powerpoint/2010/main" val="2792691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a:xfrm>
            <a:off x="838199" y="365125"/>
            <a:ext cx="11238571" cy="1325563"/>
          </a:xfrm>
        </p:spPr>
        <p:txBody>
          <a:bodyPr/>
          <a:lstStyle/>
          <a:p>
            <a:r>
              <a:rPr lang="es-ES" dirty="0">
                <a:highlight>
                  <a:srgbClr val="FFFF00"/>
                </a:highlight>
              </a:rPr>
              <a:t>MENTIMETER-  PROPUESTA DE PREGUNTAS.</a:t>
            </a:r>
          </a:p>
        </p:txBody>
      </p:sp>
      <p:sp>
        <p:nvSpPr>
          <p:cNvPr id="3" name="CuadroTexto 2">
            <a:extLst>
              <a:ext uri="{FF2B5EF4-FFF2-40B4-BE49-F238E27FC236}">
                <a16:creationId xmlns:a16="http://schemas.microsoft.com/office/drawing/2014/main" id="{2ECCF7BE-76FD-4AC6-A064-39FF1365AA5C}"/>
              </a:ext>
            </a:extLst>
          </p:cNvPr>
          <p:cNvSpPr txBox="1"/>
          <p:nvPr/>
        </p:nvSpPr>
        <p:spPr>
          <a:xfrm>
            <a:off x="967562" y="1791272"/>
            <a:ext cx="10515600" cy="3139321"/>
          </a:xfrm>
          <a:prstGeom prst="rect">
            <a:avLst/>
          </a:prstGeom>
          <a:noFill/>
        </p:spPr>
        <p:txBody>
          <a:bodyPr wrap="square" rtlCol="0">
            <a:spAutoFit/>
          </a:bodyPr>
          <a:lstStyle/>
          <a:p>
            <a:endParaRPr lang="es-ES" dirty="0"/>
          </a:p>
          <a:p>
            <a:pPr marL="285750" indent="-285750">
              <a:buFontTx/>
              <a:buChar char="-"/>
            </a:pPr>
            <a:r>
              <a:rPr lang="es-ES" dirty="0"/>
              <a:t>¿CON CUÁNTAS EMPRESAS  HABEIS COMENZADO / </a:t>
            </a:r>
            <a:r>
              <a:rPr lang="es-ES" dirty="0">
                <a:solidFill>
                  <a:schemeClr val="accent6">
                    <a:lumMod val="75000"/>
                  </a:schemeClr>
                </a:solidFill>
              </a:rPr>
              <a:t>ESTABLECIDO</a:t>
            </a:r>
            <a:r>
              <a:rPr lang="es-ES" dirty="0"/>
              <a:t> UNA POLITICA DE COMPRAS SOTENIBLES EN:</a:t>
            </a:r>
          </a:p>
          <a:p>
            <a:pPr marL="742950" lvl="1" indent="-285750">
              <a:buFontTx/>
              <a:buChar char="-"/>
            </a:pPr>
            <a:r>
              <a:rPr lang="es-ES" dirty="0"/>
              <a:t>Equipamiento</a:t>
            </a:r>
          </a:p>
          <a:p>
            <a:pPr marL="742950" lvl="1" indent="-285750">
              <a:buFontTx/>
              <a:buChar char="-"/>
            </a:pPr>
            <a:r>
              <a:rPr lang="es-ES" dirty="0"/>
              <a:t>Alimentos.</a:t>
            </a:r>
          </a:p>
          <a:p>
            <a:pPr marL="742950" lvl="1" indent="-285750">
              <a:buFontTx/>
              <a:buChar char="-"/>
            </a:pPr>
            <a:r>
              <a:rPr lang="es-ES" dirty="0"/>
              <a:t>Servicios externos (lavandería, transporte, etc.)</a:t>
            </a:r>
          </a:p>
          <a:p>
            <a:pPr marL="742950" lvl="1" indent="-285750">
              <a:buFontTx/>
              <a:buChar char="-"/>
            </a:pPr>
            <a:r>
              <a:rPr lang="es-ES" dirty="0"/>
              <a:t>Otros: </a:t>
            </a:r>
          </a:p>
          <a:p>
            <a:pPr marL="285750" indent="-285750">
              <a:buFontTx/>
              <a:buChar char="-"/>
            </a:pPr>
            <a:endParaRPr lang="es-ES" dirty="0"/>
          </a:p>
          <a:p>
            <a:pPr marL="285750" indent="-285750">
              <a:buFontTx/>
              <a:buChar char="-"/>
            </a:pPr>
            <a:r>
              <a:rPr lang="es-ES" dirty="0"/>
              <a:t>¿Cuáles son las principales barreras que os habéis encontrado a la hora de introducir nuevas prácticas dentro de vuestra cadena de valor? </a:t>
            </a:r>
          </a:p>
          <a:p>
            <a:endParaRPr lang="es-ES" dirty="0"/>
          </a:p>
        </p:txBody>
      </p:sp>
      <p:sp>
        <p:nvSpPr>
          <p:cNvPr id="4" name="Marcador de número de diapositiva 3">
            <a:extLst>
              <a:ext uri="{FF2B5EF4-FFF2-40B4-BE49-F238E27FC236}">
                <a16:creationId xmlns:a16="http://schemas.microsoft.com/office/drawing/2014/main" id="{38ECFE37-95F3-6B4C-1E16-89F1C9F105D8}"/>
              </a:ext>
            </a:extLst>
          </p:cNvPr>
          <p:cNvSpPr>
            <a:spLocks noGrp="1"/>
          </p:cNvSpPr>
          <p:nvPr>
            <p:ph type="sldNum" sz="quarter" idx="12"/>
          </p:nvPr>
        </p:nvSpPr>
        <p:spPr/>
        <p:txBody>
          <a:bodyPr/>
          <a:lstStyle/>
          <a:p>
            <a:fld id="{868024E8-AF2C-4A9A-8BB3-836A618A3EB8}" type="slidenum">
              <a:rPr lang="es-ES" smtClean="0"/>
              <a:t>29</a:t>
            </a:fld>
            <a:endParaRPr lang="es-ES"/>
          </a:p>
        </p:txBody>
      </p:sp>
      <p:pic>
        <p:nvPicPr>
          <p:cNvPr id="5" name="Imagen 4">
            <a:extLst>
              <a:ext uri="{FF2B5EF4-FFF2-40B4-BE49-F238E27FC236}">
                <a16:creationId xmlns:a16="http://schemas.microsoft.com/office/drawing/2014/main" id="{F8E8F1A7-A2EF-30A4-1E21-010B91C3E8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spTree>
    <p:extLst>
      <p:ext uri="{BB962C8B-B14F-4D97-AF65-F5344CB8AC3E}">
        <p14:creationId xmlns:p14="http://schemas.microsoft.com/office/powerpoint/2010/main" val="150168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15E2C-0599-B60E-69AC-9228362C507D}"/>
              </a:ext>
            </a:extLst>
          </p:cNvPr>
          <p:cNvSpPr>
            <a:spLocks noGrp="1"/>
          </p:cNvSpPr>
          <p:nvPr>
            <p:ph type="sldNum" sz="quarter" idx="12"/>
          </p:nvPr>
        </p:nvSpPr>
        <p:spPr>
          <a:xfrm>
            <a:off x="8359140" y="6356351"/>
            <a:ext cx="2468880" cy="365125"/>
          </a:xfrm>
          <a:prstGeom prst="rect">
            <a:avLst/>
          </a:prstGeom>
        </p:spPr>
        <p:txBody>
          <a:bodyPr vert="horz" lIns="82296" tIns="41148" rIns="82296" bIns="41148" rtlCol="0" anchor="ctr"/>
          <a:lstStyle>
            <a:defPPr>
              <a:defRPr lang="es"/>
            </a:defPPr>
            <a:lvl1pPr marL="0" algn="r" defTabSz="822960" rtl="0" eaLnBrk="1" latinLnBrk="0" hangingPunct="1">
              <a:defRPr sz="1080" kern="1200">
                <a:solidFill>
                  <a:schemeClr val="tx1">
                    <a:tint val="75000"/>
                  </a:schemeClr>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a:lstStyle>
          <a:p>
            <a:fld id="{00000000-1234-1234-1234-123412341234}" type="slidenum">
              <a:rPr lang="en" smtClean="0"/>
              <a:pPr/>
              <a:t>3</a:t>
            </a:fld>
            <a:endParaRPr lang="en"/>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9968ADA5-E208-394E-8887-2AF25616A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5145" y="1"/>
            <a:ext cx="1300038" cy="1300038"/>
          </a:xfrm>
          <a:prstGeom prst="rect">
            <a:avLst/>
          </a:prstGeom>
        </p:spPr>
      </p:pic>
      <p:grpSp>
        <p:nvGrpSpPr>
          <p:cNvPr id="5" name="Group 2">
            <a:extLst>
              <a:ext uri="{FF2B5EF4-FFF2-40B4-BE49-F238E27FC236}">
                <a16:creationId xmlns:a16="http://schemas.microsoft.com/office/drawing/2014/main" id="{657080E0-1438-97E4-5332-23C7AE29EFB4}"/>
              </a:ext>
            </a:extLst>
          </p:cNvPr>
          <p:cNvGrpSpPr/>
          <p:nvPr/>
        </p:nvGrpSpPr>
        <p:grpSpPr>
          <a:xfrm>
            <a:off x="711218" y="311641"/>
            <a:ext cx="350434" cy="2232509"/>
            <a:chOff x="0" y="0"/>
            <a:chExt cx="1098832" cy="3479800"/>
          </a:xfrm>
          <a:solidFill>
            <a:schemeClr val="accent1">
              <a:lumMod val="75000"/>
            </a:schemeClr>
          </a:solidFill>
        </p:grpSpPr>
        <p:sp>
          <p:nvSpPr>
            <p:cNvPr id="8" name="Freeform 3">
              <a:extLst>
                <a:ext uri="{FF2B5EF4-FFF2-40B4-BE49-F238E27FC236}">
                  <a16:creationId xmlns:a16="http://schemas.microsoft.com/office/drawing/2014/main" id="{587AD695-DD5A-C1CC-3B8E-D201C52FE3D3}"/>
                </a:ext>
              </a:extLst>
            </p:cNvPr>
            <p:cNvSpPr/>
            <p:nvPr/>
          </p:nvSpPr>
          <p:spPr>
            <a:xfrm>
              <a:off x="0" y="0"/>
              <a:ext cx="1098832" cy="3479800"/>
            </a:xfrm>
            <a:custGeom>
              <a:avLst/>
              <a:gdLst/>
              <a:ahLst/>
              <a:cxnLst/>
              <a:rect l="l" t="t" r="r" b="b"/>
              <a:pathLst>
                <a:path w="1098832" h="3479800">
                  <a:moveTo>
                    <a:pt x="0" y="0"/>
                  </a:moveTo>
                  <a:lnTo>
                    <a:pt x="1098832" y="0"/>
                  </a:lnTo>
                  <a:lnTo>
                    <a:pt x="1098832" y="3479800"/>
                  </a:lnTo>
                  <a:lnTo>
                    <a:pt x="0" y="3479800"/>
                  </a:lnTo>
                  <a:close/>
                </a:path>
              </a:pathLst>
            </a:custGeom>
            <a:grpFill/>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sz="1620"/>
            </a:p>
          </p:txBody>
        </p:sp>
      </p:grpSp>
      <p:sp>
        <p:nvSpPr>
          <p:cNvPr id="10" name="QuadreDeText 9">
            <a:extLst>
              <a:ext uri="{FF2B5EF4-FFF2-40B4-BE49-F238E27FC236}">
                <a16:creationId xmlns:a16="http://schemas.microsoft.com/office/drawing/2014/main" id="{992DC2DD-05F4-B165-F30F-1299F28276F8}"/>
              </a:ext>
            </a:extLst>
          </p:cNvPr>
          <p:cNvSpPr txBox="1"/>
          <p:nvPr/>
        </p:nvSpPr>
        <p:spPr>
          <a:xfrm>
            <a:off x="1308728" y="176937"/>
            <a:ext cx="8886416" cy="1089529"/>
          </a:xfrm>
          <a:prstGeom prst="rect">
            <a:avLst/>
          </a:prstGeom>
          <a:noFill/>
        </p:spPr>
        <p:txBody>
          <a:bodyPr wrap="square">
            <a:spAutoFit/>
          </a:bodyPr>
          <a:lstStyle/>
          <a:p>
            <a:pPr algn="ctr"/>
            <a:r>
              <a:rPr lang="es-ES" sz="3240" b="1" spc="-5" dirty="0">
                <a:solidFill>
                  <a:srgbClr val="154097"/>
                </a:solidFill>
                <a:latin typeface="Montserrat" panose="020B0604020202020204" charset="0"/>
                <a:ea typeface="+mj-ea"/>
              </a:rPr>
              <a:t>1-Introducción: Proyecto europeo EE4HORECA</a:t>
            </a:r>
            <a:endParaRPr lang="en-US" sz="3240" dirty="0">
              <a:solidFill>
                <a:srgbClr val="154097"/>
              </a:solidFill>
              <a:latin typeface="Montserrat" panose="00000500000000000000" pitchFamily="2" charset="0"/>
            </a:endParaRPr>
          </a:p>
        </p:txBody>
      </p:sp>
      <p:pic>
        <p:nvPicPr>
          <p:cNvPr id="12" name="Imagen 23">
            <a:extLst>
              <a:ext uri="{FF2B5EF4-FFF2-40B4-BE49-F238E27FC236}">
                <a16:creationId xmlns:a16="http://schemas.microsoft.com/office/drawing/2014/main" id="{D0FF6529-7F34-F021-6DE7-ED72B9E46D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5901" y="6356351"/>
            <a:ext cx="1074814" cy="318008"/>
          </a:xfrm>
          <a:prstGeom prst="rect">
            <a:avLst/>
          </a:prstGeom>
          <a:noFill/>
          <a:ln>
            <a:noFill/>
          </a:ln>
          <a:effectLst/>
        </p:spPr>
      </p:pic>
      <p:graphicFrame>
        <p:nvGraphicFramePr>
          <p:cNvPr id="9" name="Diagrama 8">
            <a:extLst>
              <a:ext uri="{FF2B5EF4-FFF2-40B4-BE49-F238E27FC236}">
                <a16:creationId xmlns:a16="http://schemas.microsoft.com/office/drawing/2014/main" id="{A711A309-6616-E082-DAFD-5756CB31FE57}"/>
              </a:ext>
            </a:extLst>
          </p:cNvPr>
          <p:cNvGraphicFramePr/>
          <p:nvPr/>
        </p:nvGraphicFramePr>
        <p:xfrm>
          <a:off x="1115097" y="1577340"/>
          <a:ext cx="10029259" cy="2439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a 5">
            <a:extLst>
              <a:ext uri="{FF2B5EF4-FFF2-40B4-BE49-F238E27FC236}">
                <a16:creationId xmlns:a16="http://schemas.microsoft.com/office/drawing/2014/main" id="{DF33D759-7559-E395-0EAC-8154AEBB8724}"/>
              </a:ext>
            </a:extLst>
          </p:cNvPr>
          <p:cNvGraphicFramePr/>
          <p:nvPr/>
        </p:nvGraphicFramePr>
        <p:xfrm>
          <a:off x="1863159" y="4663644"/>
          <a:ext cx="8331985" cy="109175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37793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p:txBody>
          <a:bodyPr/>
          <a:lstStyle/>
          <a:p>
            <a:r>
              <a:rPr lang="es-ES" dirty="0">
                <a:highlight>
                  <a:srgbClr val="FFFF00"/>
                </a:highlight>
              </a:rPr>
              <a:t>MENTIMETER-  Posibles PREGUNTAS.</a:t>
            </a:r>
          </a:p>
        </p:txBody>
      </p:sp>
      <p:sp>
        <p:nvSpPr>
          <p:cNvPr id="3" name="CuadroTexto 2">
            <a:extLst>
              <a:ext uri="{FF2B5EF4-FFF2-40B4-BE49-F238E27FC236}">
                <a16:creationId xmlns:a16="http://schemas.microsoft.com/office/drawing/2014/main" id="{2ECCF7BE-76FD-4AC6-A064-39FF1365AA5C}"/>
              </a:ext>
            </a:extLst>
          </p:cNvPr>
          <p:cNvSpPr txBox="1"/>
          <p:nvPr/>
        </p:nvSpPr>
        <p:spPr>
          <a:xfrm>
            <a:off x="967562" y="1690688"/>
            <a:ext cx="9654364" cy="3416320"/>
          </a:xfrm>
          <a:prstGeom prst="rect">
            <a:avLst/>
          </a:prstGeom>
          <a:noFill/>
        </p:spPr>
        <p:txBody>
          <a:bodyPr wrap="square" rtlCol="0">
            <a:spAutoFit/>
          </a:bodyPr>
          <a:lstStyle/>
          <a:p>
            <a:r>
              <a:rPr lang="es-ES" b="1" dirty="0"/>
              <a:t>Proveedores de bienes de equipo e instalaciones:</a:t>
            </a:r>
            <a:br>
              <a:rPr lang="es-ES" b="1" dirty="0"/>
            </a:br>
            <a:endParaRPr lang="es-ES" b="1" dirty="0"/>
          </a:p>
          <a:p>
            <a:pPr marL="342900" indent="-342900">
              <a:buFont typeface="+mj-lt"/>
              <a:buAutoNum type="arabicPeriod"/>
            </a:pPr>
            <a:r>
              <a:rPr lang="es-ES" dirty="0"/>
              <a:t>¿Qué criterios utilizáis para seleccionar proveedores de equipos e instalaciones? </a:t>
            </a:r>
            <a:br>
              <a:rPr lang="es-ES" dirty="0"/>
            </a:br>
            <a:endParaRPr lang="es-ES" dirty="0"/>
          </a:p>
          <a:p>
            <a:pPr marL="342900" indent="-342900">
              <a:buFont typeface="+mj-lt"/>
              <a:buAutoNum type="arabicPeriod"/>
            </a:pPr>
            <a:r>
              <a:rPr lang="es-ES" dirty="0"/>
              <a:t>¿Habéis evaluado el consumo energético de los equipos que compras o alquilas? </a:t>
            </a:r>
            <a:br>
              <a:rPr lang="es-ES" dirty="0"/>
            </a:br>
            <a:endParaRPr lang="es-ES" dirty="0"/>
          </a:p>
          <a:p>
            <a:pPr marL="342900" indent="-342900">
              <a:buFont typeface="+mj-lt"/>
              <a:buAutoNum type="arabicPeriod"/>
            </a:pPr>
            <a:r>
              <a:rPr lang="es-ES" dirty="0"/>
              <a:t>¿Consideráis a proveedores que mantienen una política de gestión ambiental responsable a lo largo de la vida útil del equipo?</a:t>
            </a:r>
            <a:br>
              <a:rPr lang="es-ES" dirty="0"/>
            </a:br>
            <a:endParaRPr lang="es-ES" dirty="0"/>
          </a:p>
          <a:p>
            <a:pPr marL="285750" indent="-285750">
              <a:buFontTx/>
              <a:buChar char="-"/>
            </a:pPr>
            <a:endParaRPr lang="es-ES" dirty="0"/>
          </a:p>
          <a:p>
            <a:pPr marL="285750" indent="-285750">
              <a:buFontTx/>
              <a:buChar char="-"/>
            </a:pPr>
            <a:endParaRPr lang="es-ES" dirty="0"/>
          </a:p>
          <a:p>
            <a:endParaRPr lang="es-ES" dirty="0"/>
          </a:p>
        </p:txBody>
      </p:sp>
      <p:sp>
        <p:nvSpPr>
          <p:cNvPr id="4" name="Marcador de número de diapositiva 3">
            <a:extLst>
              <a:ext uri="{FF2B5EF4-FFF2-40B4-BE49-F238E27FC236}">
                <a16:creationId xmlns:a16="http://schemas.microsoft.com/office/drawing/2014/main" id="{5DC0E635-A38C-80DC-EBC0-4CBF9FAB2103}"/>
              </a:ext>
            </a:extLst>
          </p:cNvPr>
          <p:cNvSpPr>
            <a:spLocks noGrp="1"/>
          </p:cNvSpPr>
          <p:nvPr>
            <p:ph type="sldNum" sz="quarter" idx="12"/>
          </p:nvPr>
        </p:nvSpPr>
        <p:spPr/>
        <p:txBody>
          <a:bodyPr/>
          <a:lstStyle/>
          <a:p>
            <a:fld id="{868024E8-AF2C-4A9A-8BB3-836A618A3EB8}" type="slidenum">
              <a:rPr lang="es-ES" smtClean="0"/>
              <a:t>30</a:t>
            </a:fld>
            <a:endParaRPr lang="es-ES"/>
          </a:p>
        </p:txBody>
      </p:sp>
      <p:pic>
        <p:nvPicPr>
          <p:cNvPr id="5" name="Imagen 4">
            <a:extLst>
              <a:ext uri="{FF2B5EF4-FFF2-40B4-BE49-F238E27FC236}">
                <a16:creationId xmlns:a16="http://schemas.microsoft.com/office/drawing/2014/main" id="{D0AD63EE-A2BC-9493-CD32-716271196D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spTree>
    <p:extLst>
      <p:ext uri="{BB962C8B-B14F-4D97-AF65-F5344CB8AC3E}">
        <p14:creationId xmlns:p14="http://schemas.microsoft.com/office/powerpoint/2010/main" val="1995604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p:txBody>
          <a:bodyPr/>
          <a:lstStyle/>
          <a:p>
            <a:r>
              <a:rPr lang="es-ES" dirty="0">
                <a:highlight>
                  <a:srgbClr val="FFFF00"/>
                </a:highlight>
              </a:rPr>
              <a:t>MENTIMETER-  Posibles PREGUNTAS.</a:t>
            </a:r>
          </a:p>
        </p:txBody>
      </p:sp>
      <p:sp>
        <p:nvSpPr>
          <p:cNvPr id="5" name="CuadroTexto 4">
            <a:extLst>
              <a:ext uri="{FF2B5EF4-FFF2-40B4-BE49-F238E27FC236}">
                <a16:creationId xmlns:a16="http://schemas.microsoft.com/office/drawing/2014/main" id="{16B8AC49-4749-CD32-7239-5CED313EBC2E}"/>
              </a:ext>
            </a:extLst>
          </p:cNvPr>
          <p:cNvSpPr txBox="1"/>
          <p:nvPr/>
        </p:nvSpPr>
        <p:spPr>
          <a:xfrm>
            <a:off x="755904" y="1884093"/>
            <a:ext cx="10125456" cy="3416320"/>
          </a:xfrm>
          <a:prstGeom prst="rect">
            <a:avLst/>
          </a:prstGeom>
          <a:noFill/>
        </p:spPr>
        <p:txBody>
          <a:bodyPr wrap="square">
            <a:spAutoFit/>
          </a:bodyPr>
          <a:lstStyle/>
          <a:p>
            <a:r>
              <a:rPr lang="es-ES" b="1" dirty="0"/>
              <a:t>Proveedores de alimentación, bebidas y consumibles:</a:t>
            </a:r>
            <a:br>
              <a:rPr lang="es-ES" b="1" dirty="0"/>
            </a:br>
            <a:endParaRPr lang="es-ES" b="1" dirty="0"/>
          </a:p>
          <a:p>
            <a:pPr marL="342900" indent="-342900">
              <a:buFont typeface="+mj-lt"/>
              <a:buAutoNum type="arabicPeriod"/>
            </a:pPr>
            <a:r>
              <a:rPr lang="es-ES" dirty="0"/>
              <a:t>¿Evaluáis el impacto ambiental de los productos que compráis, más allá de su precio y calidad? – Si/no</a:t>
            </a:r>
          </a:p>
          <a:p>
            <a:pPr marL="800100" lvl="1" indent="-342900">
              <a:buFont typeface="+mj-lt"/>
              <a:buAutoNum type="alphaLcParenR"/>
            </a:pPr>
            <a:r>
              <a:rPr lang="es-ES" dirty="0"/>
              <a:t> ¿Consideráis la huella de carbono de vuestros productos (producción/transporte)? </a:t>
            </a:r>
          </a:p>
          <a:p>
            <a:pPr marL="800100" lvl="1" indent="-342900">
              <a:buFont typeface="+mj-lt"/>
              <a:buAutoNum type="alphaLcParenR"/>
            </a:pPr>
            <a:r>
              <a:rPr lang="es-ES" dirty="0"/>
              <a:t>¿ Consideráis contratar a proveedores que utilicen métodos de producción sostenibles?</a:t>
            </a:r>
            <a:br>
              <a:rPr lang="es-ES" dirty="0"/>
            </a:br>
            <a:endParaRPr lang="es-ES" dirty="0"/>
          </a:p>
          <a:p>
            <a:pPr marL="342900" indent="-342900">
              <a:buFont typeface="+mj-lt"/>
              <a:buAutoNum type="arabicPeriod"/>
            </a:pPr>
            <a:r>
              <a:rPr lang="es-ES" dirty="0"/>
              <a:t>¿Habéis considerado la reducción del desperdicio alimentario?</a:t>
            </a:r>
          </a:p>
          <a:p>
            <a:pPr marL="800100" lvl="1" indent="-342900">
              <a:buFont typeface="+mj-lt"/>
              <a:buAutoNum type="arabicPeriod"/>
            </a:pPr>
            <a:r>
              <a:rPr lang="es-ES" dirty="0"/>
              <a:t>Colaboráis con asociaciones locales o plataformas - para contribuir a esta reducción</a:t>
            </a:r>
          </a:p>
          <a:p>
            <a:pPr marL="800100" lvl="1" indent="-342900">
              <a:buFont typeface="+mj-lt"/>
              <a:buAutoNum type="arabicPeriod"/>
            </a:pPr>
            <a:r>
              <a:rPr lang="es-ES" dirty="0"/>
              <a:t>Colaboráis con los proveedores en la planificación de las comandas?</a:t>
            </a:r>
          </a:p>
          <a:p>
            <a:pPr lvl="1"/>
            <a:r>
              <a:rPr lang="es-ES" dirty="0"/>
              <a:t> </a:t>
            </a:r>
          </a:p>
          <a:p>
            <a:pPr marL="342900" indent="-342900">
              <a:buFont typeface="+mj-lt"/>
              <a:buAutoNum type="arabicPeriod"/>
            </a:pPr>
            <a:r>
              <a:rPr lang="es-ES" dirty="0"/>
              <a:t>¿Ofrecéis o utilizáis envases/materiales y productos biodegradables o reciclables?</a:t>
            </a:r>
          </a:p>
        </p:txBody>
      </p:sp>
      <p:sp>
        <p:nvSpPr>
          <p:cNvPr id="3" name="Marcador de número de diapositiva 2">
            <a:extLst>
              <a:ext uri="{FF2B5EF4-FFF2-40B4-BE49-F238E27FC236}">
                <a16:creationId xmlns:a16="http://schemas.microsoft.com/office/drawing/2014/main" id="{65BD4C05-2404-F324-5A37-AD566245A61D}"/>
              </a:ext>
            </a:extLst>
          </p:cNvPr>
          <p:cNvSpPr>
            <a:spLocks noGrp="1"/>
          </p:cNvSpPr>
          <p:nvPr>
            <p:ph type="sldNum" sz="quarter" idx="12"/>
          </p:nvPr>
        </p:nvSpPr>
        <p:spPr/>
        <p:txBody>
          <a:bodyPr/>
          <a:lstStyle/>
          <a:p>
            <a:fld id="{868024E8-AF2C-4A9A-8BB3-836A618A3EB8}" type="slidenum">
              <a:rPr lang="es-ES" smtClean="0"/>
              <a:t>31</a:t>
            </a:fld>
            <a:endParaRPr lang="es-ES"/>
          </a:p>
        </p:txBody>
      </p:sp>
      <p:pic>
        <p:nvPicPr>
          <p:cNvPr id="4" name="Imagen 3">
            <a:extLst>
              <a:ext uri="{FF2B5EF4-FFF2-40B4-BE49-F238E27FC236}">
                <a16:creationId xmlns:a16="http://schemas.microsoft.com/office/drawing/2014/main" id="{B37DF405-390B-6F5A-1CB7-3741552500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spTree>
    <p:extLst>
      <p:ext uri="{BB962C8B-B14F-4D97-AF65-F5344CB8AC3E}">
        <p14:creationId xmlns:p14="http://schemas.microsoft.com/office/powerpoint/2010/main" val="318987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a:xfrm>
            <a:off x="838200" y="191389"/>
            <a:ext cx="10515600" cy="1325563"/>
          </a:xfrm>
        </p:spPr>
        <p:txBody>
          <a:bodyPr/>
          <a:lstStyle/>
          <a:p>
            <a:r>
              <a:rPr lang="es-ES" dirty="0">
                <a:highlight>
                  <a:srgbClr val="FFFF00"/>
                </a:highlight>
              </a:rPr>
              <a:t>MENTIMETER- Posibles PREGUNTAS.</a:t>
            </a:r>
          </a:p>
        </p:txBody>
      </p:sp>
      <p:sp>
        <p:nvSpPr>
          <p:cNvPr id="3" name="CuadroTexto 2">
            <a:extLst>
              <a:ext uri="{FF2B5EF4-FFF2-40B4-BE49-F238E27FC236}">
                <a16:creationId xmlns:a16="http://schemas.microsoft.com/office/drawing/2014/main" id="{2ECCF7BE-76FD-4AC6-A064-39FF1365AA5C}"/>
              </a:ext>
            </a:extLst>
          </p:cNvPr>
          <p:cNvSpPr txBox="1"/>
          <p:nvPr/>
        </p:nvSpPr>
        <p:spPr>
          <a:xfrm>
            <a:off x="838200" y="1295690"/>
            <a:ext cx="10655808" cy="3970318"/>
          </a:xfrm>
          <a:prstGeom prst="rect">
            <a:avLst/>
          </a:prstGeom>
          <a:noFill/>
        </p:spPr>
        <p:txBody>
          <a:bodyPr wrap="square" rtlCol="0">
            <a:spAutoFit/>
          </a:bodyPr>
          <a:lstStyle/>
          <a:p>
            <a:r>
              <a:rPr lang="es-ES" b="1" dirty="0"/>
              <a:t>Proveedores de servicios (transporte, lavandería, mantenimiento, etc.):</a:t>
            </a:r>
          </a:p>
          <a:p>
            <a:endParaRPr lang="es-ES" b="1" dirty="0"/>
          </a:p>
          <a:p>
            <a:pPr marL="342900" indent="-342900">
              <a:buFont typeface="+mj-lt"/>
              <a:buAutoNum type="arabicPeriod"/>
            </a:pPr>
            <a:r>
              <a:rPr lang="es-ES" dirty="0"/>
              <a:t>Indique qué servicios externalizáis: </a:t>
            </a:r>
          </a:p>
          <a:p>
            <a:pPr marL="742950" lvl="1" indent="-285750">
              <a:buFontTx/>
              <a:buChar char="-"/>
            </a:pPr>
            <a:r>
              <a:rPr lang="es-ES" dirty="0"/>
              <a:t>Lavandería</a:t>
            </a:r>
          </a:p>
          <a:p>
            <a:pPr marL="742950" lvl="1" indent="-285750">
              <a:buFontTx/>
              <a:buChar char="-"/>
            </a:pPr>
            <a:r>
              <a:rPr lang="es-ES" dirty="0"/>
              <a:t>Transporte</a:t>
            </a:r>
          </a:p>
          <a:p>
            <a:pPr marL="742950" lvl="1" indent="-285750">
              <a:buFontTx/>
              <a:buChar char="-"/>
            </a:pPr>
            <a:r>
              <a:rPr lang="es-ES" dirty="0"/>
              <a:t>Servicios limpieza/mantenimiento</a:t>
            </a:r>
          </a:p>
          <a:p>
            <a:pPr marL="742950" lvl="1" indent="-285750">
              <a:buFontTx/>
              <a:buChar char="-"/>
            </a:pPr>
            <a:r>
              <a:rPr lang="es-ES" dirty="0"/>
              <a:t>Otros</a:t>
            </a:r>
          </a:p>
          <a:p>
            <a:pPr marL="342900" indent="-342900">
              <a:buFont typeface="+mj-lt"/>
              <a:buAutoNum type="arabicPeriod"/>
            </a:pPr>
            <a:endParaRPr lang="es-ES" b="1" dirty="0"/>
          </a:p>
          <a:p>
            <a:pPr marL="342900" indent="-342900">
              <a:buFont typeface="+mj-lt"/>
              <a:buAutoNum type="arabicPeriod"/>
            </a:pPr>
            <a:r>
              <a:rPr lang="es-ES" dirty="0"/>
              <a:t>¿Habéis comentado con vuestros proveedores de servicios la posibilidad de implementar soluciones más eficientes energéticamente (como el uso de vehículos eléctricos o la optimización de rutas)?</a:t>
            </a:r>
            <a:br>
              <a:rPr lang="es-ES" dirty="0"/>
            </a:br>
            <a:endParaRPr lang="es-ES" dirty="0"/>
          </a:p>
          <a:p>
            <a:pPr marL="342900" indent="-342900">
              <a:buFont typeface="+mj-lt"/>
              <a:buAutoNum type="arabicPeriod"/>
            </a:pPr>
            <a:r>
              <a:rPr lang="es-ES" dirty="0"/>
              <a:t>¿Colaboráis con proveedores que priorizan la eficiencia energética y la reducción de emisiones en sus operaciones? </a:t>
            </a:r>
            <a:br>
              <a:rPr lang="es-ES" dirty="0"/>
            </a:br>
            <a:endParaRPr lang="es-ES" dirty="0"/>
          </a:p>
        </p:txBody>
      </p:sp>
      <p:sp>
        <p:nvSpPr>
          <p:cNvPr id="4" name="Marcador de número de diapositiva 3">
            <a:extLst>
              <a:ext uri="{FF2B5EF4-FFF2-40B4-BE49-F238E27FC236}">
                <a16:creationId xmlns:a16="http://schemas.microsoft.com/office/drawing/2014/main" id="{23F6A44B-17B6-E757-0049-20015661CEAB}"/>
              </a:ext>
            </a:extLst>
          </p:cNvPr>
          <p:cNvSpPr>
            <a:spLocks noGrp="1"/>
          </p:cNvSpPr>
          <p:nvPr>
            <p:ph type="sldNum" sz="quarter" idx="12"/>
          </p:nvPr>
        </p:nvSpPr>
        <p:spPr/>
        <p:txBody>
          <a:bodyPr/>
          <a:lstStyle/>
          <a:p>
            <a:fld id="{868024E8-AF2C-4A9A-8BB3-836A618A3EB8}" type="slidenum">
              <a:rPr lang="es-ES" smtClean="0"/>
              <a:t>32</a:t>
            </a:fld>
            <a:endParaRPr lang="es-ES"/>
          </a:p>
        </p:txBody>
      </p:sp>
      <p:pic>
        <p:nvPicPr>
          <p:cNvPr id="5" name="Imagen 4">
            <a:extLst>
              <a:ext uri="{FF2B5EF4-FFF2-40B4-BE49-F238E27FC236}">
                <a16:creationId xmlns:a16="http://schemas.microsoft.com/office/drawing/2014/main" id="{ECBA60AE-630F-61E7-2F05-572FBDE267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spTree>
    <p:extLst>
      <p:ext uri="{BB962C8B-B14F-4D97-AF65-F5344CB8AC3E}">
        <p14:creationId xmlns:p14="http://schemas.microsoft.com/office/powerpoint/2010/main" val="354832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p:txBody>
          <a:bodyPr/>
          <a:lstStyle/>
          <a:p>
            <a:r>
              <a:rPr lang="es-ES" dirty="0">
                <a:highlight>
                  <a:srgbClr val="FFFF00"/>
                </a:highlight>
              </a:rPr>
              <a:t>MENTIMETER-  Posibles PREGUNTAS.</a:t>
            </a:r>
          </a:p>
        </p:txBody>
      </p:sp>
      <p:sp>
        <p:nvSpPr>
          <p:cNvPr id="3" name="CuadroTexto 2">
            <a:extLst>
              <a:ext uri="{FF2B5EF4-FFF2-40B4-BE49-F238E27FC236}">
                <a16:creationId xmlns:a16="http://schemas.microsoft.com/office/drawing/2014/main" id="{2ECCF7BE-76FD-4AC6-A064-39FF1365AA5C}"/>
              </a:ext>
            </a:extLst>
          </p:cNvPr>
          <p:cNvSpPr txBox="1"/>
          <p:nvPr/>
        </p:nvSpPr>
        <p:spPr>
          <a:xfrm>
            <a:off x="838200" y="1690688"/>
            <a:ext cx="9654364" cy="3139321"/>
          </a:xfrm>
          <a:prstGeom prst="rect">
            <a:avLst/>
          </a:prstGeom>
          <a:noFill/>
        </p:spPr>
        <p:txBody>
          <a:bodyPr wrap="square" rtlCol="0">
            <a:spAutoFit/>
          </a:bodyPr>
          <a:lstStyle/>
          <a:p>
            <a:r>
              <a:rPr lang="es-ES" b="1" dirty="0"/>
              <a:t>Proveedores de residuos y economía circular:</a:t>
            </a:r>
            <a:br>
              <a:rPr lang="es-ES" b="1" dirty="0"/>
            </a:br>
            <a:endParaRPr lang="es-ES" b="1" dirty="0"/>
          </a:p>
          <a:p>
            <a:pPr marL="342900" indent="-342900">
              <a:buFont typeface="+mj-lt"/>
              <a:buAutoNum type="arabicPeriod"/>
            </a:pPr>
            <a:r>
              <a:rPr lang="es-ES" dirty="0"/>
              <a:t>¿Colaboráis con proveedores de gestión de residuos que implementen prácticas de reciclaje, compostaje o reducción de desechos?</a:t>
            </a:r>
            <a:br>
              <a:rPr lang="es-ES" dirty="0"/>
            </a:br>
            <a:endParaRPr lang="es-ES" dirty="0"/>
          </a:p>
          <a:p>
            <a:pPr marL="342900" indent="-342900">
              <a:buFont typeface="+mj-lt"/>
              <a:buAutoNum type="arabicPeriod"/>
            </a:pPr>
            <a:r>
              <a:rPr lang="es-ES" dirty="0"/>
              <a:t>¿Qué residuos generados en vuestros negocios  son reciclados o </a:t>
            </a:r>
            <a:r>
              <a:rPr lang="es-ES" dirty="0" err="1"/>
              <a:t>re-aprovechados</a:t>
            </a:r>
            <a:r>
              <a:rPr lang="es-ES" dirty="0"/>
              <a:t>  internamente (compostaje, aguas, etc.)?</a:t>
            </a:r>
          </a:p>
          <a:p>
            <a:pPr marL="342900" indent="-342900">
              <a:buFont typeface="+mj-lt"/>
              <a:buAutoNum type="arabicPeriod"/>
            </a:pPr>
            <a:endParaRPr lang="es-ES" dirty="0"/>
          </a:p>
          <a:p>
            <a:pPr marL="342900" indent="-342900">
              <a:buFont typeface="+mj-lt"/>
              <a:buAutoNum type="arabicPeriod"/>
            </a:pPr>
            <a:r>
              <a:rPr lang="es-ES" dirty="0"/>
              <a:t>¿Qué residuos son reciclados por terceros y cómo?</a:t>
            </a:r>
          </a:p>
          <a:p>
            <a:br>
              <a:rPr lang="es-ES" dirty="0"/>
            </a:br>
            <a:endParaRPr lang="es-ES" dirty="0"/>
          </a:p>
        </p:txBody>
      </p:sp>
      <p:sp>
        <p:nvSpPr>
          <p:cNvPr id="4" name="Marcador de número de diapositiva 3">
            <a:extLst>
              <a:ext uri="{FF2B5EF4-FFF2-40B4-BE49-F238E27FC236}">
                <a16:creationId xmlns:a16="http://schemas.microsoft.com/office/drawing/2014/main" id="{F6AD3DDD-D4D7-BE98-B6C6-F692463301D5}"/>
              </a:ext>
            </a:extLst>
          </p:cNvPr>
          <p:cNvSpPr>
            <a:spLocks noGrp="1"/>
          </p:cNvSpPr>
          <p:nvPr>
            <p:ph type="sldNum" sz="quarter" idx="12"/>
          </p:nvPr>
        </p:nvSpPr>
        <p:spPr/>
        <p:txBody>
          <a:bodyPr/>
          <a:lstStyle/>
          <a:p>
            <a:fld id="{868024E8-AF2C-4A9A-8BB3-836A618A3EB8}" type="slidenum">
              <a:rPr lang="es-ES" smtClean="0"/>
              <a:t>33</a:t>
            </a:fld>
            <a:endParaRPr lang="es-ES"/>
          </a:p>
        </p:txBody>
      </p:sp>
      <p:pic>
        <p:nvPicPr>
          <p:cNvPr id="5" name="Imagen 4">
            <a:extLst>
              <a:ext uri="{FF2B5EF4-FFF2-40B4-BE49-F238E27FC236}">
                <a16:creationId xmlns:a16="http://schemas.microsoft.com/office/drawing/2014/main" id="{0BE631DC-CEFB-222C-2B1A-CDDF1CCA90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spTree>
    <p:extLst>
      <p:ext uri="{BB962C8B-B14F-4D97-AF65-F5344CB8AC3E}">
        <p14:creationId xmlns:p14="http://schemas.microsoft.com/office/powerpoint/2010/main" val="4131615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a:xfrm>
            <a:off x="682752" y="200533"/>
            <a:ext cx="10515600" cy="1325563"/>
          </a:xfrm>
        </p:spPr>
        <p:txBody>
          <a:bodyPr/>
          <a:lstStyle/>
          <a:p>
            <a:r>
              <a:rPr lang="es-ES" dirty="0">
                <a:highlight>
                  <a:srgbClr val="FFFF00"/>
                </a:highlight>
              </a:rPr>
              <a:t>MENTIMETER-  Posibles PREGUNTAS.</a:t>
            </a:r>
          </a:p>
        </p:txBody>
      </p:sp>
      <p:sp>
        <p:nvSpPr>
          <p:cNvPr id="3" name="CuadroTexto 2">
            <a:extLst>
              <a:ext uri="{FF2B5EF4-FFF2-40B4-BE49-F238E27FC236}">
                <a16:creationId xmlns:a16="http://schemas.microsoft.com/office/drawing/2014/main" id="{2ECCF7BE-76FD-4AC6-A064-39FF1365AA5C}"/>
              </a:ext>
            </a:extLst>
          </p:cNvPr>
          <p:cNvSpPr txBox="1"/>
          <p:nvPr/>
        </p:nvSpPr>
        <p:spPr>
          <a:xfrm>
            <a:off x="682752" y="1302155"/>
            <a:ext cx="11012424" cy="4801314"/>
          </a:xfrm>
          <a:prstGeom prst="rect">
            <a:avLst/>
          </a:prstGeom>
          <a:noFill/>
        </p:spPr>
        <p:txBody>
          <a:bodyPr wrap="square" rtlCol="0">
            <a:spAutoFit/>
          </a:bodyPr>
          <a:lstStyle/>
          <a:p>
            <a:r>
              <a:rPr lang="es-ES" b="1" dirty="0"/>
              <a:t>Clientes:</a:t>
            </a:r>
          </a:p>
          <a:p>
            <a:endParaRPr lang="es-ES" dirty="0"/>
          </a:p>
          <a:p>
            <a:pPr marL="342900" indent="-342900">
              <a:buFont typeface="+mj-lt"/>
              <a:buAutoNum type="arabicPeriod"/>
            </a:pPr>
            <a:r>
              <a:rPr lang="es-ES" dirty="0"/>
              <a:t>¿Consideráis a vuestros clientes como parte de vuestra cadena de valor en términos de sostenibilidad? – Si/no  </a:t>
            </a:r>
            <a:br>
              <a:rPr lang="es-ES" dirty="0"/>
            </a:br>
            <a:endParaRPr lang="es-ES" dirty="0"/>
          </a:p>
          <a:p>
            <a:pPr marL="342900" indent="-342900">
              <a:buFont typeface="+mj-lt"/>
              <a:buAutoNum type="arabicPeriod"/>
            </a:pPr>
            <a:r>
              <a:rPr lang="es-ES" dirty="0"/>
              <a:t>¿Ofrecéis a los clientes información sobre los esfuerzos que realiza tu empresa para reducir su huella ambiental y cómo ellos pueden contribuir? – Si/no </a:t>
            </a:r>
          </a:p>
          <a:p>
            <a:pPr marL="800100" lvl="1" indent="-342900">
              <a:buFont typeface="+mj-lt"/>
              <a:buAutoNum type="alphaLcParenR"/>
            </a:pPr>
            <a:r>
              <a:rPr lang="es-ES" dirty="0"/>
              <a:t>En caso de que sí: ¿podríais contar un poco más en qué consistía la campaña y sus resultados? </a:t>
            </a:r>
          </a:p>
          <a:p>
            <a:pPr marL="342900" indent="-342900">
              <a:buFont typeface="+mj-lt"/>
              <a:buAutoNum type="arabicPeriod"/>
            </a:pPr>
            <a:endParaRPr lang="es-ES" dirty="0"/>
          </a:p>
          <a:p>
            <a:r>
              <a:rPr lang="es-ES" dirty="0"/>
              <a:t>4. ¿Habéis observado una reacción positiva de los clientes al introducir nuevas prácticas/medidas eficientes o de sostenibilidad?</a:t>
            </a:r>
          </a:p>
          <a:p>
            <a:r>
              <a:rPr lang="es-ES" dirty="0"/>
              <a:t> ¿Habéis identificado si los clientes pagarían más por nuevos servicios más sostenibles?</a:t>
            </a:r>
          </a:p>
          <a:p>
            <a:endParaRPr lang="es-ES" dirty="0"/>
          </a:p>
          <a:p>
            <a:r>
              <a:rPr lang="es-ES" dirty="0"/>
              <a:t>5. ¿Comercializáis vuestros negocios a través de plataformas de sostenibilidad?</a:t>
            </a:r>
          </a:p>
          <a:p>
            <a:endParaRPr lang="es-ES" dirty="0"/>
          </a:p>
          <a:p>
            <a:r>
              <a:rPr lang="es-ES" dirty="0"/>
              <a:t>6. ¿Consideráis la sostenibilidad como un elemento diferencial o argumento de venta de vuestros servicios?</a:t>
            </a:r>
          </a:p>
          <a:p>
            <a:endParaRPr lang="es-ES" dirty="0"/>
          </a:p>
        </p:txBody>
      </p:sp>
      <p:sp>
        <p:nvSpPr>
          <p:cNvPr id="4" name="Marcador de número de diapositiva 3">
            <a:extLst>
              <a:ext uri="{FF2B5EF4-FFF2-40B4-BE49-F238E27FC236}">
                <a16:creationId xmlns:a16="http://schemas.microsoft.com/office/drawing/2014/main" id="{C19C9EF7-7278-EB6B-D7F5-B9B399124E0E}"/>
              </a:ext>
            </a:extLst>
          </p:cNvPr>
          <p:cNvSpPr>
            <a:spLocks noGrp="1"/>
          </p:cNvSpPr>
          <p:nvPr>
            <p:ph type="sldNum" sz="quarter" idx="12"/>
          </p:nvPr>
        </p:nvSpPr>
        <p:spPr/>
        <p:txBody>
          <a:bodyPr/>
          <a:lstStyle/>
          <a:p>
            <a:fld id="{868024E8-AF2C-4A9A-8BB3-836A618A3EB8}" type="slidenum">
              <a:rPr lang="es-ES" smtClean="0"/>
              <a:t>34</a:t>
            </a:fld>
            <a:endParaRPr lang="es-ES"/>
          </a:p>
        </p:txBody>
      </p:sp>
      <p:pic>
        <p:nvPicPr>
          <p:cNvPr id="5" name="Imagen 4">
            <a:extLst>
              <a:ext uri="{FF2B5EF4-FFF2-40B4-BE49-F238E27FC236}">
                <a16:creationId xmlns:a16="http://schemas.microsoft.com/office/drawing/2014/main" id="{E0A6BBC5-3D6D-01AB-BAC1-74DF539E6A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spTree>
    <p:extLst>
      <p:ext uri="{BB962C8B-B14F-4D97-AF65-F5344CB8AC3E}">
        <p14:creationId xmlns:p14="http://schemas.microsoft.com/office/powerpoint/2010/main" val="1634125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2C6BE-CBFB-6EE4-60A6-E975ED6DC599}"/>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44A9B4F-88C5-B396-25A6-627BB65929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E974A885-83E4-6B9C-7140-82546BA801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FD6855F5-4798-05FF-487E-33B2BD8DF077}"/>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B83BA9B5-8CF0-D473-2BAB-2927D811C908}"/>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F3CD7635-A842-BF5A-96D6-147559D09E4A}"/>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4" name="CuadroTexto 13">
            <a:extLst>
              <a:ext uri="{FF2B5EF4-FFF2-40B4-BE49-F238E27FC236}">
                <a16:creationId xmlns:a16="http://schemas.microsoft.com/office/drawing/2014/main" id="{FBD58944-6867-946D-4909-BE46CA10C430}"/>
              </a:ext>
            </a:extLst>
          </p:cNvPr>
          <p:cNvSpPr txBox="1"/>
          <p:nvPr/>
        </p:nvSpPr>
        <p:spPr>
          <a:xfrm>
            <a:off x="1714249" y="419580"/>
            <a:ext cx="7916418" cy="461665"/>
          </a:xfrm>
          <a:prstGeom prst="rect">
            <a:avLst/>
          </a:prstGeom>
          <a:noFill/>
        </p:spPr>
        <p:txBody>
          <a:bodyPr wrap="square">
            <a:spAutoFit/>
          </a:bodyPr>
          <a:lstStyle/>
          <a:p>
            <a:pPr algn="ctr"/>
            <a:r>
              <a:rPr lang="es-ES" sz="2400" b="1" dirty="0">
                <a:solidFill>
                  <a:srgbClr val="0070C0"/>
                </a:solidFill>
              </a:rPr>
              <a:t>BUENAS PRACTICAS ADICIONALES</a:t>
            </a:r>
          </a:p>
        </p:txBody>
      </p:sp>
      <p:pic>
        <p:nvPicPr>
          <p:cNvPr id="7" name="Imagen 6">
            <a:extLst>
              <a:ext uri="{FF2B5EF4-FFF2-40B4-BE49-F238E27FC236}">
                <a16:creationId xmlns:a16="http://schemas.microsoft.com/office/drawing/2014/main" id="{2E1670BB-E06E-05DE-5900-01F06EE887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486" y="1430822"/>
            <a:ext cx="2752916" cy="3223505"/>
          </a:xfrm>
          <a:prstGeom prst="rect">
            <a:avLst/>
          </a:prstGeom>
        </p:spPr>
      </p:pic>
      <p:pic>
        <p:nvPicPr>
          <p:cNvPr id="12" name="Imagen 11">
            <a:extLst>
              <a:ext uri="{FF2B5EF4-FFF2-40B4-BE49-F238E27FC236}">
                <a16:creationId xmlns:a16="http://schemas.microsoft.com/office/drawing/2014/main" id="{1969D967-BC85-0AF9-C4ED-CF337CE682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63813" y="1430822"/>
            <a:ext cx="3330817" cy="3223505"/>
          </a:xfrm>
          <a:prstGeom prst="rect">
            <a:avLst/>
          </a:prstGeom>
        </p:spPr>
      </p:pic>
      <p:pic>
        <p:nvPicPr>
          <p:cNvPr id="15" name="Imagen 14">
            <a:extLst>
              <a:ext uri="{FF2B5EF4-FFF2-40B4-BE49-F238E27FC236}">
                <a16:creationId xmlns:a16="http://schemas.microsoft.com/office/drawing/2014/main" id="{741F6910-71CE-CFD7-868C-A6F1CA5353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01004" y="2264918"/>
            <a:ext cx="2753109" cy="3296110"/>
          </a:xfrm>
          <a:prstGeom prst="rect">
            <a:avLst/>
          </a:prstGeom>
        </p:spPr>
      </p:pic>
      <p:pic>
        <p:nvPicPr>
          <p:cNvPr id="17" name="Imagen 16">
            <a:extLst>
              <a:ext uri="{FF2B5EF4-FFF2-40B4-BE49-F238E27FC236}">
                <a16:creationId xmlns:a16="http://schemas.microsoft.com/office/drawing/2014/main" id="{73F00F93-38EE-1E7D-9B31-473E972F65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54113" y="2264918"/>
            <a:ext cx="2753109" cy="3296110"/>
          </a:xfrm>
          <a:prstGeom prst="rect">
            <a:avLst/>
          </a:prstGeom>
        </p:spPr>
      </p:pic>
      <p:sp>
        <p:nvSpPr>
          <p:cNvPr id="21" name="CuadroTexto 20">
            <a:extLst>
              <a:ext uri="{FF2B5EF4-FFF2-40B4-BE49-F238E27FC236}">
                <a16:creationId xmlns:a16="http://schemas.microsoft.com/office/drawing/2014/main" id="{BA2D6554-3609-E8FA-355C-2116A6E689F7}"/>
              </a:ext>
            </a:extLst>
          </p:cNvPr>
          <p:cNvSpPr txBox="1"/>
          <p:nvPr/>
        </p:nvSpPr>
        <p:spPr>
          <a:xfrm>
            <a:off x="459486" y="5753480"/>
            <a:ext cx="6094476" cy="923330"/>
          </a:xfrm>
          <a:prstGeom prst="rect">
            <a:avLst/>
          </a:prstGeom>
          <a:noFill/>
        </p:spPr>
        <p:txBody>
          <a:bodyPr wrap="square">
            <a:spAutoFit/>
          </a:bodyPr>
          <a:lstStyle/>
          <a:p>
            <a:r>
              <a:rPr lang="es-ES" dirty="0">
                <a:hlinkClick r:id="rId9"/>
              </a:rPr>
              <a:t>https://www.biospheretourism.com/es/descarga-la-guia-biosphere-2022-2023/113</a:t>
            </a:r>
            <a:endParaRPr lang="es-ES" dirty="0"/>
          </a:p>
          <a:p>
            <a:endParaRPr lang="es-ES" dirty="0"/>
          </a:p>
        </p:txBody>
      </p:sp>
      <p:sp>
        <p:nvSpPr>
          <p:cNvPr id="2" name="Marcador de número de diapositiva 1">
            <a:extLst>
              <a:ext uri="{FF2B5EF4-FFF2-40B4-BE49-F238E27FC236}">
                <a16:creationId xmlns:a16="http://schemas.microsoft.com/office/drawing/2014/main" id="{314EC386-4854-93D3-9452-9E60625A5D5B}"/>
              </a:ext>
            </a:extLst>
          </p:cNvPr>
          <p:cNvSpPr>
            <a:spLocks noGrp="1"/>
          </p:cNvSpPr>
          <p:nvPr>
            <p:ph type="sldNum" sz="quarter" idx="12"/>
          </p:nvPr>
        </p:nvSpPr>
        <p:spPr/>
        <p:txBody>
          <a:bodyPr/>
          <a:lstStyle/>
          <a:p>
            <a:fld id="{868024E8-AF2C-4A9A-8BB3-836A618A3EB8}" type="slidenum">
              <a:rPr lang="es-ES" smtClean="0"/>
              <a:t>35</a:t>
            </a:fld>
            <a:endParaRPr lang="es-ES"/>
          </a:p>
        </p:txBody>
      </p:sp>
    </p:spTree>
    <p:extLst>
      <p:ext uri="{BB962C8B-B14F-4D97-AF65-F5344CB8AC3E}">
        <p14:creationId xmlns:p14="http://schemas.microsoft.com/office/powerpoint/2010/main" val="2197825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DC0A-1634-AFBB-BDD8-92C2DFE52C2F}"/>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7F3ECB0C-FF91-5D71-5128-4413A8AA14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8057" y="627753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7158C4F-0794-EC75-3264-B00F9E6E0C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FB514DD8-FF0F-B483-AE49-8A6522D8386A}"/>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A4B59D0F-9FED-8EF1-D43C-3C51E24AF98B}"/>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871DFFD7-1127-69E6-37CE-30F6AF36D84B}"/>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14" name="CuadroTexto 13">
            <a:extLst>
              <a:ext uri="{FF2B5EF4-FFF2-40B4-BE49-F238E27FC236}">
                <a16:creationId xmlns:a16="http://schemas.microsoft.com/office/drawing/2014/main" id="{68DF67C9-D472-EAC2-4AF2-56C417561C77}"/>
              </a:ext>
            </a:extLst>
          </p:cNvPr>
          <p:cNvSpPr txBox="1"/>
          <p:nvPr/>
        </p:nvSpPr>
        <p:spPr>
          <a:xfrm>
            <a:off x="163902" y="222175"/>
            <a:ext cx="10136038" cy="830997"/>
          </a:xfrm>
          <a:prstGeom prst="rect">
            <a:avLst/>
          </a:prstGeom>
          <a:noFill/>
        </p:spPr>
        <p:txBody>
          <a:bodyPr wrap="square">
            <a:spAutoFit/>
          </a:bodyPr>
          <a:lstStyle/>
          <a:p>
            <a:pPr algn="ctr"/>
            <a:r>
              <a:rPr lang="es-ES" sz="2400" b="1" dirty="0">
                <a:solidFill>
                  <a:srgbClr val="0070C0"/>
                </a:solidFill>
              </a:rPr>
              <a:t>CONCLUSIONES PARA EMPEZAR A TRABAJAR EN TRANSICIÓN ENERGÉTICA Y CADENA DE VALOR</a:t>
            </a:r>
          </a:p>
        </p:txBody>
      </p:sp>
      <p:sp>
        <p:nvSpPr>
          <p:cNvPr id="2" name="Content Placeholder 2">
            <a:extLst>
              <a:ext uri="{FF2B5EF4-FFF2-40B4-BE49-F238E27FC236}">
                <a16:creationId xmlns:a16="http://schemas.microsoft.com/office/drawing/2014/main" id="{7DBD946E-DC1E-2968-A643-6C559374864B}"/>
              </a:ext>
            </a:extLst>
          </p:cNvPr>
          <p:cNvSpPr txBox="1">
            <a:spLocks/>
          </p:cNvSpPr>
          <p:nvPr/>
        </p:nvSpPr>
        <p:spPr>
          <a:xfrm>
            <a:off x="163902" y="1823915"/>
            <a:ext cx="5719313" cy="4574924"/>
          </a:xfrm>
          <a:prstGeom prst="rect">
            <a:avLst/>
          </a:prstGeom>
          <a:solidFill>
            <a:schemeClr val="bg1"/>
          </a:solidFill>
          <a:ln>
            <a:solidFill>
              <a:srgbClr val="0070C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1400" b="1" dirty="0">
                <a:solidFill>
                  <a:srgbClr val="0070C0"/>
                </a:solidFill>
              </a:rPr>
              <a:t>Principales</a:t>
            </a:r>
            <a:r>
              <a:rPr lang="es-ES" sz="1600" b="1" dirty="0">
                <a:solidFill>
                  <a:srgbClr val="0070C0"/>
                </a:solidFill>
              </a:rPr>
              <a:t> obstáculos </a:t>
            </a:r>
            <a:r>
              <a:rPr lang="es-ES" sz="1400" b="1" dirty="0">
                <a:solidFill>
                  <a:srgbClr val="0070C0"/>
                </a:solidFill>
              </a:rPr>
              <a:t>para implementar nuevas prácticas que fomenten la eficiencia energética y </a:t>
            </a:r>
            <a:r>
              <a:rPr lang="es-ES" sz="1600" b="1" dirty="0">
                <a:solidFill>
                  <a:srgbClr val="0070C0"/>
                </a:solidFill>
              </a:rPr>
              <a:t>la colaboración en la cadena de valor en HORECA:</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Falta de tiempo, conocimiento y recursos humanos para implementar nuevas prácticas</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Falta de recursos financieros e incentivos fiscales para aplicar nuevas prácticas eficientes.</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Complejidad de los marcos regulatorios</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Estructura de costes del sector HORECA con márgenes reducidos.</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Alta competencia del sector por precio, </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Escaso margen de diferenciación por sostenibilidad</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Falta de  interés común en socios de la cadena de valor para colaborar</a:t>
            </a:r>
          </a:p>
          <a:p>
            <a:pPr algn="just"/>
            <a:r>
              <a:rPr lang="es-ES" sz="1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Altos costes de las nuevas inversiones tecnológicas.</a:t>
            </a:r>
          </a:p>
        </p:txBody>
      </p:sp>
      <p:sp>
        <p:nvSpPr>
          <p:cNvPr id="7" name="CuadroTexto 6">
            <a:extLst>
              <a:ext uri="{FF2B5EF4-FFF2-40B4-BE49-F238E27FC236}">
                <a16:creationId xmlns:a16="http://schemas.microsoft.com/office/drawing/2014/main" id="{EBCA5AD6-1C7F-4A56-C59A-D682C983A0AA}"/>
              </a:ext>
            </a:extLst>
          </p:cNvPr>
          <p:cNvSpPr txBox="1"/>
          <p:nvPr/>
        </p:nvSpPr>
        <p:spPr>
          <a:xfrm>
            <a:off x="6518685" y="1823915"/>
            <a:ext cx="4831590" cy="3058530"/>
          </a:xfrm>
          <a:prstGeom prst="rect">
            <a:avLst/>
          </a:prstGeom>
          <a:solidFill>
            <a:schemeClr val="bg1"/>
          </a:solidFill>
          <a:ln>
            <a:solidFill>
              <a:srgbClr val="0070C0"/>
            </a:solidFill>
          </a:ln>
        </p:spPr>
        <p:txBody>
          <a:bodyPr/>
          <a:lstStyle>
            <a:defPPr>
              <a:defRPr lang="es-ES"/>
            </a:defPPr>
            <a:lvl1pPr indent="0" algn="just">
              <a:lnSpc>
                <a:spcPct val="90000"/>
              </a:lnSpc>
              <a:spcBef>
                <a:spcPts val="1000"/>
              </a:spcBef>
              <a:buFont typeface="Arial" panose="020B0604020202020204" pitchFamily="34" charset="0"/>
              <a:buNone/>
              <a:defRPr sz="1400" b="1">
                <a:solidFill>
                  <a:srgbClr val="0070C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t>Definición de prioridades:</a:t>
            </a:r>
          </a:p>
          <a:p>
            <a:pPr marL="285750" indent="-285750">
              <a:buFont typeface="Arial" panose="020B0604020202020204" pitchFamily="34" charset="0"/>
              <a:buChar char="•"/>
            </a:pPr>
            <a:r>
              <a:rPr lang="es-ES" dirty="0"/>
              <a:t>Contratos de Energía</a:t>
            </a:r>
          </a:p>
          <a:p>
            <a:pPr marL="285750" indent="-285750">
              <a:buFont typeface="Arial" panose="020B0604020202020204" pitchFamily="34" charset="0"/>
              <a:buChar char="•"/>
            </a:pPr>
            <a:r>
              <a:rPr lang="es-ES" dirty="0"/>
              <a:t>Política de información a empleados</a:t>
            </a:r>
          </a:p>
          <a:p>
            <a:pPr marL="285750" indent="-285750">
              <a:buFont typeface="Arial" panose="020B0604020202020204" pitchFamily="34" charset="0"/>
              <a:buChar char="•"/>
            </a:pPr>
            <a:r>
              <a:rPr lang="es-ES" dirty="0"/>
              <a:t>Comunicación a clientes</a:t>
            </a:r>
          </a:p>
          <a:p>
            <a:pPr marL="285750" indent="-285750">
              <a:buFont typeface="Arial" panose="020B0604020202020204" pitchFamily="34" charset="0"/>
              <a:buChar char="•"/>
            </a:pPr>
            <a:r>
              <a:rPr lang="es-ES" dirty="0"/>
              <a:t>Servicios remotos de control consumos</a:t>
            </a:r>
          </a:p>
          <a:p>
            <a:pPr marL="285750" indent="-285750">
              <a:buFont typeface="Arial" panose="020B0604020202020204" pitchFamily="34" charset="0"/>
              <a:buChar char="•"/>
            </a:pPr>
            <a:r>
              <a:rPr lang="es-ES" dirty="0"/>
              <a:t>Identificar posibles socios a colaborar (canal de venta; reciclaje; compra local; transporte eficiente, etc.)</a:t>
            </a:r>
          </a:p>
          <a:p>
            <a:pPr marL="285750" indent="-285750">
              <a:buFont typeface="Arial" panose="020B0604020202020204" pitchFamily="34" charset="0"/>
              <a:buChar char="•"/>
            </a:pPr>
            <a:endParaRPr lang="es-ES" dirty="0"/>
          </a:p>
          <a:p>
            <a:endParaRPr lang="es-ES" dirty="0"/>
          </a:p>
        </p:txBody>
      </p:sp>
      <p:sp>
        <p:nvSpPr>
          <p:cNvPr id="10" name="CuadroTexto 9">
            <a:extLst>
              <a:ext uri="{FF2B5EF4-FFF2-40B4-BE49-F238E27FC236}">
                <a16:creationId xmlns:a16="http://schemas.microsoft.com/office/drawing/2014/main" id="{4429D337-602D-2D08-50AC-7C821F7DBBB5}"/>
              </a:ext>
            </a:extLst>
          </p:cNvPr>
          <p:cNvSpPr txBox="1"/>
          <p:nvPr/>
        </p:nvSpPr>
        <p:spPr>
          <a:xfrm>
            <a:off x="163902" y="1285047"/>
            <a:ext cx="3204713" cy="369332"/>
          </a:xfrm>
          <a:prstGeom prst="rect">
            <a:avLst/>
          </a:prstGeom>
          <a:noFill/>
        </p:spPr>
        <p:txBody>
          <a:bodyPr wrap="square">
            <a:spAutoFit/>
          </a:bodyPr>
          <a:lstStyle/>
          <a:p>
            <a:r>
              <a:rPr lang="es-ES" sz="1800" b="1" dirty="0">
                <a:solidFill>
                  <a:srgbClr val="FF0000"/>
                </a:solidFill>
              </a:rPr>
              <a:t>A) Identificar Desafíos</a:t>
            </a:r>
          </a:p>
        </p:txBody>
      </p:sp>
      <p:sp>
        <p:nvSpPr>
          <p:cNvPr id="11" name="CuadroTexto 10">
            <a:extLst>
              <a:ext uri="{FF2B5EF4-FFF2-40B4-BE49-F238E27FC236}">
                <a16:creationId xmlns:a16="http://schemas.microsoft.com/office/drawing/2014/main" id="{71B713A5-E430-C14E-F84A-C168A0D07E08}"/>
              </a:ext>
            </a:extLst>
          </p:cNvPr>
          <p:cNvSpPr txBox="1"/>
          <p:nvPr/>
        </p:nvSpPr>
        <p:spPr>
          <a:xfrm>
            <a:off x="6518685" y="1285047"/>
            <a:ext cx="3039372" cy="369332"/>
          </a:xfrm>
          <a:prstGeom prst="rect">
            <a:avLst/>
          </a:prstGeom>
          <a:noFill/>
        </p:spPr>
        <p:txBody>
          <a:bodyPr wrap="square">
            <a:spAutoFit/>
          </a:bodyPr>
          <a:lstStyle/>
          <a:p>
            <a:r>
              <a:rPr lang="es-ES" b="1" dirty="0">
                <a:solidFill>
                  <a:srgbClr val="FF0000"/>
                </a:solidFill>
              </a:rPr>
              <a:t>B</a:t>
            </a:r>
            <a:r>
              <a:rPr lang="es-ES" sz="1800" b="1" dirty="0">
                <a:solidFill>
                  <a:srgbClr val="FF0000"/>
                </a:solidFill>
              </a:rPr>
              <a:t>) Identificar Prioridades</a:t>
            </a:r>
          </a:p>
        </p:txBody>
      </p:sp>
      <p:sp>
        <p:nvSpPr>
          <p:cNvPr id="9" name="Marcador de número de diapositiva 8">
            <a:extLst>
              <a:ext uri="{FF2B5EF4-FFF2-40B4-BE49-F238E27FC236}">
                <a16:creationId xmlns:a16="http://schemas.microsoft.com/office/drawing/2014/main" id="{61051813-822F-094D-8B34-054B0E7388A7}"/>
              </a:ext>
            </a:extLst>
          </p:cNvPr>
          <p:cNvSpPr>
            <a:spLocks noGrp="1"/>
          </p:cNvSpPr>
          <p:nvPr>
            <p:ph type="sldNum" sz="quarter" idx="12"/>
          </p:nvPr>
        </p:nvSpPr>
        <p:spPr/>
        <p:txBody>
          <a:bodyPr/>
          <a:lstStyle/>
          <a:p>
            <a:fld id="{868024E8-AF2C-4A9A-8BB3-836A618A3EB8}" type="slidenum">
              <a:rPr lang="es-ES" smtClean="0"/>
              <a:t>36</a:t>
            </a:fld>
            <a:endParaRPr lang="es-ES"/>
          </a:p>
        </p:txBody>
      </p:sp>
    </p:spTree>
    <p:extLst>
      <p:ext uri="{BB962C8B-B14F-4D97-AF65-F5344CB8AC3E}">
        <p14:creationId xmlns:p14="http://schemas.microsoft.com/office/powerpoint/2010/main" val="11058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342C-7899-1BF7-4C40-220A7C6EA1A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0A28CEBD-D994-6D8B-9453-5223D89295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478" y="6253633"/>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88B6A78B-EFF8-4FD8-7262-66E1ABAB40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Rectangle 2">
            <a:extLst>
              <a:ext uri="{FF2B5EF4-FFF2-40B4-BE49-F238E27FC236}">
                <a16:creationId xmlns:a16="http://schemas.microsoft.com/office/drawing/2014/main" id="{4FB0E79B-8A82-FC1F-9B0B-A8E2D989B8D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5AFFA1FD-EFBD-0329-CC75-85A4630FEA4B}"/>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942E952F-6B6B-9783-4CE7-B07586096F07}"/>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pic>
        <p:nvPicPr>
          <p:cNvPr id="9" name="Imagen 8">
            <a:extLst>
              <a:ext uri="{FF2B5EF4-FFF2-40B4-BE49-F238E27FC236}">
                <a16:creationId xmlns:a16="http://schemas.microsoft.com/office/drawing/2014/main" id="{2B696EB1-4A59-B34F-AC8D-981E14B9CF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055" y="1335024"/>
            <a:ext cx="12017601" cy="4627001"/>
          </a:xfrm>
          <a:prstGeom prst="rect">
            <a:avLst/>
          </a:prstGeom>
        </p:spPr>
      </p:pic>
      <p:sp>
        <p:nvSpPr>
          <p:cNvPr id="11" name="CuadroTexto 10">
            <a:extLst>
              <a:ext uri="{FF2B5EF4-FFF2-40B4-BE49-F238E27FC236}">
                <a16:creationId xmlns:a16="http://schemas.microsoft.com/office/drawing/2014/main" id="{28687747-C727-085C-1AB3-84B57E7B7574}"/>
              </a:ext>
            </a:extLst>
          </p:cNvPr>
          <p:cNvSpPr txBox="1"/>
          <p:nvPr/>
        </p:nvSpPr>
        <p:spPr>
          <a:xfrm>
            <a:off x="609600" y="6130523"/>
            <a:ext cx="5522976" cy="246221"/>
          </a:xfrm>
          <a:prstGeom prst="rect">
            <a:avLst/>
          </a:prstGeom>
          <a:noFill/>
        </p:spPr>
        <p:txBody>
          <a:bodyPr wrap="square" rtlCol="0">
            <a:spAutoFit/>
          </a:bodyPr>
          <a:lstStyle/>
          <a:p>
            <a:r>
              <a:rPr lang="es-ES" sz="1000" dirty="0" err="1"/>
              <a:t>Fte</a:t>
            </a:r>
            <a:r>
              <a:rPr lang="es-ES" sz="1000" dirty="0"/>
              <a:t>.: Las empresas en la transición energética hacia la descarbonización. Fundación </a:t>
            </a:r>
            <a:r>
              <a:rPr lang="es-ES" sz="1000" dirty="0" err="1"/>
              <a:t>Forética</a:t>
            </a:r>
            <a:endParaRPr lang="es-ES" sz="1000" dirty="0"/>
          </a:p>
        </p:txBody>
      </p:sp>
      <p:sp>
        <p:nvSpPr>
          <p:cNvPr id="14" name="CuadroTexto 13">
            <a:extLst>
              <a:ext uri="{FF2B5EF4-FFF2-40B4-BE49-F238E27FC236}">
                <a16:creationId xmlns:a16="http://schemas.microsoft.com/office/drawing/2014/main" id="{18A12131-E9EB-62CC-5902-CC9F99B8F571}"/>
              </a:ext>
            </a:extLst>
          </p:cNvPr>
          <p:cNvSpPr txBox="1"/>
          <p:nvPr/>
        </p:nvSpPr>
        <p:spPr>
          <a:xfrm>
            <a:off x="1450909" y="76234"/>
            <a:ext cx="7916418" cy="1200329"/>
          </a:xfrm>
          <a:prstGeom prst="rect">
            <a:avLst/>
          </a:prstGeom>
          <a:noFill/>
        </p:spPr>
        <p:txBody>
          <a:bodyPr wrap="square">
            <a:spAutoFit/>
          </a:bodyPr>
          <a:lstStyle/>
          <a:p>
            <a:pPr algn="ctr"/>
            <a:r>
              <a:rPr lang="es-ES" sz="2400" b="1" dirty="0">
                <a:solidFill>
                  <a:srgbClr val="0070C0"/>
                </a:solidFill>
              </a:rPr>
              <a:t>RECOMENDACIONES PARA EMPEZAR A TRABAJAR EN TRANSICIÓN ENERGÉTICA Y CADENA DE VALOR</a:t>
            </a:r>
          </a:p>
          <a:p>
            <a:pPr algn="ctr"/>
            <a:r>
              <a:rPr lang="es-ES" sz="2400" b="1" dirty="0">
                <a:solidFill>
                  <a:srgbClr val="FF0000"/>
                </a:solidFill>
              </a:rPr>
              <a:t>Nueva Cultura en la Empresa</a:t>
            </a:r>
            <a:endParaRPr lang="es-ES" sz="2400" dirty="0">
              <a:solidFill>
                <a:srgbClr val="FF0000"/>
              </a:solidFill>
            </a:endParaRPr>
          </a:p>
        </p:txBody>
      </p:sp>
      <p:sp>
        <p:nvSpPr>
          <p:cNvPr id="2" name="Marcador de número de diapositiva 1">
            <a:extLst>
              <a:ext uri="{FF2B5EF4-FFF2-40B4-BE49-F238E27FC236}">
                <a16:creationId xmlns:a16="http://schemas.microsoft.com/office/drawing/2014/main" id="{6ECC00CC-440F-DED7-DFED-EB55C1467DA9}"/>
              </a:ext>
            </a:extLst>
          </p:cNvPr>
          <p:cNvSpPr>
            <a:spLocks noGrp="1"/>
          </p:cNvSpPr>
          <p:nvPr>
            <p:ph type="sldNum" sz="quarter" idx="12"/>
          </p:nvPr>
        </p:nvSpPr>
        <p:spPr/>
        <p:txBody>
          <a:bodyPr/>
          <a:lstStyle/>
          <a:p>
            <a:fld id="{868024E8-AF2C-4A9A-8BB3-836A618A3EB8}" type="slidenum">
              <a:rPr lang="es-ES" smtClean="0"/>
              <a:t>37</a:t>
            </a:fld>
            <a:endParaRPr lang="es-ES"/>
          </a:p>
        </p:txBody>
      </p:sp>
    </p:spTree>
    <p:extLst>
      <p:ext uri="{BB962C8B-B14F-4D97-AF65-F5344CB8AC3E}">
        <p14:creationId xmlns:p14="http://schemas.microsoft.com/office/powerpoint/2010/main" val="4145064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7CF1E-EDEB-E59F-7617-8A85E4DD563F}"/>
              </a:ext>
            </a:extLst>
          </p:cNvPr>
          <p:cNvSpPr>
            <a:spLocks noGrp="1"/>
          </p:cNvSpPr>
          <p:nvPr>
            <p:ph type="title"/>
          </p:nvPr>
        </p:nvSpPr>
        <p:spPr>
          <a:xfrm>
            <a:off x="682752" y="200533"/>
            <a:ext cx="10515600" cy="1325563"/>
          </a:xfrm>
        </p:spPr>
        <p:txBody>
          <a:bodyPr/>
          <a:lstStyle/>
          <a:p>
            <a:r>
              <a:rPr lang="es-ES" dirty="0">
                <a:highlight>
                  <a:srgbClr val="FFFF00"/>
                </a:highlight>
              </a:rPr>
              <a:t>MENTIMETER- PREGUNTAS.</a:t>
            </a:r>
          </a:p>
        </p:txBody>
      </p:sp>
      <p:sp>
        <p:nvSpPr>
          <p:cNvPr id="3" name="CuadroTexto 2">
            <a:extLst>
              <a:ext uri="{FF2B5EF4-FFF2-40B4-BE49-F238E27FC236}">
                <a16:creationId xmlns:a16="http://schemas.microsoft.com/office/drawing/2014/main" id="{2ECCF7BE-76FD-4AC6-A064-39FF1365AA5C}"/>
              </a:ext>
            </a:extLst>
          </p:cNvPr>
          <p:cNvSpPr txBox="1"/>
          <p:nvPr/>
        </p:nvSpPr>
        <p:spPr>
          <a:xfrm>
            <a:off x="325173" y="1703625"/>
            <a:ext cx="3968667" cy="3139321"/>
          </a:xfrm>
          <a:prstGeom prst="rect">
            <a:avLst/>
          </a:prstGeom>
          <a:noFill/>
        </p:spPr>
        <p:txBody>
          <a:bodyPr wrap="square" rtlCol="0">
            <a:spAutoFit/>
          </a:bodyPr>
          <a:lstStyle/>
          <a:p>
            <a:r>
              <a:rPr lang="es-ES" b="1" dirty="0"/>
              <a:t>Buenas Prácticas y áreas de mejora:</a:t>
            </a:r>
          </a:p>
          <a:p>
            <a:endParaRPr lang="es-ES" dirty="0"/>
          </a:p>
          <a:p>
            <a:pPr marL="342900" indent="-342900">
              <a:buFont typeface="+mj-lt"/>
              <a:buAutoNum type="arabicPeriod"/>
            </a:pPr>
            <a:r>
              <a:rPr lang="es-ES" dirty="0"/>
              <a:t>¿Cómo de viable es la transferibilidad de las buenas prácticas presentadas a vuestras empresas? </a:t>
            </a:r>
          </a:p>
          <a:p>
            <a:pPr lvl="1"/>
            <a:endParaRPr lang="es-ES" dirty="0"/>
          </a:p>
          <a:p>
            <a:pPr marL="342900" indent="-342900">
              <a:buFont typeface="+mj-lt"/>
              <a:buAutoNum type="arabicPeriod"/>
            </a:pPr>
            <a:r>
              <a:rPr lang="es-ES" dirty="0"/>
              <a:t>¿En cuál de las siguientes áreas cree que su empresa puede mejorar? </a:t>
            </a:r>
          </a:p>
          <a:p>
            <a:pPr marL="342900" indent="-342900">
              <a:buFont typeface="+mj-lt"/>
              <a:buAutoNum type="arabicPeriod"/>
            </a:pPr>
            <a:endParaRPr lang="es-ES" dirty="0"/>
          </a:p>
        </p:txBody>
      </p:sp>
      <p:sp>
        <p:nvSpPr>
          <p:cNvPr id="4" name="Marcador de número de diapositiva 3">
            <a:extLst>
              <a:ext uri="{FF2B5EF4-FFF2-40B4-BE49-F238E27FC236}">
                <a16:creationId xmlns:a16="http://schemas.microsoft.com/office/drawing/2014/main" id="{78312AB9-805F-FB97-9D49-5FBF3958F24F}"/>
              </a:ext>
            </a:extLst>
          </p:cNvPr>
          <p:cNvSpPr>
            <a:spLocks noGrp="1"/>
          </p:cNvSpPr>
          <p:nvPr>
            <p:ph type="sldNum" sz="quarter" idx="12"/>
          </p:nvPr>
        </p:nvSpPr>
        <p:spPr/>
        <p:txBody>
          <a:bodyPr/>
          <a:lstStyle/>
          <a:p>
            <a:fld id="{868024E8-AF2C-4A9A-8BB3-836A618A3EB8}" type="slidenum">
              <a:rPr lang="es-ES" smtClean="0"/>
              <a:t>38</a:t>
            </a:fld>
            <a:endParaRPr lang="es-ES"/>
          </a:p>
        </p:txBody>
      </p:sp>
      <p:pic>
        <p:nvPicPr>
          <p:cNvPr id="5" name="Imagen 4">
            <a:extLst>
              <a:ext uri="{FF2B5EF4-FFF2-40B4-BE49-F238E27FC236}">
                <a16:creationId xmlns:a16="http://schemas.microsoft.com/office/drawing/2014/main" id="{511A8E53-EBDE-789B-8E33-4425F58A00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graphicFrame>
        <p:nvGraphicFramePr>
          <p:cNvPr id="6" name="Diagrama 5">
            <a:extLst>
              <a:ext uri="{FF2B5EF4-FFF2-40B4-BE49-F238E27FC236}">
                <a16:creationId xmlns:a16="http://schemas.microsoft.com/office/drawing/2014/main" id="{C1BFDCC8-3B8A-B663-C131-1DB2F5844A66}"/>
              </a:ext>
            </a:extLst>
          </p:cNvPr>
          <p:cNvGraphicFramePr/>
          <p:nvPr>
            <p:extLst>
              <p:ext uri="{D42A27DB-BD31-4B8C-83A1-F6EECF244321}">
                <p14:modId xmlns:p14="http://schemas.microsoft.com/office/powerpoint/2010/main" val="2190010816"/>
              </p:ext>
            </p:extLst>
          </p:nvPr>
        </p:nvGraphicFramePr>
        <p:xfrm>
          <a:off x="3727019" y="1196891"/>
          <a:ext cx="10371535" cy="5065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Elipse 8">
            <a:extLst>
              <a:ext uri="{FF2B5EF4-FFF2-40B4-BE49-F238E27FC236}">
                <a16:creationId xmlns:a16="http://schemas.microsoft.com/office/drawing/2014/main" id="{EAEE2839-07EE-A75D-12AD-2769F059CC30}"/>
              </a:ext>
            </a:extLst>
          </p:cNvPr>
          <p:cNvSpPr/>
          <p:nvPr/>
        </p:nvSpPr>
        <p:spPr>
          <a:xfrm>
            <a:off x="4860662" y="1580120"/>
            <a:ext cx="1654193" cy="110202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ln w="0"/>
                <a:solidFill>
                  <a:schemeClr val="accent1"/>
                </a:solidFill>
                <a:effectLst>
                  <a:outerShdw blurRad="38100" dist="25400" dir="5400000" algn="ctr" rotWithShape="0">
                    <a:srgbClr val="6E747A">
                      <a:alpha val="43000"/>
                    </a:srgbClr>
                  </a:outerShdw>
                </a:effectLst>
              </a:rPr>
              <a:t>Transferencia de mejores prácticas</a:t>
            </a:r>
          </a:p>
        </p:txBody>
      </p:sp>
      <p:sp>
        <p:nvSpPr>
          <p:cNvPr id="10" name="Elipse 9">
            <a:extLst>
              <a:ext uri="{FF2B5EF4-FFF2-40B4-BE49-F238E27FC236}">
                <a16:creationId xmlns:a16="http://schemas.microsoft.com/office/drawing/2014/main" id="{02003F76-5122-924D-97E2-5ACFB5420913}"/>
              </a:ext>
            </a:extLst>
          </p:cNvPr>
          <p:cNvSpPr/>
          <p:nvPr/>
        </p:nvSpPr>
        <p:spPr>
          <a:xfrm>
            <a:off x="4007156" y="3070612"/>
            <a:ext cx="2609748" cy="160069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ln w="0"/>
                <a:solidFill>
                  <a:schemeClr val="accent1"/>
                </a:solidFill>
                <a:effectLst>
                  <a:outerShdw blurRad="38100" dist="25400" dir="5400000" algn="ctr" rotWithShape="0">
                    <a:srgbClr val="6E747A">
                      <a:alpha val="43000"/>
                    </a:srgbClr>
                  </a:outerShdw>
                </a:effectLst>
              </a:rPr>
              <a:t>Posible colaboración público-privada:</a:t>
            </a:r>
          </a:p>
          <a:p>
            <a:pPr algn="ctr"/>
            <a:r>
              <a:rPr lang="es-ES" sz="1400" dirty="0">
                <a:ln w="0"/>
                <a:solidFill>
                  <a:schemeClr val="accent1"/>
                </a:solidFill>
                <a:effectLst>
                  <a:outerShdw blurRad="38100" dist="25400" dir="5400000" algn="ctr" rotWithShape="0">
                    <a:srgbClr val="6E747A">
                      <a:alpha val="43000"/>
                    </a:srgbClr>
                  </a:outerShdw>
                </a:effectLst>
              </a:rPr>
              <a:t>- formación; incentivos públicos;  legislación simplificada, ¿otros?</a:t>
            </a:r>
          </a:p>
        </p:txBody>
      </p:sp>
      <p:sp>
        <p:nvSpPr>
          <p:cNvPr id="12" name="Elipse 11">
            <a:extLst>
              <a:ext uri="{FF2B5EF4-FFF2-40B4-BE49-F238E27FC236}">
                <a16:creationId xmlns:a16="http://schemas.microsoft.com/office/drawing/2014/main" id="{0F62836F-1F9A-D7C7-C500-D7F93F6456B8}"/>
              </a:ext>
            </a:extLst>
          </p:cNvPr>
          <p:cNvSpPr/>
          <p:nvPr/>
        </p:nvSpPr>
        <p:spPr>
          <a:xfrm>
            <a:off x="5560666" y="4842946"/>
            <a:ext cx="2112476" cy="1325564"/>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dirty="0">
                <a:ln w="0"/>
                <a:solidFill>
                  <a:schemeClr val="accent1"/>
                </a:solidFill>
                <a:effectLst>
                  <a:outerShdw blurRad="38100" dist="25400" dir="5400000" algn="ctr" rotWithShape="0">
                    <a:srgbClr val="6E747A">
                      <a:alpha val="43000"/>
                    </a:srgbClr>
                  </a:outerShdw>
                </a:effectLst>
              </a:rPr>
              <a:t>Posible cooperación empresarial vía plataformas colaborativas.</a:t>
            </a:r>
          </a:p>
        </p:txBody>
      </p:sp>
    </p:spTree>
    <p:extLst>
      <p:ext uri="{BB962C8B-B14F-4D97-AF65-F5344CB8AC3E}">
        <p14:creationId xmlns:p14="http://schemas.microsoft.com/office/powerpoint/2010/main" val="2347605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13BD0-1AEC-008C-1E44-99DC4313881C}"/>
              </a:ext>
            </a:extLst>
          </p:cNvPr>
          <p:cNvSpPr>
            <a:spLocks noGrp="1"/>
          </p:cNvSpPr>
          <p:nvPr>
            <p:ph type="title"/>
          </p:nvPr>
        </p:nvSpPr>
        <p:spPr>
          <a:xfrm>
            <a:off x="838200" y="2766218"/>
            <a:ext cx="10515600" cy="1325563"/>
          </a:xfrm>
        </p:spPr>
        <p:txBody>
          <a:bodyPr/>
          <a:lstStyle/>
          <a:p>
            <a:r>
              <a:rPr lang="es-ES" dirty="0">
                <a:solidFill>
                  <a:srgbClr val="0070C0"/>
                </a:solidFill>
              </a:rPr>
              <a:t>¡MUCHAS GRACIAS POR SU ATENCIÓN!</a:t>
            </a:r>
          </a:p>
        </p:txBody>
      </p:sp>
      <p:pic>
        <p:nvPicPr>
          <p:cNvPr id="3" name="Immagine 4" descr="Immagine che contiene Carattere, logo, simbolo, Elementi grafici&#10;&#10;Descrizione generata automaticamente">
            <a:extLst>
              <a:ext uri="{FF2B5EF4-FFF2-40B4-BE49-F238E27FC236}">
                <a16:creationId xmlns:a16="http://schemas.microsoft.com/office/drawing/2014/main" id="{C514908B-5F52-3EBC-1FAF-C96ACCD621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71800" y="136525"/>
            <a:ext cx="1177880" cy="1213866"/>
          </a:xfrm>
          <a:prstGeom prst="rect">
            <a:avLst/>
          </a:prstGeom>
        </p:spPr>
      </p:pic>
      <p:pic>
        <p:nvPicPr>
          <p:cNvPr id="4" name="Picture 2" descr="Text&#10;&#10;Description automatically generated with low confidence">
            <a:extLst>
              <a:ext uri="{FF2B5EF4-FFF2-40B4-BE49-F238E27FC236}">
                <a16:creationId xmlns:a16="http://schemas.microsoft.com/office/drawing/2014/main" id="{17AA368D-3F7B-37A3-F39D-E35C3588EB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7357" y="5815938"/>
            <a:ext cx="3954524" cy="905537"/>
          </a:xfrm>
          <a:prstGeom prst="rect">
            <a:avLst/>
          </a:prstGeom>
        </p:spPr>
      </p:pic>
      <p:pic>
        <p:nvPicPr>
          <p:cNvPr id="6" name="Imagen 5">
            <a:extLst>
              <a:ext uri="{FF2B5EF4-FFF2-40B4-BE49-F238E27FC236}">
                <a16:creationId xmlns:a16="http://schemas.microsoft.com/office/drawing/2014/main" id="{6AB758AF-3A39-B528-83C5-6F5C0B45D70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4947" y="5952932"/>
            <a:ext cx="2670415" cy="790102"/>
          </a:xfrm>
          <a:prstGeom prst="rect">
            <a:avLst/>
          </a:prstGeom>
          <a:noFill/>
          <a:ln>
            <a:noFill/>
          </a:ln>
          <a:effectLst/>
        </p:spPr>
      </p:pic>
      <p:sp>
        <p:nvSpPr>
          <p:cNvPr id="5" name="Marcador de número de diapositiva 4">
            <a:extLst>
              <a:ext uri="{FF2B5EF4-FFF2-40B4-BE49-F238E27FC236}">
                <a16:creationId xmlns:a16="http://schemas.microsoft.com/office/drawing/2014/main" id="{708489D5-5566-D9B0-9594-5B5B4E6BCE53}"/>
              </a:ext>
            </a:extLst>
          </p:cNvPr>
          <p:cNvSpPr>
            <a:spLocks noGrp="1"/>
          </p:cNvSpPr>
          <p:nvPr>
            <p:ph type="sldNum" sz="quarter" idx="12"/>
          </p:nvPr>
        </p:nvSpPr>
        <p:spPr/>
        <p:txBody>
          <a:bodyPr/>
          <a:lstStyle/>
          <a:p>
            <a:fld id="{868024E8-AF2C-4A9A-8BB3-836A618A3EB8}" type="slidenum">
              <a:rPr lang="es-ES" smtClean="0"/>
              <a:t>39</a:t>
            </a:fld>
            <a:endParaRPr lang="es-ES"/>
          </a:p>
        </p:txBody>
      </p:sp>
    </p:spTree>
    <p:extLst>
      <p:ext uri="{BB962C8B-B14F-4D97-AF65-F5344CB8AC3E}">
        <p14:creationId xmlns:p14="http://schemas.microsoft.com/office/powerpoint/2010/main" val="191033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36850" y="682345"/>
            <a:ext cx="7922905" cy="880947"/>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 ¿POR QUÉ UN ENFOQUE DE CADENA DE VALOR EN  SOSTENIBILIDAD?</a:t>
            </a:r>
          </a:p>
        </p:txBody>
      </p:sp>
      <p:sp>
        <p:nvSpPr>
          <p:cNvPr id="4" name="TextBox 4"/>
          <p:cNvSpPr txBox="1"/>
          <p:nvPr/>
        </p:nvSpPr>
        <p:spPr>
          <a:xfrm>
            <a:off x="797377" y="1563292"/>
            <a:ext cx="10315020" cy="770852"/>
          </a:xfrm>
          <a:prstGeom prst="rect">
            <a:avLst/>
          </a:prstGeom>
        </p:spPr>
        <p:txBody>
          <a:bodyPr lIns="0" tIns="0" rIns="0" bIns="0" rtlCol="0" anchor="t">
            <a:spAutoFit/>
          </a:bodyPr>
          <a:lstStyle/>
          <a:p>
            <a:pPr>
              <a:lnSpc>
                <a:spcPts val="3108"/>
              </a:lnSpc>
            </a:pPr>
            <a:r>
              <a:rPr lang="es-ES" sz="2219" dirty="0">
                <a:solidFill>
                  <a:srgbClr val="000000"/>
                </a:solidFill>
                <a:latin typeface="Red Hat Display"/>
                <a:ea typeface="Red Hat Display"/>
                <a:cs typeface="Red Hat Display"/>
                <a:sym typeface="Red Hat Display"/>
              </a:rPr>
              <a:t>La visión de </a:t>
            </a:r>
            <a:r>
              <a:rPr lang="es-ES" sz="2219" b="1" dirty="0">
                <a:solidFill>
                  <a:srgbClr val="388E3D"/>
                </a:solidFill>
                <a:latin typeface="Red Hat Display Bold"/>
                <a:ea typeface="Red Hat Display Bold"/>
                <a:cs typeface="Red Hat Display Bold"/>
                <a:sym typeface="Red Hat Display Bold"/>
              </a:rPr>
              <a:t>cadena de valor</a:t>
            </a:r>
            <a:r>
              <a:rPr lang="es-ES" sz="2219" dirty="0">
                <a:solidFill>
                  <a:srgbClr val="000000"/>
                </a:solidFill>
                <a:latin typeface="Red Hat Display"/>
                <a:ea typeface="Red Hat Display"/>
                <a:cs typeface="Red Hat Display"/>
                <a:sym typeface="Red Hat Display"/>
              </a:rPr>
              <a:t> aporta mayor impacto en la competitividad de la empresa como factor diferencial ante competidores y ante clientes:</a:t>
            </a:r>
          </a:p>
        </p:txBody>
      </p:sp>
      <p:sp>
        <p:nvSpPr>
          <p:cNvPr id="5" name="TextBox 5"/>
          <p:cNvSpPr txBox="1"/>
          <p:nvPr/>
        </p:nvSpPr>
        <p:spPr>
          <a:xfrm>
            <a:off x="2370667" y="2471178"/>
            <a:ext cx="8054669" cy="3156120"/>
          </a:xfrm>
          <a:prstGeom prst="rect">
            <a:avLst/>
          </a:prstGeom>
        </p:spPr>
        <p:txBody>
          <a:bodyPr wrap="square" lIns="0" tIns="0" rIns="0" bIns="0" rtlCol="0" anchor="t">
            <a:spAutoFit/>
          </a:bodyPr>
          <a:lstStyle/>
          <a:p>
            <a:pPr marL="479319" lvl="1" indent="-239660">
              <a:lnSpc>
                <a:spcPts val="3108"/>
              </a:lnSpc>
              <a:buFont typeface="Arial"/>
              <a:buChar char="•"/>
            </a:pPr>
            <a:r>
              <a:rPr lang="es-ES" sz="2219" dirty="0">
                <a:solidFill>
                  <a:srgbClr val="000000"/>
                </a:solidFill>
                <a:latin typeface="Red Hat Display"/>
                <a:ea typeface="Red Hat Display"/>
                <a:cs typeface="Red Hat Display"/>
                <a:sym typeface="Red Hat Display"/>
              </a:rPr>
              <a:t>Transparencia</a:t>
            </a:r>
          </a:p>
          <a:p>
            <a:pPr marL="479319" lvl="1" indent="-239660">
              <a:lnSpc>
                <a:spcPts val="3108"/>
              </a:lnSpc>
              <a:buFont typeface="Arial"/>
              <a:buChar char="•"/>
            </a:pPr>
            <a:r>
              <a:rPr lang="es-ES" sz="2219" dirty="0">
                <a:solidFill>
                  <a:srgbClr val="000000"/>
                </a:solidFill>
                <a:latin typeface="Red Hat Display"/>
                <a:ea typeface="Red Hat Display"/>
                <a:cs typeface="Red Hat Display"/>
                <a:sym typeface="Red Hat Display"/>
              </a:rPr>
              <a:t>Evaluación y preocupación con el entorno ambiental y social</a:t>
            </a:r>
          </a:p>
          <a:p>
            <a:pPr marL="479319" lvl="1" indent="-239660">
              <a:lnSpc>
                <a:spcPts val="3108"/>
              </a:lnSpc>
              <a:buFont typeface="Arial"/>
              <a:buChar char="•"/>
            </a:pPr>
            <a:r>
              <a:rPr lang="es-ES" sz="2219" dirty="0">
                <a:solidFill>
                  <a:srgbClr val="000000"/>
                </a:solidFill>
                <a:latin typeface="Red Hat Display"/>
                <a:sym typeface="Red Hat Display"/>
              </a:rPr>
              <a:t>Colaboración con las partes interesadas (actores de la cadena de valor)</a:t>
            </a:r>
          </a:p>
          <a:p>
            <a:pPr marL="479319" lvl="1" indent="-239660">
              <a:lnSpc>
                <a:spcPts val="3108"/>
              </a:lnSpc>
              <a:buFont typeface="Arial"/>
              <a:buChar char="•"/>
            </a:pPr>
            <a:r>
              <a:rPr lang="es-ES" sz="2219" dirty="0">
                <a:solidFill>
                  <a:srgbClr val="000000"/>
                </a:solidFill>
                <a:latin typeface="Red Hat Display"/>
                <a:ea typeface="Red Hat Display"/>
                <a:cs typeface="Red Hat Display"/>
                <a:sym typeface="Red Hat Display"/>
              </a:rPr>
              <a:t>Eficiencia</a:t>
            </a:r>
          </a:p>
          <a:p>
            <a:pPr marL="479319" lvl="1" indent="-239660">
              <a:lnSpc>
                <a:spcPts val="3108"/>
              </a:lnSpc>
              <a:buFont typeface="Arial"/>
              <a:buChar char="•"/>
            </a:pPr>
            <a:r>
              <a:rPr lang="es-ES" sz="2219" dirty="0">
                <a:solidFill>
                  <a:srgbClr val="000000"/>
                </a:solidFill>
                <a:latin typeface="Red Hat Display"/>
                <a:ea typeface="Red Hat Display"/>
                <a:cs typeface="Red Hat Display"/>
                <a:sym typeface="Red Hat Display"/>
              </a:rPr>
              <a:t>Fomento de la innovación</a:t>
            </a:r>
          </a:p>
          <a:p>
            <a:pPr marL="479319" lvl="1" indent="-239660">
              <a:lnSpc>
                <a:spcPts val="3108"/>
              </a:lnSpc>
              <a:buFont typeface="Arial"/>
              <a:buChar char="•"/>
            </a:pPr>
            <a:r>
              <a:rPr lang="es-ES" sz="2219" dirty="0">
                <a:solidFill>
                  <a:srgbClr val="000000"/>
                </a:solidFill>
                <a:latin typeface="Red Hat Display"/>
                <a:ea typeface="Red Hat Display"/>
                <a:cs typeface="Red Hat Display"/>
                <a:sym typeface="Red Hat Display"/>
              </a:rPr>
              <a:t>Garantía del cumplimento normativo</a:t>
            </a:r>
          </a:p>
          <a:p>
            <a:pPr marL="479319" lvl="1" indent="-239660">
              <a:lnSpc>
                <a:spcPts val="3108"/>
              </a:lnSpc>
              <a:buFont typeface="Arial"/>
              <a:buChar char="•"/>
            </a:pPr>
            <a:r>
              <a:rPr lang="es-ES" sz="2219" dirty="0">
                <a:solidFill>
                  <a:srgbClr val="000000"/>
                </a:solidFill>
                <a:latin typeface="Red Hat Display"/>
                <a:ea typeface="Red Hat Display"/>
                <a:cs typeface="Red Hat Display"/>
                <a:sym typeface="Red Hat Display"/>
              </a:rPr>
              <a:t>Responsabilidad extensa sobre el producto</a:t>
            </a:r>
          </a:p>
        </p:txBody>
      </p:sp>
      <p:sp>
        <p:nvSpPr>
          <p:cNvPr id="6" name="TextBox 6"/>
          <p:cNvSpPr txBox="1"/>
          <p:nvPr/>
        </p:nvSpPr>
        <p:spPr>
          <a:xfrm>
            <a:off x="603504" y="5764332"/>
            <a:ext cx="10167803" cy="770852"/>
          </a:xfrm>
          <a:prstGeom prst="rect">
            <a:avLst/>
          </a:prstGeom>
        </p:spPr>
        <p:txBody>
          <a:bodyPr lIns="0" tIns="0" rIns="0" bIns="0" rtlCol="0" anchor="t">
            <a:spAutoFit/>
          </a:bodyPr>
          <a:lstStyle/>
          <a:p>
            <a:pPr>
              <a:lnSpc>
                <a:spcPts val="3108"/>
              </a:lnSpc>
            </a:pPr>
            <a:r>
              <a:rPr lang="es-ES" sz="2219" dirty="0">
                <a:solidFill>
                  <a:srgbClr val="000000"/>
                </a:solidFill>
                <a:latin typeface="Red Hat Display"/>
                <a:ea typeface="Red Hat Display"/>
                <a:cs typeface="Red Hat Display"/>
                <a:sym typeface="Red Hat Display"/>
              </a:rPr>
              <a:t>Interconexión de todas las etapas de producción y distribución, relaciones comerciales y con clientes.</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66C624B6-EF0D-A1C0-1D1C-F16DE3544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83117C70-F54B-5856-E675-DFE9DCCEB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9798" y="6228273"/>
            <a:ext cx="1500461" cy="443945"/>
          </a:xfrm>
          <a:prstGeom prst="rect">
            <a:avLst/>
          </a:prstGeom>
          <a:noFill/>
          <a:ln>
            <a:noFill/>
          </a:ln>
          <a:effectLst/>
        </p:spPr>
      </p:pic>
      <p:sp>
        <p:nvSpPr>
          <p:cNvPr id="2" name="Título 6">
            <a:extLst>
              <a:ext uri="{FF2B5EF4-FFF2-40B4-BE49-F238E27FC236}">
                <a16:creationId xmlns:a16="http://schemas.microsoft.com/office/drawing/2014/main" id="{6EC7C373-9822-3432-D9AA-9BDF8033ADA6}"/>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03A3C204-96C7-9DF1-C953-59685AEB9258}"/>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1-Introducción: Proyecto europeo EE4HORECA</a:t>
            </a:r>
            <a:endParaRPr lang="en-US" sz="2800" dirty="0">
              <a:solidFill>
                <a:srgbClr val="154097"/>
              </a:solidFill>
              <a:latin typeface="Montserrat" panose="00000500000000000000" pitchFamily="2" charset="0"/>
            </a:endParaRPr>
          </a:p>
        </p:txBody>
      </p:sp>
      <p:sp>
        <p:nvSpPr>
          <p:cNvPr id="9" name="Marcador de número de diapositiva 8">
            <a:extLst>
              <a:ext uri="{FF2B5EF4-FFF2-40B4-BE49-F238E27FC236}">
                <a16:creationId xmlns:a16="http://schemas.microsoft.com/office/drawing/2014/main" id="{C6F751A2-09F9-5A27-BE0F-1733299DCA86}"/>
              </a:ext>
            </a:extLst>
          </p:cNvPr>
          <p:cNvSpPr>
            <a:spLocks noGrp="1"/>
          </p:cNvSpPr>
          <p:nvPr>
            <p:ph type="sldNum" sz="quarter" idx="12"/>
          </p:nvPr>
        </p:nvSpPr>
        <p:spPr/>
        <p:txBody>
          <a:bodyPr/>
          <a:lstStyle/>
          <a:p>
            <a:fld id="{868024E8-AF2C-4A9A-8BB3-836A618A3EB8}" type="slidenum">
              <a:rPr lang="es-ES" smtClean="0"/>
              <a:t>4</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 descr="Immagine che contiene Carattere, logo, simbolo, Elementi grafici&#10;&#10;Descrizione generata automaticamente">
            <a:extLst>
              <a:ext uri="{FF2B5EF4-FFF2-40B4-BE49-F238E27FC236}">
                <a16:creationId xmlns:a16="http://schemas.microsoft.com/office/drawing/2014/main" id="{0A664ED4-789A-3DDE-0E69-8856D35870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graphicFrame>
        <p:nvGraphicFramePr>
          <p:cNvPr id="3" name="Diagrama 2">
            <a:extLst>
              <a:ext uri="{FF2B5EF4-FFF2-40B4-BE49-F238E27FC236}">
                <a16:creationId xmlns:a16="http://schemas.microsoft.com/office/drawing/2014/main" id="{FFD04C1F-F08B-0F75-FC71-760CA6A29257}"/>
              </a:ext>
            </a:extLst>
          </p:cNvPr>
          <p:cNvGraphicFramePr/>
          <p:nvPr>
            <p:extLst>
              <p:ext uri="{D42A27DB-BD31-4B8C-83A1-F6EECF244321}">
                <p14:modId xmlns:p14="http://schemas.microsoft.com/office/powerpoint/2010/main" val="435306086"/>
              </p:ext>
            </p:extLst>
          </p:nvPr>
        </p:nvGraphicFramePr>
        <p:xfrm>
          <a:off x="2032000" y="116024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Bocadillo: ovalado 4">
            <a:extLst>
              <a:ext uri="{FF2B5EF4-FFF2-40B4-BE49-F238E27FC236}">
                <a16:creationId xmlns:a16="http://schemas.microsoft.com/office/drawing/2014/main" id="{143C0BE0-8D9F-2754-0029-254B42169046}"/>
              </a:ext>
            </a:extLst>
          </p:cNvPr>
          <p:cNvSpPr/>
          <p:nvPr/>
        </p:nvSpPr>
        <p:spPr>
          <a:xfrm flipH="1">
            <a:off x="0" y="3164386"/>
            <a:ext cx="3434576" cy="1385648"/>
          </a:xfrm>
          <a:prstGeom prst="wedgeEllipseCallout">
            <a:avLst/>
          </a:prstGeom>
          <a:solidFill>
            <a:srgbClr val="7FA181"/>
          </a:solidFill>
          <a:ln>
            <a:solidFill>
              <a:srgbClr val="7FA1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A57AFE55-CAC1-E39E-3231-1E03F6008201}"/>
              </a:ext>
            </a:extLst>
          </p:cNvPr>
          <p:cNvSpPr txBox="1"/>
          <p:nvPr/>
        </p:nvSpPr>
        <p:spPr>
          <a:xfrm>
            <a:off x="156087" y="3479698"/>
            <a:ext cx="3536234" cy="861774"/>
          </a:xfrm>
          <a:prstGeom prst="rect">
            <a:avLst/>
          </a:prstGeom>
          <a:noFill/>
        </p:spPr>
        <p:txBody>
          <a:bodyPr wrap="square">
            <a:spAutoFit/>
          </a:bodyPr>
          <a:lstStyle/>
          <a:p>
            <a:r>
              <a:rPr lang="es-ES" sz="1200" dirty="0">
                <a:solidFill>
                  <a:schemeClr val="bg1"/>
                </a:solidFill>
              </a:rPr>
              <a:t>La </a:t>
            </a:r>
            <a:r>
              <a:rPr lang="es-ES" sz="1400" b="1" dirty="0">
                <a:solidFill>
                  <a:schemeClr val="bg1"/>
                </a:solidFill>
              </a:rPr>
              <a:t>huella de carbono </a:t>
            </a:r>
            <a:r>
              <a:rPr lang="es-ES" sz="1200" dirty="0">
                <a:solidFill>
                  <a:schemeClr val="bg1"/>
                </a:solidFill>
              </a:rPr>
              <a:t>puede considerarse una </a:t>
            </a:r>
            <a:r>
              <a:rPr lang="es-ES" sz="1200" b="1" dirty="0">
                <a:solidFill>
                  <a:schemeClr val="bg1"/>
                </a:solidFill>
              </a:rPr>
              <a:t>subcategoría del LCA</a:t>
            </a:r>
            <a:r>
              <a:rPr lang="es-ES" sz="1200" dirty="0">
                <a:solidFill>
                  <a:schemeClr val="bg1"/>
                </a:solidFill>
              </a:rPr>
              <a:t>, se centra en una de las categorías de impacto ambiental: </a:t>
            </a:r>
            <a:r>
              <a:rPr lang="es-ES" sz="1200" b="1" dirty="0">
                <a:solidFill>
                  <a:schemeClr val="bg1"/>
                </a:solidFill>
              </a:rPr>
              <a:t>toneladas de CO2 emitidas y cambio climático</a:t>
            </a:r>
            <a:r>
              <a:rPr lang="es-ES" sz="1200" dirty="0">
                <a:solidFill>
                  <a:schemeClr val="bg1">
                    <a:lumMod val="65000"/>
                  </a:schemeClr>
                </a:solidFill>
              </a:rPr>
              <a:t>. Y mide</a:t>
            </a:r>
          </a:p>
        </p:txBody>
      </p:sp>
      <p:sp>
        <p:nvSpPr>
          <p:cNvPr id="10" name="Bocadillo: ovalado 9">
            <a:extLst>
              <a:ext uri="{FF2B5EF4-FFF2-40B4-BE49-F238E27FC236}">
                <a16:creationId xmlns:a16="http://schemas.microsoft.com/office/drawing/2014/main" id="{1895D5F4-606A-9D8A-E09A-55DE13ED1944}"/>
              </a:ext>
            </a:extLst>
          </p:cNvPr>
          <p:cNvSpPr/>
          <p:nvPr/>
        </p:nvSpPr>
        <p:spPr>
          <a:xfrm flipH="1">
            <a:off x="-4222" y="1205705"/>
            <a:ext cx="3649887" cy="1385648"/>
          </a:xfrm>
          <a:prstGeom prst="wedgeEllipseCallout">
            <a:avLst/>
          </a:prstGeom>
          <a:solidFill>
            <a:srgbClr val="7FA181"/>
          </a:solidFill>
          <a:ln>
            <a:solidFill>
              <a:srgbClr val="7FA1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3E08D6B9-E45D-39B9-9D4F-424F4670A6AC}"/>
              </a:ext>
            </a:extLst>
          </p:cNvPr>
          <p:cNvSpPr txBox="1"/>
          <p:nvPr/>
        </p:nvSpPr>
        <p:spPr>
          <a:xfrm>
            <a:off x="263883" y="1403607"/>
            <a:ext cx="3536234" cy="1015663"/>
          </a:xfrm>
          <a:prstGeom prst="rect">
            <a:avLst/>
          </a:prstGeom>
          <a:noFill/>
        </p:spPr>
        <p:txBody>
          <a:bodyPr wrap="square">
            <a:spAutoFit/>
          </a:bodyPr>
          <a:lstStyle/>
          <a:p>
            <a:r>
              <a:rPr lang="es-ES" sz="1200" b="1" dirty="0">
                <a:solidFill>
                  <a:schemeClr val="bg1"/>
                </a:solidFill>
              </a:rPr>
              <a:t>El LCA proporciona los datos necesarios para calcular  el impacto sobre el Medio ambiente en todas las etapas del ciclo de vida del producto o servicios: recursos consumidos y toneladas de CO2 emitidas, residuos generados</a:t>
            </a:r>
            <a:endParaRPr lang="es-ES" sz="1200" dirty="0">
              <a:solidFill>
                <a:schemeClr val="bg1"/>
              </a:solidFill>
            </a:endParaRPr>
          </a:p>
        </p:txBody>
      </p:sp>
      <p:sp>
        <p:nvSpPr>
          <p:cNvPr id="11" name="Rectángulo: esquinas redondeadas 10">
            <a:extLst>
              <a:ext uri="{FF2B5EF4-FFF2-40B4-BE49-F238E27FC236}">
                <a16:creationId xmlns:a16="http://schemas.microsoft.com/office/drawing/2014/main" id="{9D453047-30EC-7F69-F465-4AB89FE5CA9C}"/>
              </a:ext>
            </a:extLst>
          </p:cNvPr>
          <p:cNvSpPr/>
          <p:nvPr/>
        </p:nvSpPr>
        <p:spPr>
          <a:xfrm>
            <a:off x="8664498" y="3429001"/>
            <a:ext cx="3434576" cy="22687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400" b="1" dirty="0"/>
              <a:t>El ACV </a:t>
            </a:r>
            <a:r>
              <a:rPr lang="es-ES" sz="1200" dirty="0"/>
              <a:t>permite </a:t>
            </a:r>
            <a:r>
              <a:rPr lang="es-ES" sz="1400" b="1" dirty="0"/>
              <a:t>identificar las fuentes más relevantes  con impacto medio ambiental y los costes de cada fase de la cadena de valor. Al cuantificarlas permite identificar los puntos de mayor interés y mejora. </a:t>
            </a:r>
          </a:p>
          <a:p>
            <a:r>
              <a:rPr lang="es-ES" sz="1400" b="1" dirty="0"/>
              <a:t>La UE y los Estados requieren a las empresas mediciones con enfoque de cadena de valor.</a:t>
            </a:r>
            <a:endParaRPr lang="es-ES" sz="1200" dirty="0"/>
          </a:p>
        </p:txBody>
      </p:sp>
      <p:sp>
        <p:nvSpPr>
          <p:cNvPr id="13" name="CuadroTexto 12">
            <a:extLst>
              <a:ext uri="{FF2B5EF4-FFF2-40B4-BE49-F238E27FC236}">
                <a16:creationId xmlns:a16="http://schemas.microsoft.com/office/drawing/2014/main" id="{432F95A0-115B-BE90-678B-9133892E2DE9}"/>
              </a:ext>
            </a:extLst>
          </p:cNvPr>
          <p:cNvSpPr txBox="1"/>
          <p:nvPr/>
        </p:nvSpPr>
        <p:spPr>
          <a:xfrm>
            <a:off x="8798316" y="2317376"/>
            <a:ext cx="3129802" cy="1200329"/>
          </a:xfrm>
          <a:prstGeom prst="rect">
            <a:avLst/>
          </a:prstGeom>
          <a:noFill/>
        </p:spPr>
        <p:txBody>
          <a:bodyPr wrap="square">
            <a:spAutoFit/>
          </a:bodyPr>
          <a:lstStyle/>
          <a:p>
            <a:pPr algn="just"/>
            <a:r>
              <a:rPr lang="es-ES" dirty="0">
                <a:solidFill>
                  <a:srgbClr val="002060"/>
                </a:solidFill>
              </a:rPr>
              <a:t>LCA  y ACV proporcionan una </a:t>
            </a:r>
            <a:r>
              <a:rPr lang="es-ES" b="1" dirty="0">
                <a:solidFill>
                  <a:srgbClr val="002060"/>
                </a:solidFill>
              </a:rPr>
              <a:t>visión complementaria y equilibrada</a:t>
            </a:r>
            <a:r>
              <a:rPr lang="es-ES" dirty="0">
                <a:solidFill>
                  <a:srgbClr val="002060"/>
                </a:solidFill>
              </a:rPr>
              <a:t> </a:t>
            </a:r>
          </a:p>
          <a:p>
            <a:pPr algn="just"/>
            <a:endParaRPr lang="es-ES" dirty="0">
              <a:solidFill>
                <a:srgbClr val="002060"/>
              </a:solidFill>
            </a:endParaRPr>
          </a:p>
        </p:txBody>
      </p:sp>
      <p:sp>
        <p:nvSpPr>
          <p:cNvPr id="4" name="CuadroTexto 3">
            <a:extLst>
              <a:ext uri="{FF2B5EF4-FFF2-40B4-BE49-F238E27FC236}">
                <a16:creationId xmlns:a16="http://schemas.microsoft.com/office/drawing/2014/main" id="{5CE0084F-3B94-F2A6-A17A-5D308CC36288}"/>
              </a:ext>
            </a:extLst>
          </p:cNvPr>
          <p:cNvSpPr txBox="1"/>
          <p:nvPr/>
        </p:nvSpPr>
        <p:spPr>
          <a:xfrm>
            <a:off x="525446" y="80622"/>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1-Introducción: Proyecto europeo EE4HORECA</a:t>
            </a:r>
            <a:endParaRPr lang="en-US" sz="2800" dirty="0">
              <a:solidFill>
                <a:srgbClr val="154097"/>
              </a:solidFill>
              <a:latin typeface="Montserrat" panose="00000500000000000000" pitchFamily="2" charset="0"/>
            </a:endParaRPr>
          </a:p>
        </p:txBody>
      </p:sp>
      <p:sp>
        <p:nvSpPr>
          <p:cNvPr id="6" name="Título 6">
            <a:extLst>
              <a:ext uri="{FF2B5EF4-FFF2-40B4-BE49-F238E27FC236}">
                <a16:creationId xmlns:a16="http://schemas.microsoft.com/office/drawing/2014/main" id="{D897E1AC-CBDC-1F64-B2E6-BF710226F973}"/>
              </a:ext>
            </a:extLst>
          </p:cNvPr>
          <p:cNvSpPr txBox="1">
            <a:spLocks/>
          </p:cNvSpPr>
          <p:nvPr/>
        </p:nvSpPr>
        <p:spPr>
          <a:xfrm>
            <a:off x="1462151" y="521862"/>
            <a:ext cx="8295166" cy="533721"/>
          </a:xfrm>
          <a:prstGeom prst="rect">
            <a:avLst/>
          </a:prstGeom>
          <a:solidFill>
            <a:schemeClr val="bg1"/>
          </a:solidFill>
        </p:spPr>
        <p:txBody>
          <a:bodyPr vert="horz" lIns="82296" tIns="41148" rIns="82296" bIns="41148" rtlCol="0" anchor="ctr">
            <a:normAutofit fontScale="92500"/>
          </a:bodyPr>
          <a:lstStyle>
            <a:defPPr>
              <a:defRPr lang="en-BE"/>
            </a:defPPr>
            <a:lvl1pPr algn="ctr">
              <a:lnSpc>
                <a:spcPct val="100000"/>
              </a:lnSpc>
              <a:spcBef>
                <a:spcPct val="0"/>
              </a:spcBef>
              <a:buNone/>
              <a:defRPr sz="2800" b="1">
                <a:solidFill>
                  <a:schemeClr val="bg1"/>
                </a:solidFill>
                <a:latin typeface="+mj-lt"/>
                <a:ea typeface="+mj-ea"/>
                <a:cs typeface="+mj-cs"/>
              </a:defRPr>
            </a:lvl1pPr>
          </a:lstStyle>
          <a:p>
            <a:r>
              <a:rPr lang="es-ES" sz="2520" dirty="0">
                <a:solidFill>
                  <a:srgbClr val="C00000"/>
                </a:solidFill>
              </a:rPr>
              <a:t>Definiciones: Análisis de Ciclo de Vida y Análisis Cadena de Valor.</a:t>
            </a:r>
          </a:p>
        </p:txBody>
      </p:sp>
      <p:pic>
        <p:nvPicPr>
          <p:cNvPr id="8" name="Imagen 7">
            <a:extLst>
              <a:ext uri="{FF2B5EF4-FFF2-40B4-BE49-F238E27FC236}">
                <a16:creationId xmlns:a16="http://schemas.microsoft.com/office/drawing/2014/main" id="{50D6F81E-7DAD-B138-2BA6-1AB1B25CA6E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34056" y="6206249"/>
            <a:ext cx="1500461" cy="443945"/>
          </a:xfrm>
          <a:prstGeom prst="rect">
            <a:avLst/>
          </a:prstGeom>
          <a:noFill/>
          <a:ln>
            <a:noFill/>
          </a:ln>
          <a:effectLst/>
        </p:spPr>
      </p:pic>
      <p:sp>
        <p:nvSpPr>
          <p:cNvPr id="12" name="Marcador de número de diapositiva 11">
            <a:extLst>
              <a:ext uri="{FF2B5EF4-FFF2-40B4-BE49-F238E27FC236}">
                <a16:creationId xmlns:a16="http://schemas.microsoft.com/office/drawing/2014/main" id="{E357A5A4-0CBB-7522-471D-66B2F5F5FDFE}"/>
              </a:ext>
            </a:extLst>
          </p:cNvPr>
          <p:cNvSpPr>
            <a:spLocks noGrp="1"/>
          </p:cNvSpPr>
          <p:nvPr>
            <p:ph type="sldNum" sz="quarter" idx="12"/>
          </p:nvPr>
        </p:nvSpPr>
        <p:spPr/>
        <p:txBody>
          <a:bodyPr/>
          <a:lstStyle/>
          <a:p>
            <a:fld id="{868024E8-AF2C-4A9A-8BB3-836A618A3EB8}" type="slidenum">
              <a:rPr lang="es-ES" smtClean="0"/>
              <a:t>5</a:t>
            </a:fld>
            <a:endParaRPr lang="es-ES"/>
          </a:p>
        </p:txBody>
      </p:sp>
    </p:spTree>
    <p:extLst>
      <p:ext uri="{BB962C8B-B14F-4D97-AF65-F5344CB8AC3E}">
        <p14:creationId xmlns:p14="http://schemas.microsoft.com/office/powerpoint/2010/main" val="247540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D38BAE-E57A-1687-E604-4D41AD7662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4BDE00BB-B406-C248-96A0-EE3FB4E4C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4C4C4588-9857-6593-8755-62468946E42D}"/>
              </a:ext>
            </a:extLst>
          </p:cNvPr>
          <p:cNvSpPr txBox="1">
            <a:spLocks/>
          </p:cNvSpPr>
          <p:nvPr/>
        </p:nvSpPr>
        <p:spPr>
          <a:xfrm>
            <a:off x="2924861" y="555498"/>
            <a:ext cx="6665289" cy="533721"/>
          </a:xfrm>
          <a:prstGeom prst="rect">
            <a:avLst/>
          </a:prstGeom>
          <a:solidFill>
            <a:schemeClr val="bg1"/>
          </a:solidFill>
        </p:spPr>
        <p:txBody>
          <a:bodyPr vert="horz" lIns="82296" tIns="41148" rIns="82296" bIns="41148" rtlCol="0" anchor="ctr">
            <a:normAutofit/>
          </a:bodyPr>
          <a:lstStyle>
            <a:defPPr>
              <a:defRPr lang="en-BE"/>
            </a:defPPr>
            <a:lvl1pPr algn="ctr">
              <a:lnSpc>
                <a:spcPct val="100000"/>
              </a:lnSpc>
              <a:spcBef>
                <a:spcPct val="0"/>
              </a:spcBef>
              <a:buNone/>
              <a:defRPr sz="2800" b="1">
                <a:solidFill>
                  <a:schemeClr val="bg1"/>
                </a:solidFill>
                <a:latin typeface="+mj-lt"/>
                <a:ea typeface="+mj-ea"/>
                <a:cs typeface="+mj-cs"/>
              </a:defRPr>
            </a:lvl1pPr>
          </a:lstStyle>
          <a:p>
            <a:r>
              <a:rPr lang="es-ES" sz="2520" dirty="0">
                <a:solidFill>
                  <a:srgbClr val="C00000"/>
                </a:solidFill>
              </a:rPr>
              <a:t>Definiciones: Emisiones Alcance 1, 2 y 3.</a:t>
            </a:r>
          </a:p>
        </p:txBody>
      </p:sp>
      <p:sp>
        <p:nvSpPr>
          <p:cNvPr id="3" name="Rectangle 2">
            <a:extLst>
              <a:ext uri="{FF2B5EF4-FFF2-40B4-BE49-F238E27FC236}">
                <a16:creationId xmlns:a16="http://schemas.microsoft.com/office/drawing/2014/main" id="{B62C6507-D6FE-9EAF-0547-8E92F5573FC1}"/>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6" name="Rectangle 3">
            <a:extLst>
              <a:ext uri="{FF2B5EF4-FFF2-40B4-BE49-F238E27FC236}">
                <a16:creationId xmlns:a16="http://schemas.microsoft.com/office/drawing/2014/main" id="{908D8E17-09F2-7078-80FB-DF428732B874}"/>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8" name="Rectangle 4">
            <a:extLst>
              <a:ext uri="{FF2B5EF4-FFF2-40B4-BE49-F238E27FC236}">
                <a16:creationId xmlns:a16="http://schemas.microsoft.com/office/drawing/2014/main" id="{43F9390E-36DC-61D6-9208-3F4AEA2A8FD3}"/>
              </a:ext>
            </a:extLst>
          </p:cNvPr>
          <p:cNvSpPr>
            <a:spLocks noChangeArrowheads="1"/>
          </p:cNvSpPr>
          <p:nvPr/>
        </p:nvSpPr>
        <p:spPr bwMode="auto">
          <a:xfrm>
            <a:off x="609600" y="94072"/>
            <a:ext cx="65" cy="223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855" rIns="0" bIns="-12855" numCol="1" anchor="ctr" anchorCtr="0" compatLnSpc="1">
            <a:prstTxWarp prst="textNoShape">
              <a:avLst/>
            </a:prstTxWarp>
            <a:spAutoFit/>
          </a:bodyPr>
          <a:lstStyle/>
          <a:p>
            <a:pPr defTabSz="822960" eaLnBrk="0" fontAlgn="base" hangingPunct="0">
              <a:spcBef>
                <a:spcPct val="0"/>
              </a:spcBef>
              <a:spcAft>
                <a:spcPct val="0"/>
              </a:spcAft>
            </a:pPr>
            <a:endParaRPr lang="es-ES" altLang="es-ES" sz="1620">
              <a:latin typeface="Arial" panose="020B0604020202020204" pitchFamily="34" charset="0"/>
            </a:endParaRPr>
          </a:p>
        </p:txBody>
      </p:sp>
      <p:sp>
        <p:nvSpPr>
          <p:cNvPr id="2" name="Rectángulo: esquinas superiores, una redondeada y la otra cortada 1">
            <a:extLst>
              <a:ext uri="{FF2B5EF4-FFF2-40B4-BE49-F238E27FC236}">
                <a16:creationId xmlns:a16="http://schemas.microsoft.com/office/drawing/2014/main" id="{4A0FF98B-9DE7-50DD-DD0A-8A83584B36C7}"/>
              </a:ext>
            </a:extLst>
          </p:cNvPr>
          <p:cNvSpPr/>
          <p:nvPr/>
        </p:nvSpPr>
        <p:spPr>
          <a:xfrm>
            <a:off x="80665" y="2930650"/>
            <a:ext cx="3906317" cy="1595054"/>
          </a:xfrm>
          <a:prstGeom prst="snip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20" b="1" dirty="0">
                <a:solidFill>
                  <a:schemeClr val="tx1"/>
                </a:solidFill>
                <a:latin typeface="+mj-lt"/>
              </a:rPr>
              <a:t>ALCANCE 1</a:t>
            </a:r>
          </a:p>
          <a:p>
            <a:pPr algn="ctr"/>
            <a:endParaRPr lang="es-ES" sz="1620" b="1" dirty="0">
              <a:solidFill>
                <a:schemeClr val="tx1"/>
              </a:solidFill>
              <a:latin typeface="+mj-lt"/>
            </a:endParaRPr>
          </a:p>
          <a:p>
            <a:pPr algn="ctr"/>
            <a:r>
              <a:rPr lang="es-ES" sz="1620" b="1" dirty="0">
                <a:solidFill>
                  <a:schemeClr val="tx1"/>
                </a:solidFill>
                <a:latin typeface="+mj-lt"/>
              </a:rPr>
              <a:t>Son las emisiones directas de  gases efecto invernadero (GEI) que provienen de fuentes que son propiedad o están controladas por la organización</a:t>
            </a:r>
          </a:p>
        </p:txBody>
      </p:sp>
      <p:sp>
        <p:nvSpPr>
          <p:cNvPr id="9" name="Rectángulo: esquinas superiores, una redondeada y la otra cortada 8">
            <a:extLst>
              <a:ext uri="{FF2B5EF4-FFF2-40B4-BE49-F238E27FC236}">
                <a16:creationId xmlns:a16="http://schemas.microsoft.com/office/drawing/2014/main" id="{63E3775D-B457-153F-BA80-A2616E933194}"/>
              </a:ext>
            </a:extLst>
          </p:cNvPr>
          <p:cNvSpPr/>
          <p:nvPr/>
        </p:nvSpPr>
        <p:spPr>
          <a:xfrm>
            <a:off x="4142841" y="2930650"/>
            <a:ext cx="3906317" cy="1623974"/>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20" b="1" dirty="0">
                <a:solidFill>
                  <a:schemeClr val="tx1"/>
                </a:solidFill>
                <a:latin typeface="+mj-lt"/>
              </a:rPr>
              <a:t>ALCANCE 2</a:t>
            </a:r>
          </a:p>
          <a:p>
            <a:pPr algn="ctr"/>
            <a:endParaRPr lang="es-ES" sz="1620" b="1" dirty="0">
              <a:solidFill>
                <a:schemeClr val="tx1"/>
              </a:solidFill>
              <a:latin typeface="+mj-lt"/>
            </a:endParaRPr>
          </a:p>
          <a:p>
            <a:pPr algn="ctr"/>
            <a:r>
              <a:rPr lang="es-ES" sz="1620" b="1" dirty="0">
                <a:solidFill>
                  <a:schemeClr val="tx1"/>
                </a:solidFill>
                <a:latin typeface="+mj-lt"/>
              </a:rPr>
              <a:t>Son las emisiones indirectas de GEI asociadas con la producción de electricidad, calor o vapor adquirido y consumido por la organización</a:t>
            </a:r>
          </a:p>
        </p:txBody>
      </p:sp>
      <p:sp>
        <p:nvSpPr>
          <p:cNvPr id="10" name="Nube 9">
            <a:extLst>
              <a:ext uri="{FF2B5EF4-FFF2-40B4-BE49-F238E27FC236}">
                <a16:creationId xmlns:a16="http://schemas.microsoft.com/office/drawing/2014/main" id="{AB5AD920-C0C7-7BFE-67A3-32BB90C6AB12}"/>
              </a:ext>
            </a:extLst>
          </p:cNvPr>
          <p:cNvSpPr/>
          <p:nvPr/>
        </p:nvSpPr>
        <p:spPr>
          <a:xfrm>
            <a:off x="1549916" y="1026414"/>
            <a:ext cx="9489791" cy="1213865"/>
          </a:xfrm>
          <a:prstGeom prst="cloud">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rgbClr val="C00000"/>
                </a:solidFill>
                <a:latin typeface="+mj-lt"/>
              </a:rPr>
              <a:t>CO2 – NO2 – CH4 – HFCS – PFCS – SF6 (*) </a:t>
            </a:r>
          </a:p>
        </p:txBody>
      </p:sp>
      <p:sp>
        <p:nvSpPr>
          <p:cNvPr id="38" name="CuadroTexto 37">
            <a:extLst>
              <a:ext uri="{FF2B5EF4-FFF2-40B4-BE49-F238E27FC236}">
                <a16:creationId xmlns:a16="http://schemas.microsoft.com/office/drawing/2014/main" id="{569DA3A8-9625-DF34-B5D0-FCCD50AA1AD2}"/>
              </a:ext>
            </a:extLst>
          </p:cNvPr>
          <p:cNvSpPr txBox="1"/>
          <p:nvPr/>
        </p:nvSpPr>
        <p:spPr>
          <a:xfrm>
            <a:off x="80665" y="4538428"/>
            <a:ext cx="3906317" cy="1089529"/>
          </a:xfrm>
          <a:prstGeom prst="rect">
            <a:avLst/>
          </a:prstGeom>
          <a:noFill/>
        </p:spPr>
        <p:txBody>
          <a:bodyPr wrap="square">
            <a:spAutoFit/>
          </a:bodyPr>
          <a:lstStyle/>
          <a:p>
            <a:pPr algn="just"/>
            <a:r>
              <a:rPr lang="es-ES" altLang="es-ES" sz="1620" dirty="0">
                <a:solidFill>
                  <a:srgbClr val="202124"/>
                </a:solidFill>
                <a:latin typeface="+mj-lt"/>
              </a:rPr>
              <a:t>Calefacción, acondicionamiento, agua caliente sanitaria, iluminación, equipamientos, vehículos, procesamiento de alimentos, etc.</a:t>
            </a:r>
            <a:r>
              <a:rPr lang="es-ES" altLang="es-ES" sz="540" dirty="0">
                <a:latin typeface="+mj-lt"/>
              </a:rPr>
              <a:t> </a:t>
            </a:r>
            <a:endParaRPr lang="es-ES" altLang="es-ES" sz="1260" dirty="0">
              <a:latin typeface="+mj-lt"/>
            </a:endParaRPr>
          </a:p>
        </p:txBody>
      </p:sp>
      <p:sp>
        <p:nvSpPr>
          <p:cNvPr id="40" name="CuadroTexto 39">
            <a:extLst>
              <a:ext uri="{FF2B5EF4-FFF2-40B4-BE49-F238E27FC236}">
                <a16:creationId xmlns:a16="http://schemas.microsoft.com/office/drawing/2014/main" id="{A952845D-E0B7-79E2-328C-5B370F5C08DA}"/>
              </a:ext>
            </a:extLst>
          </p:cNvPr>
          <p:cNvSpPr txBox="1"/>
          <p:nvPr/>
        </p:nvSpPr>
        <p:spPr>
          <a:xfrm>
            <a:off x="4142841" y="4501637"/>
            <a:ext cx="3906317" cy="1089529"/>
          </a:xfrm>
          <a:prstGeom prst="rect">
            <a:avLst/>
          </a:prstGeom>
          <a:noFill/>
        </p:spPr>
        <p:txBody>
          <a:bodyPr wrap="square">
            <a:spAutoFit/>
          </a:bodyPr>
          <a:lstStyle/>
          <a:p>
            <a:pPr algn="just"/>
            <a:r>
              <a:rPr lang="es-ES" altLang="es-ES" sz="1620" dirty="0">
                <a:solidFill>
                  <a:srgbClr val="202124"/>
                </a:solidFill>
                <a:latin typeface="+mj-lt"/>
              </a:rPr>
              <a:t>Emisiones causadas por los proveedores de energía para producir, transportar y garantizar el suministro de energía (por ejemplo, infraestructura y eliminación de residuos).</a:t>
            </a:r>
            <a:r>
              <a:rPr lang="es-ES" altLang="es-ES" sz="540" dirty="0">
                <a:latin typeface="+mj-lt"/>
              </a:rPr>
              <a:t> </a:t>
            </a:r>
            <a:endParaRPr lang="es-ES" altLang="es-ES" sz="1260" dirty="0">
              <a:latin typeface="+mj-lt"/>
            </a:endParaRPr>
          </a:p>
        </p:txBody>
      </p:sp>
      <p:sp>
        <p:nvSpPr>
          <p:cNvPr id="12" name="Flecha: a la derecha 11">
            <a:extLst>
              <a:ext uri="{FF2B5EF4-FFF2-40B4-BE49-F238E27FC236}">
                <a16:creationId xmlns:a16="http://schemas.microsoft.com/office/drawing/2014/main" id="{278C68F3-8EA8-4D7D-493C-5D0BFE8EBDEE}"/>
              </a:ext>
            </a:extLst>
          </p:cNvPr>
          <p:cNvSpPr/>
          <p:nvPr/>
        </p:nvSpPr>
        <p:spPr>
          <a:xfrm rot="16200000">
            <a:off x="1925010" y="2118314"/>
            <a:ext cx="809156" cy="591527"/>
          </a:xfrm>
          <a:prstGeom prst="rightArrow">
            <a:avLst>
              <a:gd name="adj1" fmla="val 5377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esquinas superiores, una redondeada y la otra cortada 22">
            <a:extLst>
              <a:ext uri="{FF2B5EF4-FFF2-40B4-BE49-F238E27FC236}">
                <a16:creationId xmlns:a16="http://schemas.microsoft.com/office/drawing/2014/main" id="{3DA40321-FE3A-A390-2693-48C6F88A525D}"/>
              </a:ext>
            </a:extLst>
          </p:cNvPr>
          <p:cNvSpPr/>
          <p:nvPr/>
        </p:nvSpPr>
        <p:spPr>
          <a:xfrm>
            <a:off x="8200854" y="2953420"/>
            <a:ext cx="3906317" cy="1623974"/>
          </a:xfrm>
          <a:prstGeom prst="snip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620" b="1" dirty="0">
                <a:solidFill>
                  <a:schemeClr val="bg1"/>
                </a:solidFill>
                <a:latin typeface="+mj-lt"/>
              </a:rPr>
              <a:t>ALCANCE 3</a:t>
            </a:r>
          </a:p>
          <a:p>
            <a:pPr algn="ctr"/>
            <a:r>
              <a:rPr lang="es-ES" sz="1620" b="1" dirty="0">
                <a:solidFill>
                  <a:schemeClr val="bg1"/>
                </a:solidFill>
                <a:latin typeface="+mj-lt"/>
              </a:rPr>
              <a:t>Son  las emisiones </a:t>
            </a:r>
            <a:r>
              <a:rPr lang="es-ES" sz="1620" b="1" dirty="0">
                <a:latin typeface="+mj-lt"/>
              </a:rPr>
              <a:t>indirectas que ocurren en la cadena de valor de la organización, tanto aguas arriba como aguas abajo, excepto las relacionadas con la generación de energía.</a:t>
            </a:r>
            <a:endParaRPr lang="es-ES" sz="1620" b="1" dirty="0"/>
          </a:p>
          <a:p>
            <a:pPr algn="ctr"/>
            <a:endParaRPr lang="es-ES" sz="1620" b="1" dirty="0">
              <a:solidFill>
                <a:schemeClr val="tx1"/>
              </a:solidFill>
              <a:latin typeface="+mj-lt"/>
            </a:endParaRPr>
          </a:p>
        </p:txBody>
      </p:sp>
      <p:sp>
        <p:nvSpPr>
          <p:cNvPr id="25" name="Flecha: a la derecha 24">
            <a:extLst>
              <a:ext uri="{FF2B5EF4-FFF2-40B4-BE49-F238E27FC236}">
                <a16:creationId xmlns:a16="http://schemas.microsoft.com/office/drawing/2014/main" id="{1A028D18-E46D-B9C3-A1CB-1B0AA4AFB5A1}"/>
              </a:ext>
            </a:extLst>
          </p:cNvPr>
          <p:cNvSpPr/>
          <p:nvPr/>
        </p:nvSpPr>
        <p:spPr>
          <a:xfrm rot="16200000">
            <a:off x="5852927" y="2152088"/>
            <a:ext cx="809156" cy="591527"/>
          </a:xfrm>
          <a:prstGeom prst="rightArrow">
            <a:avLst>
              <a:gd name="adj1" fmla="val 5377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echa: a la derecha 25">
            <a:extLst>
              <a:ext uri="{FF2B5EF4-FFF2-40B4-BE49-F238E27FC236}">
                <a16:creationId xmlns:a16="http://schemas.microsoft.com/office/drawing/2014/main" id="{A46C40B5-AA3B-408E-1EF8-0047F03D0304}"/>
              </a:ext>
            </a:extLst>
          </p:cNvPr>
          <p:cNvSpPr/>
          <p:nvPr/>
        </p:nvSpPr>
        <p:spPr>
          <a:xfrm rot="16200000">
            <a:off x="9749435" y="2039396"/>
            <a:ext cx="809156" cy="591527"/>
          </a:xfrm>
          <a:prstGeom prst="rightArrow">
            <a:avLst>
              <a:gd name="adj1" fmla="val 5377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0817092E-5F1B-D279-DC48-9A9E9543ED91}"/>
              </a:ext>
            </a:extLst>
          </p:cNvPr>
          <p:cNvSpPr txBox="1"/>
          <p:nvPr/>
        </p:nvSpPr>
        <p:spPr>
          <a:xfrm>
            <a:off x="8388083" y="4529616"/>
            <a:ext cx="3531858" cy="1077218"/>
          </a:xfrm>
          <a:prstGeom prst="rect">
            <a:avLst/>
          </a:prstGeom>
          <a:noFill/>
        </p:spPr>
        <p:txBody>
          <a:bodyPr wrap="square" rtlCol="0">
            <a:spAutoFit/>
          </a:bodyPr>
          <a:lstStyle/>
          <a:p>
            <a:r>
              <a:rPr lang="es-ES" sz="1600" dirty="0"/>
              <a:t>Empresas contratadas tales como lavandería, transporte de  viajeros, proveedores de alimentos y bebidas., etc.</a:t>
            </a:r>
          </a:p>
        </p:txBody>
      </p:sp>
      <p:sp>
        <p:nvSpPr>
          <p:cNvPr id="15" name="CuadroTexto 14">
            <a:extLst>
              <a:ext uri="{FF2B5EF4-FFF2-40B4-BE49-F238E27FC236}">
                <a16:creationId xmlns:a16="http://schemas.microsoft.com/office/drawing/2014/main" id="{FCD1097F-0B59-041A-84EE-664F52968263}"/>
              </a:ext>
            </a:extLst>
          </p:cNvPr>
          <p:cNvSpPr txBox="1"/>
          <p:nvPr/>
        </p:nvSpPr>
        <p:spPr>
          <a:xfrm>
            <a:off x="525446" y="80622"/>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1-Introducción: Proyecto europeo EE4HORECA</a:t>
            </a:r>
            <a:endParaRPr lang="en-US" sz="2800" dirty="0">
              <a:solidFill>
                <a:srgbClr val="154097"/>
              </a:solidFill>
              <a:latin typeface="Montserrat" panose="00000500000000000000" pitchFamily="2" charset="0"/>
            </a:endParaRPr>
          </a:p>
        </p:txBody>
      </p:sp>
      <p:sp>
        <p:nvSpPr>
          <p:cNvPr id="14" name="CuadroTexto 13">
            <a:extLst>
              <a:ext uri="{FF2B5EF4-FFF2-40B4-BE49-F238E27FC236}">
                <a16:creationId xmlns:a16="http://schemas.microsoft.com/office/drawing/2014/main" id="{17097FF2-CDBF-A172-3E46-2C272AD1569E}"/>
              </a:ext>
            </a:extLst>
          </p:cNvPr>
          <p:cNvSpPr txBox="1"/>
          <p:nvPr/>
        </p:nvSpPr>
        <p:spPr>
          <a:xfrm>
            <a:off x="172442" y="5860751"/>
            <a:ext cx="9685807" cy="830997"/>
          </a:xfrm>
          <a:prstGeom prst="rect">
            <a:avLst/>
          </a:prstGeom>
          <a:noFill/>
        </p:spPr>
        <p:txBody>
          <a:bodyPr wrap="square">
            <a:spAutoFit/>
          </a:bodyPr>
          <a:lstStyle/>
          <a:p>
            <a:pPr marL="257175" indent="-257175" algn="just">
              <a:buFont typeface="Arial" panose="020B0604020202020204" pitchFamily="34" charset="0"/>
              <a:buChar char="•"/>
            </a:pPr>
            <a:r>
              <a:rPr lang="es-ES" sz="1200" b="1" dirty="0">
                <a:latin typeface="+mj-lt"/>
              </a:rPr>
              <a:t>Calculadora de la huella de carbono: herramienta oficial en España-</a:t>
            </a:r>
            <a:r>
              <a:rPr lang="es-ES" sz="1200" dirty="0">
                <a:latin typeface="+mj-lt"/>
              </a:rPr>
              <a:t> </a:t>
            </a:r>
            <a:r>
              <a:rPr lang="es-ES" sz="1200" b="1" dirty="0">
                <a:latin typeface="+mj-lt"/>
              </a:rPr>
              <a:t>Herramienta en línea que permite a las empresas calcular su huella de carbono basada en datos de consumo de energía, transporte y otros factores. </a:t>
            </a:r>
            <a:endParaRPr lang="es-ES" sz="1200" dirty="0">
              <a:latin typeface="+mj-lt"/>
            </a:endParaRPr>
          </a:p>
          <a:p>
            <a:pPr algn="just"/>
            <a:r>
              <a:rPr lang="es-ES" sz="1200" dirty="0">
                <a:latin typeface="Segoe UI" panose="020B0502040204020203" pitchFamily="34" charset="0"/>
                <a:hlinkClick r:id="rId5"/>
              </a:rPr>
              <a:t>https://www.miteco.gob.es/es/cambio-climatico/temas/mitigacion-politicas-y-medidas/calculadoras.html#huella-de-carbono-de-una-organizacion_-alcance-1_2</a:t>
            </a:r>
            <a:endParaRPr lang="es-ES" sz="1200" dirty="0">
              <a:latin typeface="Segoe UI" panose="020B0502040204020203" pitchFamily="34" charset="0"/>
            </a:endParaRPr>
          </a:p>
        </p:txBody>
      </p:sp>
      <p:sp>
        <p:nvSpPr>
          <p:cNvPr id="11" name="Marcador de número de diapositiva 10">
            <a:extLst>
              <a:ext uri="{FF2B5EF4-FFF2-40B4-BE49-F238E27FC236}">
                <a16:creationId xmlns:a16="http://schemas.microsoft.com/office/drawing/2014/main" id="{E6BDEDE2-C92C-7802-C3DD-F93839E507A6}"/>
              </a:ext>
            </a:extLst>
          </p:cNvPr>
          <p:cNvSpPr>
            <a:spLocks noGrp="1"/>
          </p:cNvSpPr>
          <p:nvPr>
            <p:ph type="sldNum" sz="quarter" idx="12"/>
          </p:nvPr>
        </p:nvSpPr>
        <p:spPr/>
        <p:txBody>
          <a:bodyPr/>
          <a:lstStyle/>
          <a:p>
            <a:fld id="{868024E8-AF2C-4A9A-8BB3-836A618A3EB8}" type="slidenum">
              <a:rPr lang="es-ES" smtClean="0"/>
              <a:t>6</a:t>
            </a:fld>
            <a:endParaRPr lang="es-ES"/>
          </a:p>
        </p:txBody>
      </p:sp>
    </p:spTree>
    <p:extLst>
      <p:ext uri="{BB962C8B-B14F-4D97-AF65-F5344CB8AC3E}">
        <p14:creationId xmlns:p14="http://schemas.microsoft.com/office/powerpoint/2010/main" val="925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6">
            <a:extLst>
              <a:ext uri="{FF2B5EF4-FFF2-40B4-BE49-F238E27FC236}">
                <a16:creationId xmlns:a16="http://schemas.microsoft.com/office/drawing/2014/main" id="{EAC23A6B-4911-1338-68AB-4004711B86D3}"/>
              </a:ext>
            </a:extLst>
          </p:cNvPr>
          <p:cNvSpPr txBox="1">
            <a:spLocks/>
          </p:cNvSpPr>
          <p:nvPr/>
        </p:nvSpPr>
        <p:spPr>
          <a:xfrm>
            <a:off x="1346276" y="129642"/>
            <a:ext cx="8749607" cy="732155"/>
          </a:xfrm>
          <a:prstGeom prst="rect">
            <a:avLst/>
          </a:prstGeom>
        </p:spPr>
        <p:txBody>
          <a:bodyPr vert="horz" lIns="82296" tIns="41148" rIns="82296" bIns="41148"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s-ES" sz="2880" b="1" dirty="0">
                <a:solidFill>
                  <a:srgbClr val="0070C0"/>
                </a:solidFill>
              </a:rPr>
              <a:t>2- Buenas prácticas para reducir el consumo energético </a:t>
            </a:r>
            <a:r>
              <a:rPr lang="es-ES" sz="2880" b="1" dirty="0">
                <a:solidFill>
                  <a:schemeClr val="tx2">
                    <a:lumMod val="75000"/>
                    <a:lumOff val="25000"/>
                  </a:schemeClr>
                </a:solidFill>
              </a:rPr>
              <a:t>– </a:t>
            </a:r>
          </a:p>
          <a:p>
            <a:pPr algn="ctr">
              <a:lnSpc>
                <a:spcPct val="100000"/>
              </a:lnSpc>
            </a:pPr>
            <a:r>
              <a:rPr lang="es-ES" sz="2880" b="1" dirty="0">
                <a:solidFill>
                  <a:srgbClr val="FF0000"/>
                </a:solidFill>
              </a:rPr>
              <a:t>Alcance 2</a:t>
            </a:r>
          </a:p>
        </p:txBody>
      </p:sp>
      <p:sp>
        <p:nvSpPr>
          <p:cNvPr id="7" name="CuadroTexto 6">
            <a:extLst>
              <a:ext uri="{FF2B5EF4-FFF2-40B4-BE49-F238E27FC236}">
                <a16:creationId xmlns:a16="http://schemas.microsoft.com/office/drawing/2014/main" id="{D3136099-1B07-A17D-6EA2-91AEE1C314C0}"/>
              </a:ext>
            </a:extLst>
          </p:cNvPr>
          <p:cNvSpPr txBox="1"/>
          <p:nvPr/>
        </p:nvSpPr>
        <p:spPr>
          <a:xfrm>
            <a:off x="312478" y="1190310"/>
            <a:ext cx="10733474" cy="1089529"/>
          </a:xfrm>
          <a:prstGeom prst="rect">
            <a:avLst/>
          </a:prstGeom>
          <a:noFill/>
        </p:spPr>
        <p:txBody>
          <a:bodyPr wrap="square">
            <a:spAutoFit/>
          </a:bodyPr>
          <a:lstStyle/>
          <a:p>
            <a:pPr algn="just"/>
            <a:r>
              <a:rPr lang="es-ES" sz="1620" dirty="0">
                <a:latin typeface="+mj-lt"/>
              </a:rPr>
              <a:t>Las </a:t>
            </a:r>
            <a:r>
              <a:rPr lang="es-ES" sz="1620" b="1" dirty="0">
                <a:latin typeface="+mj-lt"/>
              </a:rPr>
              <a:t>emisiones de Alcance 2 son las causadas por los proveedores de energía para producir, transportar y garantizar el suministro de energía (por ejemplo, infraestructura y eliminación de residuos</a:t>
            </a:r>
            <a:r>
              <a:rPr lang="es-ES" sz="1620" dirty="0">
                <a:latin typeface="+mj-lt"/>
              </a:rPr>
              <a:t>). </a:t>
            </a:r>
          </a:p>
          <a:p>
            <a:pPr algn="just"/>
            <a:r>
              <a:rPr lang="es-ES" sz="1620" dirty="0">
                <a:latin typeface="+mj-lt"/>
              </a:rPr>
              <a:t>Al </a:t>
            </a:r>
            <a:r>
              <a:rPr lang="es-ES" sz="1620" b="1" dirty="0">
                <a:latin typeface="+mj-lt"/>
              </a:rPr>
              <a:t>depender de la fuente de suministro</a:t>
            </a:r>
            <a:r>
              <a:rPr lang="es-ES" sz="1620" dirty="0">
                <a:latin typeface="+mj-lt"/>
              </a:rPr>
              <a:t>, las opciones de los establecimientos están más limitadas, mostrándose en el esquema siguiente.</a:t>
            </a:r>
          </a:p>
        </p:txBody>
      </p:sp>
      <p:graphicFrame>
        <p:nvGraphicFramePr>
          <p:cNvPr id="8" name="Diagrama 7">
            <a:extLst>
              <a:ext uri="{FF2B5EF4-FFF2-40B4-BE49-F238E27FC236}">
                <a16:creationId xmlns:a16="http://schemas.microsoft.com/office/drawing/2014/main" id="{D903BBD1-DD0C-A482-B238-36FEEB90E2F5}"/>
              </a:ext>
            </a:extLst>
          </p:cNvPr>
          <p:cNvGraphicFramePr/>
          <p:nvPr>
            <p:extLst>
              <p:ext uri="{D42A27DB-BD31-4B8C-83A1-F6EECF244321}">
                <p14:modId xmlns:p14="http://schemas.microsoft.com/office/powerpoint/2010/main" val="2660328781"/>
              </p:ext>
            </p:extLst>
          </p:nvPr>
        </p:nvGraphicFramePr>
        <p:xfrm>
          <a:off x="480766" y="2038451"/>
          <a:ext cx="10821971" cy="4516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magine 4" descr="Immagine che contiene Carattere, logo, simbolo, Elementi grafici&#10;&#10;Descrizione generata automaticamente">
            <a:extLst>
              <a:ext uri="{FF2B5EF4-FFF2-40B4-BE49-F238E27FC236}">
                <a16:creationId xmlns:a16="http://schemas.microsoft.com/office/drawing/2014/main" id="{1CE76360-908C-3290-3CDC-A8273F62B4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3" name="Marcador de número de diapositiva 2">
            <a:extLst>
              <a:ext uri="{FF2B5EF4-FFF2-40B4-BE49-F238E27FC236}">
                <a16:creationId xmlns:a16="http://schemas.microsoft.com/office/drawing/2014/main" id="{AAE4158D-D244-F938-2C58-80AA96A1374D}"/>
              </a:ext>
            </a:extLst>
          </p:cNvPr>
          <p:cNvSpPr>
            <a:spLocks noGrp="1"/>
          </p:cNvSpPr>
          <p:nvPr>
            <p:ph type="sldNum" sz="quarter" idx="12"/>
          </p:nvPr>
        </p:nvSpPr>
        <p:spPr/>
        <p:txBody>
          <a:bodyPr/>
          <a:lstStyle/>
          <a:p>
            <a:fld id="{868024E8-AF2C-4A9A-8BB3-836A618A3EB8}" type="slidenum">
              <a:rPr lang="es-ES" smtClean="0"/>
              <a:t>7</a:t>
            </a:fld>
            <a:endParaRPr lang="es-ES"/>
          </a:p>
        </p:txBody>
      </p:sp>
      <p:pic>
        <p:nvPicPr>
          <p:cNvPr id="4" name="Imagen 3">
            <a:extLst>
              <a:ext uri="{FF2B5EF4-FFF2-40B4-BE49-F238E27FC236}">
                <a16:creationId xmlns:a16="http://schemas.microsoft.com/office/drawing/2014/main" id="{948839FA-9C69-781F-B86C-FC5A5C8E40C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39246" y="6262666"/>
            <a:ext cx="1500461" cy="443945"/>
          </a:xfrm>
          <a:prstGeom prst="rect">
            <a:avLst/>
          </a:prstGeom>
          <a:noFill/>
          <a:ln>
            <a:noFill/>
          </a:ln>
          <a:effectLst/>
        </p:spPr>
      </p:pic>
    </p:spTree>
    <p:extLst>
      <p:ext uri="{BB962C8B-B14F-4D97-AF65-F5344CB8AC3E}">
        <p14:creationId xmlns:p14="http://schemas.microsoft.com/office/powerpoint/2010/main" val="288590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C96D4-4E21-2904-EA78-7378243362B6}"/>
              </a:ext>
            </a:extLst>
          </p:cNvPr>
          <p:cNvSpPr>
            <a:spLocks noGrp="1"/>
          </p:cNvSpPr>
          <p:nvPr>
            <p:ph type="title"/>
          </p:nvPr>
        </p:nvSpPr>
        <p:spPr>
          <a:xfrm>
            <a:off x="1048230" y="-134780"/>
            <a:ext cx="9464040" cy="1325563"/>
          </a:xfrm>
        </p:spPr>
        <p:txBody>
          <a:bodyPr>
            <a:normAutofit/>
          </a:bodyPr>
          <a:lstStyle/>
          <a:p>
            <a:pPr marL="257175" indent="-257175"/>
            <a:r>
              <a:rPr lang="es-ES" sz="2160" b="1" spc="-5">
                <a:solidFill>
                  <a:srgbClr val="154097"/>
                </a:solidFill>
                <a:latin typeface="Montserrat" panose="020B0604020202020204" charset="0"/>
              </a:rPr>
              <a:t>Mapa de la Cadena de Valor: HOTELES </a:t>
            </a:r>
            <a:endParaRPr lang="en-US" sz="2160">
              <a:solidFill>
                <a:srgbClr val="154097"/>
              </a:solidFill>
              <a:latin typeface="Montserrat" panose="00000500000000000000" pitchFamily="2" charset="0"/>
            </a:endParaRPr>
          </a:p>
        </p:txBody>
      </p:sp>
      <p:pic>
        <p:nvPicPr>
          <p:cNvPr id="13" name="Imatge 12">
            <a:extLst>
              <a:ext uri="{FF2B5EF4-FFF2-40B4-BE49-F238E27FC236}">
                <a16:creationId xmlns:a16="http://schemas.microsoft.com/office/drawing/2014/main" id="{99E4193B-2D59-923D-BF5D-501AB1F33F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229" y="840251"/>
            <a:ext cx="10511543" cy="5881225"/>
          </a:xfrm>
          <a:prstGeom prst="rect">
            <a:avLst/>
          </a:prstGeom>
        </p:spPr>
      </p:pic>
      <p:pic>
        <p:nvPicPr>
          <p:cNvPr id="3" name="Immagine 4" descr="Immagine che contiene Carattere, logo, simbolo, Elementi grafici&#10;&#10;Descrizione generata automaticamente">
            <a:extLst>
              <a:ext uri="{FF2B5EF4-FFF2-40B4-BE49-F238E27FC236}">
                <a16:creationId xmlns:a16="http://schemas.microsoft.com/office/drawing/2014/main" id="{909EFF2E-3A7B-DA48-5DB7-83D6AF6407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0334" y="79316"/>
            <a:ext cx="1213866" cy="1213866"/>
          </a:xfrm>
          <a:prstGeom prst="rect">
            <a:avLst/>
          </a:prstGeom>
        </p:spPr>
      </p:pic>
      <p:sp>
        <p:nvSpPr>
          <p:cNvPr id="4" name="Elipse 3">
            <a:extLst>
              <a:ext uri="{FF2B5EF4-FFF2-40B4-BE49-F238E27FC236}">
                <a16:creationId xmlns:a16="http://schemas.microsoft.com/office/drawing/2014/main" id="{709A1584-D4D8-F9C0-1D26-7943EB26F88C}"/>
              </a:ext>
            </a:extLst>
          </p:cNvPr>
          <p:cNvSpPr/>
          <p:nvPr/>
        </p:nvSpPr>
        <p:spPr>
          <a:xfrm>
            <a:off x="3392424" y="2295144"/>
            <a:ext cx="6281928" cy="36576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673DBFB8-EFE9-4D23-2D13-A387A7AD21A2}"/>
              </a:ext>
            </a:extLst>
          </p:cNvPr>
          <p:cNvSpPr/>
          <p:nvPr/>
        </p:nvSpPr>
        <p:spPr>
          <a:xfrm>
            <a:off x="654441" y="2752662"/>
            <a:ext cx="10883117" cy="3877056"/>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3C2F2227-B0A3-1B77-0E05-EFD70593EF4F}"/>
              </a:ext>
            </a:extLst>
          </p:cNvPr>
          <p:cNvSpPr/>
          <p:nvPr/>
        </p:nvSpPr>
        <p:spPr>
          <a:xfrm>
            <a:off x="840228" y="1190783"/>
            <a:ext cx="1390908" cy="1325563"/>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Marcador de número de diapositiva 6">
            <a:extLst>
              <a:ext uri="{FF2B5EF4-FFF2-40B4-BE49-F238E27FC236}">
                <a16:creationId xmlns:a16="http://schemas.microsoft.com/office/drawing/2014/main" id="{16671155-1BBE-DE03-FF7D-A0D4A5953AF7}"/>
              </a:ext>
            </a:extLst>
          </p:cNvPr>
          <p:cNvSpPr>
            <a:spLocks noGrp="1"/>
          </p:cNvSpPr>
          <p:nvPr>
            <p:ph type="sldNum" sz="quarter" idx="12"/>
          </p:nvPr>
        </p:nvSpPr>
        <p:spPr/>
        <p:txBody>
          <a:bodyPr/>
          <a:lstStyle/>
          <a:p>
            <a:fld id="{868024E8-AF2C-4A9A-8BB3-836A618A3EB8}" type="slidenum">
              <a:rPr lang="es-ES" smtClean="0"/>
              <a:t>8</a:t>
            </a:fld>
            <a:endParaRPr lang="es-ES"/>
          </a:p>
        </p:txBody>
      </p:sp>
    </p:spTree>
    <p:extLst>
      <p:ext uri="{BB962C8B-B14F-4D97-AF65-F5344CB8AC3E}">
        <p14:creationId xmlns:p14="http://schemas.microsoft.com/office/powerpoint/2010/main" val="126311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264E6-2E55-5387-7ED8-6FE646513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27883-4CF5-C631-8000-626AE1F436BC}"/>
              </a:ext>
            </a:extLst>
          </p:cNvPr>
          <p:cNvSpPr>
            <a:spLocks noGrp="1"/>
          </p:cNvSpPr>
          <p:nvPr>
            <p:ph type="title"/>
          </p:nvPr>
        </p:nvSpPr>
        <p:spPr>
          <a:xfrm>
            <a:off x="983640" y="593365"/>
            <a:ext cx="10224630" cy="5124604"/>
          </a:xfrm>
        </p:spPr>
        <p:txBody>
          <a:bodyPr>
            <a:normAutofit fontScale="90000"/>
          </a:bodyPr>
          <a:lstStyle/>
          <a:p>
            <a:pPr lvl="0"/>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br>
              <a:rPr lang="en-US" sz="2160" b="1">
                <a:latin typeface="Arial" panose="020B0604020202020204" pitchFamily="34" charset="0"/>
                <a:ea typeface="Calibri" panose="020F0502020204030204" pitchFamily="34" charset="0"/>
              </a:rPr>
            </a:br>
            <a:r>
              <a:rPr lang="es" sz="2160" b="1">
                <a:latin typeface="Arial" panose="020B0604020202020204" pitchFamily="34" charset="0"/>
                <a:ea typeface="Calibri" panose="020F0502020204030204" pitchFamily="34" charset="0"/>
              </a:rPr>
              <a:t> </a:t>
            </a: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US" sz="2160" b="1">
                <a:latin typeface="+mn-lt"/>
                <a:ea typeface="Times New Roman" panose="02020603050405020304" pitchFamily="18" charset="0"/>
              </a:rPr>
            </a:br>
            <a:br>
              <a:rPr lang="en-BE" sz="2160">
                <a:latin typeface="+mn-lt"/>
                <a:ea typeface="Calibri" panose="020F0502020204030204" pitchFamily="34" charset="0"/>
              </a:rPr>
            </a:br>
            <a:br>
              <a:rPr lang="en-US" sz="1620" b="1"/>
            </a:br>
            <a:br>
              <a:rPr lang="en-US" sz="1620" b="1"/>
            </a:br>
            <a:br>
              <a:rPr lang="en-US" sz="1620" b="1"/>
            </a:br>
            <a:endParaRPr lang="en-BE" sz="1620" b="1"/>
          </a:p>
        </p:txBody>
      </p:sp>
      <p:sp>
        <p:nvSpPr>
          <p:cNvPr id="4" name="Slide Number Placeholder 3">
            <a:extLst>
              <a:ext uri="{FF2B5EF4-FFF2-40B4-BE49-F238E27FC236}">
                <a16:creationId xmlns:a16="http://schemas.microsoft.com/office/drawing/2014/main" id="{47E91589-8B63-1FB5-B3E2-85B5BDEB987E}"/>
              </a:ext>
            </a:extLst>
          </p:cNvPr>
          <p:cNvSpPr>
            <a:spLocks noGrp="1"/>
          </p:cNvSpPr>
          <p:nvPr>
            <p:ph type="sldNum" sz="quarter" idx="4294967295"/>
          </p:nvPr>
        </p:nvSpPr>
        <p:spPr>
          <a:xfrm>
            <a:off x="8359140" y="6356351"/>
            <a:ext cx="2468880" cy="365125"/>
          </a:xfrm>
        </p:spPr>
        <p:txBody>
          <a:bodyPr/>
          <a:lstStyle/>
          <a:p>
            <a:fld id="{00000000-1234-1234-1234-123412341234}" type="slidenum">
              <a:rPr lang="en" smtClean="0"/>
              <a:pPr/>
              <a:t>9</a:t>
            </a:fld>
            <a:endParaRPr lang="en"/>
          </a:p>
        </p:txBody>
      </p:sp>
      <p:pic>
        <p:nvPicPr>
          <p:cNvPr id="5" name="Immagine 6" descr="Immagine che contiene Carattere, logo, simbolo, Elementi grafici&#10;&#10;Descrizione generata automaticamente">
            <a:extLst>
              <a:ext uri="{FF2B5EF4-FFF2-40B4-BE49-F238E27FC236}">
                <a16:creationId xmlns:a16="http://schemas.microsoft.com/office/drawing/2014/main" id="{1CE81C49-B8CD-11A8-2D78-55BF18BE8B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6320" y="132575"/>
            <a:ext cx="955896" cy="955896"/>
          </a:xfrm>
          <a:prstGeom prst="rect">
            <a:avLst/>
          </a:prstGeom>
        </p:spPr>
      </p:pic>
      <p:sp>
        <p:nvSpPr>
          <p:cNvPr id="6" name="QuadreDeText 5">
            <a:extLst>
              <a:ext uri="{FF2B5EF4-FFF2-40B4-BE49-F238E27FC236}">
                <a16:creationId xmlns:a16="http://schemas.microsoft.com/office/drawing/2014/main" id="{A4C6DC86-85D7-44E2-ECCE-DFC42F7E8EF2}"/>
              </a:ext>
            </a:extLst>
          </p:cNvPr>
          <p:cNvSpPr txBox="1"/>
          <p:nvPr/>
        </p:nvSpPr>
        <p:spPr>
          <a:xfrm>
            <a:off x="696727" y="136525"/>
            <a:ext cx="10012680" cy="480131"/>
          </a:xfrm>
          <a:prstGeom prst="rect">
            <a:avLst/>
          </a:prstGeom>
          <a:noFill/>
        </p:spPr>
        <p:txBody>
          <a:bodyPr wrap="square">
            <a:spAutoFit/>
          </a:bodyPr>
          <a:lstStyle/>
          <a:p>
            <a:r>
              <a:rPr lang="es-ES" sz="2520" b="1" spc="-5" dirty="0">
                <a:solidFill>
                  <a:srgbClr val="154097"/>
                </a:solidFill>
                <a:latin typeface="Montserrat" panose="020B0604020202020204" charset="0"/>
                <a:ea typeface="+mj-ea"/>
              </a:rPr>
              <a:t>Mapa de la Cadena de Valor: RESTAURANTS </a:t>
            </a:r>
            <a:endParaRPr lang="en-US" sz="2520" dirty="0">
              <a:solidFill>
                <a:srgbClr val="154097"/>
              </a:solidFill>
              <a:latin typeface="Montserrat" panose="00000500000000000000" pitchFamily="2" charset="0"/>
            </a:endParaRPr>
          </a:p>
        </p:txBody>
      </p:sp>
      <p:pic>
        <p:nvPicPr>
          <p:cNvPr id="10" name="Imatge 9">
            <a:extLst>
              <a:ext uri="{FF2B5EF4-FFF2-40B4-BE49-F238E27FC236}">
                <a16:creationId xmlns:a16="http://schemas.microsoft.com/office/drawing/2014/main" id="{8B08673C-DE70-4863-4A6F-1FEA91F8D3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694" y="593364"/>
            <a:ext cx="10756626" cy="5917623"/>
          </a:xfrm>
          <a:prstGeom prst="rect">
            <a:avLst/>
          </a:prstGeom>
        </p:spPr>
      </p:pic>
      <p:sp>
        <p:nvSpPr>
          <p:cNvPr id="3" name="Elipse 2">
            <a:extLst>
              <a:ext uri="{FF2B5EF4-FFF2-40B4-BE49-F238E27FC236}">
                <a16:creationId xmlns:a16="http://schemas.microsoft.com/office/drawing/2014/main" id="{F84FF61A-1E66-DE4E-089D-8C6E409A22B7}"/>
              </a:ext>
            </a:extLst>
          </p:cNvPr>
          <p:cNvSpPr/>
          <p:nvPr/>
        </p:nvSpPr>
        <p:spPr>
          <a:xfrm>
            <a:off x="4946904" y="2029968"/>
            <a:ext cx="2606040" cy="41148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810A28A3-F45A-6045-E22C-E72281B0B62B}"/>
              </a:ext>
            </a:extLst>
          </p:cNvPr>
          <p:cNvSpPr/>
          <p:nvPr/>
        </p:nvSpPr>
        <p:spPr>
          <a:xfrm>
            <a:off x="167040" y="2387220"/>
            <a:ext cx="11318322" cy="3969131"/>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03A15EBE-7014-01B6-238E-FBD019A8071A}"/>
              </a:ext>
            </a:extLst>
          </p:cNvPr>
          <p:cNvSpPr/>
          <p:nvPr/>
        </p:nvSpPr>
        <p:spPr>
          <a:xfrm>
            <a:off x="338988" y="952424"/>
            <a:ext cx="1289304" cy="1280160"/>
          </a:xfrm>
          <a:prstGeom prst="ellipse">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7682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435966E7C5CF4F9A2B9D3FB1621314" ma:contentTypeVersion="10" ma:contentTypeDescription="Crea un document nou" ma:contentTypeScope="" ma:versionID="0a7b33ada81ac06294ab85880e74b842">
  <xsd:schema xmlns:xsd="http://www.w3.org/2001/XMLSchema" xmlns:xs="http://www.w3.org/2001/XMLSchema" xmlns:p="http://schemas.microsoft.com/office/2006/metadata/properties" xmlns:ns2="19d95493-3278-4ba8-ae73-85727471a601" xmlns:ns3="466bc874-3496-4d10-9b1f-25ca0aaac685" targetNamespace="http://schemas.microsoft.com/office/2006/metadata/properties" ma:root="true" ma:fieldsID="dc85ee7c0ffafc998780aa79c208cf70" ns2:_="" ns3:_="">
    <xsd:import namespace="19d95493-3278-4ba8-ae73-85727471a601"/>
    <xsd:import namespace="466bc874-3496-4d10-9b1f-25ca0aaac6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d95493-3278-4ba8-ae73-85727471a6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6bc874-3496-4d10-9b1f-25ca0aaac685" elementFormDefault="qualified">
    <xsd:import namespace="http://schemas.microsoft.com/office/2006/documentManagement/types"/>
    <xsd:import namespace="http://schemas.microsoft.com/office/infopath/2007/PartnerControls"/>
    <xsd:element name="SharedWithUsers" ma:index="15"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27DAAE-66C6-4148-98F0-25D5C89800F7}">
  <ds:schemaRefs>
    <ds:schemaRef ds:uri="http://purl.org/dc/dcmitype/"/>
    <ds:schemaRef ds:uri="http://purl.org/dc/elements/1.1/"/>
    <ds:schemaRef ds:uri="http://schemas.openxmlformats.org/package/2006/metadata/core-properties"/>
    <ds:schemaRef ds:uri="19d95493-3278-4ba8-ae73-85727471a601"/>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466bc874-3496-4d10-9b1f-25ca0aaac685"/>
  </ds:schemaRefs>
</ds:datastoreItem>
</file>

<file path=customXml/itemProps2.xml><?xml version="1.0" encoding="utf-8"?>
<ds:datastoreItem xmlns:ds="http://schemas.openxmlformats.org/officeDocument/2006/customXml" ds:itemID="{E3291176-D780-4B59-ADEF-E83CE74F1817}">
  <ds:schemaRefs>
    <ds:schemaRef ds:uri="http://schemas.microsoft.com/sharepoint/v3/contenttype/forms"/>
  </ds:schemaRefs>
</ds:datastoreItem>
</file>

<file path=customXml/itemProps3.xml><?xml version="1.0" encoding="utf-8"?>
<ds:datastoreItem xmlns:ds="http://schemas.openxmlformats.org/officeDocument/2006/customXml" ds:itemID="{AC8EFBB6-21A0-4385-BB95-0F4A406F4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d95493-3278-4ba8-ae73-85727471a601"/>
    <ds:schemaRef ds:uri="466bc874-3496-4d10-9b1f-25ca0aaac6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2931</TotalTime>
  <Words>5885</Words>
  <Application>Microsoft Office PowerPoint</Application>
  <PresentationFormat>Panorámica</PresentationFormat>
  <Paragraphs>541</Paragraphs>
  <Slides>39</Slides>
  <Notes>39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39</vt:i4>
      </vt:variant>
    </vt:vector>
  </HeadingPairs>
  <TitlesOfParts>
    <vt:vector size="54" baseType="lpstr">
      <vt:lpstr>Aptos</vt:lpstr>
      <vt:lpstr>Aptos Display</vt:lpstr>
      <vt:lpstr>Arial</vt:lpstr>
      <vt:lpstr>Calibri</vt:lpstr>
      <vt:lpstr>Courier New</vt:lpstr>
      <vt:lpstr>Montserrat</vt:lpstr>
      <vt:lpstr>Montserrat Medium</vt:lpstr>
      <vt:lpstr>Montserrat SemiBold</vt:lpstr>
      <vt:lpstr>OpenSans</vt:lpstr>
      <vt:lpstr>OpenSans-Bold</vt:lpstr>
      <vt:lpstr>Red Hat Display</vt:lpstr>
      <vt:lpstr>Red Hat Display Bold</vt:lpstr>
      <vt:lpstr>Segoe UI</vt:lpstr>
      <vt:lpstr>Symbol</vt:lpstr>
      <vt:lpstr>Tema de Office</vt:lpstr>
      <vt:lpstr>LIFE: EE4HORECA   </vt:lpstr>
      <vt:lpstr>INDICE  de contenidos</vt:lpstr>
      <vt:lpstr>Presentación de PowerPoint</vt:lpstr>
      <vt:lpstr>Presentación de PowerPoint</vt:lpstr>
      <vt:lpstr>Presentación de PowerPoint</vt:lpstr>
      <vt:lpstr>Presentación de PowerPoint</vt:lpstr>
      <vt:lpstr>Presentación de PowerPoint</vt:lpstr>
      <vt:lpstr>Mapa de la Cadena de Valor: HOTELES </vt:lpstr>
      <vt:lpstr>                         </vt:lpstr>
      <vt:lpstr>                         </vt:lpstr>
      <vt:lpstr>Presentación de PowerPoint</vt:lpstr>
      <vt:lpstr>Presentación de PowerPoint</vt:lpstr>
      <vt:lpstr>Presentación de PowerPoint</vt:lpstr>
      <vt:lpstr>Presentación de PowerPoint</vt:lpstr>
      <vt:lpstr>3- Buenas prácticas para reducir el consumo energético –  Alcance 3- Nuevos Comportamientos Virtuosos Gestión: actuaciones a nivel interno y externo.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MENTIMETER-  PROPUESTA DE PREGUNTAS.</vt:lpstr>
      <vt:lpstr>MENTIMETER-  Posibles PREGUNTAS.</vt:lpstr>
      <vt:lpstr>MENTIMETER-  Posibles PREGUNTAS.</vt:lpstr>
      <vt:lpstr>MENTIMETER- Posibles PREGUNTAS.</vt:lpstr>
      <vt:lpstr>MENTIMETER-  Posibles PREGUNTAS.</vt:lpstr>
      <vt:lpstr>MENTIMETER-  Posibles PREGUNTAS.</vt:lpstr>
      <vt:lpstr>Presentación de PowerPoint</vt:lpstr>
      <vt:lpstr>Presentación de PowerPoint</vt:lpstr>
      <vt:lpstr>Presentación de PowerPoint</vt:lpstr>
      <vt:lpstr>MENTIMETER- PREGUNTAS.</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Carmen Ayllón</dc:creator>
  <cp:lastModifiedBy>Carmen Jiménez</cp:lastModifiedBy>
  <cp:revision>96</cp:revision>
  <cp:lastPrinted>2025-02-10T17:00:35Z</cp:lastPrinted>
  <dcterms:created xsi:type="dcterms:W3CDTF">2024-09-05T15:33:15Z</dcterms:created>
  <dcterms:modified xsi:type="dcterms:W3CDTF">2025-05-05T13:40:06Z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0x01010014435966E7C5CF4F9A2B9D3FB1621314</vt:lpwstr>
  </property>
</Properties>
</file>