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31" r:id="rId2"/>
    <p:sldId id="513" r:id="rId3"/>
    <p:sldId id="361" r:id="rId4"/>
    <p:sldId id="499" r:id="rId5"/>
    <p:sldId id="491" r:id="rId6"/>
    <p:sldId id="433" r:id="rId7"/>
    <p:sldId id="487" r:id="rId8"/>
    <p:sldId id="359" r:id="rId9"/>
    <p:sldId id="514" r:id="rId10"/>
    <p:sldId id="290" r:id="rId11"/>
    <p:sldId id="493" r:id="rId12"/>
    <p:sldId id="512" r:id="rId13"/>
    <p:sldId id="494" r:id="rId14"/>
    <p:sldId id="495" r:id="rId15"/>
    <p:sldId id="515" r:id="rId16"/>
    <p:sldId id="285" r:id="rId17"/>
    <p:sldId id="469" r:id="rId18"/>
    <p:sldId id="482" r:id="rId19"/>
    <p:sldId id="483" r:id="rId20"/>
    <p:sldId id="496" r:id="rId21"/>
    <p:sldId id="432" r:id="rId22"/>
    <p:sldId id="435" r:id="rId23"/>
    <p:sldId id="516" r:id="rId24"/>
    <p:sldId id="434" r:id="rId25"/>
    <p:sldId id="436" r:id="rId26"/>
    <p:sldId id="437" r:id="rId27"/>
    <p:sldId id="438" r:id="rId28"/>
    <p:sldId id="439" r:id="rId29"/>
    <p:sldId id="440" r:id="rId30"/>
    <p:sldId id="441" r:id="rId31"/>
    <p:sldId id="442" r:id="rId32"/>
    <p:sldId id="443" r:id="rId33"/>
    <p:sldId id="444" r:id="rId34"/>
    <p:sldId id="445" r:id="rId35"/>
    <p:sldId id="446" r:id="rId36"/>
    <p:sldId id="447" r:id="rId37"/>
    <p:sldId id="450" r:id="rId38"/>
    <p:sldId id="448" r:id="rId39"/>
    <p:sldId id="510" r:id="rId40"/>
    <p:sldId id="451" r:id="rId41"/>
    <p:sldId id="449" r:id="rId42"/>
    <p:sldId id="452" r:id="rId43"/>
    <p:sldId id="453" r:id="rId44"/>
    <p:sldId id="460" r:id="rId45"/>
    <p:sldId id="505" r:id="rId46"/>
    <p:sldId id="461" r:id="rId47"/>
    <p:sldId id="456" r:id="rId48"/>
    <p:sldId id="457" r:id="rId49"/>
    <p:sldId id="458" r:id="rId50"/>
    <p:sldId id="455" r:id="rId51"/>
    <p:sldId id="459" r:id="rId52"/>
    <p:sldId id="464" r:id="rId53"/>
    <p:sldId id="504" r:id="rId54"/>
    <p:sldId id="506" r:id="rId55"/>
    <p:sldId id="509" r:id="rId56"/>
    <p:sldId id="517" r:id="rId57"/>
  </p:sldIdLst>
  <p:sldSz cx="12192000" cy="6858000"/>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FC86029-B181-8530-E394-095D5152FD23}" name="Carmen Ayllón" initials="CA" userId="S::carmen.ayllon@cscamaras.es::bbeba72d-fca3-45d8-96a1-7c53dde7de46" providerId="AD"/>
  <p188:author id="{F9992D87-56B6-DB49-7D55-DD2E9B30A8F1}" name="Marianella Pereira" initials="MP" userId="S::mpereira@cambraterrassa.org::e4a49908-3dbd-4f50-a8f5-4793d26c995f" providerId="AD"/>
  <p188:author id="{BB17F398-C32C-324E-3F3A-3548C7A740C6}" name="Sanchez Asins, José Luis" initials="JS" userId="S::jlsanchez@aidimme.es::29bdad38-8249-4f41-8ba5-531204f883b6" providerId="AD"/>
  <p188:author id="{C6359AA2-4A32-32B9-A950-CF3D696F6092}" name="Carmen Jiménez" initials="CJ" userId="S::carmen.jimenez@camara.es::08cab301-8262-4b8b-b95f-fd5d9cb68aa2" providerId="AD"/>
  <p188:author id="{BB93A8BB-DA5E-E68B-8B6C-D646BBC3D043}" name="Carmen Tartaj" initials="CT" userId="S::ctartaj@cambraterrassa.org::f9d1bbdd-6e19-40c3-86bc-88f4c7736c7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247" autoAdjust="0"/>
  </p:normalViewPr>
  <p:slideViewPr>
    <p:cSldViewPr snapToGrid="0">
      <p:cViewPr varScale="1">
        <p:scale>
          <a:sx n="102" d="100"/>
          <a:sy n="102" d="100"/>
        </p:scale>
        <p:origin x="954"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oleObject" Target="file:///\\aidimme.es\file\users\jlsanchez\Documents\EMPRESAS\CAMARA%20COMERCIO%20ESPA&#209;A\Graficos%20de%20consumo.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aidimme.es\file\users\jlsanchez\Documents\EMPRESAS\CAMARA%20COMERCIO%20ESPA&#209;A\Graficos%20de%20consumo.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aidimme.es\file\users\jlsanchez\Documents\EMPRESAS\CAMARA%20COMERCIO%20ESPA&#209;A\Graficos%20de%20consumo.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s-ES"/>
              <a:t>Distribución del consumo de energía en Hoteles</a:t>
            </a:r>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s-ES"/>
        </a:p>
      </c:txPr>
    </c:title>
    <c:autoTitleDeleted val="0"/>
    <c:plotArea>
      <c:layout/>
      <c:pieChart>
        <c:varyColors val="1"/>
        <c:ser>
          <c:idx val="0"/>
          <c:order val="0"/>
          <c:explosion val="1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00C0-436A-97CF-7E2730F0696F}"/>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00C0-436A-97CF-7E2730F0696F}"/>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00C0-436A-97CF-7E2730F0696F}"/>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00C0-436A-97CF-7E2730F0696F}"/>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00C0-436A-97CF-7E2730F0696F}"/>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00C0-436A-97CF-7E2730F0696F}"/>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00C0-436A-97CF-7E2730F0696F}"/>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00C0-436A-97CF-7E2730F0696F}"/>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00C0-436A-97CF-7E2730F0696F}"/>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00C0-436A-97CF-7E2730F0696F}"/>
              </c:ext>
            </c:extLst>
          </c:dPt>
          <c:dLbls>
            <c:dLbl>
              <c:idx val="0"/>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1"/>
                      </a:solidFill>
                      <a:latin typeface="+mn-lt"/>
                      <a:ea typeface="+mn-ea"/>
                      <a:cs typeface="+mn-cs"/>
                    </a:defRPr>
                  </a:pPr>
                  <a:endParaRPr lang="es-ES"/>
                </a:p>
              </c:txPr>
              <c:dLblPos val="outEnd"/>
              <c:showLegendKey val="0"/>
              <c:showVal val="1"/>
              <c:showCatName val="1"/>
              <c:showSerName val="0"/>
              <c:showPercent val="0"/>
              <c:showBubbleSize val="0"/>
              <c:extLst>
                <c:ext xmlns:c16="http://schemas.microsoft.com/office/drawing/2014/chart" uri="{C3380CC4-5D6E-409C-BE32-E72D297353CC}">
                  <c16:uniqueId val="{00000001-00C0-436A-97CF-7E2730F0696F}"/>
                </c:ext>
              </c:extLst>
            </c:dLbl>
            <c:dLbl>
              <c:idx val="1"/>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2"/>
                      </a:solidFill>
                      <a:latin typeface="+mn-lt"/>
                      <a:ea typeface="+mn-ea"/>
                      <a:cs typeface="+mn-cs"/>
                    </a:defRPr>
                  </a:pPr>
                  <a:endParaRPr lang="es-ES"/>
                </a:p>
              </c:txPr>
              <c:dLblPos val="outEnd"/>
              <c:showLegendKey val="0"/>
              <c:showVal val="1"/>
              <c:showCatName val="1"/>
              <c:showSerName val="0"/>
              <c:showPercent val="0"/>
              <c:showBubbleSize val="0"/>
              <c:extLst>
                <c:ext xmlns:c16="http://schemas.microsoft.com/office/drawing/2014/chart" uri="{C3380CC4-5D6E-409C-BE32-E72D297353CC}">
                  <c16:uniqueId val="{00000003-00C0-436A-97CF-7E2730F0696F}"/>
                </c:ext>
              </c:extLst>
            </c:dLbl>
            <c:dLbl>
              <c:idx val="2"/>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3"/>
                      </a:solidFill>
                      <a:latin typeface="+mn-lt"/>
                      <a:ea typeface="+mn-ea"/>
                      <a:cs typeface="+mn-cs"/>
                    </a:defRPr>
                  </a:pPr>
                  <a:endParaRPr lang="es-ES"/>
                </a:p>
              </c:txPr>
              <c:dLblPos val="outEnd"/>
              <c:showLegendKey val="0"/>
              <c:showVal val="1"/>
              <c:showCatName val="1"/>
              <c:showSerName val="0"/>
              <c:showPercent val="0"/>
              <c:showBubbleSize val="0"/>
              <c:extLst>
                <c:ext xmlns:c16="http://schemas.microsoft.com/office/drawing/2014/chart" uri="{C3380CC4-5D6E-409C-BE32-E72D297353CC}">
                  <c16:uniqueId val="{00000005-00C0-436A-97CF-7E2730F0696F}"/>
                </c:ext>
              </c:extLst>
            </c:dLbl>
            <c:dLbl>
              <c:idx val="3"/>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4"/>
                      </a:solidFill>
                      <a:latin typeface="+mn-lt"/>
                      <a:ea typeface="+mn-ea"/>
                      <a:cs typeface="+mn-cs"/>
                    </a:defRPr>
                  </a:pPr>
                  <a:endParaRPr lang="es-ES"/>
                </a:p>
              </c:txPr>
              <c:dLblPos val="outEnd"/>
              <c:showLegendKey val="0"/>
              <c:showVal val="1"/>
              <c:showCatName val="1"/>
              <c:showSerName val="0"/>
              <c:showPercent val="0"/>
              <c:showBubbleSize val="0"/>
              <c:extLst>
                <c:ext xmlns:c16="http://schemas.microsoft.com/office/drawing/2014/chart" uri="{C3380CC4-5D6E-409C-BE32-E72D297353CC}">
                  <c16:uniqueId val="{00000007-00C0-436A-97CF-7E2730F0696F}"/>
                </c:ext>
              </c:extLst>
            </c:dLbl>
            <c:dLbl>
              <c:idx val="4"/>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5"/>
                      </a:solidFill>
                      <a:latin typeface="+mn-lt"/>
                      <a:ea typeface="+mn-ea"/>
                      <a:cs typeface="+mn-cs"/>
                    </a:defRPr>
                  </a:pPr>
                  <a:endParaRPr lang="es-ES"/>
                </a:p>
              </c:txPr>
              <c:dLblPos val="outEnd"/>
              <c:showLegendKey val="0"/>
              <c:showVal val="1"/>
              <c:showCatName val="1"/>
              <c:showSerName val="0"/>
              <c:showPercent val="0"/>
              <c:showBubbleSize val="0"/>
              <c:extLst>
                <c:ext xmlns:c16="http://schemas.microsoft.com/office/drawing/2014/chart" uri="{C3380CC4-5D6E-409C-BE32-E72D297353CC}">
                  <c16:uniqueId val="{00000009-00C0-436A-97CF-7E2730F0696F}"/>
                </c:ext>
              </c:extLst>
            </c:dLbl>
            <c:dLbl>
              <c:idx val="5"/>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6"/>
                      </a:solidFill>
                      <a:latin typeface="+mn-lt"/>
                      <a:ea typeface="+mn-ea"/>
                      <a:cs typeface="+mn-cs"/>
                    </a:defRPr>
                  </a:pPr>
                  <a:endParaRPr lang="es-ES"/>
                </a:p>
              </c:txPr>
              <c:dLblPos val="outEnd"/>
              <c:showLegendKey val="0"/>
              <c:showVal val="1"/>
              <c:showCatName val="1"/>
              <c:showSerName val="0"/>
              <c:showPercent val="0"/>
              <c:showBubbleSize val="0"/>
              <c:extLst>
                <c:ext xmlns:c16="http://schemas.microsoft.com/office/drawing/2014/chart" uri="{C3380CC4-5D6E-409C-BE32-E72D297353CC}">
                  <c16:uniqueId val="{0000000B-00C0-436A-97CF-7E2730F0696F}"/>
                </c:ext>
              </c:extLst>
            </c:dLbl>
            <c:dLbl>
              <c:idx val="6"/>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1">
                          <a:lumMod val="60000"/>
                        </a:schemeClr>
                      </a:solidFill>
                      <a:latin typeface="+mn-lt"/>
                      <a:ea typeface="+mn-ea"/>
                      <a:cs typeface="+mn-cs"/>
                    </a:defRPr>
                  </a:pPr>
                  <a:endParaRPr lang="es-ES"/>
                </a:p>
              </c:txPr>
              <c:dLblPos val="outEnd"/>
              <c:showLegendKey val="0"/>
              <c:showVal val="1"/>
              <c:showCatName val="1"/>
              <c:showSerName val="0"/>
              <c:showPercent val="0"/>
              <c:showBubbleSize val="0"/>
              <c:extLst>
                <c:ext xmlns:c16="http://schemas.microsoft.com/office/drawing/2014/chart" uri="{C3380CC4-5D6E-409C-BE32-E72D297353CC}">
                  <c16:uniqueId val="{0000000D-00C0-436A-97CF-7E2730F0696F}"/>
                </c:ext>
              </c:extLst>
            </c:dLbl>
            <c:dLbl>
              <c:idx val="7"/>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2">
                          <a:lumMod val="60000"/>
                        </a:schemeClr>
                      </a:solidFill>
                      <a:latin typeface="+mn-lt"/>
                      <a:ea typeface="+mn-ea"/>
                      <a:cs typeface="+mn-cs"/>
                    </a:defRPr>
                  </a:pPr>
                  <a:endParaRPr lang="es-ES"/>
                </a:p>
              </c:txPr>
              <c:dLblPos val="outEnd"/>
              <c:showLegendKey val="0"/>
              <c:showVal val="1"/>
              <c:showCatName val="1"/>
              <c:showSerName val="0"/>
              <c:showPercent val="0"/>
              <c:showBubbleSize val="0"/>
              <c:extLst>
                <c:ext xmlns:c16="http://schemas.microsoft.com/office/drawing/2014/chart" uri="{C3380CC4-5D6E-409C-BE32-E72D297353CC}">
                  <c16:uniqueId val="{0000000F-00C0-436A-97CF-7E2730F0696F}"/>
                </c:ext>
              </c:extLst>
            </c:dLbl>
            <c:dLbl>
              <c:idx val="8"/>
              <c:layout>
                <c:manualLayout>
                  <c:x val="-5.2416381426165851E-2"/>
                  <c:y val="-6.1052306202794126E-3"/>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3">
                          <a:lumMod val="60000"/>
                        </a:schemeClr>
                      </a:solidFill>
                      <a:latin typeface="+mn-lt"/>
                      <a:ea typeface="+mn-ea"/>
                      <a:cs typeface="+mn-cs"/>
                    </a:defRPr>
                  </a:pPr>
                  <a:endParaRPr lang="es-E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0C0-436A-97CF-7E2730F0696F}"/>
                </c:ext>
              </c:extLst>
            </c:dLbl>
            <c:dLbl>
              <c:idx val="9"/>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4">
                          <a:lumMod val="60000"/>
                        </a:schemeClr>
                      </a:solidFill>
                      <a:latin typeface="+mn-lt"/>
                      <a:ea typeface="+mn-ea"/>
                      <a:cs typeface="+mn-cs"/>
                    </a:defRPr>
                  </a:pPr>
                  <a:endParaRPr lang="es-ES"/>
                </a:p>
              </c:txPr>
              <c:dLblPos val="outEnd"/>
              <c:showLegendKey val="0"/>
              <c:showVal val="1"/>
              <c:showCatName val="1"/>
              <c:showSerName val="0"/>
              <c:showPercent val="0"/>
              <c:showBubbleSize val="0"/>
              <c:extLst>
                <c:ext xmlns:c16="http://schemas.microsoft.com/office/drawing/2014/chart" uri="{C3380CC4-5D6E-409C-BE32-E72D297353CC}">
                  <c16:uniqueId val="{00000013-00C0-436A-97CF-7E2730F0696F}"/>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1"/>
                    </a:solidFill>
                    <a:latin typeface="+mn-lt"/>
                    <a:ea typeface="+mn-ea"/>
                    <a:cs typeface="+mn-cs"/>
                  </a:defRPr>
                </a:pPr>
                <a:endParaRPr lang="es-E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Hoteles!$A$2:$A$11</c:f>
              <c:strCache>
                <c:ptCount val="10"/>
                <c:pt idx="0">
                  <c:v>Refrigeración</c:v>
                </c:pt>
                <c:pt idx="1">
                  <c:v>Calefacción</c:v>
                </c:pt>
                <c:pt idx="2">
                  <c:v>Ventilación</c:v>
                </c:pt>
                <c:pt idx="3">
                  <c:v>ACS</c:v>
                </c:pt>
                <c:pt idx="4">
                  <c:v>Iluminación</c:v>
                </c:pt>
                <c:pt idx="5">
                  <c:v>Cocina</c:v>
                </c:pt>
                <c:pt idx="6">
                  <c:v>Lavandería</c:v>
                </c:pt>
                <c:pt idx="7">
                  <c:v>Ascensores</c:v>
                </c:pt>
                <c:pt idx="8">
                  <c:v>Equipamiento oficina</c:v>
                </c:pt>
                <c:pt idx="9">
                  <c:v>Otros</c:v>
                </c:pt>
              </c:strCache>
            </c:strRef>
          </c:cat>
          <c:val>
            <c:numRef>
              <c:f>Hoteles!$B$2:$B$11</c:f>
              <c:numCache>
                <c:formatCode>0.0%</c:formatCode>
                <c:ptCount val="10"/>
                <c:pt idx="0">
                  <c:v>0.19</c:v>
                </c:pt>
                <c:pt idx="1">
                  <c:v>0.18</c:v>
                </c:pt>
                <c:pt idx="2">
                  <c:v>0.04</c:v>
                </c:pt>
                <c:pt idx="3">
                  <c:v>0.24</c:v>
                </c:pt>
                <c:pt idx="4">
                  <c:v>0.11</c:v>
                </c:pt>
                <c:pt idx="5">
                  <c:v>7.0000000000000007E-2</c:v>
                </c:pt>
                <c:pt idx="6">
                  <c:v>0.05</c:v>
                </c:pt>
                <c:pt idx="7">
                  <c:v>0.06</c:v>
                </c:pt>
                <c:pt idx="8">
                  <c:v>0.04</c:v>
                </c:pt>
                <c:pt idx="9">
                  <c:v>0.02</c:v>
                </c:pt>
              </c:numCache>
            </c:numRef>
          </c:val>
          <c:extLst>
            <c:ext xmlns:c16="http://schemas.microsoft.com/office/drawing/2014/chart" uri="{C3380CC4-5D6E-409C-BE32-E72D297353CC}">
              <c16:uniqueId val="{00000014-00C0-436A-97CF-7E2730F0696F}"/>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s-ES" cap="none" baseline="0"/>
              <a:t>Distribución del consumo de energía en Restaurantes</a:t>
            </a:r>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s-ES"/>
        </a:p>
      </c:txPr>
    </c:title>
    <c:autoTitleDeleted val="0"/>
    <c:plotArea>
      <c:layout>
        <c:manualLayout>
          <c:layoutTarget val="inner"/>
          <c:xMode val="edge"/>
          <c:yMode val="edge"/>
          <c:x val="0.26259299831637228"/>
          <c:y val="0.17476655472283248"/>
          <c:w val="0.47481400336725538"/>
          <c:h val="0.73532510934076145"/>
        </c:manualLayout>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BB31-4D41-8D7B-19B4B495D8A4}"/>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BB31-4D41-8D7B-19B4B495D8A4}"/>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BB31-4D41-8D7B-19B4B495D8A4}"/>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BB31-4D41-8D7B-19B4B495D8A4}"/>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BB31-4D41-8D7B-19B4B495D8A4}"/>
              </c:ext>
            </c:extLst>
          </c:dPt>
          <c:dLbls>
            <c:dLbl>
              <c:idx val="0"/>
              <c:layout>
                <c:manualLayout>
                  <c:x val="-2.4963352558592437E-2"/>
                  <c:y val="-0.27953956756366916"/>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es-E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B31-4D41-8D7B-19B4B495D8A4}"/>
                </c:ext>
              </c:extLst>
            </c:dLbl>
            <c:dLbl>
              <c:idx val="1"/>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2"/>
                      </a:solidFill>
                      <a:latin typeface="+mn-lt"/>
                      <a:ea typeface="+mn-ea"/>
                      <a:cs typeface="+mn-cs"/>
                    </a:defRPr>
                  </a:pPr>
                  <a:endParaRPr lang="es-ES"/>
                </a:p>
              </c:txPr>
              <c:dLblPos val="outEnd"/>
              <c:showLegendKey val="0"/>
              <c:showVal val="0"/>
              <c:showCatName val="1"/>
              <c:showSerName val="0"/>
              <c:showPercent val="1"/>
              <c:showBubbleSize val="0"/>
              <c:extLst>
                <c:ext xmlns:c16="http://schemas.microsoft.com/office/drawing/2014/chart" uri="{C3380CC4-5D6E-409C-BE32-E72D297353CC}">
                  <c16:uniqueId val="{00000003-BB31-4D41-8D7B-19B4B495D8A4}"/>
                </c:ext>
              </c:extLst>
            </c:dLbl>
            <c:dLbl>
              <c:idx val="2"/>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3"/>
                      </a:solidFill>
                      <a:latin typeface="+mn-lt"/>
                      <a:ea typeface="+mn-ea"/>
                      <a:cs typeface="+mn-cs"/>
                    </a:defRPr>
                  </a:pPr>
                  <a:endParaRPr lang="es-ES"/>
                </a:p>
              </c:txPr>
              <c:dLblPos val="outEnd"/>
              <c:showLegendKey val="0"/>
              <c:showVal val="0"/>
              <c:showCatName val="1"/>
              <c:showSerName val="0"/>
              <c:showPercent val="1"/>
              <c:showBubbleSize val="0"/>
              <c:extLst>
                <c:ext xmlns:c16="http://schemas.microsoft.com/office/drawing/2014/chart" uri="{C3380CC4-5D6E-409C-BE32-E72D297353CC}">
                  <c16:uniqueId val="{00000005-BB31-4D41-8D7B-19B4B495D8A4}"/>
                </c:ext>
              </c:extLst>
            </c:dLbl>
            <c:dLbl>
              <c:idx val="3"/>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4"/>
                      </a:solidFill>
                      <a:latin typeface="+mn-lt"/>
                      <a:ea typeface="+mn-ea"/>
                      <a:cs typeface="+mn-cs"/>
                    </a:defRPr>
                  </a:pPr>
                  <a:endParaRPr lang="es-ES"/>
                </a:p>
              </c:txPr>
              <c:dLblPos val="outEnd"/>
              <c:showLegendKey val="0"/>
              <c:showVal val="0"/>
              <c:showCatName val="1"/>
              <c:showSerName val="0"/>
              <c:showPercent val="1"/>
              <c:showBubbleSize val="0"/>
              <c:extLst>
                <c:ext xmlns:c16="http://schemas.microsoft.com/office/drawing/2014/chart" uri="{C3380CC4-5D6E-409C-BE32-E72D297353CC}">
                  <c16:uniqueId val="{00000007-BB31-4D41-8D7B-19B4B495D8A4}"/>
                </c:ext>
              </c:extLst>
            </c:dLbl>
            <c:dLbl>
              <c:idx val="4"/>
              <c:layout>
                <c:manualLayout>
                  <c:x val="0.16130166268628951"/>
                  <c:y val="1.1895417827121928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5"/>
                      </a:solidFill>
                      <a:latin typeface="+mn-lt"/>
                      <a:ea typeface="+mn-ea"/>
                      <a:cs typeface="+mn-cs"/>
                    </a:defRPr>
                  </a:pPr>
                  <a:endParaRPr lang="es-ES"/>
                </a:p>
              </c:txPr>
              <c:dLblPos val="bestFit"/>
              <c:showLegendKey val="0"/>
              <c:showVal val="0"/>
              <c:showCatName val="1"/>
              <c:showSerName val="0"/>
              <c:showPercent val="1"/>
              <c:showBubbleSize val="0"/>
              <c:extLst>
                <c:ext xmlns:c15="http://schemas.microsoft.com/office/drawing/2012/chart" uri="{CE6537A1-D6FC-4f65-9D91-7224C49458BB}">
                  <c15:layout>
                    <c:manualLayout>
                      <c:w val="0.23030620553261075"/>
                      <c:h val="9.6054553535175655E-2"/>
                    </c:manualLayout>
                  </c15:layout>
                </c:ext>
                <c:ext xmlns:c16="http://schemas.microsoft.com/office/drawing/2014/chart" uri="{C3380CC4-5D6E-409C-BE32-E72D297353CC}">
                  <c16:uniqueId val="{00000009-BB31-4D41-8D7B-19B4B495D8A4}"/>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es-E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Restaurantes!$A$2:$A$6</c:f>
              <c:strCache>
                <c:ptCount val="5"/>
                <c:pt idx="0">
                  <c:v>Equipamiento cocina</c:v>
                </c:pt>
                <c:pt idx="1">
                  <c:v>Climatización</c:v>
                </c:pt>
                <c:pt idx="2">
                  <c:v>Iluminación</c:v>
                </c:pt>
                <c:pt idx="3">
                  <c:v>ACS</c:v>
                </c:pt>
                <c:pt idx="4">
                  <c:v>Refrigeración</c:v>
                </c:pt>
              </c:strCache>
            </c:strRef>
          </c:cat>
          <c:val>
            <c:numRef>
              <c:f>Restaurantes!$B$2:$B$6</c:f>
              <c:numCache>
                <c:formatCode>0.0%</c:formatCode>
                <c:ptCount val="5"/>
                <c:pt idx="0">
                  <c:v>0.56999999999999995</c:v>
                </c:pt>
                <c:pt idx="1">
                  <c:v>0.24</c:v>
                </c:pt>
                <c:pt idx="2">
                  <c:v>0.1</c:v>
                </c:pt>
                <c:pt idx="3">
                  <c:v>0.06</c:v>
                </c:pt>
                <c:pt idx="4">
                  <c:v>0.03</c:v>
                </c:pt>
              </c:numCache>
            </c:numRef>
          </c:val>
          <c:extLst>
            <c:ext xmlns:c16="http://schemas.microsoft.com/office/drawing/2014/chart" uri="{C3380CC4-5D6E-409C-BE32-E72D297353CC}">
              <c16:uniqueId val="{0000000A-BB31-4D41-8D7B-19B4B495D8A4}"/>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s-ES" sz="1600" b="1" i="0" u="none" strike="noStrike" kern="1200" cap="none" baseline="0">
                <a:solidFill>
                  <a:sysClr val="windowText" lastClr="000000">
                    <a:lumMod val="65000"/>
                    <a:lumOff val="35000"/>
                  </a:sysClr>
                </a:solidFill>
              </a:rPr>
              <a:t>Distribución del consumo de energía en Catering</a:t>
            </a:r>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s-ES"/>
        </a:p>
      </c:txPr>
    </c:title>
    <c:autoTitleDeleted val="0"/>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0479-4554-8B36-0AE035063FF9}"/>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0479-4554-8B36-0AE035063FF9}"/>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0479-4554-8B36-0AE035063FF9}"/>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0479-4554-8B36-0AE035063FF9}"/>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0479-4554-8B36-0AE035063FF9}"/>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0479-4554-8B36-0AE035063FF9}"/>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0479-4554-8B36-0AE035063FF9}"/>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es-ES"/>
                </a:p>
              </c:txPr>
              <c:dLblPos val="outEnd"/>
              <c:showLegendKey val="0"/>
              <c:showVal val="1"/>
              <c:showCatName val="1"/>
              <c:showSerName val="0"/>
              <c:showPercent val="0"/>
              <c:showBubbleSize val="0"/>
              <c:extLst>
                <c:ext xmlns:c16="http://schemas.microsoft.com/office/drawing/2014/chart" uri="{C3380CC4-5D6E-409C-BE32-E72D297353CC}">
                  <c16:uniqueId val="{00000001-0479-4554-8B36-0AE035063FF9}"/>
                </c:ext>
              </c:extLst>
            </c:dLbl>
            <c:dLbl>
              <c:idx val="1"/>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2"/>
                      </a:solidFill>
                      <a:latin typeface="+mn-lt"/>
                      <a:ea typeface="+mn-ea"/>
                      <a:cs typeface="+mn-cs"/>
                    </a:defRPr>
                  </a:pPr>
                  <a:endParaRPr lang="es-ES"/>
                </a:p>
              </c:txPr>
              <c:dLblPos val="outEnd"/>
              <c:showLegendKey val="0"/>
              <c:showVal val="1"/>
              <c:showCatName val="1"/>
              <c:showSerName val="0"/>
              <c:showPercent val="0"/>
              <c:showBubbleSize val="0"/>
              <c:extLst>
                <c:ext xmlns:c16="http://schemas.microsoft.com/office/drawing/2014/chart" uri="{C3380CC4-5D6E-409C-BE32-E72D297353CC}">
                  <c16:uniqueId val="{00000003-0479-4554-8B36-0AE035063FF9}"/>
                </c:ext>
              </c:extLst>
            </c:dLbl>
            <c:dLbl>
              <c:idx val="2"/>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3"/>
                      </a:solidFill>
                      <a:latin typeface="+mn-lt"/>
                      <a:ea typeface="+mn-ea"/>
                      <a:cs typeface="+mn-cs"/>
                    </a:defRPr>
                  </a:pPr>
                  <a:endParaRPr lang="es-ES"/>
                </a:p>
              </c:txPr>
              <c:dLblPos val="outEnd"/>
              <c:showLegendKey val="0"/>
              <c:showVal val="1"/>
              <c:showCatName val="1"/>
              <c:showSerName val="0"/>
              <c:showPercent val="0"/>
              <c:showBubbleSize val="0"/>
              <c:extLst>
                <c:ext xmlns:c16="http://schemas.microsoft.com/office/drawing/2014/chart" uri="{C3380CC4-5D6E-409C-BE32-E72D297353CC}">
                  <c16:uniqueId val="{00000005-0479-4554-8B36-0AE035063FF9}"/>
                </c:ext>
              </c:extLst>
            </c:dLbl>
            <c:dLbl>
              <c:idx val="3"/>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4"/>
                      </a:solidFill>
                      <a:latin typeface="+mn-lt"/>
                      <a:ea typeface="+mn-ea"/>
                      <a:cs typeface="+mn-cs"/>
                    </a:defRPr>
                  </a:pPr>
                  <a:endParaRPr lang="es-ES"/>
                </a:p>
              </c:txPr>
              <c:dLblPos val="outEnd"/>
              <c:showLegendKey val="0"/>
              <c:showVal val="1"/>
              <c:showCatName val="1"/>
              <c:showSerName val="0"/>
              <c:showPercent val="0"/>
              <c:showBubbleSize val="0"/>
              <c:extLst>
                <c:ext xmlns:c16="http://schemas.microsoft.com/office/drawing/2014/chart" uri="{C3380CC4-5D6E-409C-BE32-E72D297353CC}">
                  <c16:uniqueId val="{00000007-0479-4554-8B36-0AE035063FF9}"/>
                </c:ext>
              </c:extLst>
            </c:dLbl>
            <c:dLbl>
              <c:idx val="4"/>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5"/>
                      </a:solidFill>
                      <a:latin typeface="+mn-lt"/>
                      <a:ea typeface="+mn-ea"/>
                      <a:cs typeface="+mn-cs"/>
                    </a:defRPr>
                  </a:pPr>
                  <a:endParaRPr lang="es-ES"/>
                </a:p>
              </c:txPr>
              <c:dLblPos val="outEnd"/>
              <c:showLegendKey val="0"/>
              <c:showVal val="1"/>
              <c:showCatName val="1"/>
              <c:showSerName val="0"/>
              <c:showPercent val="0"/>
              <c:showBubbleSize val="0"/>
              <c:extLst>
                <c:ext xmlns:c16="http://schemas.microsoft.com/office/drawing/2014/chart" uri="{C3380CC4-5D6E-409C-BE32-E72D297353CC}">
                  <c16:uniqueId val="{00000009-0479-4554-8B36-0AE035063FF9}"/>
                </c:ext>
              </c:extLst>
            </c:dLbl>
            <c:dLbl>
              <c:idx val="5"/>
              <c:layout>
                <c:manualLayout>
                  <c:x val="7.9658097410249037E-3"/>
                  <c:y val="-3.1360564509915881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6"/>
                      </a:solidFill>
                      <a:latin typeface="+mn-lt"/>
                      <a:ea typeface="+mn-ea"/>
                      <a:cs typeface="+mn-cs"/>
                    </a:defRPr>
                  </a:pPr>
                  <a:endParaRPr lang="es-E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479-4554-8B36-0AE035063FF9}"/>
                </c:ext>
              </c:extLst>
            </c:dLbl>
            <c:dLbl>
              <c:idx val="6"/>
              <c:layout>
                <c:manualLayout>
                  <c:x val="2.3897429223074817E-2"/>
                  <c:y val="-2.5088451607932705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lumMod val="60000"/>
                        </a:schemeClr>
                      </a:solidFill>
                      <a:latin typeface="+mn-lt"/>
                      <a:ea typeface="+mn-ea"/>
                      <a:cs typeface="+mn-cs"/>
                    </a:defRPr>
                  </a:pPr>
                  <a:endParaRPr lang="es-E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479-4554-8B36-0AE035063FF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es-E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Catering!$A$2:$A$8</c:f>
              <c:strCache>
                <c:ptCount val="7"/>
                <c:pt idx="0">
                  <c:v>Equipamiento cocina</c:v>
                </c:pt>
                <c:pt idx="1">
                  <c:v>Refrigeración</c:v>
                </c:pt>
                <c:pt idx="2">
                  <c:v>Climatización</c:v>
                </c:pt>
                <c:pt idx="3">
                  <c:v>ACS</c:v>
                </c:pt>
                <c:pt idx="4">
                  <c:v>Servicio final</c:v>
                </c:pt>
                <c:pt idx="5">
                  <c:v>Transporte</c:v>
                </c:pt>
                <c:pt idx="6">
                  <c:v>Otros</c:v>
                </c:pt>
              </c:strCache>
            </c:strRef>
          </c:cat>
          <c:val>
            <c:numRef>
              <c:f>Catering!$B$2:$B$8</c:f>
              <c:numCache>
                <c:formatCode>0.0%</c:formatCode>
                <c:ptCount val="7"/>
                <c:pt idx="0">
                  <c:v>0.4</c:v>
                </c:pt>
                <c:pt idx="1">
                  <c:v>0.25</c:v>
                </c:pt>
                <c:pt idx="2">
                  <c:v>0.15</c:v>
                </c:pt>
                <c:pt idx="3">
                  <c:v>0.05</c:v>
                </c:pt>
                <c:pt idx="4">
                  <c:v>0.05</c:v>
                </c:pt>
                <c:pt idx="5">
                  <c:v>0.05</c:v>
                </c:pt>
                <c:pt idx="6">
                  <c:v>0.05</c:v>
                </c:pt>
              </c:numCache>
            </c:numRef>
          </c:val>
          <c:extLst>
            <c:ext xmlns:c16="http://schemas.microsoft.com/office/drawing/2014/chart" uri="{C3380CC4-5D6E-409C-BE32-E72D297353CC}">
              <c16:uniqueId val="{0000000E-0479-4554-8B36-0AE035063FF9}"/>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448D33-9FA7-4344-A2A5-4B19B844E5B1}" type="doc">
      <dgm:prSet loTypeId="urn:microsoft.com/office/officeart/2005/8/layout/hList7" loCatId="process" qsTypeId="urn:microsoft.com/office/officeart/2005/8/quickstyle/simple1" qsCatId="simple" csTypeId="urn:microsoft.com/office/officeart/2005/8/colors/colorful5" csCatId="colorful" phldr="1"/>
      <dgm:spPr/>
      <dgm:t>
        <a:bodyPr/>
        <a:lstStyle/>
        <a:p>
          <a:endParaRPr lang="es-ES"/>
        </a:p>
      </dgm:t>
    </dgm:pt>
    <dgm:pt modelId="{1FA1C203-2D6B-4023-80F4-FE63A9FF3CE4}">
      <dgm:prSet phldrT="[Text]"/>
      <dgm:spPr/>
      <dgm:t>
        <a:bodyPr/>
        <a:lstStyle/>
        <a:p>
          <a:r>
            <a:rPr lang="es-ES" dirty="0">
              <a:latin typeface="Montserrat" panose="00000500000000000000" pitchFamily="2" charset="0"/>
            </a:rPr>
            <a:t>WP2</a:t>
          </a:r>
        </a:p>
        <a:p>
          <a:r>
            <a:rPr lang="es-ES" dirty="0">
              <a:latin typeface="Montserrat" panose="00000500000000000000" pitchFamily="2" charset="0"/>
            </a:rPr>
            <a:t>Mapa Cadena de Valor</a:t>
          </a:r>
        </a:p>
      </dgm:t>
    </dgm:pt>
    <dgm:pt modelId="{46A509C8-26A0-407D-822B-C609FB15BC06}" type="parTrans" cxnId="{D8C04023-DBA9-4987-AA93-9FE89ACFDA1F}">
      <dgm:prSet/>
      <dgm:spPr/>
      <dgm:t>
        <a:bodyPr/>
        <a:lstStyle/>
        <a:p>
          <a:endParaRPr lang="es-ES">
            <a:latin typeface="Montserrat" panose="00000500000000000000" pitchFamily="2" charset="0"/>
          </a:endParaRPr>
        </a:p>
      </dgm:t>
    </dgm:pt>
    <dgm:pt modelId="{745DEC4E-14CB-4C95-A830-C9473BAFBC77}" type="sibTrans" cxnId="{D8C04023-DBA9-4987-AA93-9FE89ACFDA1F}">
      <dgm:prSet/>
      <dgm:spPr/>
      <dgm:t>
        <a:bodyPr/>
        <a:lstStyle/>
        <a:p>
          <a:endParaRPr lang="es-ES">
            <a:latin typeface="Montserrat" panose="00000500000000000000" pitchFamily="2" charset="0"/>
          </a:endParaRPr>
        </a:p>
      </dgm:t>
    </dgm:pt>
    <dgm:pt modelId="{CFBA545E-1D45-458B-AD94-749C0505D0E7}">
      <dgm:prSet phldrT="[Text]"/>
      <dgm:spPr/>
      <dgm:t>
        <a:bodyPr/>
        <a:lstStyle/>
        <a:p>
          <a:r>
            <a:rPr lang="es-ES" dirty="0">
              <a:latin typeface="Montserrat" panose="00000500000000000000" pitchFamily="2" charset="0"/>
            </a:rPr>
            <a:t>WP3</a:t>
          </a:r>
        </a:p>
        <a:p>
          <a:r>
            <a:rPr lang="es-ES" dirty="0">
              <a:latin typeface="Montserrat" panose="00000500000000000000" pitchFamily="2" charset="0"/>
            </a:rPr>
            <a:t>Modelos de Negocio &amp; Benchmarking</a:t>
          </a:r>
        </a:p>
      </dgm:t>
    </dgm:pt>
    <dgm:pt modelId="{53DB4BD1-53CE-4503-AA3D-9EFFC8DBC2B0}" type="parTrans" cxnId="{42FB7634-4CCE-4D4C-9725-2CE598A62EE0}">
      <dgm:prSet/>
      <dgm:spPr/>
      <dgm:t>
        <a:bodyPr/>
        <a:lstStyle/>
        <a:p>
          <a:endParaRPr lang="es-ES">
            <a:latin typeface="Montserrat" panose="00000500000000000000" pitchFamily="2" charset="0"/>
          </a:endParaRPr>
        </a:p>
      </dgm:t>
    </dgm:pt>
    <dgm:pt modelId="{BC000E9C-5A4A-4AF3-9C16-3BA36FB86C31}" type="sibTrans" cxnId="{42FB7634-4CCE-4D4C-9725-2CE598A62EE0}">
      <dgm:prSet/>
      <dgm:spPr/>
      <dgm:t>
        <a:bodyPr/>
        <a:lstStyle/>
        <a:p>
          <a:endParaRPr lang="es-ES">
            <a:latin typeface="Montserrat" panose="00000500000000000000" pitchFamily="2" charset="0"/>
          </a:endParaRPr>
        </a:p>
      </dgm:t>
    </dgm:pt>
    <dgm:pt modelId="{6C9D1B4B-106D-4708-BAB2-3D2CC69E0B37}">
      <dgm:prSet phldrT="[Text]"/>
      <dgm:spPr/>
      <dgm:t>
        <a:bodyPr/>
        <a:lstStyle/>
        <a:p>
          <a:r>
            <a:rPr lang="es-ES" dirty="0">
              <a:latin typeface="Montserrat" panose="00000500000000000000" pitchFamily="2" charset="0"/>
            </a:rPr>
            <a:t>WP4</a:t>
          </a:r>
        </a:p>
        <a:p>
          <a:r>
            <a:rPr lang="es-ES" dirty="0">
              <a:latin typeface="Montserrat" panose="00000500000000000000" pitchFamily="2" charset="0"/>
            </a:rPr>
            <a:t>Energy </a:t>
          </a:r>
          <a:r>
            <a:rPr lang="es-ES" dirty="0" err="1">
              <a:latin typeface="Montserrat" panose="00000500000000000000" pitchFamily="2" charset="0"/>
            </a:rPr>
            <a:t>Efficiency</a:t>
          </a:r>
          <a:r>
            <a:rPr lang="es-ES" dirty="0">
              <a:latin typeface="Montserrat" panose="00000500000000000000" pitchFamily="2" charset="0"/>
            </a:rPr>
            <a:t> Hub</a:t>
          </a:r>
        </a:p>
        <a:p>
          <a:r>
            <a:rPr lang="es-ES" dirty="0">
              <a:latin typeface="Montserrat" panose="00000500000000000000" pitchFamily="2" charset="0"/>
            </a:rPr>
            <a:t>Plataforma </a:t>
          </a:r>
          <a:r>
            <a:rPr lang="es-ES" dirty="0" err="1">
              <a:latin typeface="Montserrat" panose="00000500000000000000" pitchFamily="2" charset="0"/>
            </a:rPr>
            <a:t>Impawatt</a:t>
          </a:r>
          <a:r>
            <a:rPr lang="es-ES" dirty="0">
              <a:latin typeface="Montserrat" panose="00000500000000000000" pitchFamily="2" charset="0"/>
            </a:rPr>
            <a:t> </a:t>
          </a:r>
        </a:p>
      </dgm:t>
    </dgm:pt>
    <dgm:pt modelId="{106BA5F3-54D2-41DD-BB3F-00E1FEBEBD70}" type="parTrans" cxnId="{E988C278-A39A-4EA0-913B-890FE8077775}">
      <dgm:prSet/>
      <dgm:spPr/>
      <dgm:t>
        <a:bodyPr/>
        <a:lstStyle/>
        <a:p>
          <a:endParaRPr lang="es-ES">
            <a:latin typeface="Montserrat" panose="00000500000000000000" pitchFamily="2" charset="0"/>
          </a:endParaRPr>
        </a:p>
      </dgm:t>
    </dgm:pt>
    <dgm:pt modelId="{D4647E11-AED1-44B6-A273-1EA0688C30AF}" type="sibTrans" cxnId="{E988C278-A39A-4EA0-913B-890FE8077775}">
      <dgm:prSet/>
      <dgm:spPr/>
      <dgm:t>
        <a:bodyPr/>
        <a:lstStyle/>
        <a:p>
          <a:endParaRPr lang="es-ES">
            <a:latin typeface="Montserrat" panose="00000500000000000000" pitchFamily="2" charset="0"/>
          </a:endParaRPr>
        </a:p>
      </dgm:t>
    </dgm:pt>
    <dgm:pt modelId="{A92CF203-A741-44A4-9C9A-5CB0A9D4C319}">
      <dgm:prSet phldrT="[Text]"/>
      <dgm:spPr/>
      <dgm:t>
        <a:bodyPr/>
        <a:lstStyle/>
        <a:p>
          <a:r>
            <a:rPr lang="es-ES" dirty="0">
              <a:latin typeface="Montserrat" panose="00000500000000000000" pitchFamily="2" charset="0"/>
            </a:rPr>
            <a:t>WP5</a:t>
          </a:r>
        </a:p>
        <a:p>
          <a:r>
            <a:rPr lang="es-ES" dirty="0">
              <a:latin typeface="Montserrat" panose="00000500000000000000" pitchFamily="2" charset="0"/>
            </a:rPr>
            <a:t>Sensibilización y desarrollo de conocimientos</a:t>
          </a:r>
        </a:p>
      </dgm:t>
    </dgm:pt>
    <dgm:pt modelId="{B69F4C9C-9F9E-48D6-B344-1ABEFD5A4BC1}" type="parTrans" cxnId="{69FE719D-F3F8-49CD-A15A-63E5D1DB5E4D}">
      <dgm:prSet/>
      <dgm:spPr/>
      <dgm:t>
        <a:bodyPr/>
        <a:lstStyle/>
        <a:p>
          <a:endParaRPr lang="es-ES">
            <a:latin typeface="Montserrat" panose="00000500000000000000" pitchFamily="2" charset="0"/>
          </a:endParaRPr>
        </a:p>
      </dgm:t>
    </dgm:pt>
    <dgm:pt modelId="{FE4D0DA2-E1CB-4D22-A972-92F1535D44D7}" type="sibTrans" cxnId="{69FE719D-F3F8-49CD-A15A-63E5D1DB5E4D}">
      <dgm:prSet/>
      <dgm:spPr/>
      <dgm:t>
        <a:bodyPr/>
        <a:lstStyle/>
        <a:p>
          <a:endParaRPr lang="es-ES">
            <a:latin typeface="Montserrat" panose="00000500000000000000" pitchFamily="2" charset="0"/>
          </a:endParaRPr>
        </a:p>
      </dgm:t>
    </dgm:pt>
    <dgm:pt modelId="{628C8B17-88FD-4EB8-A840-856A29CAA6F9}" type="pres">
      <dgm:prSet presAssocID="{CA448D33-9FA7-4344-A2A5-4B19B844E5B1}" presName="Name0" presStyleCnt="0">
        <dgm:presLayoutVars>
          <dgm:dir/>
          <dgm:resizeHandles val="exact"/>
        </dgm:presLayoutVars>
      </dgm:prSet>
      <dgm:spPr/>
    </dgm:pt>
    <dgm:pt modelId="{FC274791-EB3E-4FD0-8041-A8E7E857EC3E}" type="pres">
      <dgm:prSet presAssocID="{CA448D33-9FA7-4344-A2A5-4B19B844E5B1}" presName="fgShape" presStyleLbl="fgShp" presStyleIdx="0" presStyleCnt="1"/>
      <dgm:spPr/>
    </dgm:pt>
    <dgm:pt modelId="{5EACC302-AB49-4F30-8B04-5E96F5322349}" type="pres">
      <dgm:prSet presAssocID="{CA448D33-9FA7-4344-A2A5-4B19B844E5B1}" presName="linComp" presStyleCnt="0"/>
      <dgm:spPr/>
    </dgm:pt>
    <dgm:pt modelId="{D029375A-BCAC-4843-A4BE-2A76B80D31B4}" type="pres">
      <dgm:prSet presAssocID="{1FA1C203-2D6B-4023-80F4-FE63A9FF3CE4}" presName="compNode" presStyleCnt="0"/>
      <dgm:spPr/>
    </dgm:pt>
    <dgm:pt modelId="{CEEBA391-9194-4229-BDC4-79A1DCCE6942}" type="pres">
      <dgm:prSet presAssocID="{1FA1C203-2D6B-4023-80F4-FE63A9FF3CE4}" presName="bkgdShape" presStyleLbl="node1" presStyleIdx="0" presStyleCnt="4"/>
      <dgm:spPr/>
    </dgm:pt>
    <dgm:pt modelId="{6F679381-80AE-4ABD-B626-A1DEEEA7B557}" type="pres">
      <dgm:prSet presAssocID="{1FA1C203-2D6B-4023-80F4-FE63A9FF3CE4}" presName="nodeTx" presStyleLbl="node1" presStyleIdx="0" presStyleCnt="4">
        <dgm:presLayoutVars>
          <dgm:bulletEnabled val="1"/>
        </dgm:presLayoutVars>
      </dgm:prSet>
      <dgm:spPr/>
    </dgm:pt>
    <dgm:pt modelId="{0E9FB3F9-DB90-41CE-877E-3907C82457B1}" type="pres">
      <dgm:prSet presAssocID="{1FA1C203-2D6B-4023-80F4-FE63A9FF3CE4}" presName="invisiNode" presStyleLbl="node1" presStyleIdx="0" presStyleCnt="4"/>
      <dgm:spPr/>
    </dgm:pt>
    <dgm:pt modelId="{F48840AE-EB9F-402A-A236-16398CB76DF6}" type="pres">
      <dgm:prSet presAssocID="{1FA1C203-2D6B-4023-80F4-FE63A9FF3CE4}"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onnected with solid fill"/>
        </a:ext>
      </dgm:extLst>
    </dgm:pt>
    <dgm:pt modelId="{6C442100-9917-479C-91F6-F7A3B4F8A2CB}" type="pres">
      <dgm:prSet presAssocID="{745DEC4E-14CB-4C95-A830-C9473BAFBC77}" presName="sibTrans" presStyleLbl="sibTrans2D1" presStyleIdx="0" presStyleCnt="0"/>
      <dgm:spPr/>
    </dgm:pt>
    <dgm:pt modelId="{C86EEA81-EF3F-44FC-983E-86D7E3FC5725}" type="pres">
      <dgm:prSet presAssocID="{CFBA545E-1D45-458B-AD94-749C0505D0E7}" presName="compNode" presStyleCnt="0"/>
      <dgm:spPr/>
    </dgm:pt>
    <dgm:pt modelId="{56FA587B-CF1F-48FE-8EA1-C20C5020C924}" type="pres">
      <dgm:prSet presAssocID="{CFBA545E-1D45-458B-AD94-749C0505D0E7}" presName="bkgdShape" presStyleLbl="node1" presStyleIdx="1" presStyleCnt="4"/>
      <dgm:spPr/>
    </dgm:pt>
    <dgm:pt modelId="{1B5C56D4-DDD1-487D-8E24-3D00EE3BD4B9}" type="pres">
      <dgm:prSet presAssocID="{CFBA545E-1D45-458B-AD94-749C0505D0E7}" presName="nodeTx" presStyleLbl="node1" presStyleIdx="1" presStyleCnt="4">
        <dgm:presLayoutVars>
          <dgm:bulletEnabled val="1"/>
        </dgm:presLayoutVars>
      </dgm:prSet>
      <dgm:spPr/>
    </dgm:pt>
    <dgm:pt modelId="{78FB3FB2-44CC-431A-AC2D-8759B8D69FA4}" type="pres">
      <dgm:prSet presAssocID="{CFBA545E-1D45-458B-AD94-749C0505D0E7}" presName="invisiNode" presStyleLbl="node1" presStyleIdx="1" presStyleCnt="4"/>
      <dgm:spPr/>
    </dgm:pt>
    <dgm:pt modelId="{91986ECC-716F-4CC2-A057-19CC80B19B3F}" type="pres">
      <dgm:prSet presAssocID="{CFBA545E-1D45-458B-AD94-749C0505D0E7}" presName="imagNode" presStyleLbl="fgImgPlac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ar graph with upward trend with solid fill"/>
        </a:ext>
      </dgm:extLst>
    </dgm:pt>
    <dgm:pt modelId="{87D24B56-63AA-46F9-8260-1B1800541F66}" type="pres">
      <dgm:prSet presAssocID="{BC000E9C-5A4A-4AF3-9C16-3BA36FB86C31}" presName="sibTrans" presStyleLbl="sibTrans2D1" presStyleIdx="0" presStyleCnt="0"/>
      <dgm:spPr/>
    </dgm:pt>
    <dgm:pt modelId="{0754FD20-98A2-434C-AD84-7FDBEFCEB9AB}" type="pres">
      <dgm:prSet presAssocID="{6C9D1B4B-106D-4708-BAB2-3D2CC69E0B37}" presName="compNode" presStyleCnt="0"/>
      <dgm:spPr/>
    </dgm:pt>
    <dgm:pt modelId="{C6D204DB-F0F7-454C-B154-9139955BAC56}" type="pres">
      <dgm:prSet presAssocID="{6C9D1B4B-106D-4708-BAB2-3D2CC69E0B37}" presName="bkgdShape" presStyleLbl="node1" presStyleIdx="2" presStyleCnt="4"/>
      <dgm:spPr/>
    </dgm:pt>
    <dgm:pt modelId="{5B097609-62DB-463A-B944-94BEEC40A63A}" type="pres">
      <dgm:prSet presAssocID="{6C9D1B4B-106D-4708-BAB2-3D2CC69E0B37}" presName="nodeTx" presStyleLbl="node1" presStyleIdx="2" presStyleCnt="4">
        <dgm:presLayoutVars>
          <dgm:bulletEnabled val="1"/>
        </dgm:presLayoutVars>
      </dgm:prSet>
      <dgm:spPr/>
    </dgm:pt>
    <dgm:pt modelId="{92FAAD49-7947-4249-A71F-E54952A03536}" type="pres">
      <dgm:prSet presAssocID="{6C9D1B4B-106D-4708-BAB2-3D2CC69E0B37}" presName="invisiNode" presStyleLbl="node1" presStyleIdx="2" presStyleCnt="4"/>
      <dgm:spPr/>
    </dgm:pt>
    <dgm:pt modelId="{7E8CF37C-57A0-4802-B438-7A54E6DC3AB6}" type="pres">
      <dgm:prSet presAssocID="{6C9D1B4B-106D-4708-BAB2-3D2CC69E0B37}" presName="imagNode" presStyleLbl="fgImgPlac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Internet Of Things with solid fill"/>
        </a:ext>
      </dgm:extLst>
    </dgm:pt>
    <dgm:pt modelId="{A6ED3D23-44B2-4312-81E5-7A03B69C4034}" type="pres">
      <dgm:prSet presAssocID="{D4647E11-AED1-44B6-A273-1EA0688C30AF}" presName="sibTrans" presStyleLbl="sibTrans2D1" presStyleIdx="0" presStyleCnt="0"/>
      <dgm:spPr/>
    </dgm:pt>
    <dgm:pt modelId="{693CA792-BF85-4BD9-BC17-AD0BFA099B82}" type="pres">
      <dgm:prSet presAssocID="{A92CF203-A741-44A4-9C9A-5CB0A9D4C319}" presName="compNode" presStyleCnt="0"/>
      <dgm:spPr/>
    </dgm:pt>
    <dgm:pt modelId="{19627709-35F0-4C84-A875-BACD1843BDC7}" type="pres">
      <dgm:prSet presAssocID="{A92CF203-A741-44A4-9C9A-5CB0A9D4C319}" presName="bkgdShape" presStyleLbl="node1" presStyleIdx="3" presStyleCnt="4"/>
      <dgm:spPr/>
    </dgm:pt>
    <dgm:pt modelId="{EA3F9E96-1100-45BB-A3C7-8AE76EACE3AC}" type="pres">
      <dgm:prSet presAssocID="{A92CF203-A741-44A4-9C9A-5CB0A9D4C319}" presName="nodeTx" presStyleLbl="node1" presStyleIdx="3" presStyleCnt="4">
        <dgm:presLayoutVars>
          <dgm:bulletEnabled val="1"/>
        </dgm:presLayoutVars>
      </dgm:prSet>
      <dgm:spPr/>
    </dgm:pt>
    <dgm:pt modelId="{26C32220-0D79-4334-9840-F795E6DF152A}" type="pres">
      <dgm:prSet presAssocID="{A92CF203-A741-44A4-9C9A-5CB0A9D4C319}" presName="invisiNode" presStyleLbl="node1" presStyleIdx="3" presStyleCnt="4"/>
      <dgm:spPr/>
    </dgm:pt>
    <dgm:pt modelId="{C4DF4938-40EE-4146-834F-FEF01B02EC05}" type="pres">
      <dgm:prSet presAssocID="{A92CF203-A741-44A4-9C9A-5CB0A9D4C319}" presName="imagNode" presStyleLbl="fgImgPlac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Connections with solid fill"/>
        </a:ext>
      </dgm:extLst>
    </dgm:pt>
  </dgm:ptLst>
  <dgm:cxnLst>
    <dgm:cxn modelId="{0805511B-6543-4F16-97EC-2B45E81A2187}" type="presOf" srcId="{CA448D33-9FA7-4344-A2A5-4B19B844E5B1}" destId="{628C8B17-88FD-4EB8-A840-856A29CAA6F9}" srcOrd="0" destOrd="0" presId="urn:microsoft.com/office/officeart/2005/8/layout/hList7"/>
    <dgm:cxn modelId="{D8C04023-DBA9-4987-AA93-9FE89ACFDA1F}" srcId="{CA448D33-9FA7-4344-A2A5-4B19B844E5B1}" destId="{1FA1C203-2D6B-4023-80F4-FE63A9FF3CE4}" srcOrd="0" destOrd="0" parTransId="{46A509C8-26A0-407D-822B-C609FB15BC06}" sibTransId="{745DEC4E-14CB-4C95-A830-C9473BAFBC77}"/>
    <dgm:cxn modelId="{DD12E72F-EC0B-4B36-AE04-36C1C72FD581}" type="presOf" srcId="{BC000E9C-5A4A-4AF3-9C16-3BA36FB86C31}" destId="{87D24B56-63AA-46F9-8260-1B1800541F66}" srcOrd="0" destOrd="0" presId="urn:microsoft.com/office/officeart/2005/8/layout/hList7"/>
    <dgm:cxn modelId="{42FB7634-4CCE-4D4C-9725-2CE598A62EE0}" srcId="{CA448D33-9FA7-4344-A2A5-4B19B844E5B1}" destId="{CFBA545E-1D45-458B-AD94-749C0505D0E7}" srcOrd="1" destOrd="0" parTransId="{53DB4BD1-53CE-4503-AA3D-9EFFC8DBC2B0}" sibTransId="{BC000E9C-5A4A-4AF3-9C16-3BA36FB86C31}"/>
    <dgm:cxn modelId="{AF587543-3CFC-484D-9ECB-858AD321FA3C}" type="presOf" srcId="{1FA1C203-2D6B-4023-80F4-FE63A9FF3CE4}" destId="{CEEBA391-9194-4229-BDC4-79A1DCCE6942}" srcOrd="0" destOrd="0" presId="urn:microsoft.com/office/officeart/2005/8/layout/hList7"/>
    <dgm:cxn modelId="{06F8AE47-8D1A-44F4-8C4E-4D7C44C31B17}" type="presOf" srcId="{CFBA545E-1D45-458B-AD94-749C0505D0E7}" destId="{1B5C56D4-DDD1-487D-8E24-3D00EE3BD4B9}" srcOrd="1" destOrd="0" presId="urn:microsoft.com/office/officeart/2005/8/layout/hList7"/>
    <dgm:cxn modelId="{DADF4756-FD2D-4A74-A030-4375EC266851}" type="presOf" srcId="{6C9D1B4B-106D-4708-BAB2-3D2CC69E0B37}" destId="{5B097609-62DB-463A-B944-94BEEC40A63A}" srcOrd="1" destOrd="0" presId="urn:microsoft.com/office/officeart/2005/8/layout/hList7"/>
    <dgm:cxn modelId="{E988C278-A39A-4EA0-913B-890FE8077775}" srcId="{CA448D33-9FA7-4344-A2A5-4B19B844E5B1}" destId="{6C9D1B4B-106D-4708-BAB2-3D2CC69E0B37}" srcOrd="2" destOrd="0" parTransId="{106BA5F3-54D2-41DD-BB3F-00E1FEBEBD70}" sibTransId="{D4647E11-AED1-44B6-A273-1EA0688C30AF}"/>
    <dgm:cxn modelId="{54DEDC93-8F84-4708-BF66-6996FEFD2D12}" type="presOf" srcId="{D4647E11-AED1-44B6-A273-1EA0688C30AF}" destId="{A6ED3D23-44B2-4312-81E5-7A03B69C4034}" srcOrd="0" destOrd="0" presId="urn:microsoft.com/office/officeart/2005/8/layout/hList7"/>
    <dgm:cxn modelId="{69FE719D-F3F8-49CD-A15A-63E5D1DB5E4D}" srcId="{CA448D33-9FA7-4344-A2A5-4B19B844E5B1}" destId="{A92CF203-A741-44A4-9C9A-5CB0A9D4C319}" srcOrd="3" destOrd="0" parTransId="{B69F4C9C-9F9E-48D6-B344-1ABEFD5A4BC1}" sibTransId="{FE4D0DA2-E1CB-4D22-A972-92F1535D44D7}"/>
    <dgm:cxn modelId="{F55B01B0-BBA9-4EF4-9DD3-151D23AE2E50}" type="presOf" srcId="{6C9D1B4B-106D-4708-BAB2-3D2CC69E0B37}" destId="{C6D204DB-F0F7-454C-B154-9139955BAC56}" srcOrd="0" destOrd="0" presId="urn:microsoft.com/office/officeart/2005/8/layout/hList7"/>
    <dgm:cxn modelId="{146236B7-A916-40F6-8AF9-740C0A91C5E4}" type="presOf" srcId="{1FA1C203-2D6B-4023-80F4-FE63A9FF3CE4}" destId="{6F679381-80AE-4ABD-B626-A1DEEEA7B557}" srcOrd="1" destOrd="0" presId="urn:microsoft.com/office/officeart/2005/8/layout/hList7"/>
    <dgm:cxn modelId="{8CEF10CA-FC87-4FE1-A7B2-1B305A27F44D}" type="presOf" srcId="{745DEC4E-14CB-4C95-A830-C9473BAFBC77}" destId="{6C442100-9917-479C-91F6-F7A3B4F8A2CB}" srcOrd="0" destOrd="0" presId="urn:microsoft.com/office/officeart/2005/8/layout/hList7"/>
    <dgm:cxn modelId="{FC5915CE-EC75-4B21-B3AF-9877EBBA3CE4}" type="presOf" srcId="{CFBA545E-1D45-458B-AD94-749C0505D0E7}" destId="{56FA587B-CF1F-48FE-8EA1-C20C5020C924}" srcOrd="0" destOrd="0" presId="urn:microsoft.com/office/officeart/2005/8/layout/hList7"/>
    <dgm:cxn modelId="{92D90ED6-034E-4AA8-B117-BF66C045C569}" type="presOf" srcId="{A92CF203-A741-44A4-9C9A-5CB0A9D4C319}" destId="{EA3F9E96-1100-45BB-A3C7-8AE76EACE3AC}" srcOrd="1" destOrd="0" presId="urn:microsoft.com/office/officeart/2005/8/layout/hList7"/>
    <dgm:cxn modelId="{557E90ED-5422-421E-A87A-3D3AC4E3EBBE}" type="presOf" srcId="{A92CF203-A741-44A4-9C9A-5CB0A9D4C319}" destId="{19627709-35F0-4C84-A875-BACD1843BDC7}" srcOrd="0" destOrd="0" presId="urn:microsoft.com/office/officeart/2005/8/layout/hList7"/>
    <dgm:cxn modelId="{01F8FF2A-A01A-4C0A-BC9A-6AFB9AAB3835}" type="presParOf" srcId="{628C8B17-88FD-4EB8-A840-856A29CAA6F9}" destId="{FC274791-EB3E-4FD0-8041-A8E7E857EC3E}" srcOrd="0" destOrd="0" presId="urn:microsoft.com/office/officeart/2005/8/layout/hList7"/>
    <dgm:cxn modelId="{0F296598-5D4D-4719-8F5F-3E1E176AC722}" type="presParOf" srcId="{628C8B17-88FD-4EB8-A840-856A29CAA6F9}" destId="{5EACC302-AB49-4F30-8B04-5E96F5322349}" srcOrd="1" destOrd="0" presId="urn:microsoft.com/office/officeart/2005/8/layout/hList7"/>
    <dgm:cxn modelId="{94148768-F552-4DDE-BA4F-58C5FD4A15EE}" type="presParOf" srcId="{5EACC302-AB49-4F30-8B04-5E96F5322349}" destId="{D029375A-BCAC-4843-A4BE-2A76B80D31B4}" srcOrd="0" destOrd="0" presId="urn:microsoft.com/office/officeart/2005/8/layout/hList7"/>
    <dgm:cxn modelId="{7AE2FE4A-7F4B-4755-A7A3-43778A8FEF3E}" type="presParOf" srcId="{D029375A-BCAC-4843-A4BE-2A76B80D31B4}" destId="{CEEBA391-9194-4229-BDC4-79A1DCCE6942}" srcOrd="0" destOrd="0" presId="urn:microsoft.com/office/officeart/2005/8/layout/hList7"/>
    <dgm:cxn modelId="{AFC96444-DEF1-4850-A121-34D1F9B7C09C}" type="presParOf" srcId="{D029375A-BCAC-4843-A4BE-2A76B80D31B4}" destId="{6F679381-80AE-4ABD-B626-A1DEEEA7B557}" srcOrd="1" destOrd="0" presId="urn:microsoft.com/office/officeart/2005/8/layout/hList7"/>
    <dgm:cxn modelId="{8D48D9E9-3B0A-465D-8DDD-B218F4934459}" type="presParOf" srcId="{D029375A-BCAC-4843-A4BE-2A76B80D31B4}" destId="{0E9FB3F9-DB90-41CE-877E-3907C82457B1}" srcOrd="2" destOrd="0" presId="urn:microsoft.com/office/officeart/2005/8/layout/hList7"/>
    <dgm:cxn modelId="{1300D818-0F8C-43EE-AEEB-627714CBC69B}" type="presParOf" srcId="{D029375A-BCAC-4843-A4BE-2A76B80D31B4}" destId="{F48840AE-EB9F-402A-A236-16398CB76DF6}" srcOrd="3" destOrd="0" presId="urn:microsoft.com/office/officeart/2005/8/layout/hList7"/>
    <dgm:cxn modelId="{2AE89690-2B69-45FE-A35F-76408D44355F}" type="presParOf" srcId="{5EACC302-AB49-4F30-8B04-5E96F5322349}" destId="{6C442100-9917-479C-91F6-F7A3B4F8A2CB}" srcOrd="1" destOrd="0" presId="urn:microsoft.com/office/officeart/2005/8/layout/hList7"/>
    <dgm:cxn modelId="{3BBD50BE-0DE2-42AA-B91C-0AA233015D64}" type="presParOf" srcId="{5EACC302-AB49-4F30-8B04-5E96F5322349}" destId="{C86EEA81-EF3F-44FC-983E-86D7E3FC5725}" srcOrd="2" destOrd="0" presId="urn:microsoft.com/office/officeart/2005/8/layout/hList7"/>
    <dgm:cxn modelId="{B25890EF-01CE-4783-8A70-549F24BA9FF0}" type="presParOf" srcId="{C86EEA81-EF3F-44FC-983E-86D7E3FC5725}" destId="{56FA587B-CF1F-48FE-8EA1-C20C5020C924}" srcOrd="0" destOrd="0" presId="urn:microsoft.com/office/officeart/2005/8/layout/hList7"/>
    <dgm:cxn modelId="{1582D08D-704A-4886-A87F-BDB34519D4C2}" type="presParOf" srcId="{C86EEA81-EF3F-44FC-983E-86D7E3FC5725}" destId="{1B5C56D4-DDD1-487D-8E24-3D00EE3BD4B9}" srcOrd="1" destOrd="0" presId="urn:microsoft.com/office/officeart/2005/8/layout/hList7"/>
    <dgm:cxn modelId="{B8073D39-28F8-434C-8317-126E9E22DABD}" type="presParOf" srcId="{C86EEA81-EF3F-44FC-983E-86D7E3FC5725}" destId="{78FB3FB2-44CC-431A-AC2D-8759B8D69FA4}" srcOrd="2" destOrd="0" presId="urn:microsoft.com/office/officeart/2005/8/layout/hList7"/>
    <dgm:cxn modelId="{17AF723E-CB1B-48E6-97F7-1632E41352FF}" type="presParOf" srcId="{C86EEA81-EF3F-44FC-983E-86D7E3FC5725}" destId="{91986ECC-716F-4CC2-A057-19CC80B19B3F}" srcOrd="3" destOrd="0" presId="urn:microsoft.com/office/officeart/2005/8/layout/hList7"/>
    <dgm:cxn modelId="{3AFC60B9-9A1D-4D8D-A9B4-D3C1216CDF56}" type="presParOf" srcId="{5EACC302-AB49-4F30-8B04-5E96F5322349}" destId="{87D24B56-63AA-46F9-8260-1B1800541F66}" srcOrd="3" destOrd="0" presId="urn:microsoft.com/office/officeart/2005/8/layout/hList7"/>
    <dgm:cxn modelId="{F216D9C0-F425-4B3C-8244-4DE3D9E7673D}" type="presParOf" srcId="{5EACC302-AB49-4F30-8B04-5E96F5322349}" destId="{0754FD20-98A2-434C-AD84-7FDBEFCEB9AB}" srcOrd="4" destOrd="0" presId="urn:microsoft.com/office/officeart/2005/8/layout/hList7"/>
    <dgm:cxn modelId="{B1A1857E-9928-414A-8579-DFD98A777217}" type="presParOf" srcId="{0754FD20-98A2-434C-AD84-7FDBEFCEB9AB}" destId="{C6D204DB-F0F7-454C-B154-9139955BAC56}" srcOrd="0" destOrd="0" presId="urn:microsoft.com/office/officeart/2005/8/layout/hList7"/>
    <dgm:cxn modelId="{BE7192B0-D9E3-40C3-95B3-534595F92224}" type="presParOf" srcId="{0754FD20-98A2-434C-AD84-7FDBEFCEB9AB}" destId="{5B097609-62DB-463A-B944-94BEEC40A63A}" srcOrd="1" destOrd="0" presId="urn:microsoft.com/office/officeart/2005/8/layout/hList7"/>
    <dgm:cxn modelId="{B166A075-7ABB-4B4E-8903-AE0EAD6A3394}" type="presParOf" srcId="{0754FD20-98A2-434C-AD84-7FDBEFCEB9AB}" destId="{92FAAD49-7947-4249-A71F-E54952A03536}" srcOrd="2" destOrd="0" presId="urn:microsoft.com/office/officeart/2005/8/layout/hList7"/>
    <dgm:cxn modelId="{D8B6D0CA-09F7-4256-BA44-4CFBDB22BC15}" type="presParOf" srcId="{0754FD20-98A2-434C-AD84-7FDBEFCEB9AB}" destId="{7E8CF37C-57A0-4802-B438-7A54E6DC3AB6}" srcOrd="3" destOrd="0" presId="urn:microsoft.com/office/officeart/2005/8/layout/hList7"/>
    <dgm:cxn modelId="{808CCA02-AAAD-4C95-B662-0482751AED35}" type="presParOf" srcId="{5EACC302-AB49-4F30-8B04-5E96F5322349}" destId="{A6ED3D23-44B2-4312-81E5-7A03B69C4034}" srcOrd="5" destOrd="0" presId="urn:microsoft.com/office/officeart/2005/8/layout/hList7"/>
    <dgm:cxn modelId="{1EF1A7AC-B2E9-4103-8896-3A027040E808}" type="presParOf" srcId="{5EACC302-AB49-4F30-8B04-5E96F5322349}" destId="{693CA792-BF85-4BD9-BC17-AD0BFA099B82}" srcOrd="6" destOrd="0" presId="urn:microsoft.com/office/officeart/2005/8/layout/hList7"/>
    <dgm:cxn modelId="{CC2C75AE-40CF-41C7-8E49-DF7EC23713DB}" type="presParOf" srcId="{693CA792-BF85-4BD9-BC17-AD0BFA099B82}" destId="{19627709-35F0-4C84-A875-BACD1843BDC7}" srcOrd="0" destOrd="0" presId="urn:microsoft.com/office/officeart/2005/8/layout/hList7"/>
    <dgm:cxn modelId="{258DF29C-13D5-4856-B597-CB1E6C8AA7BD}" type="presParOf" srcId="{693CA792-BF85-4BD9-BC17-AD0BFA099B82}" destId="{EA3F9E96-1100-45BB-A3C7-8AE76EACE3AC}" srcOrd="1" destOrd="0" presId="urn:microsoft.com/office/officeart/2005/8/layout/hList7"/>
    <dgm:cxn modelId="{53E9391C-F69C-4986-9885-B3FF8D2A3250}" type="presParOf" srcId="{693CA792-BF85-4BD9-BC17-AD0BFA099B82}" destId="{26C32220-0D79-4334-9840-F795E6DF152A}" srcOrd="2" destOrd="0" presId="urn:microsoft.com/office/officeart/2005/8/layout/hList7"/>
    <dgm:cxn modelId="{4EB3FF7B-3A9D-48D5-982A-4EF3B32DCD9D}" type="presParOf" srcId="{693CA792-BF85-4BD9-BC17-AD0BFA099B82}" destId="{C4DF4938-40EE-4146-834F-FEF01B02EC05}" srcOrd="3" destOrd="0" presId="urn:microsoft.com/office/officeart/2005/8/layout/hList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448D33-9FA7-4344-A2A5-4B19B844E5B1}"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s-ES"/>
        </a:p>
      </dgm:t>
    </dgm:pt>
    <dgm:pt modelId="{505FDAD8-C223-44D7-BFA3-8FF8839B6EFC}">
      <dgm:prSet phldrT="[Text]"/>
      <dgm:spPr/>
      <dgm:t>
        <a:bodyPr/>
        <a:lstStyle/>
        <a:p>
          <a:r>
            <a:rPr lang="es-ES" dirty="0">
              <a:latin typeface="Montserrat" panose="00000500000000000000" pitchFamily="2" charset="0"/>
            </a:rPr>
            <a:t>WP1</a:t>
          </a:r>
        </a:p>
        <a:p>
          <a:r>
            <a:rPr lang="es-ES" dirty="0">
              <a:latin typeface="Montserrat" panose="00000500000000000000" pitchFamily="2" charset="0"/>
            </a:rPr>
            <a:t> Gestión y Coordinación del Proyecto</a:t>
          </a:r>
        </a:p>
      </dgm:t>
    </dgm:pt>
    <dgm:pt modelId="{5D5CBDCC-8338-42E7-B1B7-78BD1F101FE6}" type="parTrans" cxnId="{FF9A03B2-E1AD-4C7C-AE6B-E7DC0A3EEF81}">
      <dgm:prSet/>
      <dgm:spPr/>
      <dgm:t>
        <a:bodyPr/>
        <a:lstStyle/>
        <a:p>
          <a:endParaRPr lang="es-ES">
            <a:latin typeface="Montserrat" panose="00000500000000000000" pitchFamily="2" charset="0"/>
          </a:endParaRPr>
        </a:p>
      </dgm:t>
    </dgm:pt>
    <dgm:pt modelId="{04D3E6CA-7A07-49CF-A158-CCFAE34ED085}" type="sibTrans" cxnId="{FF9A03B2-E1AD-4C7C-AE6B-E7DC0A3EEF81}">
      <dgm:prSet/>
      <dgm:spPr/>
      <dgm:t>
        <a:bodyPr/>
        <a:lstStyle/>
        <a:p>
          <a:endParaRPr lang="es-ES">
            <a:latin typeface="Montserrat" panose="00000500000000000000" pitchFamily="2" charset="0"/>
          </a:endParaRPr>
        </a:p>
      </dgm:t>
    </dgm:pt>
    <dgm:pt modelId="{02D302A2-5265-4B4C-AD2E-664D45F3AF0F}">
      <dgm:prSet phldrT="[Text]"/>
      <dgm:spPr/>
      <dgm:t>
        <a:bodyPr/>
        <a:lstStyle/>
        <a:p>
          <a:r>
            <a:rPr lang="es-ES" dirty="0">
              <a:latin typeface="Montserrat" panose="00000500000000000000" pitchFamily="2" charset="0"/>
            </a:rPr>
            <a:t> WP 6 </a:t>
          </a:r>
        </a:p>
        <a:p>
          <a:r>
            <a:rPr lang="es-ES" dirty="0">
              <a:latin typeface="Montserrat" panose="00000500000000000000" pitchFamily="2" charset="0"/>
            </a:rPr>
            <a:t>Comunicación</a:t>
          </a:r>
        </a:p>
      </dgm:t>
    </dgm:pt>
    <dgm:pt modelId="{E17FB20B-E906-45D3-8F21-9C8BCC806DBD}" type="parTrans" cxnId="{BCA8AA70-D649-46A3-AA30-1D6D75656AEB}">
      <dgm:prSet/>
      <dgm:spPr/>
      <dgm:t>
        <a:bodyPr/>
        <a:lstStyle/>
        <a:p>
          <a:endParaRPr lang="es-ES">
            <a:latin typeface="Montserrat" panose="00000500000000000000" pitchFamily="2" charset="0"/>
          </a:endParaRPr>
        </a:p>
      </dgm:t>
    </dgm:pt>
    <dgm:pt modelId="{CE4C63E2-5DD7-482B-B0A3-EA60B1870847}" type="sibTrans" cxnId="{BCA8AA70-D649-46A3-AA30-1D6D75656AEB}">
      <dgm:prSet/>
      <dgm:spPr/>
      <dgm:t>
        <a:bodyPr/>
        <a:lstStyle/>
        <a:p>
          <a:endParaRPr lang="es-ES">
            <a:latin typeface="Montserrat" panose="00000500000000000000" pitchFamily="2" charset="0"/>
          </a:endParaRPr>
        </a:p>
      </dgm:t>
    </dgm:pt>
    <dgm:pt modelId="{E6C67943-E26C-4451-A0BC-0B85131D75D0}">
      <dgm:prSet phldrT="[Text]"/>
      <dgm:spPr/>
      <dgm:t>
        <a:bodyPr/>
        <a:lstStyle/>
        <a:p>
          <a:r>
            <a:rPr lang="es-ES" dirty="0">
              <a:latin typeface="Montserrat" panose="00000500000000000000" pitchFamily="2" charset="0"/>
            </a:rPr>
            <a:t>WP7 Evaluación, replicación y resultados</a:t>
          </a:r>
        </a:p>
      </dgm:t>
    </dgm:pt>
    <dgm:pt modelId="{C43CC2B3-6463-48FF-B46F-14DEAFAF19B2}" type="parTrans" cxnId="{1F7A776E-0965-4D21-A69E-A68F737DA463}">
      <dgm:prSet/>
      <dgm:spPr/>
      <dgm:t>
        <a:bodyPr/>
        <a:lstStyle/>
        <a:p>
          <a:endParaRPr lang="es-ES">
            <a:latin typeface="Montserrat" panose="00000500000000000000" pitchFamily="2" charset="0"/>
          </a:endParaRPr>
        </a:p>
      </dgm:t>
    </dgm:pt>
    <dgm:pt modelId="{9E5F3963-DECA-4E07-968C-91CE22AEE81E}" type="sibTrans" cxnId="{1F7A776E-0965-4D21-A69E-A68F737DA463}">
      <dgm:prSet/>
      <dgm:spPr/>
      <dgm:t>
        <a:bodyPr/>
        <a:lstStyle/>
        <a:p>
          <a:endParaRPr lang="es-ES">
            <a:latin typeface="Montserrat" panose="00000500000000000000" pitchFamily="2" charset="0"/>
          </a:endParaRPr>
        </a:p>
      </dgm:t>
    </dgm:pt>
    <dgm:pt modelId="{A2E7DCDD-C2FA-421F-A9C0-42ED8658BF7B}" type="pres">
      <dgm:prSet presAssocID="{CA448D33-9FA7-4344-A2A5-4B19B844E5B1}" presName="diagram" presStyleCnt="0">
        <dgm:presLayoutVars>
          <dgm:dir/>
          <dgm:resizeHandles val="exact"/>
        </dgm:presLayoutVars>
      </dgm:prSet>
      <dgm:spPr/>
    </dgm:pt>
    <dgm:pt modelId="{07EA6355-71DA-4CFB-BFE5-BCCB2E926518}" type="pres">
      <dgm:prSet presAssocID="{505FDAD8-C223-44D7-BFA3-8FF8839B6EFC}" presName="node" presStyleLbl="node1" presStyleIdx="0" presStyleCnt="3">
        <dgm:presLayoutVars>
          <dgm:bulletEnabled val="1"/>
        </dgm:presLayoutVars>
      </dgm:prSet>
      <dgm:spPr/>
    </dgm:pt>
    <dgm:pt modelId="{E05DA65B-6581-4CEC-B633-456B8C85C7C5}" type="pres">
      <dgm:prSet presAssocID="{04D3E6CA-7A07-49CF-A158-CCFAE34ED085}" presName="sibTrans" presStyleCnt="0"/>
      <dgm:spPr/>
    </dgm:pt>
    <dgm:pt modelId="{0A38AB9F-9234-4265-98B9-28FBD9BFDCC1}" type="pres">
      <dgm:prSet presAssocID="{02D302A2-5265-4B4C-AD2E-664D45F3AF0F}" presName="node" presStyleLbl="node1" presStyleIdx="1" presStyleCnt="3">
        <dgm:presLayoutVars>
          <dgm:bulletEnabled val="1"/>
        </dgm:presLayoutVars>
      </dgm:prSet>
      <dgm:spPr/>
    </dgm:pt>
    <dgm:pt modelId="{92CA961B-ACA5-4855-9EED-03C2DA73350D}" type="pres">
      <dgm:prSet presAssocID="{CE4C63E2-5DD7-482B-B0A3-EA60B1870847}" presName="sibTrans" presStyleCnt="0"/>
      <dgm:spPr/>
    </dgm:pt>
    <dgm:pt modelId="{5524FD44-C88A-48EC-ABDE-0EAAC82D6F61}" type="pres">
      <dgm:prSet presAssocID="{E6C67943-E26C-4451-A0BC-0B85131D75D0}" presName="node" presStyleLbl="node1" presStyleIdx="2" presStyleCnt="3">
        <dgm:presLayoutVars>
          <dgm:bulletEnabled val="1"/>
        </dgm:presLayoutVars>
      </dgm:prSet>
      <dgm:spPr/>
    </dgm:pt>
  </dgm:ptLst>
  <dgm:cxnLst>
    <dgm:cxn modelId="{D513821F-0FB4-47DB-9FE7-6A78271D34E4}" type="presOf" srcId="{02D302A2-5265-4B4C-AD2E-664D45F3AF0F}" destId="{0A38AB9F-9234-4265-98B9-28FBD9BFDCC1}" srcOrd="0" destOrd="0" presId="urn:microsoft.com/office/officeart/2005/8/layout/default"/>
    <dgm:cxn modelId="{2D192D5E-6AFB-48E2-9D18-64C9DC4B17E0}" type="presOf" srcId="{505FDAD8-C223-44D7-BFA3-8FF8839B6EFC}" destId="{07EA6355-71DA-4CFB-BFE5-BCCB2E926518}" srcOrd="0" destOrd="0" presId="urn:microsoft.com/office/officeart/2005/8/layout/default"/>
    <dgm:cxn modelId="{6F495863-B0DF-44E3-A934-F5CB82F90C64}" type="presOf" srcId="{CA448D33-9FA7-4344-A2A5-4B19B844E5B1}" destId="{A2E7DCDD-C2FA-421F-A9C0-42ED8658BF7B}" srcOrd="0" destOrd="0" presId="urn:microsoft.com/office/officeart/2005/8/layout/default"/>
    <dgm:cxn modelId="{0CE21644-ABF6-4D65-92B0-1AD8B637050E}" type="presOf" srcId="{E6C67943-E26C-4451-A0BC-0B85131D75D0}" destId="{5524FD44-C88A-48EC-ABDE-0EAAC82D6F61}" srcOrd="0" destOrd="0" presId="urn:microsoft.com/office/officeart/2005/8/layout/default"/>
    <dgm:cxn modelId="{1F7A776E-0965-4D21-A69E-A68F737DA463}" srcId="{CA448D33-9FA7-4344-A2A5-4B19B844E5B1}" destId="{E6C67943-E26C-4451-A0BC-0B85131D75D0}" srcOrd="2" destOrd="0" parTransId="{C43CC2B3-6463-48FF-B46F-14DEAFAF19B2}" sibTransId="{9E5F3963-DECA-4E07-968C-91CE22AEE81E}"/>
    <dgm:cxn modelId="{BCA8AA70-D649-46A3-AA30-1D6D75656AEB}" srcId="{CA448D33-9FA7-4344-A2A5-4B19B844E5B1}" destId="{02D302A2-5265-4B4C-AD2E-664D45F3AF0F}" srcOrd="1" destOrd="0" parTransId="{E17FB20B-E906-45D3-8F21-9C8BCC806DBD}" sibTransId="{CE4C63E2-5DD7-482B-B0A3-EA60B1870847}"/>
    <dgm:cxn modelId="{FF9A03B2-E1AD-4C7C-AE6B-E7DC0A3EEF81}" srcId="{CA448D33-9FA7-4344-A2A5-4B19B844E5B1}" destId="{505FDAD8-C223-44D7-BFA3-8FF8839B6EFC}" srcOrd="0" destOrd="0" parTransId="{5D5CBDCC-8338-42E7-B1B7-78BD1F101FE6}" sibTransId="{04D3E6CA-7A07-49CF-A158-CCFAE34ED085}"/>
    <dgm:cxn modelId="{83238D8E-9BD2-4E6F-A4E6-89292E341066}" type="presParOf" srcId="{A2E7DCDD-C2FA-421F-A9C0-42ED8658BF7B}" destId="{07EA6355-71DA-4CFB-BFE5-BCCB2E926518}" srcOrd="0" destOrd="0" presId="urn:microsoft.com/office/officeart/2005/8/layout/default"/>
    <dgm:cxn modelId="{9333CD3B-9BC2-415A-9860-335A4234386D}" type="presParOf" srcId="{A2E7DCDD-C2FA-421F-A9C0-42ED8658BF7B}" destId="{E05DA65B-6581-4CEC-B633-456B8C85C7C5}" srcOrd="1" destOrd="0" presId="urn:microsoft.com/office/officeart/2005/8/layout/default"/>
    <dgm:cxn modelId="{DB187D71-8E68-4B8D-A17F-B48F87D14E21}" type="presParOf" srcId="{A2E7DCDD-C2FA-421F-A9C0-42ED8658BF7B}" destId="{0A38AB9F-9234-4265-98B9-28FBD9BFDCC1}" srcOrd="2" destOrd="0" presId="urn:microsoft.com/office/officeart/2005/8/layout/default"/>
    <dgm:cxn modelId="{9D06277B-001D-4F4A-9AB9-51EFF2BC7E91}" type="presParOf" srcId="{A2E7DCDD-C2FA-421F-A9C0-42ED8658BF7B}" destId="{92CA961B-ACA5-4855-9EED-03C2DA73350D}" srcOrd="3" destOrd="0" presId="urn:microsoft.com/office/officeart/2005/8/layout/default"/>
    <dgm:cxn modelId="{A47E4059-F358-4C15-93A5-8BD91A9C0E76}" type="presParOf" srcId="{A2E7DCDD-C2FA-421F-A9C0-42ED8658BF7B}" destId="{5524FD44-C88A-48EC-ABDE-0EAAC82D6F61}" srcOrd="4" destOrd="0" presId="urn:microsoft.com/office/officeart/2005/8/layout/defaul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26C58E-16C3-4ACE-880A-268EF0B5F62A}"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s-ES"/>
        </a:p>
      </dgm:t>
    </dgm:pt>
    <dgm:pt modelId="{0AE79AF4-DB69-42F2-9AA6-510CEC32DF72}">
      <dgm:prSet phldrT="[Texto]"/>
      <dgm:spPr/>
      <dgm:t>
        <a:bodyPr/>
        <a:lstStyle/>
        <a:p>
          <a:r>
            <a:rPr lang="es-ES" dirty="0"/>
            <a:t>Producción</a:t>
          </a:r>
        </a:p>
      </dgm:t>
    </dgm:pt>
    <dgm:pt modelId="{B5CB475B-95E3-474D-92A8-E57DB5CB6E8E}" type="parTrans" cxnId="{4A06B5A9-13B5-4B07-938D-A7C527960697}">
      <dgm:prSet/>
      <dgm:spPr/>
      <dgm:t>
        <a:bodyPr/>
        <a:lstStyle/>
        <a:p>
          <a:endParaRPr lang="es-ES"/>
        </a:p>
      </dgm:t>
    </dgm:pt>
    <dgm:pt modelId="{30E01135-7CD1-4556-A6BC-EAD2E04B89F1}" type="sibTrans" cxnId="{4A06B5A9-13B5-4B07-938D-A7C527960697}">
      <dgm:prSet/>
      <dgm:spPr/>
      <dgm:t>
        <a:bodyPr/>
        <a:lstStyle/>
        <a:p>
          <a:endParaRPr lang="es-ES"/>
        </a:p>
      </dgm:t>
    </dgm:pt>
    <dgm:pt modelId="{220D7688-D10C-419D-BAE5-D8FB2CBC83F8}">
      <dgm:prSet phldrT="[Texto]"/>
      <dgm:spPr/>
      <dgm:t>
        <a:bodyPr/>
        <a:lstStyle/>
        <a:p>
          <a:r>
            <a:rPr lang="es-ES"/>
            <a:t>Importación</a:t>
          </a:r>
        </a:p>
      </dgm:t>
    </dgm:pt>
    <dgm:pt modelId="{C526B1AA-45A6-45C2-A25F-3B48458838C0}" type="parTrans" cxnId="{5A0D3FEE-7F18-42D3-8808-F592BD212630}">
      <dgm:prSet/>
      <dgm:spPr/>
      <dgm:t>
        <a:bodyPr/>
        <a:lstStyle/>
        <a:p>
          <a:endParaRPr lang="es-ES"/>
        </a:p>
      </dgm:t>
    </dgm:pt>
    <dgm:pt modelId="{159B3F92-0A3D-4EB3-9AD4-598FF355D01B}" type="sibTrans" cxnId="{5A0D3FEE-7F18-42D3-8808-F592BD212630}">
      <dgm:prSet/>
      <dgm:spPr/>
      <dgm:t>
        <a:bodyPr/>
        <a:lstStyle/>
        <a:p>
          <a:endParaRPr lang="es-ES"/>
        </a:p>
      </dgm:t>
    </dgm:pt>
    <dgm:pt modelId="{D11C0146-3CC7-4D03-A24F-1C09D3B74BD3}">
      <dgm:prSet phldrT="[Texto]"/>
      <dgm:spPr/>
      <dgm:t>
        <a:bodyPr/>
        <a:lstStyle/>
        <a:p>
          <a:r>
            <a:rPr lang="es-ES"/>
            <a:t>Distribución</a:t>
          </a:r>
        </a:p>
      </dgm:t>
    </dgm:pt>
    <dgm:pt modelId="{CC4734CA-B8E3-4736-BC2E-3A822267A2FC}" type="parTrans" cxnId="{4EF0EDAB-C044-415B-B456-26D632572372}">
      <dgm:prSet/>
      <dgm:spPr/>
      <dgm:t>
        <a:bodyPr/>
        <a:lstStyle/>
        <a:p>
          <a:endParaRPr lang="es-ES"/>
        </a:p>
      </dgm:t>
    </dgm:pt>
    <dgm:pt modelId="{628F39E7-CE6E-4BAA-9219-9931EABEB9C5}" type="sibTrans" cxnId="{4EF0EDAB-C044-415B-B456-26D632572372}">
      <dgm:prSet/>
      <dgm:spPr/>
      <dgm:t>
        <a:bodyPr/>
        <a:lstStyle/>
        <a:p>
          <a:endParaRPr lang="es-ES"/>
        </a:p>
      </dgm:t>
    </dgm:pt>
    <dgm:pt modelId="{883210FA-60DF-4D04-93F3-76F299162019}">
      <dgm:prSet phldrT="[Texto]"/>
      <dgm:spPr/>
      <dgm:t>
        <a:bodyPr/>
        <a:lstStyle/>
        <a:p>
          <a:r>
            <a:rPr lang="es-ES" err="1"/>
            <a:t>Retail</a:t>
          </a:r>
          <a:endParaRPr lang="es-ES"/>
        </a:p>
      </dgm:t>
    </dgm:pt>
    <dgm:pt modelId="{7B6354F7-DFAF-40DD-AF38-61E78CB265C4}" type="parTrans" cxnId="{D2FBEC54-30CA-48AB-8EBA-080E2B2B13D6}">
      <dgm:prSet/>
      <dgm:spPr/>
      <dgm:t>
        <a:bodyPr/>
        <a:lstStyle/>
        <a:p>
          <a:endParaRPr lang="es-ES"/>
        </a:p>
      </dgm:t>
    </dgm:pt>
    <dgm:pt modelId="{387088D2-1A2A-404D-AF08-9B26E7944047}" type="sibTrans" cxnId="{D2FBEC54-30CA-48AB-8EBA-080E2B2B13D6}">
      <dgm:prSet/>
      <dgm:spPr/>
      <dgm:t>
        <a:bodyPr/>
        <a:lstStyle/>
        <a:p>
          <a:endParaRPr lang="es-ES"/>
        </a:p>
      </dgm:t>
    </dgm:pt>
    <dgm:pt modelId="{85AE25ED-02D5-43BB-B652-F2BB460EDF8A}">
      <dgm:prSet phldrT="[Texto]"/>
      <dgm:spPr>
        <a:solidFill>
          <a:srgbClr val="FF0000"/>
        </a:solidFill>
      </dgm:spPr>
      <dgm:t>
        <a:bodyPr/>
        <a:lstStyle/>
        <a:p>
          <a:r>
            <a:rPr lang="es-ES"/>
            <a:t>HORECA</a:t>
          </a:r>
        </a:p>
      </dgm:t>
    </dgm:pt>
    <dgm:pt modelId="{111EA66C-6AC2-4622-B542-77402A0AC717}" type="parTrans" cxnId="{43805CE2-03A2-43C7-99BB-857F49DA1AD5}">
      <dgm:prSet/>
      <dgm:spPr/>
      <dgm:t>
        <a:bodyPr/>
        <a:lstStyle/>
        <a:p>
          <a:endParaRPr lang="es-ES"/>
        </a:p>
      </dgm:t>
    </dgm:pt>
    <dgm:pt modelId="{3808B82A-238A-46EB-B818-82F3FD2B4549}" type="sibTrans" cxnId="{43805CE2-03A2-43C7-99BB-857F49DA1AD5}">
      <dgm:prSet/>
      <dgm:spPr/>
      <dgm:t>
        <a:bodyPr/>
        <a:lstStyle/>
        <a:p>
          <a:endParaRPr lang="es-ES"/>
        </a:p>
      </dgm:t>
    </dgm:pt>
    <dgm:pt modelId="{5B3BCD1C-B73F-4356-B098-C6E1418D543B}">
      <dgm:prSet phldrT="[Texto]"/>
      <dgm:spPr/>
      <dgm:t>
        <a:bodyPr/>
        <a:lstStyle/>
        <a:p>
          <a:r>
            <a:rPr lang="es-ES"/>
            <a:t>Consumidor</a:t>
          </a:r>
        </a:p>
      </dgm:t>
    </dgm:pt>
    <dgm:pt modelId="{F792B651-D5C8-488F-9538-B03A18519B88}" type="parTrans" cxnId="{459BE160-53CD-4DE9-9E4C-70F8DA87AB2E}">
      <dgm:prSet/>
      <dgm:spPr/>
      <dgm:t>
        <a:bodyPr/>
        <a:lstStyle/>
        <a:p>
          <a:endParaRPr lang="es-ES"/>
        </a:p>
      </dgm:t>
    </dgm:pt>
    <dgm:pt modelId="{5F1541B9-9A64-42CE-B84F-65E5744F2E3B}" type="sibTrans" cxnId="{459BE160-53CD-4DE9-9E4C-70F8DA87AB2E}">
      <dgm:prSet/>
      <dgm:spPr/>
      <dgm:t>
        <a:bodyPr/>
        <a:lstStyle/>
        <a:p>
          <a:endParaRPr lang="es-ES"/>
        </a:p>
      </dgm:t>
    </dgm:pt>
    <dgm:pt modelId="{9603CDA1-AD8E-401F-BCD2-9C982E806CCD}">
      <dgm:prSet phldrT="[Texto]"/>
      <dgm:spPr/>
      <dgm:t>
        <a:bodyPr/>
        <a:lstStyle/>
        <a:p>
          <a:r>
            <a:rPr lang="es-ES" dirty="0"/>
            <a:t>Gestión residuos</a:t>
          </a:r>
        </a:p>
      </dgm:t>
    </dgm:pt>
    <dgm:pt modelId="{29F4FFA6-DF88-473A-A8DB-259EC878FC49}" type="parTrans" cxnId="{5128977E-CF26-4214-AFC8-CF736526160B}">
      <dgm:prSet/>
      <dgm:spPr/>
      <dgm:t>
        <a:bodyPr/>
        <a:lstStyle/>
        <a:p>
          <a:endParaRPr lang="es-ES"/>
        </a:p>
      </dgm:t>
    </dgm:pt>
    <dgm:pt modelId="{7C2EAA4C-8EF9-46F2-B740-A055BA5D6252}" type="sibTrans" cxnId="{5128977E-CF26-4214-AFC8-CF736526160B}">
      <dgm:prSet/>
      <dgm:spPr/>
      <dgm:t>
        <a:bodyPr/>
        <a:lstStyle/>
        <a:p>
          <a:endParaRPr lang="es-ES"/>
        </a:p>
      </dgm:t>
    </dgm:pt>
    <dgm:pt modelId="{43401D9C-C6C1-41F9-913B-D332C62ADF1B}" type="pres">
      <dgm:prSet presAssocID="{8E26C58E-16C3-4ACE-880A-268EF0B5F62A}" presName="linearFlow" presStyleCnt="0">
        <dgm:presLayoutVars>
          <dgm:resizeHandles val="exact"/>
        </dgm:presLayoutVars>
      </dgm:prSet>
      <dgm:spPr/>
    </dgm:pt>
    <dgm:pt modelId="{1A3171C6-5333-41AA-B86B-818CE8321C2A}" type="pres">
      <dgm:prSet presAssocID="{0AE79AF4-DB69-42F2-9AA6-510CEC32DF72}" presName="node" presStyleLbl="node1" presStyleIdx="0" presStyleCnt="7">
        <dgm:presLayoutVars>
          <dgm:bulletEnabled val="1"/>
        </dgm:presLayoutVars>
      </dgm:prSet>
      <dgm:spPr/>
    </dgm:pt>
    <dgm:pt modelId="{C98FA509-5E1E-4535-A9E7-0B5680C97188}" type="pres">
      <dgm:prSet presAssocID="{30E01135-7CD1-4556-A6BC-EAD2E04B89F1}" presName="sibTrans" presStyleLbl="sibTrans2D1" presStyleIdx="0" presStyleCnt="6"/>
      <dgm:spPr/>
    </dgm:pt>
    <dgm:pt modelId="{0337FD8B-9BA7-47BC-8DD8-A1158B3E2133}" type="pres">
      <dgm:prSet presAssocID="{30E01135-7CD1-4556-A6BC-EAD2E04B89F1}" presName="connectorText" presStyleLbl="sibTrans2D1" presStyleIdx="0" presStyleCnt="6"/>
      <dgm:spPr/>
    </dgm:pt>
    <dgm:pt modelId="{42DA6B31-2613-4B34-A3FB-7EB80A34A3E6}" type="pres">
      <dgm:prSet presAssocID="{220D7688-D10C-419D-BAE5-D8FB2CBC83F8}" presName="node" presStyleLbl="node1" presStyleIdx="1" presStyleCnt="7">
        <dgm:presLayoutVars>
          <dgm:bulletEnabled val="1"/>
        </dgm:presLayoutVars>
      </dgm:prSet>
      <dgm:spPr/>
    </dgm:pt>
    <dgm:pt modelId="{4FE38F98-C333-4E1A-8DC8-314A16678D3A}" type="pres">
      <dgm:prSet presAssocID="{159B3F92-0A3D-4EB3-9AD4-598FF355D01B}" presName="sibTrans" presStyleLbl="sibTrans2D1" presStyleIdx="1" presStyleCnt="6"/>
      <dgm:spPr/>
    </dgm:pt>
    <dgm:pt modelId="{06237956-BED6-45E5-8913-013791A3E7B1}" type="pres">
      <dgm:prSet presAssocID="{159B3F92-0A3D-4EB3-9AD4-598FF355D01B}" presName="connectorText" presStyleLbl="sibTrans2D1" presStyleIdx="1" presStyleCnt="6"/>
      <dgm:spPr/>
    </dgm:pt>
    <dgm:pt modelId="{A9F19058-3547-4EB2-BDDB-7C6D2B465A97}" type="pres">
      <dgm:prSet presAssocID="{D11C0146-3CC7-4D03-A24F-1C09D3B74BD3}" presName="node" presStyleLbl="node1" presStyleIdx="2" presStyleCnt="7">
        <dgm:presLayoutVars>
          <dgm:bulletEnabled val="1"/>
        </dgm:presLayoutVars>
      </dgm:prSet>
      <dgm:spPr/>
    </dgm:pt>
    <dgm:pt modelId="{7B0B2C3A-78B5-48D9-B43B-CE43060FCC89}" type="pres">
      <dgm:prSet presAssocID="{628F39E7-CE6E-4BAA-9219-9931EABEB9C5}" presName="sibTrans" presStyleLbl="sibTrans2D1" presStyleIdx="2" presStyleCnt="6"/>
      <dgm:spPr/>
    </dgm:pt>
    <dgm:pt modelId="{3533C7A7-5A50-4CF2-8799-B898B60A5A9C}" type="pres">
      <dgm:prSet presAssocID="{628F39E7-CE6E-4BAA-9219-9931EABEB9C5}" presName="connectorText" presStyleLbl="sibTrans2D1" presStyleIdx="2" presStyleCnt="6"/>
      <dgm:spPr/>
    </dgm:pt>
    <dgm:pt modelId="{AE590169-227C-4727-830E-187ED1C98884}" type="pres">
      <dgm:prSet presAssocID="{883210FA-60DF-4D04-93F3-76F299162019}" presName="node" presStyleLbl="node1" presStyleIdx="3" presStyleCnt="7">
        <dgm:presLayoutVars>
          <dgm:bulletEnabled val="1"/>
        </dgm:presLayoutVars>
      </dgm:prSet>
      <dgm:spPr/>
    </dgm:pt>
    <dgm:pt modelId="{DF855D8F-400A-4FED-8EAC-51005E06AE35}" type="pres">
      <dgm:prSet presAssocID="{387088D2-1A2A-404D-AF08-9B26E7944047}" presName="sibTrans" presStyleLbl="sibTrans2D1" presStyleIdx="3" presStyleCnt="6"/>
      <dgm:spPr/>
    </dgm:pt>
    <dgm:pt modelId="{247E8126-C8D8-42EA-AC21-F6E6C8E37461}" type="pres">
      <dgm:prSet presAssocID="{387088D2-1A2A-404D-AF08-9B26E7944047}" presName="connectorText" presStyleLbl="sibTrans2D1" presStyleIdx="3" presStyleCnt="6"/>
      <dgm:spPr/>
    </dgm:pt>
    <dgm:pt modelId="{512801C8-3BBA-46B1-90B4-BFB729AD9EC2}" type="pres">
      <dgm:prSet presAssocID="{85AE25ED-02D5-43BB-B652-F2BB460EDF8A}" presName="node" presStyleLbl="node1" presStyleIdx="4" presStyleCnt="7">
        <dgm:presLayoutVars>
          <dgm:bulletEnabled val="1"/>
        </dgm:presLayoutVars>
      </dgm:prSet>
      <dgm:spPr/>
    </dgm:pt>
    <dgm:pt modelId="{FA370CE3-39AD-43B6-803E-9FA366D3A6A2}" type="pres">
      <dgm:prSet presAssocID="{3808B82A-238A-46EB-B818-82F3FD2B4549}" presName="sibTrans" presStyleLbl="sibTrans2D1" presStyleIdx="4" presStyleCnt="6"/>
      <dgm:spPr/>
    </dgm:pt>
    <dgm:pt modelId="{6211BB71-AF46-4665-A4DB-2A9A4703D114}" type="pres">
      <dgm:prSet presAssocID="{3808B82A-238A-46EB-B818-82F3FD2B4549}" presName="connectorText" presStyleLbl="sibTrans2D1" presStyleIdx="4" presStyleCnt="6"/>
      <dgm:spPr/>
    </dgm:pt>
    <dgm:pt modelId="{38D4F7DC-841F-48AC-80E2-43FA88450CF3}" type="pres">
      <dgm:prSet presAssocID="{5B3BCD1C-B73F-4356-B098-C6E1418D543B}" presName="node" presStyleLbl="node1" presStyleIdx="5" presStyleCnt="7">
        <dgm:presLayoutVars>
          <dgm:bulletEnabled val="1"/>
        </dgm:presLayoutVars>
      </dgm:prSet>
      <dgm:spPr/>
    </dgm:pt>
    <dgm:pt modelId="{1125D327-75A9-483F-AF1F-C3B759066C2D}" type="pres">
      <dgm:prSet presAssocID="{5F1541B9-9A64-42CE-B84F-65E5744F2E3B}" presName="sibTrans" presStyleLbl="sibTrans2D1" presStyleIdx="5" presStyleCnt="6"/>
      <dgm:spPr/>
    </dgm:pt>
    <dgm:pt modelId="{E1620E97-C954-4F5E-A022-E8FDA6B288E0}" type="pres">
      <dgm:prSet presAssocID="{5F1541B9-9A64-42CE-B84F-65E5744F2E3B}" presName="connectorText" presStyleLbl="sibTrans2D1" presStyleIdx="5" presStyleCnt="6"/>
      <dgm:spPr/>
    </dgm:pt>
    <dgm:pt modelId="{DE5B58A4-C038-40CE-B682-FB5CBF70B50F}" type="pres">
      <dgm:prSet presAssocID="{9603CDA1-AD8E-401F-BCD2-9C982E806CCD}" presName="node" presStyleLbl="node1" presStyleIdx="6" presStyleCnt="7">
        <dgm:presLayoutVars>
          <dgm:bulletEnabled val="1"/>
        </dgm:presLayoutVars>
      </dgm:prSet>
      <dgm:spPr/>
    </dgm:pt>
  </dgm:ptLst>
  <dgm:cxnLst>
    <dgm:cxn modelId="{8F6DC419-222C-4C2D-91FE-275457611174}" type="presOf" srcId="{159B3F92-0A3D-4EB3-9AD4-598FF355D01B}" destId="{4FE38F98-C333-4E1A-8DC8-314A16678D3A}" srcOrd="0" destOrd="0" presId="urn:microsoft.com/office/officeart/2005/8/layout/process2"/>
    <dgm:cxn modelId="{14F3A61B-8740-4E46-B090-DFF34FC162B8}" type="presOf" srcId="{30E01135-7CD1-4556-A6BC-EAD2E04B89F1}" destId="{0337FD8B-9BA7-47BC-8DD8-A1158B3E2133}" srcOrd="1" destOrd="0" presId="urn:microsoft.com/office/officeart/2005/8/layout/process2"/>
    <dgm:cxn modelId="{28A88421-1C12-4E56-80A0-A13B8322704E}" type="presOf" srcId="{159B3F92-0A3D-4EB3-9AD4-598FF355D01B}" destId="{06237956-BED6-45E5-8913-013791A3E7B1}" srcOrd="1" destOrd="0" presId="urn:microsoft.com/office/officeart/2005/8/layout/process2"/>
    <dgm:cxn modelId="{B5AA962C-91A7-4F09-AC3E-C11F81F87CF8}" type="presOf" srcId="{5F1541B9-9A64-42CE-B84F-65E5744F2E3B}" destId="{E1620E97-C954-4F5E-A022-E8FDA6B288E0}" srcOrd="1" destOrd="0" presId="urn:microsoft.com/office/officeart/2005/8/layout/process2"/>
    <dgm:cxn modelId="{09C2ED31-E960-4C7D-8AD0-B67A065E1496}" type="presOf" srcId="{9603CDA1-AD8E-401F-BCD2-9C982E806CCD}" destId="{DE5B58A4-C038-40CE-B682-FB5CBF70B50F}" srcOrd="0" destOrd="0" presId="urn:microsoft.com/office/officeart/2005/8/layout/process2"/>
    <dgm:cxn modelId="{459BE160-53CD-4DE9-9E4C-70F8DA87AB2E}" srcId="{8E26C58E-16C3-4ACE-880A-268EF0B5F62A}" destId="{5B3BCD1C-B73F-4356-B098-C6E1418D543B}" srcOrd="5" destOrd="0" parTransId="{F792B651-D5C8-488F-9538-B03A18519B88}" sibTransId="{5F1541B9-9A64-42CE-B84F-65E5744F2E3B}"/>
    <dgm:cxn modelId="{D258F84A-BE97-405D-9204-F96F62D1232F}" type="presOf" srcId="{3808B82A-238A-46EB-B818-82F3FD2B4549}" destId="{FA370CE3-39AD-43B6-803E-9FA366D3A6A2}" srcOrd="0" destOrd="0" presId="urn:microsoft.com/office/officeart/2005/8/layout/process2"/>
    <dgm:cxn modelId="{F0724252-EB1A-4B6E-81BB-DBCB83A677F9}" type="presOf" srcId="{D11C0146-3CC7-4D03-A24F-1C09D3B74BD3}" destId="{A9F19058-3547-4EB2-BDDB-7C6D2B465A97}" srcOrd="0" destOrd="0" presId="urn:microsoft.com/office/officeart/2005/8/layout/process2"/>
    <dgm:cxn modelId="{D2FBEC54-30CA-48AB-8EBA-080E2B2B13D6}" srcId="{8E26C58E-16C3-4ACE-880A-268EF0B5F62A}" destId="{883210FA-60DF-4D04-93F3-76F299162019}" srcOrd="3" destOrd="0" parTransId="{7B6354F7-DFAF-40DD-AF38-61E78CB265C4}" sibTransId="{387088D2-1A2A-404D-AF08-9B26E7944047}"/>
    <dgm:cxn modelId="{5128977E-CF26-4214-AFC8-CF736526160B}" srcId="{8E26C58E-16C3-4ACE-880A-268EF0B5F62A}" destId="{9603CDA1-AD8E-401F-BCD2-9C982E806CCD}" srcOrd="6" destOrd="0" parTransId="{29F4FFA6-DF88-473A-A8DB-259EC878FC49}" sibTransId="{7C2EAA4C-8EF9-46F2-B740-A055BA5D6252}"/>
    <dgm:cxn modelId="{39F95786-0806-476B-BE00-564BBB6FF4FE}" type="presOf" srcId="{628F39E7-CE6E-4BAA-9219-9931EABEB9C5}" destId="{3533C7A7-5A50-4CF2-8799-B898B60A5A9C}" srcOrd="1" destOrd="0" presId="urn:microsoft.com/office/officeart/2005/8/layout/process2"/>
    <dgm:cxn modelId="{F5681F91-8390-43CA-AC16-1FD9EA7BDEDB}" type="presOf" srcId="{30E01135-7CD1-4556-A6BC-EAD2E04B89F1}" destId="{C98FA509-5E1E-4535-A9E7-0B5680C97188}" srcOrd="0" destOrd="0" presId="urn:microsoft.com/office/officeart/2005/8/layout/process2"/>
    <dgm:cxn modelId="{CF05F19D-86E1-4F34-946E-8BEAE934AEAD}" type="presOf" srcId="{5F1541B9-9A64-42CE-B84F-65E5744F2E3B}" destId="{1125D327-75A9-483F-AF1F-C3B759066C2D}" srcOrd="0" destOrd="0" presId="urn:microsoft.com/office/officeart/2005/8/layout/process2"/>
    <dgm:cxn modelId="{4A06B5A9-13B5-4B07-938D-A7C527960697}" srcId="{8E26C58E-16C3-4ACE-880A-268EF0B5F62A}" destId="{0AE79AF4-DB69-42F2-9AA6-510CEC32DF72}" srcOrd="0" destOrd="0" parTransId="{B5CB475B-95E3-474D-92A8-E57DB5CB6E8E}" sibTransId="{30E01135-7CD1-4556-A6BC-EAD2E04B89F1}"/>
    <dgm:cxn modelId="{4EF0EDAB-C044-415B-B456-26D632572372}" srcId="{8E26C58E-16C3-4ACE-880A-268EF0B5F62A}" destId="{D11C0146-3CC7-4D03-A24F-1C09D3B74BD3}" srcOrd="2" destOrd="0" parTransId="{CC4734CA-B8E3-4736-BC2E-3A822267A2FC}" sibTransId="{628F39E7-CE6E-4BAA-9219-9931EABEB9C5}"/>
    <dgm:cxn modelId="{C2B479B3-C545-4701-B296-EFC856307DD4}" type="presOf" srcId="{387088D2-1A2A-404D-AF08-9B26E7944047}" destId="{247E8126-C8D8-42EA-AC21-F6E6C8E37461}" srcOrd="1" destOrd="0" presId="urn:microsoft.com/office/officeart/2005/8/layout/process2"/>
    <dgm:cxn modelId="{B62ED9D7-FAD2-4FBE-BA63-5377D6273FC9}" type="presOf" srcId="{883210FA-60DF-4D04-93F3-76F299162019}" destId="{AE590169-227C-4727-830E-187ED1C98884}" srcOrd="0" destOrd="0" presId="urn:microsoft.com/office/officeart/2005/8/layout/process2"/>
    <dgm:cxn modelId="{CE87B6E0-89B5-468C-B56E-3D34C99F3B62}" type="presOf" srcId="{8E26C58E-16C3-4ACE-880A-268EF0B5F62A}" destId="{43401D9C-C6C1-41F9-913B-D332C62ADF1B}" srcOrd="0" destOrd="0" presId="urn:microsoft.com/office/officeart/2005/8/layout/process2"/>
    <dgm:cxn modelId="{C480DAE0-DF64-4BD8-AD9F-1A2DC58C8595}" type="presOf" srcId="{0AE79AF4-DB69-42F2-9AA6-510CEC32DF72}" destId="{1A3171C6-5333-41AA-B86B-818CE8321C2A}" srcOrd="0" destOrd="0" presId="urn:microsoft.com/office/officeart/2005/8/layout/process2"/>
    <dgm:cxn modelId="{43805CE2-03A2-43C7-99BB-857F49DA1AD5}" srcId="{8E26C58E-16C3-4ACE-880A-268EF0B5F62A}" destId="{85AE25ED-02D5-43BB-B652-F2BB460EDF8A}" srcOrd="4" destOrd="0" parTransId="{111EA66C-6AC2-4622-B542-77402A0AC717}" sibTransId="{3808B82A-238A-46EB-B818-82F3FD2B4549}"/>
    <dgm:cxn modelId="{248862E9-0702-4400-9ACB-29C32CF1115B}" type="presOf" srcId="{628F39E7-CE6E-4BAA-9219-9931EABEB9C5}" destId="{7B0B2C3A-78B5-48D9-B43B-CE43060FCC89}" srcOrd="0" destOrd="0" presId="urn:microsoft.com/office/officeart/2005/8/layout/process2"/>
    <dgm:cxn modelId="{333195EC-AE10-4007-BD4E-86DE8C66BE91}" type="presOf" srcId="{387088D2-1A2A-404D-AF08-9B26E7944047}" destId="{DF855D8F-400A-4FED-8EAC-51005E06AE35}" srcOrd="0" destOrd="0" presId="urn:microsoft.com/office/officeart/2005/8/layout/process2"/>
    <dgm:cxn modelId="{5A0D3FEE-7F18-42D3-8808-F592BD212630}" srcId="{8E26C58E-16C3-4ACE-880A-268EF0B5F62A}" destId="{220D7688-D10C-419D-BAE5-D8FB2CBC83F8}" srcOrd="1" destOrd="0" parTransId="{C526B1AA-45A6-45C2-A25F-3B48458838C0}" sibTransId="{159B3F92-0A3D-4EB3-9AD4-598FF355D01B}"/>
    <dgm:cxn modelId="{668095EE-9AFB-4085-B946-70E23F77B91E}" type="presOf" srcId="{5B3BCD1C-B73F-4356-B098-C6E1418D543B}" destId="{38D4F7DC-841F-48AC-80E2-43FA88450CF3}" srcOrd="0" destOrd="0" presId="urn:microsoft.com/office/officeart/2005/8/layout/process2"/>
    <dgm:cxn modelId="{925B00F2-DC0D-44C2-9FEC-EBC88393C727}" type="presOf" srcId="{220D7688-D10C-419D-BAE5-D8FB2CBC83F8}" destId="{42DA6B31-2613-4B34-A3FB-7EB80A34A3E6}" srcOrd="0" destOrd="0" presId="urn:microsoft.com/office/officeart/2005/8/layout/process2"/>
    <dgm:cxn modelId="{AC49C6F8-F614-40B5-AD5E-2DB760CDB163}" type="presOf" srcId="{85AE25ED-02D5-43BB-B652-F2BB460EDF8A}" destId="{512801C8-3BBA-46B1-90B4-BFB729AD9EC2}" srcOrd="0" destOrd="0" presId="urn:microsoft.com/office/officeart/2005/8/layout/process2"/>
    <dgm:cxn modelId="{372FA8FC-9D9E-4C92-98D9-A09570D73A81}" type="presOf" srcId="{3808B82A-238A-46EB-B818-82F3FD2B4549}" destId="{6211BB71-AF46-4665-A4DB-2A9A4703D114}" srcOrd="1" destOrd="0" presId="urn:microsoft.com/office/officeart/2005/8/layout/process2"/>
    <dgm:cxn modelId="{93042739-12B1-4EE9-B039-668F30CCC384}" type="presParOf" srcId="{43401D9C-C6C1-41F9-913B-D332C62ADF1B}" destId="{1A3171C6-5333-41AA-B86B-818CE8321C2A}" srcOrd="0" destOrd="0" presId="urn:microsoft.com/office/officeart/2005/8/layout/process2"/>
    <dgm:cxn modelId="{2B7ECBEC-4F4D-4A3F-A4BE-A967B05FEFA9}" type="presParOf" srcId="{43401D9C-C6C1-41F9-913B-D332C62ADF1B}" destId="{C98FA509-5E1E-4535-A9E7-0B5680C97188}" srcOrd="1" destOrd="0" presId="urn:microsoft.com/office/officeart/2005/8/layout/process2"/>
    <dgm:cxn modelId="{03278A54-ADB5-49C2-81CF-DB03EA64D6FE}" type="presParOf" srcId="{C98FA509-5E1E-4535-A9E7-0B5680C97188}" destId="{0337FD8B-9BA7-47BC-8DD8-A1158B3E2133}" srcOrd="0" destOrd="0" presId="urn:microsoft.com/office/officeart/2005/8/layout/process2"/>
    <dgm:cxn modelId="{23AE1FDC-D93C-42D0-B574-94057A13B7A2}" type="presParOf" srcId="{43401D9C-C6C1-41F9-913B-D332C62ADF1B}" destId="{42DA6B31-2613-4B34-A3FB-7EB80A34A3E6}" srcOrd="2" destOrd="0" presId="urn:microsoft.com/office/officeart/2005/8/layout/process2"/>
    <dgm:cxn modelId="{A30D2198-39EA-43E4-84FC-1333C0E66FFD}" type="presParOf" srcId="{43401D9C-C6C1-41F9-913B-D332C62ADF1B}" destId="{4FE38F98-C333-4E1A-8DC8-314A16678D3A}" srcOrd="3" destOrd="0" presId="urn:microsoft.com/office/officeart/2005/8/layout/process2"/>
    <dgm:cxn modelId="{19EAD3E2-6A09-4296-A62C-405C1E69E155}" type="presParOf" srcId="{4FE38F98-C333-4E1A-8DC8-314A16678D3A}" destId="{06237956-BED6-45E5-8913-013791A3E7B1}" srcOrd="0" destOrd="0" presId="urn:microsoft.com/office/officeart/2005/8/layout/process2"/>
    <dgm:cxn modelId="{4E4E4E8D-7AF8-441C-9205-319EC5A7F633}" type="presParOf" srcId="{43401D9C-C6C1-41F9-913B-D332C62ADF1B}" destId="{A9F19058-3547-4EB2-BDDB-7C6D2B465A97}" srcOrd="4" destOrd="0" presId="urn:microsoft.com/office/officeart/2005/8/layout/process2"/>
    <dgm:cxn modelId="{1F721F64-5F03-43EE-BB53-F1EFADAEC472}" type="presParOf" srcId="{43401D9C-C6C1-41F9-913B-D332C62ADF1B}" destId="{7B0B2C3A-78B5-48D9-B43B-CE43060FCC89}" srcOrd="5" destOrd="0" presId="urn:microsoft.com/office/officeart/2005/8/layout/process2"/>
    <dgm:cxn modelId="{739E6493-7118-4BF2-A367-ED341EA7419E}" type="presParOf" srcId="{7B0B2C3A-78B5-48D9-B43B-CE43060FCC89}" destId="{3533C7A7-5A50-4CF2-8799-B898B60A5A9C}" srcOrd="0" destOrd="0" presId="urn:microsoft.com/office/officeart/2005/8/layout/process2"/>
    <dgm:cxn modelId="{979B0AFE-A52B-4E9D-8654-7184A36CC458}" type="presParOf" srcId="{43401D9C-C6C1-41F9-913B-D332C62ADF1B}" destId="{AE590169-227C-4727-830E-187ED1C98884}" srcOrd="6" destOrd="0" presId="urn:microsoft.com/office/officeart/2005/8/layout/process2"/>
    <dgm:cxn modelId="{E9D93E1C-FD70-428F-A38F-0F31B6F532B5}" type="presParOf" srcId="{43401D9C-C6C1-41F9-913B-D332C62ADF1B}" destId="{DF855D8F-400A-4FED-8EAC-51005E06AE35}" srcOrd="7" destOrd="0" presId="urn:microsoft.com/office/officeart/2005/8/layout/process2"/>
    <dgm:cxn modelId="{74C7E704-0982-4DE7-80CC-72F47F064BBB}" type="presParOf" srcId="{DF855D8F-400A-4FED-8EAC-51005E06AE35}" destId="{247E8126-C8D8-42EA-AC21-F6E6C8E37461}" srcOrd="0" destOrd="0" presId="urn:microsoft.com/office/officeart/2005/8/layout/process2"/>
    <dgm:cxn modelId="{2DDCAF2E-3B67-4AE8-B625-DC0535F7A05A}" type="presParOf" srcId="{43401D9C-C6C1-41F9-913B-D332C62ADF1B}" destId="{512801C8-3BBA-46B1-90B4-BFB729AD9EC2}" srcOrd="8" destOrd="0" presId="urn:microsoft.com/office/officeart/2005/8/layout/process2"/>
    <dgm:cxn modelId="{18844AFC-8374-4A44-995F-9AA180DEE9B3}" type="presParOf" srcId="{43401D9C-C6C1-41F9-913B-D332C62ADF1B}" destId="{FA370CE3-39AD-43B6-803E-9FA366D3A6A2}" srcOrd="9" destOrd="0" presId="urn:microsoft.com/office/officeart/2005/8/layout/process2"/>
    <dgm:cxn modelId="{90A5562D-815E-44FF-9596-F3B534B8775B}" type="presParOf" srcId="{FA370CE3-39AD-43B6-803E-9FA366D3A6A2}" destId="{6211BB71-AF46-4665-A4DB-2A9A4703D114}" srcOrd="0" destOrd="0" presId="urn:microsoft.com/office/officeart/2005/8/layout/process2"/>
    <dgm:cxn modelId="{1A4D67E3-4A9E-4AFF-A350-8507DE614AA3}" type="presParOf" srcId="{43401D9C-C6C1-41F9-913B-D332C62ADF1B}" destId="{38D4F7DC-841F-48AC-80E2-43FA88450CF3}" srcOrd="10" destOrd="0" presId="urn:microsoft.com/office/officeart/2005/8/layout/process2"/>
    <dgm:cxn modelId="{72ACE929-1F58-4BD4-B7A5-ED8AA92D0F0B}" type="presParOf" srcId="{43401D9C-C6C1-41F9-913B-D332C62ADF1B}" destId="{1125D327-75A9-483F-AF1F-C3B759066C2D}" srcOrd="11" destOrd="0" presId="urn:microsoft.com/office/officeart/2005/8/layout/process2"/>
    <dgm:cxn modelId="{115DCA1C-DCB4-4303-8C39-F6FC74F7DC18}" type="presParOf" srcId="{1125D327-75A9-483F-AF1F-C3B759066C2D}" destId="{E1620E97-C954-4F5E-A022-E8FDA6B288E0}" srcOrd="0" destOrd="0" presId="urn:microsoft.com/office/officeart/2005/8/layout/process2"/>
    <dgm:cxn modelId="{72D3DA16-D48A-4E9B-A4A5-1BABB283342B}" type="presParOf" srcId="{43401D9C-C6C1-41F9-913B-D332C62ADF1B}" destId="{DE5B58A4-C038-40CE-B682-FB5CBF70B50F}" srcOrd="12"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EBA391-9194-4229-BDC4-79A1DCCE6942}">
      <dsp:nvSpPr>
        <dsp:cNvPr id="0" name=""/>
        <dsp:cNvSpPr/>
      </dsp:nvSpPr>
      <dsp:spPr>
        <a:xfrm>
          <a:off x="2338" y="0"/>
          <a:ext cx="2450998" cy="2439516"/>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s-ES" sz="1300" kern="1200" dirty="0">
              <a:latin typeface="Montserrat" panose="00000500000000000000" pitchFamily="2" charset="0"/>
            </a:rPr>
            <a:t>WP2</a:t>
          </a:r>
        </a:p>
        <a:p>
          <a:pPr marL="0" lvl="0" indent="0" algn="ctr" defTabSz="577850">
            <a:lnSpc>
              <a:spcPct val="90000"/>
            </a:lnSpc>
            <a:spcBef>
              <a:spcPct val="0"/>
            </a:spcBef>
            <a:spcAft>
              <a:spcPct val="35000"/>
            </a:spcAft>
            <a:buNone/>
          </a:pPr>
          <a:r>
            <a:rPr lang="es-ES" sz="1300" kern="1200" dirty="0">
              <a:latin typeface="Montserrat" panose="00000500000000000000" pitchFamily="2" charset="0"/>
            </a:rPr>
            <a:t>Mapa Cadena de Valor</a:t>
          </a:r>
        </a:p>
      </dsp:txBody>
      <dsp:txXfrm>
        <a:off x="2338" y="975806"/>
        <a:ext cx="2450998" cy="975806"/>
      </dsp:txXfrm>
    </dsp:sp>
    <dsp:sp modelId="{F48840AE-EB9F-402A-A236-16398CB76DF6}">
      <dsp:nvSpPr>
        <dsp:cNvPr id="0" name=""/>
        <dsp:cNvSpPr/>
      </dsp:nvSpPr>
      <dsp:spPr>
        <a:xfrm>
          <a:off x="821658" y="146370"/>
          <a:ext cx="812358" cy="812358"/>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FA587B-CF1F-48FE-8EA1-C20C5020C924}">
      <dsp:nvSpPr>
        <dsp:cNvPr id="0" name=""/>
        <dsp:cNvSpPr/>
      </dsp:nvSpPr>
      <dsp:spPr>
        <a:xfrm>
          <a:off x="2526866" y="0"/>
          <a:ext cx="2450998" cy="2439516"/>
        </a:xfrm>
        <a:prstGeom prst="roundRect">
          <a:avLst>
            <a:gd name="adj" fmla="val 10000"/>
          </a:avLst>
        </a:prstGeom>
        <a:solidFill>
          <a:schemeClr val="accent5">
            <a:hueOff val="-4050717"/>
            <a:satOff val="-275"/>
            <a:lumOff val="65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s-ES" sz="1300" kern="1200" dirty="0">
              <a:latin typeface="Montserrat" panose="00000500000000000000" pitchFamily="2" charset="0"/>
            </a:rPr>
            <a:t>WP3</a:t>
          </a:r>
        </a:p>
        <a:p>
          <a:pPr marL="0" lvl="0" indent="0" algn="ctr" defTabSz="577850">
            <a:lnSpc>
              <a:spcPct val="90000"/>
            </a:lnSpc>
            <a:spcBef>
              <a:spcPct val="0"/>
            </a:spcBef>
            <a:spcAft>
              <a:spcPct val="35000"/>
            </a:spcAft>
            <a:buNone/>
          </a:pPr>
          <a:r>
            <a:rPr lang="es-ES" sz="1300" kern="1200" dirty="0">
              <a:latin typeface="Montserrat" panose="00000500000000000000" pitchFamily="2" charset="0"/>
            </a:rPr>
            <a:t>Modelos de Negocio &amp; Benchmarking</a:t>
          </a:r>
        </a:p>
      </dsp:txBody>
      <dsp:txXfrm>
        <a:off x="2526866" y="975806"/>
        <a:ext cx="2450998" cy="975806"/>
      </dsp:txXfrm>
    </dsp:sp>
    <dsp:sp modelId="{91986ECC-716F-4CC2-A057-19CC80B19B3F}">
      <dsp:nvSpPr>
        <dsp:cNvPr id="0" name=""/>
        <dsp:cNvSpPr/>
      </dsp:nvSpPr>
      <dsp:spPr>
        <a:xfrm>
          <a:off x="3346186" y="146370"/>
          <a:ext cx="812358" cy="812358"/>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D204DB-F0F7-454C-B154-9139955BAC56}">
      <dsp:nvSpPr>
        <dsp:cNvPr id="0" name=""/>
        <dsp:cNvSpPr/>
      </dsp:nvSpPr>
      <dsp:spPr>
        <a:xfrm>
          <a:off x="5051394" y="0"/>
          <a:ext cx="2450998" cy="2439516"/>
        </a:xfrm>
        <a:prstGeom prst="roundRect">
          <a:avLst>
            <a:gd name="adj" fmla="val 10000"/>
          </a:avLst>
        </a:prstGeom>
        <a:solidFill>
          <a:schemeClr val="accent5">
            <a:hueOff val="-8101434"/>
            <a:satOff val="-551"/>
            <a:lumOff val="13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s-ES" sz="1300" kern="1200" dirty="0">
              <a:latin typeface="Montserrat" panose="00000500000000000000" pitchFamily="2" charset="0"/>
            </a:rPr>
            <a:t>WP4</a:t>
          </a:r>
        </a:p>
        <a:p>
          <a:pPr marL="0" lvl="0" indent="0" algn="ctr" defTabSz="577850">
            <a:lnSpc>
              <a:spcPct val="90000"/>
            </a:lnSpc>
            <a:spcBef>
              <a:spcPct val="0"/>
            </a:spcBef>
            <a:spcAft>
              <a:spcPct val="35000"/>
            </a:spcAft>
            <a:buNone/>
          </a:pPr>
          <a:r>
            <a:rPr lang="es-ES" sz="1300" kern="1200" dirty="0">
              <a:latin typeface="Montserrat" panose="00000500000000000000" pitchFamily="2" charset="0"/>
            </a:rPr>
            <a:t>Energy </a:t>
          </a:r>
          <a:r>
            <a:rPr lang="es-ES" sz="1300" kern="1200" dirty="0" err="1">
              <a:latin typeface="Montserrat" panose="00000500000000000000" pitchFamily="2" charset="0"/>
            </a:rPr>
            <a:t>Efficiency</a:t>
          </a:r>
          <a:r>
            <a:rPr lang="es-ES" sz="1300" kern="1200" dirty="0">
              <a:latin typeface="Montserrat" panose="00000500000000000000" pitchFamily="2" charset="0"/>
            </a:rPr>
            <a:t> Hub</a:t>
          </a:r>
        </a:p>
        <a:p>
          <a:pPr marL="0" lvl="0" indent="0" algn="ctr" defTabSz="577850">
            <a:lnSpc>
              <a:spcPct val="90000"/>
            </a:lnSpc>
            <a:spcBef>
              <a:spcPct val="0"/>
            </a:spcBef>
            <a:spcAft>
              <a:spcPct val="35000"/>
            </a:spcAft>
            <a:buNone/>
          </a:pPr>
          <a:r>
            <a:rPr lang="es-ES" sz="1300" kern="1200" dirty="0">
              <a:latin typeface="Montserrat" panose="00000500000000000000" pitchFamily="2" charset="0"/>
            </a:rPr>
            <a:t>Plataforma </a:t>
          </a:r>
          <a:r>
            <a:rPr lang="es-ES" sz="1300" kern="1200" dirty="0" err="1">
              <a:latin typeface="Montserrat" panose="00000500000000000000" pitchFamily="2" charset="0"/>
            </a:rPr>
            <a:t>Impawatt</a:t>
          </a:r>
          <a:r>
            <a:rPr lang="es-ES" sz="1300" kern="1200" dirty="0">
              <a:latin typeface="Montserrat" panose="00000500000000000000" pitchFamily="2" charset="0"/>
            </a:rPr>
            <a:t> </a:t>
          </a:r>
        </a:p>
      </dsp:txBody>
      <dsp:txXfrm>
        <a:off x="5051394" y="975806"/>
        <a:ext cx="2450998" cy="975806"/>
      </dsp:txXfrm>
    </dsp:sp>
    <dsp:sp modelId="{7E8CF37C-57A0-4802-B438-7A54E6DC3AB6}">
      <dsp:nvSpPr>
        <dsp:cNvPr id="0" name=""/>
        <dsp:cNvSpPr/>
      </dsp:nvSpPr>
      <dsp:spPr>
        <a:xfrm>
          <a:off x="5870714" y="146370"/>
          <a:ext cx="812358" cy="812358"/>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627709-35F0-4C84-A875-BACD1843BDC7}">
      <dsp:nvSpPr>
        <dsp:cNvPr id="0" name=""/>
        <dsp:cNvSpPr/>
      </dsp:nvSpPr>
      <dsp:spPr>
        <a:xfrm>
          <a:off x="7575922" y="0"/>
          <a:ext cx="2450998" cy="2439516"/>
        </a:xfrm>
        <a:prstGeom prst="roundRect">
          <a:avLst>
            <a:gd name="adj" fmla="val 10000"/>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s-ES" sz="1300" kern="1200" dirty="0">
              <a:latin typeface="Montserrat" panose="00000500000000000000" pitchFamily="2" charset="0"/>
            </a:rPr>
            <a:t>WP5</a:t>
          </a:r>
        </a:p>
        <a:p>
          <a:pPr marL="0" lvl="0" indent="0" algn="ctr" defTabSz="577850">
            <a:lnSpc>
              <a:spcPct val="90000"/>
            </a:lnSpc>
            <a:spcBef>
              <a:spcPct val="0"/>
            </a:spcBef>
            <a:spcAft>
              <a:spcPct val="35000"/>
            </a:spcAft>
            <a:buNone/>
          </a:pPr>
          <a:r>
            <a:rPr lang="es-ES" sz="1300" kern="1200" dirty="0">
              <a:latin typeface="Montserrat" panose="00000500000000000000" pitchFamily="2" charset="0"/>
            </a:rPr>
            <a:t>Sensibilización y desarrollo de conocimientos</a:t>
          </a:r>
        </a:p>
      </dsp:txBody>
      <dsp:txXfrm>
        <a:off x="7575922" y="975806"/>
        <a:ext cx="2450998" cy="975806"/>
      </dsp:txXfrm>
    </dsp:sp>
    <dsp:sp modelId="{C4DF4938-40EE-4146-834F-FEF01B02EC05}">
      <dsp:nvSpPr>
        <dsp:cNvPr id="0" name=""/>
        <dsp:cNvSpPr/>
      </dsp:nvSpPr>
      <dsp:spPr>
        <a:xfrm>
          <a:off x="8395242" y="146370"/>
          <a:ext cx="812358" cy="812358"/>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274791-EB3E-4FD0-8041-A8E7E857EC3E}">
      <dsp:nvSpPr>
        <dsp:cNvPr id="0" name=""/>
        <dsp:cNvSpPr/>
      </dsp:nvSpPr>
      <dsp:spPr>
        <a:xfrm>
          <a:off x="401170" y="1951612"/>
          <a:ext cx="9226918" cy="365927"/>
        </a:xfrm>
        <a:prstGeom prst="leftRightArrow">
          <a:avLst/>
        </a:prstGeom>
        <a:solidFill>
          <a:schemeClr val="accent5">
            <a:tint val="4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EA6355-71DA-4CFB-BFE5-BCCB2E926518}">
      <dsp:nvSpPr>
        <dsp:cNvPr id="0" name=""/>
        <dsp:cNvSpPr/>
      </dsp:nvSpPr>
      <dsp:spPr>
        <a:xfrm>
          <a:off x="1256307" y="311"/>
          <a:ext cx="1818553" cy="1091132"/>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dirty="0">
              <a:latin typeface="Montserrat" panose="00000500000000000000" pitchFamily="2" charset="0"/>
            </a:rPr>
            <a:t>WP1</a:t>
          </a:r>
        </a:p>
        <a:p>
          <a:pPr marL="0" lvl="0" indent="0" algn="ctr" defTabSz="666750">
            <a:lnSpc>
              <a:spcPct val="90000"/>
            </a:lnSpc>
            <a:spcBef>
              <a:spcPct val="0"/>
            </a:spcBef>
            <a:spcAft>
              <a:spcPct val="35000"/>
            </a:spcAft>
            <a:buNone/>
          </a:pPr>
          <a:r>
            <a:rPr lang="es-ES" sz="1500" kern="1200" dirty="0">
              <a:latin typeface="Montserrat" panose="00000500000000000000" pitchFamily="2" charset="0"/>
            </a:rPr>
            <a:t> Gestión y Coordinación del Proyecto</a:t>
          </a:r>
        </a:p>
      </dsp:txBody>
      <dsp:txXfrm>
        <a:off x="1256307" y="311"/>
        <a:ext cx="1818553" cy="1091132"/>
      </dsp:txXfrm>
    </dsp:sp>
    <dsp:sp modelId="{0A38AB9F-9234-4265-98B9-28FBD9BFDCC1}">
      <dsp:nvSpPr>
        <dsp:cNvPr id="0" name=""/>
        <dsp:cNvSpPr/>
      </dsp:nvSpPr>
      <dsp:spPr>
        <a:xfrm>
          <a:off x="3256715" y="311"/>
          <a:ext cx="1818553" cy="1091132"/>
        </a:xfrm>
        <a:prstGeom prst="rect">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dirty="0">
              <a:latin typeface="Montserrat" panose="00000500000000000000" pitchFamily="2" charset="0"/>
            </a:rPr>
            <a:t> WP 6 </a:t>
          </a:r>
        </a:p>
        <a:p>
          <a:pPr marL="0" lvl="0" indent="0" algn="ctr" defTabSz="666750">
            <a:lnSpc>
              <a:spcPct val="90000"/>
            </a:lnSpc>
            <a:spcBef>
              <a:spcPct val="0"/>
            </a:spcBef>
            <a:spcAft>
              <a:spcPct val="35000"/>
            </a:spcAft>
            <a:buNone/>
          </a:pPr>
          <a:r>
            <a:rPr lang="es-ES" sz="1500" kern="1200" dirty="0">
              <a:latin typeface="Montserrat" panose="00000500000000000000" pitchFamily="2" charset="0"/>
            </a:rPr>
            <a:t>Comunicación</a:t>
          </a:r>
        </a:p>
      </dsp:txBody>
      <dsp:txXfrm>
        <a:off x="3256715" y="311"/>
        <a:ext cx="1818553" cy="1091132"/>
      </dsp:txXfrm>
    </dsp:sp>
    <dsp:sp modelId="{5524FD44-C88A-48EC-ABDE-0EAAC82D6F61}">
      <dsp:nvSpPr>
        <dsp:cNvPr id="0" name=""/>
        <dsp:cNvSpPr/>
      </dsp:nvSpPr>
      <dsp:spPr>
        <a:xfrm>
          <a:off x="5257124" y="311"/>
          <a:ext cx="1818553" cy="1091132"/>
        </a:xfrm>
        <a:prstGeom prst="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dirty="0">
              <a:latin typeface="Montserrat" panose="00000500000000000000" pitchFamily="2" charset="0"/>
            </a:rPr>
            <a:t>WP7 Evaluación, replicación y resultados</a:t>
          </a:r>
        </a:p>
      </dsp:txBody>
      <dsp:txXfrm>
        <a:off x="5257124" y="311"/>
        <a:ext cx="1818553" cy="10911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3171C6-5333-41AA-B86B-818CE8321C2A}">
      <dsp:nvSpPr>
        <dsp:cNvPr id="0" name=""/>
        <dsp:cNvSpPr/>
      </dsp:nvSpPr>
      <dsp:spPr>
        <a:xfrm>
          <a:off x="30866" y="575"/>
          <a:ext cx="1842044" cy="47173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Producción</a:t>
          </a:r>
        </a:p>
      </dsp:txBody>
      <dsp:txXfrm>
        <a:off x="44683" y="14392"/>
        <a:ext cx="1814410" cy="444100"/>
      </dsp:txXfrm>
    </dsp:sp>
    <dsp:sp modelId="{C98FA509-5E1E-4535-A9E7-0B5680C97188}">
      <dsp:nvSpPr>
        <dsp:cNvPr id="0" name=""/>
        <dsp:cNvSpPr/>
      </dsp:nvSpPr>
      <dsp:spPr>
        <a:xfrm rot="5400000">
          <a:off x="863438" y="484104"/>
          <a:ext cx="176900" cy="2122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kern="1200"/>
        </a:p>
      </dsp:txBody>
      <dsp:txXfrm rot="-5400000">
        <a:off x="888204" y="501794"/>
        <a:ext cx="127368" cy="123830"/>
      </dsp:txXfrm>
    </dsp:sp>
    <dsp:sp modelId="{42DA6B31-2613-4B34-A3FB-7EB80A34A3E6}">
      <dsp:nvSpPr>
        <dsp:cNvPr id="0" name=""/>
        <dsp:cNvSpPr/>
      </dsp:nvSpPr>
      <dsp:spPr>
        <a:xfrm>
          <a:off x="30866" y="708178"/>
          <a:ext cx="1842044" cy="47173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a:t>Importación</a:t>
          </a:r>
        </a:p>
      </dsp:txBody>
      <dsp:txXfrm>
        <a:off x="44683" y="721995"/>
        <a:ext cx="1814410" cy="444100"/>
      </dsp:txXfrm>
    </dsp:sp>
    <dsp:sp modelId="{4FE38F98-C333-4E1A-8DC8-314A16678D3A}">
      <dsp:nvSpPr>
        <dsp:cNvPr id="0" name=""/>
        <dsp:cNvSpPr/>
      </dsp:nvSpPr>
      <dsp:spPr>
        <a:xfrm rot="5400000">
          <a:off x="863438" y="1191706"/>
          <a:ext cx="176900" cy="2122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kern="1200"/>
        </a:p>
      </dsp:txBody>
      <dsp:txXfrm rot="-5400000">
        <a:off x="888204" y="1209396"/>
        <a:ext cx="127368" cy="123830"/>
      </dsp:txXfrm>
    </dsp:sp>
    <dsp:sp modelId="{A9F19058-3547-4EB2-BDDB-7C6D2B465A97}">
      <dsp:nvSpPr>
        <dsp:cNvPr id="0" name=""/>
        <dsp:cNvSpPr/>
      </dsp:nvSpPr>
      <dsp:spPr>
        <a:xfrm>
          <a:off x="30866" y="1415780"/>
          <a:ext cx="1842044" cy="47173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a:t>Distribución</a:t>
          </a:r>
        </a:p>
      </dsp:txBody>
      <dsp:txXfrm>
        <a:off x="44683" y="1429597"/>
        <a:ext cx="1814410" cy="444100"/>
      </dsp:txXfrm>
    </dsp:sp>
    <dsp:sp modelId="{7B0B2C3A-78B5-48D9-B43B-CE43060FCC89}">
      <dsp:nvSpPr>
        <dsp:cNvPr id="0" name=""/>
        <dsp:cNvSpPr/>
      </dsp:nvSpPr>
      <dsp:spPr>
        <a:xfrm rot="5400000">
          <a:off x="863438" y="1899308"/>
          <a:ext cx="176900" cy="2122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kern="1200"/>
        </a:p>
      </dsp:txBody>
      <dsp:txXfrm rot="-5400000">
        <a:off x="888204" y="1916998"/>
        <a:ext cx="127368" cy="123830"/>
      </dsp:txXfrm>
    </dsp:sp>
    <dsp:sp modelId="{AE590169-227C-4727-830E-187ED1C98884}">
      <dsp:nvSpPr>
        <dsp:cNvPr id="0" name=""/>
        <dsp:cNvSpPr/>
      </dsp:nvSpPr>
      <dsp:spPr>
        <a:xfrm>
          <a:off x="30866" y="2123382"/>
          <a:ext cx="1842044" cy="47173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err="1"/>
            <a:t>Retail</a:t>
          </a:r>
          <a:endParaRPr lang="es-ES" sz="1800" kern="1200"/>
        </a:p>
      </dsp:txBody>
      <dsp:txXfrm>
        <a:off x="44683" y="2137199"/>
        <a:ext cx="1814410" cy="444100"/>
      </dsp:txXfrm>
    </dsp:sp>
    <dsp:sp modelId="{DF855D8F-400A-4FED-8EAC-51005E06AE35}">
      <dsp:nvSpPr>
        <dsp:cNvPr id="0" name=""/>
        <dsp:cNvSpPr/>
      </dsp:nvSpPr>
      <dsp:spPr>
        <a:xfrm rot="5400000">
          <a:off x="863438" y="2606910"/>
          <a:ext cx="176900" cy="2122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kern="1200"/>
        </a:p>
      </dsp:txBody>
      <dsp:txXfrm rot="-5400000">
        <a:off x="888204" y="2624600"/>
        <a:ext cx="127368" cy="123830"/>
      </dsp:txXfrm>
    </dsp:sp>
    <dsp:sp modelId="{512801C8-3BBA-46B1-90B4-BFB729AD9EC2}">
      <dsp:nvSpPr>
        <dsp:cNvPr id="0" name=""/>
        <dsp:cNvSpPr/>
      </dsp:nvSpPr>
      <dsp:spPr>
        <a:xfrm>
          <a:off x="30866" y="2830984"/>
          <a:ext cx="1842044" cy="471734"/>
        </a:xfrm>
        <a:prstGeom prst="roundRect">
          <a:avLst>
            <a:gd name="adj" fmla="val 10000"/>
          </a:avLst>
        </a:prstGeom>
        <a:solidFill>
          <a:srgbClr val="FF00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a:t>HORECA</a:t>
          </a:r>
        </a:p>
      </dsp:txBody>
      <dsp:txXfrm>
        <a:off x="44683" y="2844801"/>
        <a:ext cx="1814410" cy="444100"/>
      </dsp:txXfrm>
    </dsp:sp>
    <dsp:sp modelId="{FA370CE3-39AD-43B6-803E-9FA366D3A6A2}">
      <dsp:nvSpPr>
        <dsp:cNvPr id="0" name=""/>
        <dsp:cNvSpPr/>
      </dsp:nvSpPr>
      <dsp:spPr>
        <a:xfrm rot="5400000">
          <a:off x="863438" y="3314512"/>
          <a:ext cx="176900" cy="2122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kern="1200"/>
        </a:p>
      </dsp:txBody>
      <dsp:txXfrm rot="-5400000">
        <a:off x="888204" y="3332202"/>
        <a:ext cx="127368" cy="123830"/>
      </dsp:txXfrm>
    </dsp:sp>
    <dsp:sp modelId="{38D4F7DC-841F-48AC-80E2-43FA88450CF3}">
      <dsp:nvSpPr>
        <dsp:cNvPr id="0" name=""/>
        <dsp:cNvSpPr/>
      </dsp:nvSpPr>
      <dsp:spPr>
        <a:xfrm>
          <a:off x="30866" y="3538587"/>
          <a:ext cx="1842044" cy="47173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a:t>Consumidor</a:t>
          </a:r>
        </a:p>
      </dsp:txBody>
      <dsp:txXfrm>
        <a:off x="44683" y="3552404"/>
        <a:ext cx="1814410" cy="444100"/>
      </dsp:txXfrm>
    </dsp:sp>
    <dsp:sp modelId="{1125D327-75A9-483F-AF1F-C3B759066C2D}">
      <dsp:nvSpPr>
        <dsp:cNvPr id="0" name=""/>
        <dsp:cNvSpPr/>
      </dsp:nvSpPr>
      <dsp:spPr>
        <a:xfrm rot="5400000">
          <a:off x="863438" y="4022115"/>
          <a:ext cx="176900" cy="2122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kern="1200"/>
        </a:p>
      </dsp:txBody>
      <dsp:txXfrm rot="-5400000">
        <a:off x="888204" y="4039805"/>
        <a:ext cx="127368" cy="123830"/>
      </dsp:txXfrm>
    </dsp:sp>
    <dsp:sp modelId="{DE5B58A4-C038-40CE-B682-FB5CBF70B50F}">
      <dsp:nvSpPr>
        <dsp:cNvPr id="0" name=""/>
        <dsp:cNvSpPr/>
      </dsp:nvSpPr>
      <dsp:spPr>
        <a:xfrm>
          <a:off x="30866" y="4246189"/>
          <a:ext cx="1842044" cy="47173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Gestión residuos</a:t>
          </a:r>
        </a:p>
      </dsp:txBody>
      <dsp:txXfrm>
        <a:off x="44683" y="4260006"/>
        <a:ext cx="1814410" cy="444100"/>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63C6655-94C6-4095-8629-83AE23E8A717}" type="datetimeFigureOut">
              <a:rPr lang="es-ES" smtClean="0"/>
              <a:t>21/11/2025</a:t>
            </a:fld>
            <a:endParaRPr lang="es-ES"/>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1386FBF-2149-4892-BDF9-9A839E2CBFCB}" type="slidenum">
              <a:rPr lang="es-ES" smtClean="0"/>
              <a:t>‹Nº›</a:t>
            </a:fld>
            <a:endParaRPr lang="es-ES"/>
          </a:p>
        </p:txBody>
      </p:sp>
    </p:spTree>
    <p:extLst>
      <p:ext uri="{BB962C8B-B14F-4D97-AF65-F5344CB8AC3E}">
        <p14:creationId xmlns:p14="http://schemas.microsoft.com/office/powerpoint/2010/main" val="2378077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896f64f707_0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896f64f707_0_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s-ES" sz="1800">
                <a:effectLst/>
                <a:latin typeface="Segoe UI" panose="020B0502040204020203" pitchFamily="34" charset="0"/>
              </a:rPr>
              <a:t>La Cumbre del Clima de Naciones Unidas de 2024 (COP29) se celebrará del 11 al 22 de noviembre en Bakú (Azerbaiyán)</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s-ES" sz="1800">
              <a:effectLst/>
              <a:latin typeface="Arial" panose="020B0604020202020204" pitchFamily="34" charset="0"/>
            </a:endParaRPr>
          </a:p>
          <a:p>
            <a:endParaRPr lang="es-ES"/>
          </a:p>
        </p:txBody>
      </p:sp>
    </p:spTree>
    <p:extLst>
      <p:ext uri="{BB962C8B-B14F-4D97-AF65-F5344CB8AC3E}">
        <p14:creationId xmlns:p14="http://schemas.microsoft.com/office/powerpoint/2010/main" val="2277642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C14F3-E154-4C64-75FA-A6641BA61A6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4F81A86F-20DF-E68D-2D5A-E2D5D60F707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9EE40994-19E7-1C53-5B4F-DCB3A9793F06}"/>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3B33341A-73E7-7244-6E4C-28CE8631FB83}"/>
              </a:ext>
            </a:extLst>
          </p:cNvPr>
          <p:cNvSpPr>
            <a:spLocks noGrp="1"/>
          </p:cNvSpPr>
          <p:nvPr>
            <p:ph type="sldNum" sz="quarter" idx="5"/>
          </p:nvPr>
        </p:nvSpPr>
        <p:spPr/>
        <p:txBody>
          <a:bodyPr/>
          <a:lstStyle/>
          <a:p>
            <a:fld id="{81386FBF-2149-4892-BDF9-9A839E2CBFCB}" type="slidenum">
              <a:rPr lang="es-ES" smtClean="0"/>
              <a:t>12</a:t>
            </a:fld>
            <a:endParaRPr lang="es-ES"/>
          </a:p>
        </p:txBody>
      </p:sp>
    </p:spTree>
    <p:extLst>
      <p:ext uri="{BB962C8B-B14F-4D97-AF65-F5344CB8AC3E}">
        <p14:creationId xmlns:p14="http://schemas.microsoft.com/office/powerpoint/2010/main" val="2235769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81386FBF-2149-4892-BDF9-9A839E2CBFCB}" type="slidenum">
              <a:rPr lang="es-ES" smtClean="0"/>
              <a:t>13</a:t>
            </a:fld>
            <a:endParaRPr lang="es-ES"/>
          </a:p>
        </p:txBody>
      </p:sp>
    </p:spTree>
    <p:extLst>
      <p:ext uri="{BB962C8B-B14F-4D97-AF65-F5344CB8AC3E}">
        <p14:creationId xmlns:p14="http://schemas.microsoft.com/office/powerpoint/2010/main" val="3145372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81386FBF-2149-4892-BDF9-9A839E2CBFCB}" type="slidenum">
              <a:rPr lang="es-ES" smtClean="0"/>
              <a:t>14</a:t>
            </a:fld>
            <a:endParaRPr lang="es-ES"/>
          </a:p>
        </p:txBody>
      </p:sp>
    </p:spTree>
    <p:extLst>
      <p:ext uri="{BB962C8B-B14F-4D97-AF65-F5344CB8AC3E}">
        <p14:creationId xmlns:p14="http://schemas.microsoft.com/office/powerpoint/2010/main" val="2334922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39AD95-AC4C-F846-FD7A-9DB9DB80C6D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3D1A7027-A6AA-6BD9-1678-B54C57FD240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A375ACD2-5DFD-72D3-5AA3-0415646FF4CB}"/>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2C94688F-3E1D-3E27-712B-EE820B8B3CA4}"/>
              </a:ext>
            </a:extLst>
          </p:cNvPr>
          <p:cNvSpPr>
            <a:spLocks noGrp="1"/>
          </p:cNvSpPr>
          <p:nvPr>
            <p:ph type="sldNum" sz="quarter" idx="5"/>
          </p:nvPr>
        </p:nvSpPr>
        <p:spPr/>
        <p:txBody>
          <a:bodyPr/>
          <a:lstStyle/>
          <a:p>
            <a:fld id="{81386FBF-2149-4892-BDF9-9A839E2CBFCB}" type="slidenum">
              <a:rPr lang="es-ES" smtClean="0"/>
              <a:t>15</a:t>
            </a:fld>
            <a:endParaRPr lang="es-ES"/>
          </a:p>
        </p:txBody>
      </p:sp>
    </p:spTree>
    <p:extLst>
      <p:ext uri="{BB962C8B-B14F-4D97-AF65-F5344CB8AC3E}">
        <p14:creationId xmlns:p14="http://schemas.microsoft.com/office/powerpoint/2010/main" val="3453492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81386FBF-2149-4892-BDF9-9A839E2CBFCB}" type="slidenum">
              <a:rPr lang="es-ES" smtClean="0"/>
              <a:t>16</a:t>
            </a:fld>
            <a:endParaRPr lang="es-ES"/>
          </a:p>
        </p:txBody>
      </p:sp>
    </p:spTree>
    <p:extLst>
      <p:ext uri="{BB962C8B-B14F-4D97-AF65-F5344CB8AC3E}">
        <p14:creationId xmlns:p14="http://schemas.microsoft.com/office/powerpoint/2010/main" val="2701186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81386FBF-2149-4892-BDF9-9A839E2CBFCB}" type="slidenum">
              <a:rPr lang="es-ES" smtClean="0"/>
              <a:t>17</a:t>
            </a:fld>
            <a:endParaRPr lang="es-ES"/>
          </a:p>
        </p:txBody>
      </p:sp>
    </p:spTree>
    <p:extLst>
      <p:ext uri="{BB962C8B-B14F-4D97-AF65-F5344CB8AC3E}">
        <p14:creationId xmlns:p14="http://schemas.microsoft.com/office/powerpoint/2010/main" val="3025339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F3D4B3-DE47-2399-33B2-FFE3E69D3358}"/>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D03373A5-DC70-4BB5-0CE9-7FCDE3B3F2FF}"/>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93298F2-A00F-310F-F7EC-AEA048CB5B73}"/>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157280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F3D4B3-DE47-2399-33B2-FFE3E69D3358}"/>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D03373A5-DC70-4BB5-0CE9-7FCDE3B3F2FF}"/>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93298F2-A00F-310F-F7EC-AEA048CB5B73}"/>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1572805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81386FBF-2149-4892-BDF9-9A839E2CBFCB}" type="slidenum">
              <a:rPr lang="es-ES" smtClean="0"/>
              <a:t>20</a:t>
            </a:fld>
            <a:endParaRPr lang="es-ES"/>
          </a:p>
        </p:txBody>
      </p:sp>
    </p:spTree>
    <p:extLst>
      <p:ext uri="{BB962C8B-B14F-4D97-AF65-F5344CB8AC3E}">
        <p14:creationId xmlns:p14="http://schemas.microsoft.com/office/powerpoint/2010/main" val="116697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42939403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s-ES" sz="1100" dirty="0"/>
              <a:t>CO2: Dióxido de carbono. Producido durante la respiración de animales y plantas, y en la combustión de combustibles fósiles y materiales orgánicos. </a:t>
            </a:r>
          </a:p>
          <a:p>
            <a:r>
              <a:rPr lang="es-ES" sz="1100" dirty="0"/>
              <a:t>NO2: Dióxido de nitrógeno. Gas venenoso. Se forma principalmente a partir de la quema de combustibles fósiles en vehículos, plantas de energía y procesos industriales. También se genera durante la combustión de biomasa.</a:t>
            </a:r>
          </a:p>
          <a:p>
            <a:r>
              <a:rPr lang="es-ES" sz="1100" dirty="0"/>
              <a:t>CH4: Metano. Potente gas de efecto invernadero. Se produce de forma natural en procesos de descomposición anaeróbica en humedales, estómagos de rumiantes, y depósitos de gas natural. </a:t>
            </a:r>
          </a:p>
          <a:p>
            <a:r>
              <a:rPr lang="es-ES" sz="1100" dirty="0"/>
              <a:t>HFCS: Hidrofluorocarbonos. Se utilizan principalmente como refrigerantes, en la fabricación de espumas aislantes, en extintores de incendios y como propelentes en aerosoles. No dañan la capa de ozono, pero son gases de efecto invernadero con un alto potencial de calentamiento global.</a:t>
            </a:r>
          </a:p>
          <a:p>
            <a:r>
              <a:rPr lang="es-ES" sz="1100" dirty="0"/>
              <a:t>PFCS: Perfluorocarbonos. Se utilizan en la industria de semiconductores, en la fabricación de productos repelentes al agua y en procesos de metalurgia. Son gases de efecto invernadero extremadamente persistentes con un alto potencial de calentamiento global.</a:t>
            </a:r>
          </a:p>
          <a:p>
            <a:r>
              <a:rPr lang="es-ES" sz="1100" dirty="0"/>
              <a:t>SF6: Hexafluoruro de azufre. Se utiliza principalmente como aislante eléctrico en equipos de alta tensión y en algunas aplicaciones médicas. Es un gas de efecto invernadero muy potente, con un potencial de calentamiento global extremadamente alto y una vida atmosférica larga.</a:t>
            </a:r>
          </a:p>
          <a:p>
            <a:endParaRPr lang="it-IT" dirty="0"/>
          </a:p>
        </p:txBody>
      </p:sp>
    </p:spTree>
    <p:extLst>
      <p:ext uri="{BB962C8B-B14F-4D97-AF65-F5344CB8AC3E}">
        <p14:creationId xmlns:p14="http://schemas.microsoft.com/office/powerpoint/2010/main" val="1600542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s-ES" sz="1100"/>
              <a:t>CO2: Dióxido de carbono. Producido durante la respiración de animales y plantas, y en la combustión de combustibles fósiles y materiales orgánicos. </a:t>
            </a:r>
          </a:p>
          <a:p>
            <a:r>
              <a:rPr lang="es-ES" sz="1100"/>
              <a:t>NO2: Dióxido de nitrógeno. Gas venenoso. Se forma principalmente a partir de la quema de combustibles fósiles en vehículos, plantas de energía y procesos industriales. También se genera durante la combustión de biomasa.</a:t>
            </a:r>
          </a:p>
          <a:p>
            <a:r>
              <a:rPr lang="es-ES" sz="1100"/>
              <a:t>CH4: Metano. Potente gas de efecto invernadero. Se produce de forma natural en procesos de descomposición anaeróbica en humedales, estómagos de rumiantes, y depósitos de gas natural. </a:t>
            </a:r>
          </a:p>
          <a:p>
            <a:r>
              <a:rPr lang="es-ES" sz="1100"/>
              <a:t>HFCS: Hidrofluorocarbonos. Se utilizan principalmente como refrigerantes, en la fabricación de espumas aislantes, en extintores de incendios y como propelentes en aerosoles. No dañan la capa de ozono, pero son gases de efecto invernadero con un alto potencial de calentamiento global.</a:t>
            </a:r>
          </a:p>
          <a:p>
            <a:r>
              <a:rPr lang="es-ES" sz="1100"/>
              <a:t>PFCS: Perfluorocarbonos. Se utilizan en la industria de semiconductores, en la fabricación de productos repelentes al agua y en procesos de metalurgia. Son gases de efecto invernadero extremadamente persistentes con un alto potencial de calentamiento global.</a:t>
            </a:r>
          </a:p>
          <a:p>
            <a:r>
              <a:rPr lang="es-ES" sz="1100"/>
              <a:t>SF6: Hexafluoruro de azufre. Se utiliza principalmente como aislante eléctrico en equipos de alta tensión y en algunas aplicaciones médicas. Es un gas de efecto invernadero muy potente, con un potencial de calentamiento global extremadamente alto y una vida atmosférica larga.</a:t>
            </a:r>
          </a:p>
          <a:p>
            <a:endParaRPr lang="it-IT"/>
          </a:p>
        </p:txBody>
      </p:sp>
    </p:spTree>
    <p:extLst>
      <p:ext uri="{BB962C8B-B14F-4D97-AF65-F5344CB8AC3E}">
        <p14:creationId xmlns:p14="http://schemas.microsoft.com/office/powerpoint/2010/main" val="40446712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81386FBF-2149-4892-BDF9-9A839E2CBFCB}" type="slidenum">
              <a:rPr lang="es-ES" smtClean="0"/>
              <a:t>23</a:t>
            </a:fld>
            <a:endParaRPr lang="es-ES"/>
          </a:p>
        </p:txBody>
      </p:sp>
    </p:spTree>
    <p:extLst>
      <p:ext uri="{BB962C8B-B14F-4D97-AF65-F5344CB8AC3E}">
        <p14:creationId xmlns:p14="http://schemas.microsoft.com/office/powerpoint/2010/main" val="18232285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a:t>Se ruega a cada socio que busque una fuente de información específica sobre los datos en su país de origen.</a:t>
            </a:r>
          </a:p>
        </p:txBody>
      </p:sp>
    </p:spTree>
    <p:extLst>
      <p:ext uri="{BB962C8B-B14F-4D97-AF65-F5344CB8AC3E}">
        <p14:creationId xmlns:p14="http://schemas.microsoft.com/office/powerpoint/2010/main" val="18340211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a:t>Se ruega que cada socio utilice datos y gráficos de fuentes de su país de origen </a:t>
            </a:r>
          </a:p>
        </p:txBody>
      </p:sp>
    </p:spTree>
    <p:extLst>
      <p:ext uri="{BB962C8B-B14F-4D97-AF65-F5344CB8AC3E}">
        <p14:creationId xmlns:p14="http://schemas.microsoft.com/office/powerpoint/2010/main" val="13447849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28880555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s-ES" sz="1800">
                <a:effectLst/>
                <a:latin typeface="Segoe UI" panose="020B0502040204020203" pitchFamily="34" charset="0"/>
              </a:rPr>
              <a:t>Aclaración: el maxímetro es un instrumento que utilizan las distribuidoras / comercializadoras, o </a:t>
            </a:r>
            <a:r>
              <a:rPr lang="es-ES" sz="1800" err="1">
                <a:effectLst/>
                <a:latin typeface="Segoe UI" panose="020B0502040204020203" pitchFamily="34" charset="0"/>
              </a:rPr>
              <a:t>tb</a:t>
            </a:r>
            <a:r>
              <a:rPr lang="es-ES" sz="1800">
                <a:effectLst/>
                <a:latin typeface="Segoe UI" panose="020B0502040204020203" pitchFamily="34" charset="0"/>
              </a:rPr>
              <a:t> puede ser consultado por cada pyme usuaria, SI PAGA UN ALQUILER MENSUAL PARA ELLO ( UNOS 10-12 EUROS)  son costes de alquiler y se facturarían como el alquiler del contador.</a:t>
            </a:r>
            <a:endParaRPr lang="it-IT"/>
          </a:p>
        </p:txBody>
      </p:sp>
    </p:spTree>
    <p:extLst>
      <p:ext uri="{BB962C8B-B14F-4D97-AF65-F5344CB8AC3E}">
        <p14:creationId xmlns:p14="http://schemas.microsoft.com/office/powerpoint/2010/main" val="39050634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buFont typeface="Arial" panose="020B0604020202020204" pitchFamily="34" charset="0"/>
              <a:buChar char="•"/>
            </a:pPr>
            <a:r>
              <a:rPr lang="es-ES"/>
              <a:t>La principal función de una batería de condensadores es suministrar potencia reactiva (medida en </a:t>
            </a:r>
            <a:r>
              <a:rPr lang="es-ES" err="1"/>
              <a:t>VARs</a:t>
            </a:r>
            <a:r>
              <a:rPr lang="es-ES"/>
              <a:t>) que de otro modo tendría que ser provista por la red eléctrica. Esto se hace para equilibrar la potencia reactiva consumida por cargas inductivas como motores y transformadores.</a:t>
            </a:r>
          </a:p>
          <a:p>
            <a:r>
              <a:rPr lang="es-ES"/>
              <a:t>Al disminuir el consumo de potencia reactiva de la red, se reducen las pérdidas por calentamiento en los conductores y se puede reducir el coste de las facturas eléctricas, ya que muchas tarifas incluyen cargos adicionales por consumo excesivo de potencia reactiva.</a:t>
            </a:r>
          </a:p>
          <a:p>
            <a:r>
              <a:rPr lang="es-ES"/>
              <a:t>Un mejor factor de potencia (</a:t>
            </a:r>
            <a:r>
              <a:rPr lang="es-ES">
                <a:latin typeface="+mj-lt"/>
              </a:rPr>
              <a:t>cos φ</a:t>
            </a:r>
            <a:r>
              <a:rPr lang="es-ES"/>
              <a:t> cercano a 1) significa que la energía suministrada se utiliza de manera más eficiente. Las empresas de suministro eléctrico penalizan a los usuarios con un factor de potencia bajo, por lo que mejorarlo puede resultar en ahorros significativos.</a:t>
            </a:r>
          </a:p>
          <a:p>
            <a:r>
              <a:rPr lang="es-ES"/>
              <a:t>Al liberar capacidad en la red de distribución, se puede aprovechar mejor la infraestructura existente sin necesidad de ampliarla, lo que es beneficioso tanto para el proveedor como para el consumidor de electricidad.</a:t>
            </a:r>
          </a:p>
          <a:p>
            <a:r>
              <a:rPr lang="es-ES"/>
              <a:t>Menos potencia reactiva circulando por el sistema implica menores pérdidas de energía en forma de calor en los conductores y transformadores, aumentando la eficiencia general del sistema eléctrico.</a:t>
            </a:r>
          </a:p>
          <a:p>
            <a:endParaRPr lang="it-IT"/>
          </a:p>
        </p:txBody>
      </p:sp>
    </p:spTree>
    <p:extLst>
      <p:ext uri="{BB962C8B-B14F-4D97-AF65-F5344CB8AC3E}">
        <p14:creationId xmlns:p14="http://schemas.microsoft.com/office/powerpoint/2010/main" val="6604010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16964155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2106085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908038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32527828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37197428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8687431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5035724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s-ES" sz="900" b="1" dirty="0">
                <a:latin typeface="+mn-lt"/>
              </a:rPr>
              <a:t>Eficiencia Energética</a:t>
            </a:r>
            <a:r>
              <a:rPr lang="es-ES" sz="900" dirty="0">
                <a:latin typeface="+mn-lt"/>
              </a:rPr>
              <a:t>: Un mantenimiento adecuado y regular puede optimizar el rendimiento de los equipos de climatización, lo que reduce el consumo de energía y, por ende, los costos operativos. Las acciones preventivas y correctivas más allá de lo que la normativa impone aseguran que los equipos funcionen de manera óptima.</a:t>
            </a:r>
          </a:p>
          <a:p>
            <a:r>
              <a:rPr lang="es-ES" sz="900" b="1" dirty="0">
                <a:latin typeface="+mn-lt"/>
              </a:rPr>
              <a:t>Durabilidad de los Equipos</a:t>
            </a:r>
            <a:r>
              <a:rPr lang="es-ES" sz="900" dirty="0">
                <a:latin typeface="+mn-lt"/>
              </a:rPr>
              <a:t>: La inclusión de actuaciones que no solo cumplen con la normativa, sino que también se enfocan en la mejora y conservación de los equipos, puede extender la vida útil de los mismos. Esto previene fallos prematuros y reduce la necesidad de reemplazos costosos.</a:t>
            </a:r>
          </a:p>
          <a:p>
            <a:r>
              <a:rPr lang="es-ES" sz="900" b="1" dirty="0">
                <a:latin typeface="+mn-lt"/>
              </a:rPr>
              <a:t>Calidad del Aire y Confort</a:t>
            </a:r>
            <a:r>
              <a:rPr lang="es-ES" sz="900" dirty="0">
                <a:latin typeface="+mn-lt"/>
              </a:rPr>
              <a:t>: Un mantenimiento constante garantiza que los sistemas de climatización proporcionen un aire de buena calidad y mantengan un ambiente confortable. Esto es especialmente importante en entornos laborales y residenciales, donde la calidad del aire afecta la salud y el bienestar.</a:t>
            </a:r>
          </a:p>
          <a:p>
            <a:r>
              <a:rPr lang="es-ES" sz="900" b="1" dirty="0">
                <a:latin typeface="+mn-lt"/>
              </a:rPr>
              <a:t>Cumplimiento Normativo</a:t>
            </a:r>
            <a:r>
              <a:rPr lang="es-ES" sz="900" dirty="0">
                <a:latin typeface="+mn-lt"/>
              </a:rPr>
              <a:t>: Asegurarse de que todas las intervenciones cumplan con las normativas vigentes evita posibles sanciones y garantiza la seguridad de las instalaciones.</a:t>
            </a:r>
          </a:p>
          <a:p>
            <a:r>
              <a:rPr lang="es-ES" sz="900" b="1" dirty="0">
                <a:latin typeface="+mn-lt"/>
              </a:rPr>
              <a:t>Relación de Colaboración con el Proveedor</a:t>
            </a:r>
            <a:r>
              <a:rPr lang="es-ES" sz="900" dirty="0">
                <a:latin typeface="+mn-lt"/>
              </a:rPr>
              <a:t>: Mantener una relación estrecha y colaborativa con el proveedor de mantenimiento fomenta la confianza y la comunicación. Esto permite una respuesta rápida y eficiente a cualquier incidencia y facilita la implementación de mejoras continuas en los sistemas de climatización.</a:t>
            </a:r>
            <a:br>
              <a:rPr lang="es-ES" sz="900" dirty="0">
                <a:latin typeface="+mn-lt"/>
              </a:rPr>
            </a:br>
            <a:br>
              <a:rPr lang="es-ES" sz="900" dirty="0">
                <a:latin typeface="+mn-lt"/>
              </a:rPr>
            </a:br>
            <a:r>
              <a:rPr lang="es-ES" sz="900" dirty="0">
                <a:latin typeface="+mn-lt"/>
              </a:rPr>
              <a:t>(Comentario Marianella: </a:t>
            </a:r>
            <a:r>
              <a:rPr lang="es-ES" sz="900" dirty="0">
                <a:effectLst/>
                <a:latin typeface="+mn-lt"/>
              </a:rPr>
              <a:t>Tener en cuenta que por normativa es obligatorio, sobre todo para empresas de cierto tamaño y con espacios de publica concurrencia el contar con contratos de mantenimiento y pasar inspecciones periódicas. Agregaría la importancia de tener un buen contrato que incluya, más allá de las actuaciones que la normativa impone, actuaciones que mejoren los consumos, la durabilidad de los equipos en buenas condiciones. Mantener una relación de colaboración con el proveedor). </a:t>
            </a:r>
          </a:p>
          <a:p>
            <a:endParaRPr lang="es-ES" dirty="0"/>
          </a:p>
          <a:p>
            <a:endParaRPr lang="it-IT" dirty="0"/>
          </a:p>
        </p:txBody>
      </p:sp>
    </p:spTree>
    <p:extLst>
      <p:ext uri="{BB962C8B-B14F-4D97-AF65-F5344CB8AC3E}">
        <p14:creationId xmlns:p14="http://schemas.microsoft.com/office/powerpoint/2010/main" val="11429480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38759583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26533949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26171201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81386FBF-2149-4892-BDF9-9A839E2CBFCB}" type="slidenum">
              <a:rPr lang="es-ES" smtClean="0"/>
              <a:t>39</a:t>
            </a:fld>
            <a:endParaRPr lang="es-ES"/>
          </a:p>
        </p:txBody>
      </p:sp>
    </p:spTree>
    <p:extLst>
      <p:ext uri="{BB962C8B-B14F-4D97-AF65-F5344CB8AC3E}">
        <p14:creationId xmlns:p14="http://schemas.microsoft.com/office/powerpoint/2010/main" val="32630944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676798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solidFill>
                  <a:srgbClr val="202124"/>
                </a:solidFill>
                <a:latin typeface="+mj-lt"/>
              </a:rPr>
              <a:t>un retorno de inversión favorable a medio y largo plazo</a:t>
            </a:r>
            <a:endParaRPr lang="es-ES"/>
          </a:p>
        </p:txBody>
      </p:sp>
    </p:spTree>
    <p:extLst>
      <p:ext uri="{BB962C8B-B14F-4D97-AF65-F5344CB8AC3E}">
        <p14:creationId xmlns:p14="http://schemas.microsoft.com/office/powerpoint/2010/main" val="38386303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10228624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14582365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17716953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it-IT" dirty="0" err="1"/>
              <a:t>Comentario</a:t>
            </a:r>
            <a:r>
              <a:rPr lang="it-IT" dirty="0"/>
              <a:t>  </a:t>
            </a:r>
            <a:r>
              <a:rPr lang="it-IT" dirty="0" err="1"/>
              <a:t>Maríanella</a:t>
            </a:r>
            <a:r>
              <a:rPr lang="it-IT" dirty="0"/>
              <a:t>: </a:t>
            </a:r>
            <a:r>
              <a:rPr lang="es-ES" sz="1800" dirty="0">
                <a:effectLst/>
                <a:latin typeface="Segoe UI" panose="020B0502040204020203" pitchFamily="34" charset="0"/>
              </a:rPr>
              <a:t>Se podría explicar algo de lo beneficios del autoconsumo y en cuando se pueden generar excesos que después repercuten en ahorros. </a:t>
            </a:r>
            <a:endParaRPr lang="es-ES" sz="1800" dirty="0">
              <a:effectLst/>
              <a:latin typeface="Arial" panose="020B0604020202020204" pitchFamily="34" charset="0"/>
            </a:endParaRPr>
          </a:p>
          <a:p>
            <a:endParaRPr lang="it-IT" dirty="0"/>
          </a:p>
        </p:txBody>
      </p:sp>
    </p:spTree>
    <p:extLst>
      <p:ext uri="{BB962C8B-B14F-4D97-AF65-F5344CB8AC3E}">
        <p14:creationId xmlns:p14="http://schemas.microsoft.com/office/powerpoint/2010/main" val="9459709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s-ES" sz="900" b="1" dirty="0"/>
              <a:t>Schneider Electric </a:t>
            </a:r>
            <a:r>
              <a:rPr lang="es-ES" sz="900" b="1" dirty="0" err="1"/>
              <a:t>EcoStruxure</a:t>
            </a:r>
            <a:r>
              <a:rPr lang="es-ES" sz="900" dirty="0"/>
              <a:t>: </a:t>
            </a:r>
            <a:r>
              <a:rPr lang="es-ES" sz="900" dirty="0" err="1"/>
              <a:t>EcoStruxure</a:t>
            </a:r>
            <a:r>
              <a:rPr lang="es-ES" sz="900" dirty="0"/>
              <a:t> es una plataforma </a:t>
            </a:r>
            <a:r>
              <a:rPr lang="es-ES" sz="900" dirty="0" err="1"/>
              <a:t>IoT</a:t>
            </a:r>
            <a:r>
              <a:rPr lang="es-ES" sz="900" dirty="0"/>
              <a:t> de Schneider Electric que ofrece soluciones de gestión energética y automatización en múltiples industrias. Proporciona herramientas para monitorizar y optimizar el uso de energía en edificios, industrias y centros de datos.</a:t>
            </a:r>
          </a:p>
          <a:p>
            <a:r>
              <a:rPr lang="es-ES" sz="900" b="1" dirty="0"/>
              <a:t>Siemens </a:t>
            </a:r>
            <a:r>
              <a:rPr lang="es-ES" sz="900" b="1" dirty="0" err="1"/>
              <a:t>Desigo</a:t>
            </a:r>
            <a:r>
              <a:rPr lang="es-ES" sz="900" b="1" dirty="0"/>
              <a:t> CC</a:t>
            </a:r>
            <a:r>
              <a:rPr lang="es-ES" sz="900" dirty="0"/>
              <a:t>: </a:t>
            </a:r>
            <a:r>
              <a:rPr lang="es-ES" sz="900" dirty="0" err="1"/>
              <a:t>Desigo</a:t>
            </a:r>
            <a:r>
              <a:rPr lang="es-ES" sz="900" dirty="0"/>
              <a:t> CC es una solución integral de Siemens para la gestión de edificios, que incluye funcionalidades para la monitorización y el control del consumo energético. Permite integrar diferentes sistemas de edificios en una plataforma unificada, facilitando la gestión energética y el mantenimiento.</a:t>
            </a:r>
          </a:p>
          <a:p>
            <a:r>
              <a:rPr lang="es-ES" sz="900" b="1" dirty="0"/>
              <a:t>Johnson </a:t>
            </a:r>
            <a:r>
              <a:rPr lang="es-ES" sz="900" b="1" dirty="0" err="1"/>
              <a:t>Controls</a:t>
            </a:r>
            <a:r>
              <a:rPr lang="es-ES" sz="900" b="1" dirty="0"/>
              <a:t> </a:t>
            </a:r>
            <a:r>
              <a:rPr lang="es-ES" sz="900" b="1" dirty="0" err="1"/>
              <a:t>Metasys</a:t>
            </a:r>
            <a:r>
              <a:rPr lang="es-ES" sz="900" dirty="0"/>
              <a:t>: </a:t>
            </a:r>
            <a:r>
              <a:rPr lang="es-ES" sz="900" dirty="0" err="1"/>
              <a:t>Metasys</a:t>
            </a:r>
            <a:r>
              <a:rPr lang="es-ES" sz="900" dirty="0"/>
              <a:t> es un sistema de gestión de edificios de Johnson </a:t>
            </a:r>
            <a:r>
              <a:rPr lang="es-ES" sz="900" dirty="0" err="1"/>
              <a:t>Controls</a:t>
            </a:r>
            <a:r>
              <a:rPr lang="es-ES" sz="900" dirty="0"/>
              <a:t> que incluye capacidades avanzadas de monitoreo y gestión energética. Ayuda a los administradores de edificios a mejorar la eficiencia energética, reducir costos y garantizar un entorno cómodo para los ocupantes.</a:t>
            </a:r>
          </a:p>
          <a:p>
            <a:r>
              <a:rPr lang="es-ES" sz="900" b="1" dirty="0"/>
              <a:t>Honeywell </a:t>
            </a:r>
            <a:r>
              <a:rPr lang="es-ES" sz="900" b="1" dirty="0" err="1"/>
              <a:t>Forge</a:t>
            </a:r>
            <a:r>
              <a:rPr lang="es-ES" sz="900" dirty="0"/>
              <a:t>: Honeywell </a:t>
            </a:r>
            <a:r>
              <a:rPr lang="es-ES" sz="900" dirty="0" err="1"/>
              <a:t>Forge</a:t>
            </a:r>
            <a:r>
              <a:rPr lang="es-ES" sz="900" dirty="0"/>
              <a:t> es una plataforma de software empresarial que ofrece soluciones para la gestión de edificios inteligentes, incluyendo la monitorización y optimización del uso de energía. Utiliza análisis avanzado y aprendizaje automático para mejorar la eficiencia energética y la sostenibilidad.</a:t>
            </a:r>
          </a:p>
          <a:p>
            <a:r>
              <a:rPr lang="es-ES" sz="900" b="1" dirty="0"/>
              <a:t>ABB </a:t>
            </a:r>
            <a:r>
              <a:rPr lang="es-ES" sz="900" b="1" dirty="0" err="1"/>
              <a:t>Ability</a:t>
            </a:r>
            <a:r>
              <a:rPr lang="es-ES" sz="900" b="1" dirty="0"/>
              <a:t>™ Energy Manager</a:t>
            </a:r>
            <a:r>
              <a:rPr lang="es-ES" sz="900" dirty="0"/>
              <a:t>: ABB </a:t>
            </a:r>
            <a:r>
              <a:rPr lang="es-ES" sz="900" dirty="0" err="1"/>
              <a:t>Ability</a:t>
            </a:r>
            <a:r>
              <a:rPr lang="es-ES" sz="900" dirty="0"/>
              <a:t>™ Energy Manager es una herramienta basada en la nube para la monitorización y gestión energética. Proporciona análisis detallados del consumo de energía, identifica oportunidades de ahorro y optimiza el uso de recursos energéticos en diversas aplicaciones industriales y comerciales.</a:t>
            </a:r>
          </a:p>
          <a:p>
            <a:endParaRPr lang="it-IT" dirty="0"/>
          </a:p>
        </p:txBody>
      </p:sp>
    </p:spTree>
    <p:extLst>
      <p:ext uri="{BB962C8B-B14F-4D97-AF65-F5344CB8AC3E}">
        <p14:creationId xmlns:p14="http://schemas.microsoft.com/office/powerpoint/2010/main" val="21446533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s-ES" sz="900" b="1" dirty="0"/>
              <a:t>Schneider Electric </a:t>
            </a:r>
            <a:r>
              <a:rPr lang="es-ES" sz="900" b="1" dirty="0" err="1"/>
              <a:t>EcoStruxure</a:t>
            </a:r>
            <a:r>
              <a:rPr lang="es-ES" sz="900" dirty="0"/>
              <a:t>: </a:t>
            </a:r>
            <a:r>
              <a:rPr lang="es-ES" sz="900" dirty="0" err="1"/>
              <a:t>EcoStruxure</a:t>
            </a:r>
            <a:r>
              <a:rPr lang="es-ES" sz="900" dirty="0"/>
              <a:t> es una plataforma </a:t>
            </a:r>
            <a:r>
              <a:rPr lang="es-ES" sz="900" dirty="0" err="1"/>
              <a:t>IoT</a:t>
            </a:r>
            <a:r>
              <a:rPr lang="es-ES" sz="900" dirty="0"/>
              <a:t> de Schneider Electric que ofrece soluciones de gestión energética y automatización en múltiples industrias. Proporciona herramientas para monitorizar y optimizar el uso de energía en edificios, industrias y centros de datos.</a:t>
            </a:r>
          </a:p>
          <a:p>
            <a:r>
              <a:rPr lang="es-ES" sz="900" b="1" dirty="0"/>
              <a:t>Siemens </a:t>
            </a:r>
            <a:r>
              <a:rPr lang="es-ES" sz="900" b="1" dirty="0" err="1"/>
              <a:t>Desigo</a:t>
            </a:r>
            <a:r>
              <a:rPr lang="es-ES" sz="900" b="1" dirty="0"/>
              <a:t> CC</a:t>
            </a:r>
            <a:r>
              <a:rPr lang="es-ES" sz="900" dirty="0"/>
              <a:t>: </a:t>
            </a:r>
            <a:r>
              <a:rPr lang="es-ES" sz="900" dirty="0" err="1"/>
              <a:t>Desigo</a:t>
            </a:r>
            <a:r>
              <a:rPr lang="es-ES" sz="900" dirty="0"/>
              <a:t> CC es una solución integral de Siemens para la gestión de edificios, que incluye funcionalidades para la monitorización y el control del consumo energético. Permite integrar diferentes sistemas de edificios en una plataforma unificada, facilitando la gestión energética y el mantenimiento.</a:t>
            </a:r>
          </a:p>
          <a:p>
            <a:r>
              <a:rPr lang="es-ES" sz="900" b="1" dirty="0"/>
              <a:t>Johnson </a:t>
            </a:r>
            <a:r>
              <a:rPr lang="es-ES" sz="900" b="1" dirty="0" err="1"/>
              <a:t>Controls</a:t>
            </a:r>
            <a:r>
              <a:rPr lang="es-ES" sz="900" b="1" dirty="0"/>
              <a:t> </a:t>
            </a:r>
            <a:r>
              <a:rPr lang="es-ES" sz="900" b="1" dirty="0" err="1"/>
              <a:t>Metasys</a:t>
            </a:r>
            <a:r>
              <a:rPr lang="es-ES" sz="900" dirty="0"/>
              <a:t>: </a:t>
            </a:r>
            <a:r>
              <a:rPr lang="es-ES" sz="900" dirty="0" err="1"/>
              <a:t>Metasys</a:t>
            </a:r>
            <a:r>
              <a:rPr lang="es-ES" sz="900" dirty="0"/>
              <a:t> es un sistema de gestión de edificios de Johnson </a:t>
            </a:r>
            <a:r>
              <a:rPr lang="es-ES" sz="900" dirty="0" err="1"/>
              <a:t>Controls</a:t>
            </a:r>
            <a:r>
              <a:rPr lang="es-ES" sz="900" dirty="0"/>
              <a:t> que incluye capacidades avanzadas de monitoreo y gestión energética. Ayuda a los administradores de edificios a mejorar la eficiencia energética, reducir costos y garantizar un entorno cómodo para los ocupantes.</a:t>
            </a:r>
          </a:p>
          <a:p>
            <a:r>
              <a:rPr lang="es-ES" sz="900" b="1" dirty="0"/>
              <a:t>Honeywell </a:t>
            </a:r>
            <a:r>
              <a:rPr lang="es-ES" sz="900" b="1" dirty="0" err="1"/>
              <a:t>Forge</a:t>
            </a:r>
            <a:r>
              <a:rPr lang="es-ES" sz="900" dirty="0"/>
              <a:t>: Honeywell </a:t>
            </a:r>
            <a:r>
              <a:rPr lang="es-ES" sz="900" dirty="0" err="1"/>
              <a:t>Forge</a:t>
            </a:r>
            <a:r>
              <a:rPr lang="es-ES" sz="900" dirty="0"/>
              <a:t> es una plataforma de software empresarial que ofrece soluciones para la gestión de edificios inteligentes, incluyendo la monitorización y optimización del uso de energía. Utiliza análisis avanzado y aprendizaje automático para mejorar la eficiencia energética y la sostenibilidad.</a:t>
            </a:r>
          </a:p>
          <a:p>
            <a:r>
              <a:rPr lang="es-ES" sz="900" b="1" dirty="0"/>
              <a:t>ABB </a:t>
            </a:r>
            <a:r>
              <a:rPr lang="es-ES" sz="900" b="1" dirty="0" err="1"/>
              <a:t>Ability</a:t>
            </a:r>
            <a:r>
              <a:rPr lang="es-ES" sz="900" b="1" dirty="0"/>
              <a:t>™ Energy Manager</a:t>
            </a:r>
            <a:r>
              <a:rPr lang="es-ES" sz="900" dirty="0"/>
              <a:t>: ABB </a:t>
            </a:r>
            <a:r>
              <a:rPr lang="es-ES" sz="900" dirty="0" err="1"/>
              <a:t>Ability</a:t>
            </a:r>
            <a:r>
              <a:rPr lang="es-ES" sz="900" dirty="0"/>
              <a:t>™ Energy Manager es una herramienta basada en la nube para la monitorización y gestión energética. Proporciona análisis detallados del consumo de energía, identifica oportunidades de ahorro y optimiza el uso de recursos energéticos en diversas aplicaciones industriales y comerciales.</a:t>
            </a:r>
          </a:p>
          <a:p>
            <a:endParaRPr lang="it-IT" dirty="0"/>
          </a:p>
        </p:txBody>
      </p:sp>
    </p:spTree>
    <p:extLst>
      <p:ext uri="{BB962C8B-B14F-4D97-AF65-F5344CB8AC3E}">
        <p14:creationId xmlns:p14="http://schemas.microsoft.com/office/powerpoint/2010/main" val="28689391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26593204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1759454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13712091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1835675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2524390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41347378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39198569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s-ES" b="1" dirty="0"/>
              <a:t>Schneider Electric </a:t>
            </a:r>
            <a:r>
              <a:rPr lang="es-ES" b="1" dirty="0" err="1"/>
              <a:t>EcoStruxure</a:t>
            </a:r>
            <a:r>
              <a:rPr lang="es-ES" dirty="0"/>
              <a:t>: </a:t>
            </a:r>
            <a:r>
              <a:rPr lang="es-ES" dirty="0" err="1"/>
              <a:t>EcoStruxure</a:t>
            </a:r>
            <a:r>
              <a:rPr lang="es-ES" dirty="0"/>
              <a:t> es una plataforma </a:t>
            </a:r>
            <a:r>
              <a:rPr lang="es-ES" dirty="0" err="1"/>
              <a:t>IoT</a:t>
            </a:r>
            <a:r>
              <a:rPr lang="es-ES" dirty="0"/>
              <a:t> de Schneider Electric que ofrece soluciones de gestión energética y automatización en múltiples industrias. Proporciona herramientas para monitorizar y optimizar el uso de energía en edificios, industrias y centros de datos.</a:t>
            </a:r>
          </a:p>
          <a:p>
            <a:r>
              <a:rPr lang="es-ES" b="1" dirty="0"/>
              <a:t>Siemens </a:t>
            </a:r>
            <a:r>
              <a:rPr lang="es-ES" b="1" dirty="0" err="1"/>
              <a:t>Desigo</a:t>
            </a:r>
            <a:r>
              <a:rPr lang="es-ES" b="1" dirty="0"/>
              <a:t> CC</a:t>
            </a:r>
            <a:r>
              <a:rPr lang="es-ES" dirty="0"/>
              <a:t>: </a:t>
            </a:r>
            <a:r>
              <a:rPr lang="es-ES" dirty="0" err="1"/>
              <a:t>Desigo</a:t>
            </a:r>
            <a:r>
              <a:rPr lang="es-ES" dirty="0"/>
              <a:t> CC es una solución integral de Siemens para la gestión de edificios, que incluye funcionalidades para la monitorización y el control del consumo energético. Permite integrar diferentes sistemas de edificios en una plataforma unificada, facilitando la gestión energética y el mantenimiento.</a:t>
            </a:r>
          </a:p>
          <a:p>
            <a:r>
              <a:rPr lang="es-ES" b="1" dirty="0"/>
              <a:t>Johnson </a:t>
            </a:r>
            <a:r>
              <a:rPr lang="es-ES" b="1" dirty="0" err="1"/>
              <a:t>Controls</a:t>
            </a:r>
            <a:r>
              <a:rPr lang="es-ES" b="1" dirty="0"/>
              <a:t> </a:t>
            </a:r>
            <a:r>
              <a:rPr lang="es-ES" b="1" dirty="0" err="1"/>
              <a:t>Metasys</a:t>
            </a:r>
            <a:r>
              <a:rPr lang="es-ES" dirty="0"/>
              <a:t>: </a:t>
            </a:r>
            <a:r>
              <a:rPr lang="es-ES" dirty="0" err="1"/>
              <a:t>Metasys</a:t>
            </a:r>
            <a:r>
              <a:rPr lang="es-ES" dirty="0"/>
              <a:t> es un sistema de gestión de edificios de Johnson </a:t>
            </a:r>
            <a:r>
              <a:rPr lang="es-ES" dirty="0" err="1"/>
              <a:t>Controls</a:t>
            </a:r>
            <a:r>
              <a:rPr lang="es-ES" dirty="0"/>
              <a:t> que incluye capacidades avanzadas de monitoreo y gestión energética. Ayuda a los administradores de edificios a mejorar la eficiencia energética, reducir costos y garantizar un entorno cómodo para los ocupantes.</a:t>
            </a:r>
          </a:p>
          <a:p>
            <a:r>
              <a:rPr lang="es-ES" b="1" dirty="0"/>
              <a:t>Honeywell </a:t>
            </a:r>
            <a:r>
              <a:rPr lang="es-ES" b="1" dirty="0" err="1"/>
              <a:t>Forge</a:t>
            </a:r>
            <a:r>
              <a:rPr lang="es-ES" dirty="0"/>
              <a:t>: Honeywell </a:t>
            </a:r>
            <a:r>
              <a:rPr lang="es-ES" dirty="0" err="1"/>
              <a:t>Forge</a:t>
            </a:r>
            <a:r>
              <a:rPr lang="es-ES" dirty="0"/>
              <a:t> es una plataforma de software empresarial que ofrece soluciones para la gestión de edificios inteligentes, incluyendo la monitorización y optimización del uso de energía. Utiliza análisis avanzado y aprendizaje automático para mejorar la eficiencia energética y la sostenibilidad.</a:t>
            </a:r>
          </a:p>
          <a:p>
            <a:r>
              <a:rPr lang="es-ES" b="1" dirty="0"/>
              <a:t>ABB </a:t>
            </a:r>
            <a:r>
              <a:rPr lang="es-ES" b="1" dirty="0" err="1"/>
              <a:t>Ability</a:t>
            </a:r>
            <a:r>
              <a:rPr lang="es-ES" b="1" dirty="0"/>
              <a:t>™ Energy Manager</a:t>
            </a:r>
            <a:r>
              <a:rPr lang="es-ES" dirty="0"/>
              <a:t>: ABB </a:t>
            </a:r>
            <a:r>
              <a:rPr lang="es-ES" dirty="0" err="1"/>
              <a:t>Ability</a:t>
            </a:r>
            <a:r>
              <a:rPr lang="es-ES" dirty="0"/>
              <a:t>™ Energy Manager es una herramienta basada en la nube para la monitorización y gestión energética. Proporciona análisis detallados del consumo de energía, identifica oportunidades de ahorro y optimiza el uso de recursos energéticos en diversas aplicaciones industriales y comerciales.</a:t>
            </a:r>
          </a:p>
          <a:p>
            <a:endParaRPr lang="it-IT" dirty="0"/>
          </a:p>
        </p:txBody>
      </p:sp>
    </p:spTree>
    <p:extLst>
      <p:ext uri="{BB962C8B-B14F-4D97-AF65-F5344CB8AC3E}">
        <p14:creationId xmlns:p14="http://schemas.microsoft.com/office/powerpoint/2010/main" val="39769258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s-ES" b="1" dirty="0"/>
              <a:t>Schneider Electric </a:t>
            </a:r>
            <a:r>
              <a:rPr lang="es-ES" b="1" dirty="0" err="1"/>
              <a:t>EcoStruxure</a:t>
            </a:r>
            <a:r>
              <a:rPr lang="es-ES" dirty="0"/>
              <a:t>: </a:t>
            </a:r>
            <a:r>
              <a:rPr lang="es-ES" dirty="0" err="1"/>
              <a:t>EcoStruxure</a:t>
            </a:r>
            <a:r>
              <a:rPr lang="es-ES" dirty="0"/>
              <a:t> es una plataforma </a:t>
            </a:r>
            <a:r>
              <a:rPr lang="es-ES" dirty="0" err="1"/>
              <a:t>IoT</a:t>
            </a:r>
            <a:r>
              <a:rPr lang="es-ES" dirty="0"/>
              <a:t> de Schneider Electric que ofrece soluciones de gestión energética y automatización en múltiples industrias. Proporciona herramientas para monitorizar y optimizar el uso de energía en edificios, industrias y centros de datos.</a:t>
            </a:r>
          </a:p>
          <a:p>
            <a:r>
              <a:rPr lang="es-ES" b="1" dirty="0"/>
              <a:t>Siemens </a:t>
            </a:r>
            <a:r>
              <a:rPr lang="es-ES" b="1" dirty="0" err="1"/>
              <a:t>Desigo</a:t>
            </a:r>
            <a:r>
              <a:rPr lang="es-ES" b="1" dirty="0"/>
              <a:t> CC</a:t>
            </a:r>
            <a:r>
              <a:rPr lang="es-ES" dirty="0"/>
              <a:t>: </a:t>
            </a:r>
            <a:r>
              <a:rPr lang="es-ES" dirty="0" err="1"/>
              <a:t>Desigo</a:t>
            </a:r>
            <a:r>
              <a:rPr lang="es-ES" dirty="0"/>
              <a:t> CC es una solución integral de Siemens para la gestión de edificios, que incluye funcionalidades para la monitorización y el control del consumo energético. Permite integrar diferentes sistemas de edificios en una plataforma unificada, facilitando la gestión energética y el mantenimiento.</a:t>
            </a:r>
          </a:p>
          <a:p>
            <a:r>
              <a:rPr lang="es-ES" b="1" dirty="0"/>
              <a:t>Johnson </a:t>
            </a:r>
            <a:r>
              <a:rPr lang="es-ES" b="1" dirty="0" err="1"/>
              <a:t>Controls</a:t>
            </a:r>
            <a:r>
              <a:rPr lang="es-ES" b="1" dirty="0"/>
              <a:t> </a:t>
            </a:r>
            <a:r>
              <a:rPr lang="es-ES" b="1" dirty="0" err="1"/>
              <a:t>Metasys</a:t>
            </a:r>
            <a:r>
              <a:rPr lang="es-ES" dirty="0"/>
              <a:t>: </a:t>
            </a:r>
            <a:r>
              <a:rPr lang="es-ES" dirty="0" err="1"/>
              <a:t>Metasys</a:t>
            </a:r>
            <a:r>
              <a:rPr lang="es-ES" dirty="0"/>
              <a:t> es un sistema de gestión de edificios de Johnson </a:t>
            </a:r>
            <a:r>
              <a:rPr lang="es-ES" dirty="0" err="1"/>
              <a:t>Controls</a:t>
            </a:r>
            <a:r>
              <a:rPr lang="es-ES" dirty="0"/>
              <a:t> que incluye capacidades avanzadas de monitoreo y gestión energética. Ayuda a los administradores de edificios a mejorar la eficiencia energética, reducir costos y garantizar un entorno cómodo para los ocupantes.</a:t>
            </a:r>
          </a:p>
          <a:p>
            <a:r>
              <a:rPr lang="es-ES" b="1" dirty="0"/>
              <a:t>Honeywell </a:t>
            </a:r>
            <a:r>
              <a:rPr lang="es-ES" b="1" dirty="0" err="1"/>
              <a:t>Forge</a:t>
            </a:r>
            <a:r>
              <a:rPr lang="es-ES" dirty="0"/>
              <a:t>: Honeywell </a:t>
            </a:r>
            <a:r>
              <a:rPr lang="es-ES" dirty="0" err="1"/>
              <a:t>Forge</a:t>
            </a:r>
            <a:r>
              <a:rPr lang="es-ES" dirty="0"/>
              <a:t> es una plataforma de software empresarial que ofrece soluciones para la gestión de edificios inteligentes, incluyendo la monitorización y optimización del uso de energía. Utiliza análisis avanzado y aprendizaje automático para mejorar la eficiencia energética y la sostenibilidad.</a:t>
            </a:r>
          </a:p>
          <a:p>
            <a:r>
              <a:rPr lang="es-ES" b="1" dirty="0"/>
              <a:t>ABB </a:t>
            </a:r>
            <a:r>
              <a:rPr lang="es-ES" b="1" dirty="0" err="1"/>
              <a:t>Ability</a:t>
            </a:r>
            <a:r>
              <a:rPr lang="es-ES" b="1" dirty="0"/>
              <a:t>™ Energy Manager</a:t>
            </a:r>
            <a:r>
              <a:rPr lang="es-ES" dirty="0"/>
              <a:t>: ABB </a:t>
            </a:r>
            <a:r>
              <a:rPr lang="es-ES" dirty="0" err="1"/>
              <a:t>Ability</a:t>
            </a:r>
            <a:r>
              <a:rPr lang="es-ES" dirty="0"/>
              <a:t>™ Energy Manager es una herramienta basada en la nube para la monitorización y gestión energética. Proporciona análisis detallados del consumo de energía, identifica oportunidades de ahorro y optimiza el uso de recursos energéticos en diversas aplicaciones industriales y comerciales.</a:t>
            </a:r>
          </a:p>
          <a:p>
            <a:endParaRPr lang="it-IT" dirty="0"/>
          </a:p>
        </p:txBody>
      </p:sp>
    </p:spTree>
    <p:extLst>
      <p:ext uri="{BB962C8B-B14F-4D97-AF65-F5344CB8AC3E}">
        <p14:creationId xmlns:p14="http://schemas.microsoft.com/office/powerpoint/2010/main" val="92172235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81386FBF-2149-4892-BDF9-9A839E2CBFCB}" type="slidenum">
              <a:rPr lang="es-ES" smtClean="0"/>
              <a:t>55</a:t>
            </a:fld>
            <a:endParaRPr lang="es-ES"/>
          </a:p>
        </p:txBody>
      </p:sp>
    </p:spTree>
    <p:extLst>
      <p:ext uri="{BB962C8B-B14F-4D97-AF65-F5344CB8AC3E}">
        <p14:creationId xmlns:p14="http://schemas.microsoft.com/office/powerpoint/2010/main" val="37737661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81386FBF-2149-4892-BDF9-9A839E2CBFCB}" type="slidenum">
              <a:rPr lang="es-ES" smtClean="0"/>
              <a:t>56</a:t>
            </a:fld>
            <a:endParaRPr lang="es-ES"/>
          </a:p>
        </p:txBody>
      </p:sp>
    </p:spTree>
    <p:extLst>
      <p:ext uri="{BB962C8B-B14F-4D97-AF65-F5344CB8AC3E}">
        <p14:creationId xmlns:p14="http://schemas.microsoft.com/office/powerpoint/2010/main" val="2060040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81386FBF-2149-4892-BDF9-9A839E2CBFCB}" type="slidenum">
              <a:rPr lang="es-ES" smtClean="0"/>
              <a:t>7</a:t>
            </a:fld>
            <a:endParaRPr lang="es-ES"/>
          </a:p>
        </p:txBody>
      </p:sp>
    </p:spTree>
    <p:extLst>
      <p:ext uri="{BB962C8B-B14F-4D97-AF65-F5344CB8AC3E}">
        <p14:creationId xmlns:p14="http://schemas.microsoft.com/office/powerpoint/2010/main" val="13550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2015647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 </a:t>
            </a:r>
          </a:p>
        </p:txBody>
      </p:sp>
    </p:spTree>
    <p:extLst>
      <p:ext uri="{BB962C8B-B14F-4D97-AF65-F5344CB8AC3E}">
        <p14:creationId xmlns:p14="http://schemas.microsoft.com/office/powerpoint/2010/main" val="349085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81386FBF-2149-4892-BDF9-9A839E2CBFCB}" type="slidenum">
              <a:rPr lang="es-ES" smtClean="0"/>
              <a:t>10</a:t>
            </a:fld>
            <a:endParaRPr lang="es-ES"/>
          </a:p>
        </p:txBody>
      </p:sp>
    </p:spTree>
    <p:extLst>
      <p:ext uri="{BB962C8B-B14F-4D97-AF65-F5344CB8AC3E}">
        <p14:creationId xmlns:p14="http://schemas.microsoft.com/office/powerpoint/2010/main" val="2187361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F77D72-1CA8-05BF-C64F-BC6904070B0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FF9DC99-2E86-310D-0091-1422917B96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0F0FB64-0E6C-F709-B421-67D77BC3035E}"/>
              </a:ext>
            </a:extLst>
          </p:cNvPr>
          <p:cNvSpPr>
            <a:spLocks noGrp="1"/>
          </p:cNvSpPr>
          <p:nvPr>
            <p:ph type="dt" sz="half" idx="10"/>
          </p:nvPr>
        </p:nvSpPr>
        <p:spPr/>
        <p:txBody>
          <a:bodyPr/>
          <a:lstStyle/>
          <a:p>
            <a:fld id="{53FAA6B6-C220-426F-ACF2-378096BD72DF}" type="datetime1">
              <a:rPr lang="es-ES" smtClean="0"/>
              <a:t>21/11/2025</a:t>
            </a:fld>
            <a:endParaRPr lang="es-ES"/>
          </a:p>
        </p:txBody>
      </p:sp>
      <p:sp>
        <p:nvSpPr>
          <p:cNvPr id="5" name="Marcador de pie de página 4">
            <a:extLst>
              <a:ext uri="{FF2B5EF4-FFF2-40B4-BE49-F238E27FC236}">
                <a16:creationId xmlns:a16="http://schemas.microsoft.com/office/drawing/2014/main" id="{23B05EEC-09CF-3863-99F2-655E2F1A0A4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B2CBCA7-5E20-1FEE-1685-CAA5BBA33D1F}"/>
              </a:ext>
            </a:extLst>
          </p:cNvPr>
          <p:cNvSpPr>
            <a:spLocks noGrp="1"/>
          </p:cNvSpPr>
          <p:nvPr>
            <p:ph type="sldNum" sz="quarter" idx="12"/>
          </p:nvPr>
        </p:nvSpPr>
        <p:spPr/>
        <p:txBody>
          <a:bodyPr/>
          <a:lstStyle/>
          <a:p>
            <a:fld id="{07CA9C71-7BAC-493D-8FE0-9A42846E5156}" type="slidenum">
              <a:rPr lang="es-ES" smtClean="0"/>
              <a:t>‹Nº›</a:t>
            </a:fld>
            <a:endParaRPr lang="es-ES"/>
          </a:p>
        </p:txBody>
      </p:sp>
    </p:spTree>
    <p:extLst>
      <p:ext uri="{BB962C8B-B14F-4D97-AF65-F5344CB8AC3E}">
        <p14:creationId xmlns:p14="http://schemas.microsoft.com/office/powerpoint/2010/main" val="445266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784A12-B677-5DDC-3B0B-0C139FA0924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2941916-F0D2-B76F-C0D7-EDCC98D19BF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CF767BD-D3C7-37CD-B7CD-3C9A28D389F7}"/>
              </a:ext>
            </a:extLst>
          </p:cNvPr>
          <p:cNvSpPr>
            <a:spLocks noGrp="1"/>
          </p:cNvSpPr>
          <p:nvPr>
            <p:ph type="dt" sz="half" idx="10"/>
          </p:nvPr>
        </p:nvSpPr>
        <p:spPr/>
        <p:txBody>
          <a:bodyPr/>
          <a:lstStyle/>
          <a:p>
            <a:fld id="{4E95EBCD-052B-4936-B7C9-349020032CBD}" type="datetime1">
              <a:rPr lang="es-ES" smtClean="0"/>
              <a:t>21/11/2025</a:t>
            </a:fld>
            <a:endParaRPr lang="es-ES"/>
          </a:p>
        </p:txBody>
      </p:sp>
      <p:sp>
        <p:nvSpPr>
          <p:cNvPr id="5" name="Marcador de pie de página 4">
            <a:extLst>
              <a:ext uri="{FF2B5EF4-FFF2-40B4-BE49-F238E27FC236}">
                <a16:creationId xmlns:a16="http://schemas.microsoft.com/office/drawing/2014/main" id="{D90D9FCB-E6F1-E118-BBDD-C4A450AF556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36D9F4B-E0C2-4ABC-E6ED-801F1FE65CE5}"/>
              </a:ext>
            </a:extLst>
          </p:cNvPr>
          <p:cNvSpPr>
            <a:spLocks noGrp="1"/>
          </p:cNvSpPr>
          <p:nvPr>
            <p:ph type="sldNum" sz="quarter" idx="12"/>
          </p:nvPr>
        </p:nvSpPr>
        <p:spPr/>
        <p:txBody>
          <a:bodyPr/>
          <a:lstStyle/>
          <a:p>
            <a:fld id="{07CA9C71-7BAC-493D-8FE0-9A42846E5156}" type="slidenum">
              <a:rPr lang="es-ES" smtClean="0"/>
              <a:t>‹Nº›</a:t>
            </a:fld>
            <a:endParaRPr lang="es-ES"/>
          </a:p>
        </p:txBody>
      </p:sp>
    </p:spTree>
    <p:extLst>
      <p:ext uri="{BB962C8B-B14F-4D97-AF65-F5344CB8AC3E}">
        <p14:creationId xmlns:p14="http://schemas.microsoft.com/office/powerpoint/2010/main" val="2758555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9D0E482-7A26-D011-8C66-BF6DEF51021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88E0725-A1E3-1CDE-7E76-425F0585C7C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42E5BF4-DD48-1C6F-E023-0528851BD36F}"/>
              </a:ext>
            </a:extLst>
          </p:cNvPr>
          <p:cNvSpPr>
            <a:spLocks noGrp="1"/>
          </p:cNvSpPr>
          <p:nvPr>
            <p:ph type="dt" sz="half" idx="10"/>
          </p:nvPr>
        </p:nvSpPr>
        <p:spPr/>
        <p:txBody>
          <a:bodyPr/>
          <a:lstStyle/>
          <a:p>
            <a:fld id="{B96D093F-D46D-4F0E-ACFC-CA8B809666C5}" type="datetime1">
              <a:rPr lang="es-ES" smtClean="0"/>
              <a:t>21/11/2025</a:t>
            </a:fld>
            <a:endParaRPr lang="es-ES"/>
          </a:p>
        </p:txBody>
      </p:sp>
      <p:sp>
        <p:nvSpPr>
          <p:cNvPr id="5" name="Marcador de pie de página 4">
            <a:extLst>
              <a:ext uri="{FF2B5EF4-FFF2-40B4-BE49-F238E27FC236}">
                <a16:creationId xmlns:a16="http://schemas.microsoft.com/office/drawing/2014/main" id="{5675F884-28A6-4588-CEEE-79AA64E23EA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2CD56AB-2772-EFFC-6784-C2A8ED08BF5F}"/>
              </a:ext>
            </a:extLst>
          </p:cNvPr>
          <p:cNvSpPr>
            <a:spLocks noGrp="1"/>
          </p:cNvSpPr>
          <p:nvPr>
            <p:ph type="sldNum" sz="quarter" idx="12"/>
          </p:nvPr>
        </p:nvSpPr>
        <p:spPr/>
        <p:txBody>
          <a:bodyPr/>
          <a:lstStyle/>
          <a:p>
            <a:fld id="{07CA9C71-7BAC-493D-8FE0-9A42846E5156}" type="slidenum">
              <a:rPr lang="es-ES" smtClean="0"/>
              <a:t>‹Nº›</a:t>
            </a:fld>
            <a:endParaRPr lang="es-ES"/>
          </a:p>
        </p:txBody>
      </p:sp>
    </p:spTree>
    <p:extLst>
      <p:ext uri="{BB962C8B-B14F-4D97-AF65-F5344CB8AC3E}">
        <p14:creationId xmlns:p14="http://schemas.microsoft.com/office/powerpoint/2010/main" val="4050138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5B8095-ABE2-AC98-B896-766CBA44B36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A7A2B4C-7D22-F42E-CE69-42E5E0E20DE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F6FBA74-8131-1F6D-226D-12C070141AA7}"/>
              </a:ext>
            </a:extLst>
          </p:cNvPr>
          <p:cNvSpPr>
            <a:spLocks noGrp="1"/>
          </p:cNvSpPr>
          <p:nvPr>
            <p:ph type="dt" sz="half" idx="10"/>
          </p:nvPr>
        </p:nvSpPr>
        <p:spPr/>
        <p:txBody>
          <a:bodyPr/>
          <a:lstStyle/>
          <a:p>
            <a:fld id="{DE038AEB-A74C-4B02-912A-2A38CB9D75B2}" type="datetime1">
              <a:rPr lang="es-ES" smtClean="0"/>
              <a:t>21/11/2025</a:t>
            </a:fld>
            <a:endParaRPr lang="es-ES"/>
          </a:p>
        </p:txBody>
      </p:sp>
      <p:sp>
        <p:nvSpPr>
          <p:cNvPr id="5" name="Marcador de pie de página 4">
            <a:extLst>
              <a:ext uri="{FF2B5EF4-FFF2-40B4-BE49-F238E27FC236}">
                <a16:creationId xmlns:a16="http://schemas.microsoft.com/office/drawing/2014/main" id="{62AB056E-3CC2-6F9F-159A-6853A8DC455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AC82A31-0D45-BD63-2B0D-8FBDA0AB0187}"/>
              </a:ext>
            </a:extLst>
          </p:cNvPr>
          <p:cNvSpPr>
            <a:spLocks noGrp="1"/>
          </p:cNvSpPr>
          <p:nvPr>
            <p:ph type="sldNum" sz="quarter" idx="12"/>
          </p:nvPr>
        </p:nvSpPr>
        <p:spPr/>
        <p:txBody>
          <a:bodyPr/>
          <a:lstStyle/>
          <a:p>
            <a:fld id="{07CA9C71-7BAC-493D-8FE0-9A42846E5156}" type="slidenum">
              <a:rPr lang="es-ES" smtClean="0"/>
              <a:t>‹Nº›</a:t>
            </a:fld>
            <a:endParaRPr lang="es-ES"/>
          </a:p>
        </p:txBody>
      </p:sp>
    </p:spTree>
    <p:extLst>
      <p:ext uri="{BB962C8B-B14F-4D97-AF65-F5344CB8AC3E}">
        <p14:creationId xmlns:p14="http://schemas.microsoft.com/office/powerpoint/2010/main" val="3789147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6DFB66-7E1B-59F7-64D6-D5189556457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6CB727B-5AAD-A336-2363-D4C4678BCF2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BE66115-B792-A4F5-086C-510DB61793C9}"/>
              </a:ext>
            </a:extLst>
          </p:cNvPr>
          <p:cNvSpPr>
            <a:spLocks noGrp="1"/>
          </p:cNvSpPr>
          <p:nvPr>
            <p:ph type="dt" sz="half" idx="10"/>
          </p:nvPr>
        </p:nvSpPr>
        <p:spPr/>
        <p:txBody>
          <a:bodyPr/>
          <a:lstStyle/>
          <a:p>
            <a:fld id="{B509D214-0224-4D66-B093-C4A094A1C924}" type="datetime1">
              <a:rPr lang="es-ES" smtClean="0"/>
              <a:t>21/11/2025</a:t>
            </a:fld>
            <a:endParaRPr lang="es-ES"/>
          </a:p>
        </p:txBody>
      </p:sp>
      <p:sp>
        <p:nvSpPr>
          <p:cNvPr id="5" name="Marcador de pie de página 4">
            <a:extLst>
              <a:ext uri="{FF2B5EF4-FFF2-40B4-BE49-F238E27FC236}">
                <a16:creationId xmlns:a16="http://schemas.microsoft.com/office/drawing/2014/main" id="{B9342561-8EA7-4F67-EE2B-CA8AE224C7D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FEBD5AF-B433-E0FA-3C1A-A3A3107AB5C2}"/>
              </a:ext>
            </a:extLst>
          </p:cNvPr>
          <p:cNvSpPr>
            <a:spLocks noGrp="1"/>
          </p:cNvSpPr>
          <p:nvPr>
            <p:ph type="sldNum" sz="quarter" idx="12"/>
          </p:nvPr>
        </p:nvSpPr>
        <p:spPr/>
        <p:txBody>
          <a:bodyPr/>
          <a:lstStyle/>
          <a:p>
            <a:fld id="{07CA9C71-7BAC-493D-8FE0-9A42846E5156}" type="slidenum">
              <a:rPr lang="es-ES" smtClean="0"/>
              <a:t>‹Nº›</a:t>
            </a:fld>
            <a:endParaRPr lang="es-ES"/>
          </a:p>
        </p:txBody>
      </p:sp>
    </p:spTree>
    <p:extLst>
      <p:ext uri="{BB962C8B-B14F-4D97-AF65-F5344CB8AC3E}">
        <p14:creationId xmlns:p14="http://schemas.microsoft.com/office/powerpoint/2010/main" val="2828119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602DFE-FD3E-F73E-3CB7-67A0E4DC496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0317D09-C59D-C8AC-53DC-504D037D557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C4B5ABE1-4AA3-95E5-A67B-4D4029C7E30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6271928D-8C40-1929-8A8C-20BD5D4589BF}"/>
              </a:ext>
            </a:extLst>
          </p:cNvPr>
          <p:cNvSpPr>
            <a:spLocks noGrp="1"/>
          </p:cNvSpPr>
          <p:nvPr>
            <p:ph type="dt" sz="half" idx="10"/>
          </p:nvPr>
        </p:nvSpPr>
        <p:spPr/>
        <p:txBody>
          <a:bodyPr/>
          <a:lstStyle/>
          <a:p>
            <a:fld id="{254477E0-7E46-4C35-8DB9-70DDF5EE79D6}" type="datetime1">
              <a:rPr lang="es-ES" smtClean="0"/>
              <a:t>21/11/2025</a:t>
            </a:fld>
            <a:endParaRPr lang="es-ES"/>
          </a:p>
        </p:txBody>
      </p:sp>
      <p:sp>
        <p:nvSpPr>
          <p:cNvPr id="6" name="Marcador de pie de página 5">
            <a:extLst>
              <a:ext uri="{FF2B5EF4-FFF2-40B4-BE49-F238E27FC236}">
                <a16:creationId xmlns:a16="http://schemas.microsoft.com/office/drawing/2014/main" id="{20730A66-475E-4974-AE6D-B1744BA4B9E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E953CBB-3A82-45CC-D83C-3039472FE7B0}"/>
              </a:ext>
            </a:extLst>
          </p:cNvPr>
          <p:cNvSpPr>
            <a:spLocks noGrp="1"/>
          </p:cNvSpPr>
          <p:nvPr>
            <p:ph type="sldNum" sz="quarter" idx="12"/>
          </p:nvPr>
        </p:nvSpPr>
        <p:spPr/>
        <p:txBody>
          <a:bodyPr/>
          <a:lstStyle/>
          <a:p>
            <a:fld id="{07CA9C71-7BAC-493D-8FE0-9A42846E5156}" type="slidenum">
              <a:rPr lang="es-ES" smtClean="0"/>
              <a:t>‹Nº›</a:t>
            </a:fld>
            <a:endParaRPr lang="es-ES"/>
          </a:p>
        </p:txBody>
      </p:sp>
    </p:spTree>
    <p:extLst>
      <p:ext uri="{BB962C8B-B14F-4D97-AF65-F5344CB8AC3E}">
        <p14:creationId xmlns:p14="http://schemas.microsoft.com/office/powerpoint/2010/main" val="2154095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647CF3-2DFB-8492-2CBC-3AA3D8E3C77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DBA9FD0-0681-C523-4D0A-3C0BCF81AC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0FA8584-6CE1-5532-44B9-117BAF62B22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2F84EDA-7247-020F-94A4-E18BD9360D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53B1ACF-763B-B4AA-0E4D-E581F1623CC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AE6C884-BBDE-1218-86DB-A1B58F9947DB}"/>
              </a:ext>
            </a:extLst>
          </p:cNvPr>
          <p:cNvSpPr>
            <a:spLocks noGrp="1"/>
          </p:cNvSpPr>
          <p:nvPr>
            <p:ph type="dt" sz="half" idx="10"/>
          </p:nvPr>
        </p:nvSpPr>
        <p:spPr/>
        <p:txBody>
          <a:bodyPr/>
          <a:lstStyle/>
          <a:p>
            <a:fld id="{16F4755D-5694-4895-AF58-8366B00CC355}" type="datetime1">
              <a:rPr lang="es-ES" smtClean="0"/>
              <a:t>21/11/2025</a:t>
            </a:fld>
            <a:endParaRPr lang="es-ES"/>
          </a:p>
        </p:txBody>
      </p:sp>
      <p:sp>
        <p:nvSpPr>
          <p:cNvPr id="8" name="Marcador de pie de página 7">
            <a:extLst>
              <a:ext uri="{FF2B5EF4-FFF2-40B4-BE49-F238E27FC236}">
                <a16:creationId xmlns:a16="http://schemas.microsoft.com/office/drawing/2014/main" id="{20560262-9C59-5DD7-AD0A-2FFD9871F79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B84A0A6B-BFE5-DFB0-064F-FD848A390E7A}"/>
              </a:ext>
            </a:extLst>
          </p:cNvPr>
          <p:cNvSpPr>
            <a:spLocks noGrp="1"/>
          </p:cNvSpPr>
          <p:nvPr>
            <p:ph type="sldNum" sz="quarter" idx="12"/>
          </p:nvPr>
        </p:nvSpPr>
        <p:spPr/>
        <p:txBody>
          <a:bodyPr/>
          <a:lstStyle/>
          <a:p>
            <a:fld id="{07CA9C71-7BAC-493D-8FE0-9A42846E5156}" type="slidenum">
              <a:rPr lang="es-ES" smtClean="0"/>
              <a:t>‹Nº›</a:t>
            </a:fld>
            <a:endParaRPr lang="es-ES"/>
          </a:p>
        </p:txBody>
      </p:sp>
    </p:spTree>
    <p:extLst>
      <p:ext uri="{BB962C8B-B14F-4D97-AF65-F5344CB8AC3E}">
        <p14:creationId xmlns:p14="http://schemas.microsoft.com/office/powerpoint/2010/main" val="2700614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D1CD55-33F8-5B85-9B92-513EECEBE8B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A5A3E0D-CB8B-E2EB-B326-9B2F545D2D1C}"/>
              </a:ext>
            </a:extLst>
          </p:cNvPr>
          <p:cNvSpPr>
            <a:spLocks noGrp="1"/>
          </p:cNvSpPr>
          <p:nvPr>
            <p:ph type="dt" sz="half" idx="10"/>
          </p:nvPr>
        </p:nvSpPr>
        <p:spPr/>
        <p:txBody>
          <a:bodyPr/>
          <a:lstStyle/>
          <a:p>
            <a:fld id="{C90BDC6C-F042-4571-B22B-D3B8F101FDE4}" type="datetime1">
              <a:rPr lang="es-ES" smtClean="0"/>
              <a:t>21/11/2025</a:t>
            </a:fld>
            <a:endParaRPr lang="es-ES"/>
          </a:p>
        </p:txBody>
      </p:sp>
      <p:sp>
        <p:nvSpPr>
          <p:cNvPr id="4" name="Marcador de pie de página 3">
            <a:extLst>
              <a:ext uri="{FF2B5EF4-FFF2-40B4-BE49-F238E27FC236}">
                <a16:creationId xmlns:a16="http://schemas.microsoft.com/office/drawing/2014/main" id="{55EC7A9E-7671-AC68-8D71-F6DBCE1ECB0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A34AE27-EB08-A79A-DFFA-82DBFD5FBCEB}"/>
              </a:ext>
            </a:extLst>
          </p:cNvPr>
          <p:cNvSpPr>
            <a:spLocks noGrp="1"/>
          </p:cNvSpPr>
          <p:nvPr>
            <p:ph type="sldNum" sz="quarter" idx="12"/>
          </p:nvPr>
        </p:nvSpPr>
        <p:spPr/>
        <p:txBody>
          <a:bodyPr/>
          <a:lstStyle/>
          <a:p>
            <a:fld id="{07CA9C71-7BAC-493D-8FE0-9A42846E5156}" type="slidenum">
              <a:rPr lang="es-ES" smtClean="0"/>
              <a:t>‹Nº›</a:t>
            </a:fld>
            <a:endParaRPr lang="es-ES"/>
          </a:p>
        </p:txBody>
      </p:sp>
    </p:spTree>
    <p:extLst>
      <p:ext uri="{BB962C8B-B14F-4D97-AF65-F5344CB8AC3E}">
        <p14:creationId xmlns:p14="http://schemas.microsoft.com/office/powerpoint/2010/main" val="4042416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4AB9E43-1917-5F99-2F2A-F519979B8C23}"/>
              </a:ext>
            </a:extLst>
          </p:cNvPr>
          <p:cNvSpPr>
            <a:spLocks noGrp="1"/>
          </p:cNvSpPr>
          <p:nvPr>
            <p:ph type="dt" sz="half" idx="10"/>
          </p:nvPr>
        </p:nvSpPr>
        <p:spPr/>
        <p:txBody>
          <a:bodyPr/>
          <a:lstStyle/>
          <a:p>
            <a:fld id="{8FD34D7F-6F76-44C1-8973-4679C48215C4}" type="datetime1">
              <a:rPr lang="es-ES" smtClean="0"/>
              <a:t>21/11/2025</a:t>
            </a:fld>
            <a:endParaRPr lang="es-ES"/>
          </a:p>
        </p:txBody>
      </p:sp>
      <p:sp>
        <p:nvSpPr>
          <p:cNvPr id="3" name="Marcador de pie de página 2">
            <a:extLst>
              <a:ext uri="{FF2B5EF4-FFF2-40B4-BE49-F238E27FC236}">
                <a16:creationId xmlns:a16="http://schemas.microsoft.com/office/drawing/2014/main" id="{16DD6411-971E-ECFA-C04B-0B7A24CFA04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C937AE1-0904-C92B-95AD-8A02592DBCD7}"/>
              </a:ext>
            </a:extLst>
          </p:cNvPr>
          <p:cNvSpPr>
            <a:spLocks noGrp="1"/>
          </p:cNvSpPr>
          <p:nvPr>
            <p:ph type="sldNum" sz="quarter" idx="12"/>
          </p:nvPr>
        </p:nvSpPr>
        <p:spPr/>
        <p:txBody>
          <a:bodyPr/>
          <a:lstStyle/>
          <a:p>
            <a:fld id="{07CA9C71-7BAC-493D-8FE0-9A42846E5156}" type="slidenum">
              <a:rPr lang="es-ES" smtClean="0"/>
              <a:t>‹Nº›</a:t>
            </a:fld>
            <a:endParaRPr lang="es-ES"/>
          </a:p>
        </p:txBody>
      </p:sp>
    </p:spTree>
    <p:extLst>
      <p:ext uri="{BB962C8B-B14F-4D97-AF65-F5344CB8AC3E}">
        <p14:creationId xmlns:p14="http://schemas.microsoft.com/office/powerpoint/2010/main" val="2128515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5D0100-582F-B558-179D-3E4B81660DE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BF9A6C0-7511-2E7D-87C9-31BB868608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15E08C94-D8DC-BC44-6964-B822988F20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1B951F5-5E50-22D8-88BA-C91F74A15A0C}"/>
              </a:ext>
            </a:extLst>
          </p:cNvPr>
          <p:cNvSpPr>
            <a:spLocks noGrp="1"/>
          </p:cNvSpPr>
          <p:nvPr>
            <p:ph type="dt" sz="half" idx="10"/>
          </p:nvPr>
        </p:nvSpPr>
        <p:spPr/>
        <p:txBody>
          <a:bodyPr/>
          <a:lstStyle/>
          <a:p>
            <a:fld id="{FCC78ADC-6180-4442-B148-3FA4ACA1AF3E}" type="datetime1">
              <a:rPr lang="es-ES" smtClean="0"/>
              <a:t>21/11/2025</a:t>
            </a:fld>
            <a:endParaRPr lang="es-ES"/>
          </a:p>
        </p:txBody>
      </p:sp>
      <p:sp>
        <p:nvSpPr>
          <p:cNvPr id="6" name="Marcador de pie de página 5">
            <a:extLst>
              <a:ext uri="{FF2B5EF4-FFF2-40B4-BE49-F238E27FC236}">
                <a16:creationId xmlns:a16="http://schemas.microsoft.com/office/drawing/2014/main" id="{C33D3E94-8B0E-162A-7051-04B8A008AEC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7CD2244-3998-E1F2-A3B5-8EF55CD55994}"/>
              </a:ext>
            </a:extLst>
          </p:cNvPr>
          <p:cNvSpPr>
            <a:spLocks noGrp="1"/>
          </p:cNvSpPr>
          <p:nvPr>
            <p:ph type="sldNum" sz="quarter" idx="12"/>
          </p:nvPr>
        </p:nvSpPr>
        <p:spPr/>
        <p:txBody>
          <a:bodyPr/>
          <a:lstStyle/>
          <a:p>
            <a:fld id="{07CA9C71-7BAC-493D-8FE0-9A42846E5156}" type="slidenum">
              <a:rPr lang="es-ES" smtClean="0"/>
              <a:t>‹Nº›</a:t>
            </a:fld>
            <a:endParaRPr lang="es-ES"/>
          </a:p>
        </p:txBody>
      </p:sp>
    </p:spTree>
    <p:extLst>
      <p:ext uri="{BB962C8B-B14F-4D97-AF65-F5344CB8AC3E}">
        <p14:creationId xmlns:p14="http://schemas.microsoft.com/office/powerpoint/2010/main" val="3935360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F3E491-6EE2-D44B-B104-D0883D440E2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2A0EBA2-51C0-1AEF-C88F-5D5C0979C6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B97378C7-B557-0E62-D023-D5D8DA261B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8EF6ED3-C5CB-8BB7-FAB4-AFCFF70D6FBC}"/>
              </a:ext>
            </a:extLst>
          </p:cNvPr>
          <p:cNvSpPr>
            <a:spLocks noGrp="1"/>
          </p:cNvSpPr>
          <p:nvPr>
            <p:ph type="dt" sz="half" idx="10"/>
          </p:nvPr>
        </p:nvSpPr>
        <p:spPr/>
        <p:txBody>
          <a:bodyPr/>
          <a:lstStyle/>
          <a:p>
            <a:fld id="{E74B80A2-BBB6-495B-BFBD-90C91B263B34}" type="datetime1">
              <a:rPr lang="es-ES" smtClean="0"/>
              <a:t>21/11/2025</a:t>
            </a:fld>
            <a:endParaRPr lang="es-ES"/>
          </a:p>
        </p:txBody>
      </p:sp>
      <p:sp>
        <p:nvSpPr>
          <p:cNvPr id="6" name="Marcador de pie de página 5">
            <a:extLst>
              <a:ext uri="{FF2B5EF4-FFF2-40B4-BE49-F238E27FC236}">
                <a16:creationId xmlns:a16="http://schemas.microsoft.com/office/drawing/2014/main" id="{A8816EB2-0EDA-EAA1-0F9A-E7D735EBB46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4275897-46B6-5C18-1733-E9F6599104DE}"/>
              </a:ext>
            </a:extLst>
          </p:cNvPr>
          <p:cNvSpPr>
            <a:spLocks noGrp="1"/>
          </p:cNvSpPr>
          <p:nvPr>
            <p:ph type="sldNum" sz="quarter" idx="12"/>
          </p:nvPr>
        </p:nvSpPr>
        <p:spPr/>
        <p:txBody>
          <a:bodyPr/>
          <a:lstStyle/>
          <a:p>
            <a:fld id="{07CA9C71-7BAC-493D-8FE0-9A42846E5156}" type="slidenum">
              <a:rPr lang="es-ES" smtClean="0"/>
              <a:t>‹Nº›</a:t>
            </a:fld>
            <a:endParaRPr lang="es-ES"/>
          </a:p>
        </p:txBody>
      </p:sp>
    </p:spTree>
    <p:extLst>
      <p:ext uri="{BB962C8B-B14F-4D97-AF65-F5344CB8AC3E}">
        <p14:creationId xmlns:p14="http://schemas.microsoft.com/office/powerpoint/2010/main" val="3846521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CEBF822-938D-34E2-6A03-EBC275FC9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0D9026A-44E3-1B44-4F60-1D67D51FD4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5439109-BB37-B2C1-6686-76A80E133C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A5C88C1-84D1-413E-8665-47873D11540D}" type="datetime1">
              <a:rPr lang="es-ES" smtClean="0"/>
              <a:t>21/11/2025</a:t>
            </a:fld>
            <a:endParaRPr lang="es-ES"/>
          </a:p>
        </p:txBody>
      </p:sp>
      <p:sp>
        <p:nvSpPr>
          <p:cNvPr id="5" name="Marcador de pie de página 4">
            <a:extLst>
              <a:ext uri="{FF2B5EF4-FFF2-40B4-BE49-F238E27FC236}">
                <a16:creationId xmlns:a16="http://schemas.microsoft.com/office/drawing/2014/main" id="{298F57E3-4536-E71C-6C6B-506ED77256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8D9B8B67-E259-E36F-5A8F-C85A6C7A75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7CA9C71-7BAC-493D-8FE0-9A42846E5156}" type="slidenum">
              <a:rPr lang="es-ES" smtClean="0"/>
              <a:t>‹Nº›</a:t>
            </a:fld>
            <a:endParaRPr lang="es-ES"/>
          </a:p>
        </p:txBody>
      </p:sp>
    </p:spTree>
    <p:extLst>
      <p:ext uri="{BB962C8B-B14F-4D97-AF65-F5344CB8AC3E}">
        <p14:creationId xmlns:p14="http://schemas.microsoft.com/office/powerpoint/2010/main" val="1948186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5.emf"/><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5.emf"/><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13.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emf"/><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hyperlink" Target="https://www.cdp.net/en/" TargetMode="External"/><Relationship Id="rId5" Type="http://schemas.openxmlformats.org/officeDocument/2006/relationships/hyperlink" Target="https://ghgprotocol.org/" TargetMode="External"/><Relationship Id="rId4" Type="http://schemas.openxmlformats.org/officeDocument/2006/relationships/hyperlink" Target="https://www.miteco.gob.es/es/cambio-climatico/temas/mitigacion-politicas-y-medidas/calculadoras.html#huella-de-carbono-de-una-organizacion_-alcance-1_2"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5.emf"/></Relationships>
</file>

<file path=ppt/slides/_rels/slide2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5.emf"/><Relationship Id="rId5" Type="http://schemas.openxmlformats.org/officeDocument/2006/relationships/chart" Target="../charts/chart1.xml"/><Relationship Id="rId4" Type="http://schemas.openxmlformats.org/officeDocument/2006/relationships/hyperlink" Target="https://www.hosteltur.com/121300_asi-consumen-energia-hoteles-espanoles.htm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5.emf"/><Relationship Id="rId4" Type="http://schemas.openxmlformats.org/officeDocument/2006/relationships/chart" Target="../charts/char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5.emf"/><Relationship Id="rId4" Type="http://schemas.openxmlformats.org/officeDocument/2006/relationships/chart" Target="../charts/chart3.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5.emf"/><Relationship Id="rId4" Type="http://schemas.openxmlformats.org/officeDocument/2006/relationships/image" Target="../media/image32.emf"/></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5.emf"/><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5.emf"/><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emf"/></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5.emf"/><Relationship Id="rId4" Type="http://schemas.openxmlformats.org/officeDocument/2006/relationships/image" Target="../media/image36.jpe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5.emf"/><Relationship Id="rId5" Type="http://schemas.openxmlformats.org/officeDocument/2006/relationships/image" Target="../media/image37.jpeg"/><Relationship Id="rId4" Type="http://schemas.openxmlformats.org/officeDocument/2006/relationships/hyperlink" Target="https://www.airtecnics.com/es/productos/cortina-de-aire-optima"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image" Target="../media/image5.emf"/><Relationship Id="rId4" Type="http://schemas.openxmlformats.org/officeDocument/2006/relationships/image" Target="../media/image38.emf"/></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image" Target="../media/image5.emf"/><Relationship Id="rId4" Type="http://schemas.openxmlformats.org/officeDocument/2006/relationships/image" Target="../media/image39.jpeg"/></Relationships>
</file>

<file path=ppt/slides/_rels/slide34.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image" Target="../media/image4.png"/><Relationship Id="rId7" Type="http://schemas.openxmlformats.org/officeDocument/2006/relationships/image" Target="../media/image43.svg"/><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svg"/><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6.xml"/><Relationship Id="rId5" Type="http://schemas.openxmlformats.org/officeDocument/2006/relationships/image" Target="../media/image5.emf"/><Relationship Id="rId4" Type="http://schemas.openxmlformats.org/officeDocument/2006/relationships/image" Target="../media/image44.jpe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image" Target="../media/image5.emf"/><Relationship Id="rId4" Type="http://schemas.openxmlformats.org/officeDocument/2006/relationships/image" Target="../media/image45.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5.emf"/><Relationship Id="rId5" Type="http://schemas.openxmlformats.org/officeDocument/2006/relationships/image" Target="../media/image46.png"/><Relationship Id="rId4" Type="http://schemas.openxmlformats.org/officeDocument/2006/relationships/hyperlink" Target="https://turismo.gob.es/es-es/servicios/paginas/ayudas_sector_hotelero.aspx"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5.emf"/></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image" Target="../media/image5.emf"/></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5.emf"/></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6.xml"/><Relationship Id="rId5" Type="http://schemas.openxmlformats.org/officeDocument/2006/relationships/image" Target="../media/image5.emf"/><Relationship Id="rId4" Type="http://schemas.openxmlformats.org/officeDocument/2006/relationships/image" Target="../media/image47.jpe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6.xml"/><Relationship Id="rId5" Type="http://schemas.openxmlformats.org/officeDocument/2006/relationships/image" Target="../media/image5.emf"/><Relationship Id="rId4" Type="http://schemas.openxmlformats.org/officeDocument/2006/relationships/image" Target="../media/image48.jpe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6.xml"/><Relationship Id="rId5" Type="http://schemas.openxmlformats.org/officeDocument/2006/relationships/image" Target="../media/image5.emf"/><Relationship Id="rId4" Type="http://schemas.openxmlformats.org/officeDocument/2006/relationships/image" Target="../media/image49.jpe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6.xml"/><Relationship Id="rId5" Type="http://schemas.openxmlformats.org/officeDocument/2006/relationships/image" Target="../media/image5.emf"/><Relationship Id="rId4" Type="http://schemas.openxmlformats.org/officeDocument/2006/relationships/image" Target="../media/image50.jpe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5.emf"/></Relationships>
</file>

<file path=ppt/slides/_rels/slide46.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image" Target="../media/image4.png"/><Relationship Id="rId7" Type="http://schemas.openxmlformats.org/officeDocument/2006/relationships/hyperlink" Target="https://www.enerlike.com/enerlike-control-solucion-energetica/" TargetMode="External"/><Relationship Id="rId2" Type="http://schemas.openxmlformats.org/officeDocument/2006/relationships/notesSlide" Target="../notesSlides/notesSlide45.xml"/><Relationship Id="rId1" Type="http://schemas.openxmlformats.org/officeDocument/2006/relationships/slideLayout" Target="../slideLayouts/slideLayout6.xml"/><Relationship Id="rId6" Type="http://schemas.openxmlformats.org/officeDocument/2006/relationships/hyperlink" Target="https://seinon.org/asesoramiento-energetico/" TargetMode="External"/><Relationship Id="rId5" Type="http://schemas.openxmlformats.org/officeDocument/2006/relationships/hyperlink" Target="https://www.satel-iberia.com/aplicaciones/monitorizacion-de-consumos/" TargetMode="External"/><Relationship Id="rId4" Type="http://schemas.openxmlformats.org/officeDocument/2006/relationships/image" Target="../media/image51.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image" Target="../media/image5.emf"/></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6.xml"/><Relationship Id="rId5" Type="http://schemas.openxmlformats.org/officeDocument/2006/relationships/image" Target="../media/image5.emf"/><Relationship Id="rId4" Type="http://schemas.openxmlformats.org/officeDocument/2006/relationships/image" Target="../media/image52.jpe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6.xml"/><Relationship Id="rId6" Type="http://schemas.openxmlformats.org/officeDocument/2006/relationships/image" Target="../media/image5.emf"/><Relationship Id="rId5" Type="http://schemas.openxmlformats.org/officeDocument/2006/relationships/image" Target="../media/image54.svg"/><Relationship Id="rId4" Type="http://schemas.openxmlformats.org/officeDocument/2006/relationships/image" Target="../media/image5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6.xml"/><Relationship Id="rId5" Type="http://schemas.openxmlformats.org/officeDocument/2006/relationships/image" Target="../media/image5.emf"/><Relationship Id="rId4" Type="http://schemas.openxmlformats.org/officeDocument/2006/relationships/image" Target="../media/image55.jpe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6.xml"/><Relationship Id="rId5" Type="http://schemas.openxmlformats.org/officeDocument/2006/relationships/image" Target="../media/image5.emf"/><Relationship Id="rId4" Type="http://schemas.openxmlformats.org/officeDocument/2006/relationships/image" Target="../media/image56.jpeg"/></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6.xml"/><Relationship Id="rId5" Type="http://schemas.openxmlformats.org/officeDocument/2006/relationships/image" Target="../media/image5.emf"/><Relationship Id="rId4" Type="http://schemas.openxmlformats.org/officeDocument/2006/relationships/hyperlink" Target="https://www.dgt.es/muevete-con-seguridad/conviertete-en-un-buen-conductor/consejos-generales/conduccion-eficiente/"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2.xml"/><Relationship Id="rId1" Type="http://schemas.openxmlformats.org/officeDocument/2006/relationships/slideLayout" Target="../slideLayouts/slideLayout6.xml"/><Relationship Id="rId6" Type="http://schemas.openxmlformats.org/officeDocument/2006/relationships/image" Target="../media/image5.emf"/><Relationship Id="rId5" Type="http://schemas.openxmlformats.org/officeDocument/2006/relationships/image" Target="../media/image57.png"/><Relationship Id="rId4" Type="http://schemas.openxmlformats.org/officeDocument/2006/relationships/hyperlink" Target="https://www.ithotelero.com/portfolio-item/sistemas-de-calefaccion-y-renovacion-de-aire-diseno-sostenible-para-hoteles-2/"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3.xml"/><Relationship Id="rId1" Type="http://schemas.openxmlformats.org/officeDocument/2006/relationships/slideLayout" Target="../slideLayouts/slideLayout6.xml"/><Relationship Id="rId6" Type="http://schemas.openxmlformats.org/officeDocument/2006/relationships/image" Target="../media/image5.emf"/><Relationship Id="rId5" Type="http://schemas.openxmlformats.org/officeDocument/2006/relationships/hyperlink" Target="https://cubriland.com/como-contribuyen-las-cubiertas-de-piscina-a-la-eficiencia-energetica/" TargetMode="External"/><Relationship Id="rId4" Type="http://schemas.openxmlformats.org/officeDocument/2006/relationships/image" Target="../media/image58.png"/></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mailto:ivan.cortes@camaramalaga.com" TargetMode="External"/><Relationship Id="rId2" Type="http://schemas.openxmlformats.org/officeDocument/2006/relationships/notesSlide" Target="../notesSlides/notesSlide55.xml"/><Relationship Id="rId1" Type="http://schemas.openxmlformats.org/officeDocument/2006/relationships/slideLayout" Target="../slideLayouts/slideLayout6.xml"/><Relationship Id="rId6" Type="http://schemas.openxmlformats.org/officeDocument/2006/relationships/hyperlink" Target="mailto:esther.martinez@camaramalaga.com" TargetMode="External"/><Relationship Id="rId5" Type="http://schemas.openxmlformats.org/officeDocument/2006/relationships/hyperlink" Target="mailto:Carmen.ayllon@camara.es" TargetMode="Externa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5.emf"/><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18.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5.emf"/><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09599" y="1012038"/>
            <a:ext cx="10809037" cy="5211019"/>
          </a:xfrm>
          <a:prstGeom prst="rect">
            <a:avLst/>
          </a:prstGeom>
          <a:noFill/>
          <a:ln>
            <a:noFill/>
          </a:ln>
        </p:spPr>
      </p:pic>
      <p:sp>
        <p:nvSpPr>
          <p:cNvPr id="62" name="Google Shape;62;p14"/>
          <p:cNvSpPr txBox="1">
            <a:spLocks noGrp="1"/>
          </p:cNvSpPr>
          <p:nvPr>
            <p:ph type="ctrTitle"/>
          </p:nvPr>
        </p:nvSpPr>
        <p:spPr>
          <a:xfrm>
            <a:off x="1212149" y="1380592"/>
            <a:ext cx="9449319" cy="704160"/>
          </a:xfrm>
          <a:prstGeom prst="rect">
            <a:avLst/>
          </a:prstGeom>
        </p:spPr>
        <p:txBody>
          <a:bodyPr spcFirstLastPara="1" vert="horz" wrap="square" lIns="103230" tIns="103230" rIns="103230" bIns="103230" rtlCol="0" anchor="t" anchorCtr="0">
            <a:noAutofit/>
          </a:bodyPr>
          <a:lstStyle/>
          <a:p>
            <a:pPr algn="l">
              <a:spcBef>
                <a:spcPts val="0"/>
              </a:spcBef>
            </a:pPr>
            <a:r>
              <a:rPr lang="en-GB" sz="4320">
                <a:solidFill>
                  <a:srgbClr val="FFFFFF"/>
                </a:solidFill>
                <a:latin typeface="Montserrat SemiBold"/>
                <a:ea typeface="Montserrat SemiBold"/>
                <a:cs typeface="Montserrat SemiBold"/>
                <a:sym typeface="Montserrat SemiBold"/>
              </a:rPr>
              <a:t>LIFE: EE4HORECA</a:t>
            </a:r>
            <a:br>
              <a:rPr lang="en-GB" sz="3600">
                <a:solidFill>
                  <a:srgbClr val="FFFFFF"/>
                </a:solidFill>
                <a:latin typeface="Montserrat SemiBold"/>
                <a:ea typeface="Montserrat SemiBold"/>
                <a:cs typeface="Montserrat SemiBold"/>
                <a:sym typeface="Montserrat SemiBold"/>
              </a:rPr>
            </a:br>
            <a:br>
              <a:rPr lang="en-GB" sz="4320">
                <a:solidFill>
                  <a:srgbClr val="FFFFFF"/>
                </a:solidFill>
                <a:latin typeface="Montserrat SemiBold"/>
                <a:ea typeface="Montserrat SemiBold"/>
                <a:cs typeface="Montserrat SemiBold"/>
                <a:sym typeface="Montserrat SemiBold"/>
              </a:rPr>
            </a:br>
            <a:br>
              <a:rPr lang="en-GB" sz="4320">
                <a:solidFill>
                  <a:srgbClr val="FFFFFF"/>
                </a:solidFill>
                <a:latin typeface="Montserrat SemiBold"/>
                <a:ea typeface="Montserrat SemiBold"/>
                <a:cs typeface="Montserrat SemiBold"/>
                <a:sym typeface="Montserrat SemiBold"/>
              </a:rPr>
            </a:br>
            <a:endParaRPr sz="4320">
              <a:solidFill>
                <a:srgbClr val="FFFFFF"/>
              </a:solidFill>
              <a:latin typeface="Montserrat SemiBold"/>
              <a:ea typeface="Montserrat SemiBold"/>
              <a:cs typeface="Montserrat SemiBold"/>
              <a:sym typeface="Montserrat SemiBold"/>
            </a:endParaRPr>
          </a:p>
        </p:txBody>
      </p:sp>
      <p:sp>
        <p:nvSpPr>
          <p:cNvPr id="63" name="Google Shape;63;p14"/>
          <p:cNvSpPr txBox="1">
            <a:spLocks noGrp="1"/>
          </p:cNvSpPr>
          <p:nvPr>
            <p:ph type="ctrTitle" idx="4294967295"/>
          </p:nvPr>
        </p:nvSpPr>
        <p:spPr>
          <a:xfrm>
            <a:off x="1135340" y="4139858"/>
            <a:ext cx="6492537" cy="2235338"/>
          </a:xfrm>
          <a:prstGeom prst="rect">
            <a:avLst/>
          </a:prstGeom>
        </p:spPr>
        <p:txBody>
          <a:bodyPr spcFirstLastPara="1" vert="horz" wrap="square" lIns="103230" tIns="103230" rIns="103230" bIns="103230" rtlCol="0" anchor="t" anchorCtr="0">
            <a:noAutofit/>
          </a:bodyPr>
          <a:lstStyle/>
          <a:p>
            <a:pPr>
              <a:spcBef>
                <a:spcPts val="0"/>
              </a:spcBef>
            </a:pPr>
            <a:r>
              <a:rPr lang="es-ES" sz="2700" dirty="0">
                <a:solidFill>
                  <a:srgbClr val="FFFFFF"/>
                </a:solidFill>
                <a:latin typeface="Montserrat Medium"/>
                <a:ea typeface="Montserrat Medium"/>
                <a:cs typeface="Montserrat Medium"/>
                <a:sym typeface="Montserrat Medium"/>
              </a:rPr>
              <a:t>Módulo 1 – Fundamentos de la eficiencia energética en la cadena de valor HORECA</a:t>
            </a:r>
            <a:endParaRPr sz="2700" dirty="0">
              <a:solidFill>
                <a:srgbClr val="FFFFFF"/>
              </a:solidFill>
              <a:highlight>
                <a:srgbClr val="FF0000"/>
              </a:highlight>
              <a:latin typeface="Montserrat Medium"/>
              <a:sym typeface="Montserrat Medium"/>
            </a:endParaRPr>
          </a:p>
        </p:txBody>
      </p:sp>
      <p:pic>
        <p:nvPicPr>
          <p:cNvPr id="2" name="Picture 6" descr="Environment - LIFE : Toolkit : Communication tools ...">
            <a:extLst>
              <a:ext uri="{FF2B5EF4-FFF2-40B4-BE49-F238E27FC236}">
                <a16:creationId xmlns:a16="http://schemas.microsoft.com/office/drawing/2014/main" id="{1D9A19E6-811E-2D7E-16C3-56FFBDCEA86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276742" y="186448"/>
            <a:ext cx="1141894" cy="82559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Text&#10;&#10;Description automatically generated with low confidence">
            <a:extLst>
              <a:ext uri="{FF2B5EF4-FFF2-40B4-BE49-F238E27FC236}">
                <a16:creationId xmlns:a16="http://schemas.microsoft.com/office/drawing/2014/main" id="{A40137C6-CE18-AD7A-4CD1-54B23C69CAE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45995" y="5092960"/>
            <a:ext cx="3954524" cy="905537"/>
          </a:xfrm>
          <a:prstGeom prst="rect">
            <a:avLst/>
          </a:prstGeom>
        </p:spPr>
      </p:pic>
      <p:pic>
        <p:nvPicPr>
          <p:cNvPr id="5" name="Immagine 4" descr="Immagine che contiene Carattere, logo, simbolo, Elementi grafici&#10;&#10;Descrizione generata automaticamente">
            <a:extLst>
              <a:ext uri="{FF2B5EF4-FFF2-40B4-BE49-F238E27FC236}">
                <a16:creationId xmlns:a16="http://schemas.microsoft.com/office/drawing/2014/main" id="{B9345AC0-AF04-490E-000C-CC464BD6EE1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71800" y="136525"/>
            <a:ext cx="1177880" cy="1213866"/>
          </a:xfrm>
          <a:prstGeom prst="rect">
            <a:avLst/>
          </a:prstGeom>
        </p:spPr>
      </p:pic>
      <p:sp>
        <p:nvSpPr>
          <p:cNvPr id="6" name="Marcador de número de diapositiva 5">
            <a:extLst>
              <a:ext uri="{FF2B5EF4-FFF2-40B4-BE49-F238E27FC236}">
                <a16:creationId xmlns:a16="http://schemas.microsoft.com/office/drawing/2014/main" id="{9BD18958-632A-2FAD-EC93-465E8A87D827}"/>
              </a:ext>
            </a:extLst>
          </p:cNvPr>
          <p:cNvSpPr>
            <a:spLocks noGrp="1"/>
          </p:cNvSpPr>
          <p:nvPr>
            <p:ph type="sldNum" sz="quarter" idx="12"/>
          </p:nvPr>
        </p:nvSpPr>
        <p:spPr/>
        <p:txBody>
          <a:bodyPr/>
          <a:lstStyle/>
          <a:p>
            <a:fld id="{07CA9C71-7BAC-493D-8FE0-9A42846E5156}" type="slidenum">
              <a:rPr lang="es-ES" smtClean="0"/>
              <a:t>1</a:t>
            </a:fld>
            <a:endParaRPr lang="es-E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86283" y="1139687"/>
            <a:ext cx="9235115" cy="5581788"/>
          </a:xfrm>
          <a:custGeom>
            <a:avLst/>
            <a:gdLst/>
            <a:ahLst/>
            <a:cxnLst/>
            <a:rect l="l" t="t" r="r" b="b"/>
            <a:pathLst>
              <a:path w="15391858" h="9302980">
                <a:moveTo>
                  <a:pt x="0" y="0"/>
                </a:moveTo>
                <a:lnTo>
                  <a:pt x="15391857" y="0"/>
                </a:lnTo>
                <a:lnTo>
                  <a:pt x="15391857" y="9302980"/>
                </a:lnTo>
                <a:lnTo>
                  <a:pt x="0" y="9302980"/>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s-ES" sz="1080" dirty="0"/>
          </a:p>
        </p:txBody>
      </p:sp>
      <p:sp>
        <p:nvSpPr>
          <p:cNvPr id="4" name="TextBox 4"/>
          <p:cNvSpPr txBox="1"/>
          <p:nvPr/>
        </p:nvSpPr>
        <p:spPr>
          <a:xfrm>
            <a:off x="-311282" y="642018"/>
            <a:ext cx="9454623" cy="397545"/>
          </a:xfrm>
          <a:prstGeom prst="rect">
            <a:avLst/>
          </a:prstGeom>
        </p:spPr>
        <p:txBody>
          <a:bodyPr wrap="square" lIns="0" tIns="0" rIns="0" bIns="0" rtlCol="0" anchor="t">
            <a:spAutoFit/>
          </a:bodyPr>
          <a:lstStyle/>
          <a:p>
            <a:pPr algn="ctr">
              <a:lnSpc>
                <a:spcPts val="3524"/>
              </a:lnSpc>
            </a:pPr>
            <a:r>
              <a:rPr lang="en-US" b="1" dirty="0">
                <a:solidFill>
                  <a:schemeClr val="tx2">
                    <a:lumMod val="90000"/>
                    <a:lumOff val="10000"/>
                  </a:schemeClr>
                </a:solidFill>
                <a:latin typeface="Red Hat Display Bold"/>
                <a:ea typeface="Red Hat Display Bold"/>
                <a:cs typeface="Red Hat Display Bold"/>
                <a:sym typeface="Red Hat Display Bold"/>
              </a:rPr>
              <a:t>EUROPEAN GREEN DEAL- </a:t>
            </a:r>
            <a:r>
              <a:rPr lang="en-US" b="1" dirty="0" err="1">
                <a:solidFill>
                  <a:schemeClr val="tx2">
                    <a:lumMod val="90000"/>
                    <a:lumOff val="10000"/>
                  </a:schemeClr>
                </a:solidFill>
                <a:latin typeface="Red Hat Display Bold"/>
                <a:ea typeface="Red Hat Display Bold"/>
                <a:cs typeface="Red Hat Display Bold"/>
                <a:sym typeface="Red Hat Display Bold"/>
              </a:rPr>
              <a:t>Pacto</a:t>
            </a:r>
            <a:r>
              <a:rPr lang="en-US" b="1" dirty="0">
                <a:solidFill>
                  <a:schemeClr val="tx2">
                    <a:lumMod val="90000"/>
                    <a:lumOff val="10000"/>
                  </a:schemeClr>
                </a:solidFill>
                <a:latin typeface="Red Hat Display Bold"/>
                <a:ea typeface="Red Hat Display Bold"/>
                <a:cs typeface="Red Hat Display Bold"/>
                <a:sym typeface="Red Hat Display Bold"/>
              </a:rPr>
              <a:t> Verde  Europeo (Una Visión Global)</a:t>
            </a:r>
          </a:p>
        </p:txBody>
      </p:sp>
      <p:pic>
        <p:nvPicPr>
          <p:cNvPr id="5" name="Immagine 4" descr="Immagine che contiene Carattere, logo, simbolo, Elementi grafici&#10;&#10;Descrizione generata automaticamente">
            <a:extLst>
              <a:ext uri="{FF2B5EF4-FFF2-40B4-BE49-F238E27FC236}">
                <a16:creationId xmlns:a16="http://schemas.microsoft.com/office/drawing/2014/main" id="{92AB72D3-6A97-0D32-3DBD-F985825EB78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15505" y="35085"/>
            <a:ext cx="1213866" cy="1213866"/>
          </a:xfrm>
          <a:prstGeom prst="rect">
            <a:avLst/>
          </a:prstGeom>
        </p:spPr>
      </p:pic>
      <p:sp>
        <p:nvSpPr>
          <p:cNvPr id="7" name="Marcador de número de diapositiva 6">
            <a:extLst>
              <a:ext uri="{FF2B5EF4-FFF2-40B4-BE49-F238E27FC236}">
                <a16:creationId xmlns:a16="http://schemas.microsoft.com/office/drawing/2014/main" id="{1E7281F1-B6BB-040D-8E5E-7792B37D4E6C}"/>
              </a:ext>
            </a:extLst>
          </p:cNvPr>
          <p:cNvSpPr>
            <a:spLocks noGrp="1"/>
          </p:cNvSpPr>
          <p:nvPr>
            <p:ph type="sldNum" sz="quarter" idx="12"/>
          </p:nvPr>
        </p:nvSpPr>
        <p:spPr/>
        <p:txBody>
          <a:bodyPr/>
          <a:lstStyle/>
          <a:p>
            <a:fld id="{07CA9C71-7BAC-493D-8FE0-9A42846E5156}" type="slidenum">
              <a:rPr lang="es-ES" smtClean="0"/>
              <a:t>10</a:t>
            </a:fld>
            <a:endParaRPr lang="es-ES"/>
          </a:p>
        </p:txBody>
      </p:sp>
      <p:pic>
        <p:nvPicPr>
          <p:cNvPr id="8" name="Imagen 7">
            <a:extLst>
              <a:ext uri="{FF2B5EF4-FFF2-40B4-BE49-F238E27FC236}">
                <a16:creationId xmlns:a16="http://schemas.microsoft.com/office/drawing/2014/main" id="{A1E56B78-16DF-3607-A6C3-BEFDF553552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98813" y="6277530"/>
            <a:ext cx="1500461" cy="443945"/>
          </a:xfrm>
          <a:prstGeom prst="rect">
            <a:avLst/>
          </a:prstGeom>
          <a:noFill/>
          <a:ln>
            <a:noFill/>
          </a:ln>
          <a:effectLst/>
        </p:spPr>
      </p:pic>
      <p:sp>
        <p:nvSpPr>
          <p:cNvPr id="3" name="Título 6">
            <a:extLst>
              <a:ext uri="{FF2B5EF4-FFF2-40B4-BE49-F238E27FC236}">
                <a16:creationId xmlns:a16="http://schemas.microsoft.com/office/drawing/2014/main" id="{F095ABDD-8F63-5EE2-7DE4-6EEF14F404B4}"/>
              </a:ext>
            </a:extLst>
          </p:cNvPr>
          <p:cNvSpPr txBox="1">
            <a:spLocks/>
          </p:cNvSpPr>
          <p:nvPr/>
        </p:nvSpPr>
        <p:spPr>
          <a:xfrm>
            <a:off x="801857" y="0"/>
            <a:ext cx="9464040" cy="775314"/>
          </a:xfrm>
          <a:prstGeom prst="rect">
            <a:avLst/>
          </a:prstGeom>
        </p:spPr>
        <p:txBody>
          <a:bodyPr vert="horz" lIns="82296" tIns="41148" rIns="82296" bIns="4114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ES" sz="2400" b="1" spc="-5" dirty="0">
                <a:solidFill>
                  <a:srgbClr val="154097"/>
                </a:solidFill>
                <a:latin typeface="Montserrat" panose="020B0604020202020204" charset="0"/>
                <a:cs typeface="+mn-cs"/>
              </a:rPr>
              <a:t>2- Compromisos públicos en la reducción de emisiones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4" descr="Immagine che contiene Carattere, logo, simbolo, Elementi grafici&#10;&#10;Descrizione generata automaticamente">
            <a:extLst>
              <a:ext uri="{FF2B5EF4-FFF2-40B4-BE49-F238E27FC236}">
                <a16:creationId xmlns:a16="http://schemas.microsoft.com/office/drawing/2014/main" id="{BE101A35-5133-9D32-CD32-6533EC906A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15505" y="35085"/>
            <a:ext cx="1213866" cy="1213866"/>
          </a:xfrm>
          <a:prstGeom prst="rect">
            <a:avLst/>
          </a:prstGeom>
        </p:spPr>
      </p:pic>
      <p:sp>
        <p:nvSpPr>
          <p:cNvPr id="6" name="CuadroTexto 5">
            <a:extLst>
              <a:ext uri="{FF2B5EF4-FFF2-40B4-BE49-F238E27FC236}">
                <a16:creationId xmlns:a16="http://schemas.microsoft.com/office/drawing/2014/main" id="{702CA658-01AC-560B-8127-CB8662EE96E6}"/>
              </a:ext>
            </a:extLst>
          </p:cNvPr>
          <p:cNvSpPr txBox="1"/>
          <p:nvPr/>
        </p:nvSpPr>
        <p:spPr>
          <a:xfrm>
            <a:off x="518474" y="1037672"/>
            <a:ext cx="6852197" cy="6097054"/>
          </a:xfrm>
          <a:prstGeom prst="rect">
            <a:avLst/>
          </a:prstGeom>
          <a:noFill/>
        </p:spPr>
        <p:txBody>
          <a:bodyPr wrap="square">
            <a:spAutoFit/>
          </a:bodyPr>
          <a:lstStyle/>
          <a:p>
            <a:pPr algn="just"/>
            <a:endParaRPr lang="es-ES" sz="1620" dirty="0">
              <a:latin typeface="+mj-lt"/>
            </a:endParaRPr>
          </a:p>
          <a:p>
            <a:pPr algn="just"/>
            <a:r>
              <a:rPr lang="es-ES" sz="1620" b="1" dirty="0">
                <a:latin typeface="+mj-lt"/>
              </a:rPr>
              <a:t>Metas para 2030</a:t>
            </a:r>
          </a:p>
          <a:p>
            <a:pPr marL="257175" indent="-257175" algn="just">
              <a:buFont typeface="Arial" panose="020B0604020202020204" pitchFamily="34" charset="0"/>
              <a:buChar char="•"/>
            </a:pPr>
            <a:r>
              <a:rPr lang="es-ES" sz="1620" b="1" dirty="0">
                <a:latin typeface="+mj-lt"/>
              </a:rPr>
              <a:t>Reducción de Emisiones de Gases de Efecto Invernadero</a:t>
            </a:r>
            <a:r>
              <a:rPr lang="es-ES" sz="1620" dirty="0">
                <a:latin typeface="+mj-lt"/>
              </a:rPr>
              <a:t>: reducir las emisiones netas de gases de efecto invernadero en </a:t>
            </a:r>
            <a:r>
              <a:rPr lang="es-ES" sz="1620" b="1" dirty="0">
                <a:latin typeface="+mj-lt"/>
              </a:rPr>
              <a:t>al menos un 55% </a:t>
            </a:r>
            <a:r>
              <a:rPr lang="es-ES" sz="1620" dirty="0">
                <a:latin typeface="+mj-lt"/>
              </a:rPr>
              <a:t>en comparación con los niveles de 1990.</a:t>
            </a:r>
          </a:p>
          <a:p>
            <a:pPr marL="257175" indent="-257175" algn="just">
              <a:buFont typeface="Arial" panose="020B0604020202020204" pitchFamily="34" charset="0"/>
              <a:buChar char="•"/>
            </a:pPr>
            <a:endParaRPr lang="es-ES" sz="1620" dirty="0">
              <a:latin typeface="+mj-lt"/>
            </a:endParaRPr>
          </a:p>
          <a:p>
            <a:pPr marL="257175" indent="-257175" algn="just">
              <a:buFont typeface="Arial" panose="020B0604020202020204" pitchFamily="34" charset="0"/>
              <a:buChar char="•"/>
            </a:pPr>
            <a:r>
              <a:rPr lang="es-ES" sz="1620" b="1" dirty="0">
                <a:latin typeface="+mj-lt"/>
              </a:rPr>
              <a:t>Energías Renovables</a:t>
            </a:r>
            <a:r>
              <a:rPr lang="es-ES" sz="1620" dirty="0">
                <a:latin typeface="+mj-lt"/>
              </a:rPr>
              <a:t>: aumentar la proporción de energías renovables en el </a:t>
            </a:r>
            <a:r>
              <a:rPr lang="es-ES" sz="1620" b="1" dirty="0">
                <a:latin typeface="+mj-lt"/>
              </a:rPr>
              <a:t>consumo total de energía hasta un mínimo del 42,5%.</a:t>
            </a:r>
          </a:p>
          <a:p>
            <a:pPr marL="257175" indent="-257175" algn="just">
              <a:buFont typeface="Arial" panose="020B0604020202020204" pitchFamily="34" charset="0"/>
              <a:buChar char="•"/>
            </a:pPr>
            <a:endParaRPr lang="es-ES" sz="1620" dirty="0">
              <a:latin typeface="+mj-lt"/>
            </a:endParaRPr>
          </a:p>
          <a:p>
            <a:pPr marL="257175" indent="-257175" algn="just">
              <a:buFont typeface="Arial" panose="020B0604020202020204" pitchFamily="34" charset="0"/>
              <a:buChar char="•"/>
            </a:pPr>
            <a:r>
              <a:rPr lang="es-ES" sz="1620" b="1" dirty="0">
                <a:latin typeface="+mj-lt"/>
              </a:rPr>
              <a:t>Eficiencia Energética:</a:t>
            </a:r>
            <a:r>
              <a:rPr lang="es-ES" sz="1600" b="1" dirty="0">
                <a:latin typeface="+mj-lt"/>
              </a:rPr>
              <a:t> A partir de 2024,</a:t>
            </a:r>
            <a:r>
              <a:rPr lang="es-ES" sz="1600" b="1" dirty="0"/>
              <a:t> los Estados miembros deben lograr un nuevo ahorro anual</a:t>
            </a:r>
            <a:r>
              <a:rPr lang="es-ES" sz="1600" dirty="0"/>
              <a:t> de al menos el 1,49% del consumo de energía final (promedio anual), aumentando progresivamente hasta el 1,9% anual en 2030</a:t>
            </a:r>
            <a:r>
              <a:rPr lang="es-ES" dirty="0"/>
              <a:t>.</a:t>
            </a:r>
            <a:endParaRPr lang="es-ES" sz="1620" dirty="0">
              <a:latin typeface="+mj-lt"/>
            </a:endParaRPr>
          </a:p>
          <a:p>
            <a:pPr algn="just"/>
            <a:endParaRPr lang="es-ES" sz="1620" dirty="0">
              <a:latin typeface="+mj-lt"/>
            </a:endParaRPr>
          </a:p>
          <a:p>
            <a:pPr algn="just"/>
            <a:r>
              <a:rPr lang="es-ES" sz="1620" b="1" dirty="0">
                <a:latin typeface="+mj-lt"/>
              </a:rPr>
              <a:t>Metas para 2050 </a:t>
            </a:r>
          </a:p>
          <a:p>
            <a:pPr marL="257175" indent="-257175" algn="just">
              <a:buFont typeface="Arial" panose="020B0604020202020204" pitchFamily="34" charset="0"/>
              <a:buChar char="•"/>
            </a:pPr>
            <a:r>
              <a:rPr lang="es-ES" sz="1620" b="1" dirty="0">
                <a:latin typeface="+mj-lt"/>
              </a:rPr>
              <a:t>Neutralidad Climática: </a:t>
            </a:r>
            <a:r>
              <a:rPr lang="es-ES" sz="1620" dirty="0">
                <a:latin typeface="+mj-lt"/>
              </a:rPr>
              <a:t>convertirse en el primer continente climáticamente neutro, logrando un balance neto cero en emisiones de gases de efecto invernadero. </a:t>
            </a:r>
          </a:p>
          <a:p>
            <a:pPr marL="257175" indent="-257175" algn="just">
              <a:buFont typeface="Arial" panose="020B0604020202020204" pitchFamily="34" charset="0"/>
              <a:buChar char="•"/>
            </a:pPr>
            <a:endParaRPr lang="es-ES" sz="1620" dirty="0">
              <a:latin typeface="+mj-lt"/>
            </a:endParaRPr>
          </a:p>
          <a:p>
            <a:pPr marL="257175" indent="-257175" algn="just">
              <a:buFont typeface="Arial" panose="020B0604020202020204" pitchFamily="34" charset="0"/>
              <a:buChar char="•"/>
            </a:pPr>
            <a:r>
              <a:rPr lang="es-ES" sz="1620" b="1" dirty="0">
                <a:latin typeface="+mj-lt"/>
              </a:rPr>
              <a:t>Energía Sostenible</a:t>
            </a:r>
            <a:r>
              <a:rPr lang="es-ES" sz="1620" dirty="0">
                <a:latin typeface="+mj-lt"/>
              </a:rPr>
              <a:t>: descarbonizar el suministro de energía de la UE. </a:t>
            </a:r>
          </a:p>
          <a:p>
            <a:pPr marL="257175" indent="-257175" algn="just">
              <a:buFont typeface="Arial" panose="020B0604020202020204" pitchFamily="34" charset="0"/>
              <a:buChar char="•"/>
            </a:pPr>
            <a:endParaRPr lang="es-ES" sz="1620" dirty="0">
              <a:latin typeface="+mj-lt"/>
            </a:endParaRPr>
          </a:p>
          <a:p>
            <a:pPr marL="257175" indent="-257175" algn="just">
              <a:buFont typeface="Arial" panose="020B0604020202020204" pitchFamily="34" charset="0"/>
              <a:buChar char="•"/>
            </a:pPr>
            <a:r>
              <a:rPr lang="es-ES" sz="1620" b="1" dirty="0">
                <a:latin typeface="+mj-lt"/>
              </a:rPr>
              <a:t>Economía Circular: </a:t>
            </a:r>
            <a:r>
              <a:rPr lang="es-ES" sz="1620" dirty="0">
                <a:latin typeface="+mj-lt"/>
              </a:rPr>
              <a:t>establecer una economía circular que reduzca el desperdicio y reutilice los recursos de manera más eficiente.</a:t>
            </a:r>
          </a:p>
          <a:p>
            <a:endParaRPr lang="es-ES" sz="1620" dirty="0">
              <a:latin typeface="Segoe UI" panose="020B0502040204020203" pitchFamily="34" charset="0"/>
            </a:endParaRPr>
          </a:p>
        </p:txBody>
      </p:sp>
      <p:sp>
        <p:nvSpPr>
          <p:cNvPr id="9" name="Título 6">
            <a:extLst>
              <a:ext uri="{FF2B5EF4-FFF2-40B4-BE49-F238E27FC236}">
                <a16:creationId xmlns:a16="http://schemas.microsoft.com/office/drawing/2014/main" id="{DEFF7474-9BD1-ACBF-F537-89F74D842848}"/>
              </a:ext>
            </a:extLst>
          </p:cNvPr>
          <p:cNvSpPr txBox="1">
            <a:spLocks/>
          </p:cNvSpPr>
          <p:nvPr/>
        </p:nvSpPr>
        <p:spPr>
          <a:xfrm>
            <a:off x="769562" y="0"/>
            <a:ext cx="9464040" cy="775314"/>
          </a:xfrm>
          <a:prstGeom prst="rect">
            <a:avLst/>
          </a:prstGeom>
        </p:spPr>
        <p:txBody>
          <a:bodyPr vert="horz" lIns="82296" tIns="41148" rIns="82296" bIns="4114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ES" sz="2400" b="1" spc="-5" dirty="0">
                <a:solidFill>
                  <a:srgbClr val="154097"/>
                </a:solidFill>
                <a:latin typeface="Montserrat" panose="020B0604020202020204" charset="0"/>
                <a:cs typeface="+mn-cs"/>
              </a:rPr>
              <a:t>2- Compromisos públicos en la reducción de emisiones</a:t>
            </a:r>
          </a:p>
        </p:txBody>
      </p:sp>
      <p:sp>
        <p:nvSpPr>
          <p:cNvPr id="2" name="Freeform 3">
            <a:extLst>
              <a:ext uri="{FF2B5EF4-FFF2-40B4-BE49-F238E27FC236}">
                <a16:creationId xmlns:a16="http://schemas.microsoft.com/office/drawing/2014/main" id="{583D95D6-2508-15EA-F0D3-347E12C3063A}"/>
              </a:ext>
            </a:extLst>
          </p:cNvPr>
          <p:cNvSpPr/>
          <p:nvPr/>
        </p:nvSpPr>
        <p:spPr>
          <a:xfrm>
            <a:off x="7547889" y="642018"/>
            <a:ext cx="2053311" cy="1213866"/>
          </a:xfrm>
          <a:custGeom>
            <a:avLst/>
            <a:gdLst/>
            <a:ahLst/>
            <a:cxnLst/>
            <a:rect l="l" t="t" r="r" b="b"/>
            <a:pathLst>
              <a:path w="8399424" h="4937936">
                <a:moveTo>
                  <a:pt x="0" y="0"/>
                </a:moveTo>
                <a:lnTo>
                  <a:pt x="8399424" y="0"/>
                </a:lnTo>
                <a:lnTo>
                  <a:pt x="8399424" y="4937936"/>
                </a:lnTo>
                <a:lnTo>
                  <a:pt x="0" y="4937936"/>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s-ES" sz="1620" dirty="0"/>
          </a:p>
        </p:txBody>
      </p:sp>
      <p:sp>
        <p:nvSpPr>
          <p:cNvPr id="5" name="CuadroTexto 4">
            <a:extLst>
              <a:ext uri="{FF2B5EF4-FFF2-40B4-BE49-F238E27FC236}">
                <a16:creationId xmlns:a16="http://schemas.microsoft.com/office/drawing/2014/main" id="{851151E1-6E9E-491F-FA9C-ACFB62244ABA}"/>
              </a:ext>
            </a:extLst>
          </p:cNvPr>
          <p:cNvSpPr txBox="1"/>
          <p:nvPr/>
        </p:nvSpPr>
        <p:spPr>
          <a:xfrm>
            <a:off x="1806091" y="700656"/>
            <a:ext cx="4795324" cy="674031"/>
          </a:xfrm>
          <a:prstGeom prst="rect">
            <a:avLst/>
          </a:prstGeom>
          <a:noFill/>
        </p:spPr>
        <p:txBody>
          <a:bodyPr wrap="square" rtlCol="0">
            <a:spAutoFit/>
          </a:bodyPr>
          <a:lstStyle/>
          <a:p>
            <a:pPr algn="ctr"/>
            <a:r>
              <a:rPr lang="es-ES" sz="2160" b="1" dirty="0">
                <a:solidFill>
                  <a:srgbClr val="FF0000"/>
                </a:solidFill>
                <a:latin typeface="+mj-lt"/>
              </a:rPr>
              <a:t>Pacto Verde Europeo </a:t>
            </a:r>
          </a:p>
          <a:p>
            <a:endParaRPr lang="es-ES" sz="1620" dirty="0"/>
          </a:p>
        </p:txBody>
      </p:sp>
      <p:sp>
        <p:nvSpPr>
          <p:cNvPr id="7" name="CuadroTexto 6">
            <a:extLst>
              <a:ext uri="{FF2B5EF4-FFF2-40B4-BE49-F238E27FC236}">
                <a16:creationId xmlns:a16="http://schemas.microsoft.com/office/drawing/2014/main" id="{C8D2E1D0-A2CC-CA84-A93B-C232245DF9BE}"/>
              </a:ext>
            </a:extLst>
          </p:cNvPr>
          <p:cNvSpPr txBox="1"/>
          <p:nvPr/>
        </p:nvSpPr>
        <p:spPr>
          <a:xfrm>
            <a:off x="7547889" y="1982854"/>
            <a:ext cx="4327436" cy="4884414"/>
          </a:xfrm>
          <a:prstGeom prst="rect">
            <a:avLst/>
          </a:prstGeom>
          <a:solidFill>
            <a:schemeClr val="accent6">
              <a:lumMod val="40000"/>
              <a:lumOff val="60000"/>
            </a:schemeClr>
          </a:solidFill>
        </p:spPr>
        <p:txBody>
          <a:bodyPr wrap="square" rtlCol="0">
            <a:spAutoFit/>
          </a:bodyPr>
          <a:lstStyle/>
          <a:p>
            <a:r>
              <a:rPr lang="es-ES" sz="1620" b="1" dirty="0">
                <a:latin typeface="Segoe UI" panose="020B0502040204020203" pitchFamily="34" charset="0"/>
              </a:rPr>
              <a:t>Ley Europea del Clima/Marco 2030 de Energía y Clima y el Objetivo 55 (“</a:t>
            </a:r>
            <a:r>
              <a:rPr lang="es-ES" sz="1620" b="1" dirty="0" err="1">
                <a:latin typeface="Segoe UI" panose="020B0502040204020203" pitchFamily="34" charset="0"/>
              </a:rPr>
              <a:t>Fit</a:t>
            </a:r>
            <a:r>
              <a:rPr lang="es-ES" sz="1620" b="1" dirty="0">
                <a:latin typeface="Segoe UI" panose="020B0502040204020203" pitchFamily="34" charset="0"/>
              </a:rPr>
              <a:t> </a:t>
            </a:r>
            <a:r>
              <a:rPr lang="es-ES" sz="1620" b="1" dirty="0" err="1">
                <a:latin typeface="Segoe UI" panose="020B0502040204020203" pitchFamily="34" charset="0"/>
              </a:rPr>
              <a:t>for</a:t>
            </a:r>
            <a:r>
              <a:rPr lang="es-ES" sz="1620" b="1" dirty="0">
                <a:latin typeface="Segoe UI" panose="020B0502040204020203" pitchFamily="34" charset="0"/>
              </a:rPr>
              <a:t> 55”)/</a:t>
            </a:r>
            <a:r>
              <a:rPr lang="es-ES" sz="1620" dirty="0">
                <a:latin typeface="Segoe UI" panose="020B0502040204020203" pitchFamily="34" charset="0"/>
              </a:rPr>
              <a:t>Adaptación al cambio climático en la UE: </a:t>
            </a:r>
            <a:r>
              <a:rPr lang="es-ES" sz="1620" b="1" dirty="0">
                <a:latin typeface="Segoe UI" panose="020B0502040204020203" pitchFamily="34" charset="0"/>
              </a:rPr>
              <a:t>la Estrategia Europea de Adaptación.</a:t>
            </a:r>
          </a:p>
          <a:p>
            <a:endParaRPr lang="es-ES" sz="1620" dirty="0">
              <a:latin typeface="Segoe UI" panose="020B0502040204020203" pitchFamily="34" charset="0"/>
            </a:endParaRPr>
          </a:p>
          <a:p>
            <a:r>
              <a:rPr lang="es-ES" sz="1620" b="1" dirty="0">
                <a:latin typeface="Segoe UI" panose="020B0502040204020203" pitchFamily="34" charset="0"/>
              </a:rPr>
              <a:t>ESPAÑA</a:t>
            </a:r>
            <a:r>
              <a:rPr lang="es-ES" sz="1620" dirty="0">
                <a:latin typeface="Segoe UI" panose="020B0502040204020203" pitchFamily="34" charset="0"/>
              </a:rPr>
              <a:t>: </a:t>
            </a:r>
          </a:p>
          <a:p>
            <a:r>
              <a:rPr lang="es-ES" sz="1620" dirty="0">
                <a:latin typeface="Segoe UI" panose="020B0502040204020203" pitchFamily="34" charset="0"/>
              </a:rPr>
              <a:t>-Ley 7/2021, de 20 de mayo, de cambio climático y transición energética</a:t>
            </a:r>
          </a:p>
          <a:p>
            <a:r>
              <a:rPr lang="es-ES" sz="1620" dirty="0">
                <a:latin typeface="Segoe UI" panose="020B0502040204020203" pitchFamily="34" charset="0"/>
              </a:rPr>
              <a:t>- </a:t>
            </a:r>
            <a:r>
              <a:rPr lang="es-ES" sz="1600" dirty="0"/>
              <a:t>Ley 11/2018 de información no financiera </a:t>
            </a:r>
          </a:p>
          <a:p>
            <a:r>
              <a:rPr lang="es-ES" sz="1620" dirty="0">
                <a:latin typeface="Segoe UI" panose="020B0502040204020203" pitchFamily="34" charset="0"/>
              </a:rPr>
              <a:t>-Plan Nacional Integrado de Energía y Clima 2021-2030 (PNIECC)</a:t>
            </a:r>
          </a:p>
          <a:p>
            <a:r>
              <a:rPr lang="es-ES" sz="1620" dirty="0">
                <a:latin typeface="Segoe UI" panose="020B0502040204020203" pitchFamily="34" charset="0"/>
              </a:rPr>
              <a:t>-Plan Nacional de Adaptación al Cambio Climático 2021-2030</a:t>
            </a:r>
          </a:p>
          <a:p>
            <a:r>
              <a:rPr lang="es-ES" sz="1620" dirty="0">
                <a:latin typeface="Segoe UI" panose="020B0502040204020203" pitchFamily="34" charset="0"/>
              </a:rPr>
              <a:t>-Estrategia de Descarbonización a Largo Plazo</a:t>
            </a:r>
            <a:r>
              <a:rPr lang="es-ES" dirty="0">
                <a:latin typeface="Segoe UI" panose="020B0502040204020203" pitchFamily="34" charset="0"/>
              </a:rPr>
              <a:t>.</a:t>
            </a:r>
          </a:p>
          <a:p>
            <a:r>
              <a:rPr lang="es-ES" sz="1620" dirty="0">
                <a:latin typeface="Segoe UI" panose="020B0502040204020203" pitchFamily="34" charset="0"/>
              </a:rPr>
              <a:t>-</a:t>
            </a:r>
            <a:r>
              <a:rPr lang="ca-ES" sz="1620" dirty="0">
                <a:latin typeface="Segoe UI" panose="020B0502040204020203" pitchFamily="34" charset="0"/>
                <a:sym typeface="Red Hat Display Bold"/>
              </a:rPr>
              <a:t>RD 214/2025: </a:t>
            </a:r>
            <a:r>
              <a:rPr lang="es-ES" sz="1620" dirty="0">
                <a:latin typeface="Segoe UI" panose="020B0502040204020203" pitchFamily="34" charset="0"/>
                <a:sym typeface="Red Hat Display"/>
              </a:rPr>
              <a:t>cálculo obligatorio de la huella de carbono y creación del nuevo registro.</a:t>
            </a:r>
            <a:endParaRPr lang="ca-ES" sz="1620" dirty="0">
              <a:latin typeface="Segoe UI" panose="020B0502040204020203" pitchFamily="34" charset="0"/>
              <a:sym typeface="Red Hat Display"/>
            </a:endParaRPr>
          </a:p>
          <a:p>
            <a:endParaRPr lang="es-ES" dirty="0">
              <a:latin typeface="Arial" panose="020B0604020202020204" pitchFamily="34" charset="0"/>
            </a:endParaRPr>
          </a:p>
        </p:txBody>
      </p:sp>
      <p:sp>
        <p:nvSpPr>
          <p:cNvPr id="10" name="Marcador de número de diapositiva 9">
            <a:extLst>
              <a:ext uri="{FF2B5EF4-FFF2-40B4-BE49-F238E27FC236}">
                <a16:creationId xmlns:a16="http://schemas.microsoft.com/office/drawing/2014/main" id="{ABF692C6-2FBD-5BCC-703B-DA2403DD6773}"/>
              </a:ext>
            </a:extLst>
          </p:cNvPr>
          <p:cNvSpPr>
            <a:spLocks noGrp="1"/>
          </p:cNvSpPr>
          <p:nvPr>
            <p:ph type="sldNum" sz="quarter" idx="12"/>
          </p:nvPr>
        </p:nvSpPr>
        <p:spPr/>
        <p:txBody>
          <a:bodyPr/>
          <a:lstStyle/>
          <a:p>
            <a:fld id="{07CA9C71-7BAC-493D-8FE0-9A42846E5156}" type="slidenum">
              <a:rPr lang="es-ES" smtClean="0"/>
              <a:t>11</a:t>
            </a:fld>
            <a:endParaRPr lang="es-ES"/>
          </a:p>
        </p:txBody>
      </p:sp>
      <p:pic>
        <p:nvPicPr>
          <p:cNvPr id="12" name="Imagen 11">
            <a:extLst>
              <a:ext uri="{FF2B5EF4-FFF2-40B4-BE49-F238E27FC236}">
                <a16:creationId xmlns:a16="http://schemas.microsoft.com/office/drawing/2014/main" id="{AA04F337-18D4-A9E0-9A12-E77E59D7D73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98813" y="6277530"/>
            <a:ext cx="1500461" cy="443945"/>
          </a:xfrm>
          <a:prstGeom prst="rect">
            <a:avLst/>
          </a:prstGeom>
          <a:noFill/>
          <a:ln>
            <a:noFill/>
          </a:ln>
          <a:effectLst/>
        </p:spPr>
      </p:pic>
    </p:spTree>
    <p:extLst>
      <p:ext uri="{BB962C8B-B14F-4D97-AF65-F5344CB8AC3E}">
        <p14:creationId xmlns:p14="http://schemas.microsoft.com/office/powerpoint/2010/main" val="3249190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EA137-FF00-AC22-8E34-17D38A52E0B4}"/>
            </a:ext>
          </a:extLst>
        </p:cNvPr>
        <p:cNvGrpSpPr/>
        <p:nvPr/>
      </p:nvGrpSpPr>
      <p:grpSpPr>
        <a:xfrm>
          <a:off x="0" y="0"/>
          <a:ext cx="0" cy="0"/>
          <a:chOff x="0" y="0"/>
          <a:chExt cx="0" cy="0"/>
        </a:xfrm>
      </p:grpSpPr>
      <p:pic>
        <p:nvPicPr>
          <p:cNvPr id="5" name="Immagine 4" descr="Immagine che contiene Carattere, logo, simbolo, Elementi grafici&#10;&#10;Descrizione generata automaticamente">
            <a:extLst>
              <a:ext uri="{FF2B5EF4-FFF2-40B4-BE49-F238E27FC236}">
                <a16:creationId xmlns:a16="http://schemas.microsoft.com/office/drawing/2014/main" id="{41A91A88-CBB2-8251-11AC-CAED6C7C7E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15505" y="35085"/>
            <a:ext cx="1213866" cy="1213866"/>
          </a:xfrm>
          <a:prstGeom prst="rect">
            <a:avLst/>
          </a:prstGeom>
        </p:spPr>
      </p:pic>
      <p:sp>
        <p:nvSpPr>
          <p:cNvPr id="7" name="Marcador de número de diapositiva 6">
            <a:extLst>
              <a:ext uri="{FF2B5EF4-FFF2-40B4-BE49-F238E27FC236}">
                <a16:creationId xmlns:a16="http://schemas.microsoft.com/office/drawing/2014/main" id="{5B7375C7-C872-2A6B-1305-3870A4B36164}"/>
              </a:ext>
            </a:extLst>
          </p:cNvPr>
          <p:cNvSpPr>
            <a:spLocks noGrp="1"/>
          </p:cNvSpPr>
          <p:nvPr>
            <p:ph type="sldNum" sz="quarter" idx="12"/>
          </p:nvPr>
        </p:nvSpPr>
        <p:spPr/>
        <p:txBody>
          <a:bodyPr/>
          <a:lstStyle/>
          <a:p>
            <a:fld id="{07CA9C71-7BAC-493D-8FE0-9A42846E5156}" type="slidenum">
              <a:rPr lang="es-ES" smtClean="0"/>
              <a:t>12</a:t>
            </a:fld>
            <a:endParaRPr lang="es-ES"/>
          </a:p>
        </p:txBody>
      </p:sp>
      <p:pic>
        <p:nvPicPr>
          <p:cNvPr id="8" name="Imagen 7">
            <a:extLst>
              <a:ext uri="{FF2B5EF4-FFF2-40B4-BE49-F238E27FC236}">
                <a16:creationId xmlns:a16="http://schemas.microsoft.com/office/drawing/2014/main" id="{E4BE1A10-6A98-C420-C1F0-019EDCDE3C8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98813" y="6277530"/>
            <a:ext cx="1500461" cy="443945"/>
          </a:xfrm>
          <a:prstGeom prst="rect">
            <a:avLst/>
          </a:prstGeom>
          <a:noFill/>
          <a:ln>
            <a:noFill/>
          </a:ln>
          <a:effectLst/>
        </p:spPr>
      </p:pic>
      <p:sp>
        <p:nvSpPr>
          <p:cNvPr id="3" name="Título 6">
            <a:extLst>
              <a:ext uri="{FF2B5EF4-FFF2-40B4-BE49-F238E27FC236}">
                <a16:creationId xmlns:a16="http://schemas.microsoft.com/office/drawing/2014/main" id="{802B4020-170E-340E-DBAC-27DC68B3BEDE}"/>
              </a:ext>
            </a:extLst>
          </p:cNvPr>
          <p:cNvSpPr txBox="1">
            <a:spLocks/>
          </p:cNvSpPr>
          <p:nvPr/>
        </p:nvSpPr>
        <p:spPr>
          <a:xfrm>
            <a:off x="300540" y="247747"/>
            <a:ext cx="9464040" cy="775314"/>
          </a:xfrm>
          <a:prstGeom prst="rect">
            <a:avLst/>
          </a:prstGeom>
        </p:spPr>
        <p:txBody>
          <a:bodyPr vert="horz" lIns="82296" tIns="41148" rIns="82296" bIns="4114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s-ES" sz="2400" b="1" spc="-5" dirty="0">
                <a:solidFill>
                  <a:srgbClr val="154097"/>
                </a:solidFill>
                <a:latin typeface="Montserrat" panose="020B0604020202020204" charset="0"/>
                <a:cs typeface="+mn-cs"/>
              </a:rPr>
              <a:t>2. Compromisos públicos en la reducción de emisiones</a:t>
            </a:r>
          </a:p>
        </p:txBody>
      </p:sp>
      <p:sp>
        <p:nvSpPr>
          <p:cNvPr id="6" name="CuadroTexto 5">
            <a:extLst>
              <a:ext uri="{FF2B5EF4-FFF2-40B4-BE49-F238E27FC236}">
                <a16:creationId xmlns:a16="http://schemas.microsoft.com/office/drawing/2014/main" id="{21ACAE22-21E7-44A0-2FFC-C777D035C482}"/>
              </a:ext>
            </a:extLst>
          </p:cNvPr>
          <p:cNvSpPr txBox="1"/>
          <p:nvPr/>
        </p:nvSpPr>
        <p:spPr>
          <a:xfrm>
            <a:off x="384464" y="1029675"/>
            <a:ext cx="6120245" cy="5383012"/>
          </a:xfrm>
          <a:prstGeom prst="rect">
            <a:avLst/>
          </a:prstGeom>
          <a:noFill/>
        </p:spPr>
        <p:txBody>
          <a:bodyPr wrap="square">
            <a:spAutoFit/>
          </a:bodyPr>
          <a:lstStyle/>
          <a:p>
            <a:pPr algn="just"/>
            <a:endParaRPr lang="es-ES" sz="1620" dirty="0"/>
          </a:p>
          <a:p>
            <a:pPr algn="just"/>
            <a:r>
              <a:rPr lang="es-ES" sz="1620" b="1" dirty="0"/>
              <a:t>Nueva meta europea propuesta para 2040: </a:t>
            </a:r>
          </a:p>
          <a:p>
            <a:pPr marL="285750" indent="-285750" algn="just">
              <a:buFont typeface="Arial" panose="020B0604020202020204" pitchFamily="34" charset="0"/>
              <a:buChar char="•"/>
            </a:pPr>
            <a:r>
              <a:rPr lang="es-ES" dirty="0"/>
              <a:t>Reducir al 90 % las emisiones de gases de efecto invernadero.</a:t>
            </a:r>
          </a:p>
          <a:p>
            <a:pPr marL="257175" indent="-257175" algn="just">
              <a:buFont typeface="Arial" panose="020B0604020202020204" pitchFamily="34" charset="0"/>
              <a:buChar char="•"/>
            </a:pPr>
            <a:endParaRPr lang="es-ES" sz="1620" dirty="0"/>
          </a:p>
          <a:p>
            <a:pPr algn="just"/>
            <a:r>
              <a:rPr lang="es-ES" sz="1620" b="1" dirty="0"/>
              <a:t>“The </a:t>
            </a:r>
            <a:r>
              <a:rPr lang="es-ES" sz="1620" b="1" dirty="0" err="1"/>
              <a:t>Competitiveness</a:t>
            </a:r>
            <a:r>
              <a:rPr lang="es-ES" sz="1620" b="1" dirty="0"/>
              <a:t> </a:t>
            </a:r>
            <a:r>
              <a:rPr lang="es-ES" sz="1620" b="1" dirty="0" err="1"/>
              <a:t>Compass</a:t>
            </a:r>
            <a:r>
              <a:rPr lang="es-ES" sz="1620" b="1" dirty="0"/>
              <a:t>”:</a:t>
            </a:r>
          </a:p>
          <a:p>
            <a:pPr algn="just"/>
            <a:r>
              <a:rPr lang="es-ES" sz="1620" dirty="0"/>
              <a:t>Una hoja de ruta conjunta europea para la descarbonización y la competitividad, que incluye:</a:t>
            </a:r>
          </a:p>
          <a:p>
            <a:pPr algn="just"/>
            <a:endParaRPr lang="es-ES" sz="1620" dirty="0"/>
          </a:p>
          <a:p>
            <a:pPr marL="285750" indent="-285750" algn="just">
              <a:buFont typeface="Arial" panose="020B0604020202020204" pitchFamily="34" charset="0"/>
              <a:buChar char="•"/>
            </a:pPr>
            <a:r>
              <a:rPr lang="es-ES" sz="1620" b="1" dirty="0"/>
              <a:t>Energía limpia y asequible</a:t>
            </a:r>
          </a:p>
          <a:p>
            <a:pPr marL="285750" indent="-285750" algn="just">
              <a:buFont typeface="Arial" panose="020B0604020202020204" pitchFamily="34" charset="0"/>
              <a:buChar char="•"/>
            </a:pPr>
            <a:r>
              <a:rPr lang="es-ES" sz="1620" b="1" dirty="0"/>
              <a:t>Pacto industrial limpio: </a:t>
            </a:r>
            <a:r>
              <a:rPr lang="es-ES" sz="1620" dirty="0"/>
              <a:t>un enfoque de la descarbonización basado en la competitividad</a:t>
            </a:r>
          </a:p>
          <a:p>
            <a:pPr marL="285750" indent="-285750" algn="just">
              <a:buFont typeface="Arial" panose="020B0604020202020204" pitchFamily="34" charset="0"/>
              <a:buChar char="•"/>
            </a:pPr>
            <a:r>
              <a:rPr lang="es-ES" sz="1620" b="1" dirty="0"/>
              <a:t>Apoyo a los sectores intensivos en energía </a:t>
            </a:r>
            <a:r>
              <a:rPr lang="es-ES" sz="1620" dirty="0"/>
              <a:t>y altamente vulnerables, como el siderúrgico, el metalúrgico y el químico, que son esenciales para la industria manufacturera europea, en la transición hacia una economía limpia</a:t>
            </a:r>
          </a:p>
          <a:p>
            <a:pPr marL="285750" indent="-285750" algn="just">
              <a:buFont typeface="Arial" panose="020B0604020202020204" pitchFamily="34" charset="0"/>
              <a:buChar char="•"/>
            </a:pPr>
            <a:r>
              <a:rPr lang="es-ES" sz="1620" dirty="0"/>
              <a:t>Reconocimiento de la gestión del riesgo climático y la resiliencia por diseño como condición previa para la competitividad</a:t>
            </a:r>
          </a:p>
          <a:p>
            <a:pPr algn="just"/>
            <a:endParaRPr lang="es-ES" sz="1620" dirty="0"/>
          </a:p>
          <a:p>
            <a:pPr algn="just"/>
            <a:endParaRPr lang="es-ES" sz="1620" dirty="0"/>
          </a:p>
        </p:txBody>
      </p:sp>
      <p:cxnSp>
        <p:nvCxnSpPr>
          <p:cNvPr id="10" name="Conector recto de flecha 9">
            <a:extLst>
              <a:ext uri="{FF2B5EF4-FFF2-40B4-BE49-F238E27FC236}">
                <a16:creationId xmlns:a16="http://schemas.microsoft.com/office/drawing/2014/main" id="{B44002BC-85C2-BDC8-1D80-C167D04A7271}"/>
              </a:ext>
            </a:extLst>
          </p:cNvPr>
          <p:cNvCxnSpPr>
            <a:cxnSpLocks/>
            <a:stCxn id="6" idx="3"/>
            <a:endCxn id="11" idx="1"/>
          </p:cNvCxnSpPr>
          <p:nvPr/>
        </p:nvCxnSpPr>
        <p:spPr>
          <a:xfrm>
            <a:off x="6504709" y="3721181"/>
            <a:ext cx="862446" cy="41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CuadroTexto 10">
            <a:extLst>
              <a:ext uri="{FF2B5EF4-FFF2-40B4-BE49-F238E27FC236}">
                <a16:creationId xmlns:a16="http://schemas.microsoft.com/office/drawing/2014/main" id="{D493E4AB-CFC3-28AC-ADD6-DCC645DD0635}"/>
              </a:ext>
            </a:extLst>
          </p:cNvPr>
          <p:cNvSpPr txBox="1"/>
          <p:nvPr/>
        </p:nvSpPr>
        <p:spPr>
          <a:xfrm>
            <a:off x="7367155" y="1684764"/>
            <a:ext cx="4539619" cy="4081117"/>
          </a:xfrm>
          <a:prstGeom prst="rect">
            <a:avLst/>
          </a:prstGeom>
          <a:solidFill>
            <a:schemeClr val="accent6">
              <a:lumMod val="40000"/>
              <a:lumOff val="60000"/>
            </a:schemeClr>
          </a:solidFill>
        </p:spPr>
        <p:txBody>
          <a:bodyPr wrap="square" rtlCol="0">
            <a:spAutoFit/>
          </a:bodyPr>
          <a:lstStyle>
            <a:defPPr>
              <a:defRPr lang="es-ES"/>
            </a:defPPr>
            <a:lvl1pPr>
              <a:defRPr sz="1620" b="1">
                <a:latin typeface="Segoe UI" panose="020B0502040204020203" pitchFamily="34" charset="0"/>
              </a:defRPr>
            </a:lvl1pPr>
          </a:lstStyle>
          <a:p>
            <a:r>
              <a:rPr lang="es-ES" i="1" dirty="0" err="1"/>
              <a:t>Clean</a:t>
            </a:r>
            <a:r>
              <a:rPr lang="es-ES" i="1" dirty="0"/>
              <a:t> Industrial Deal (pacto industrial limpio)</a:t>
            </a:r>
          </a:p>
          <a:p>
            <a:endParaRPr lang="es-ES" dirty="0"/>
          </a:p>
          <a:p>
            <a:r>
              <a:rPr lang="es-ES" b="0" i="1" dirty="0">
                <a:latin typeface="+mn-lt"/>
              </a:rPr>
              <a:t>Objetivos clave:</a:t>
            </a:r>
          </a:p>
          <a:p>
            <a:pPr marL="285750" indent="-285750">
              <a:buFont typeface="Arial" panose="020B0604020202020204" pitchFamily="34" charset="0"/>
              <a:buChar char="•"/>
            </a:pPr>
            <a:r>
              <a:rPr lang="es-ES" b="0" i="1" dirty="0">
                <a:latin typeface="+mn-lt"/>
              </a:rPr>
              <a:t>Mantener el rumbo hacia los objetivos del Pacto Verde: la descarbonización y el objetivo para 2040.</a:t>
            </a:r>
          </a:p>
          <a:p>
            <a:pPr marL="285750" indent="-285750">
              <a:buFont typeface="Arial" panose="020B0604020202020204" pitchFamily="34" charset="0"/>
              <a:buChar char="•"/>
            </a:pPr>
            <a:r>
              <a:rPr lang="es-ES" b="0" i="1" dirty="0">
                <a:latin typeface="+mn-lt"/>
              </a:rPr>
              <a:t>Reducir los precios de la energía.</a:t>
            </a:r>
          </a:p>
          <a:p>
            <a:pPr marL="285750" indent="-285750">
              <a:buFont typeface="Arial" panose="020B0604020202020204" pitchFamily="34" charset="0"/>
              <a:buChar char="•"/>
            </a:pPr>
            <a:r>
              <a:rPr lang="es-ES" b="0" i="1" dirty="0">
                <a:latin typeface="+mn-lt"/>
              </a:rPr>
              <a:t>Apoyar la competitividad y la resiliencia industriales.</a:t>
            </a:r>
          </a:p>
          <a:p>
            <a:pPr marL="285750" indent="-285750">
              <a:buFont typeface="Arial" panose="020B0604020202020204" pitchFamily="34" charset="0"/>
              <a:buChar char="•"/>
            </a:pPr>
            <a:r>
              <a:rPr lang="es-ES" b="0" i="1" dirty="0">
                <a:latin typeface="+mn-lt"/>
              </a:rPr>
              <a:t>Asegurar el futuro de la industria manufacturera europea.</a:t>
            </a:r>
          </a:p>
          <a:p>
            <a:pPr marL="285750" indent="-285750">
              <a:buFont typeface="Arial" panose="020B0604020202020204" pitchFamily="34" charset="0"/>
              <a:buChar char="•"/>
            </a:pPr>
            <a:r>
              <a:rPr lang="es-ES" b="0" i="1" dirty="0">
                <a:latin typeface="+mn-lt"/>
              </a:rPr>
              <a:t>Centrarse en dos sectores estrechamente relacionados: las industrias intensivas en energía y las tecnologías limpias. La circularidad es otro elemento central.</a:t>
            </a:r>
          </a:p>
        </p:txBody>
      </p:sp>
    </p:spTree>
    <p:extLst>
      <p:ext uri="{BB962C8B-B14F-4D97-AF65-F5344CB8AC3E}">
        <p14:creationId xmlns:p14="http://schemas.microsoft.com/office/powerpoint/2010/main" val="2688452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6">
            <a:extLst>
              <a:ext uri="{FF2B5EF4-FFF2-40B4-BE49-F238E27FC236}">
                <a16:creationId xmlns:a16="http://schemas.microsoft.com/office/drawing/2014/main" id="{0E6C2DE8-4327-E5AA-3404-0308EB1E74F4}"/>
              </a:ext>
            </a:extLst>
          </p:cNvPr>
          <p:cNvSpPr/>
          <p:nvPr/>
        </p:nvSpPr>
        <p:spPr>
          <a:xfrm>
            <a:off x="2607199" y="1751652"/>
            <a:ext cx="2369650" cy="1694948"/>
          </a:xfrm>
          <a:custGeom>
            <a:avLst/>
            <a:gdLst/>
            <a:ahLst/>
            <a:cxnLst/>
            <a:rect l="l" t="t" r="r" b="b"/>
            <a:pathLst>
              <a:path w="6335439" h="4585392">
                <a:moveTo>
                  <a:pt x="0" y="0"/>
                </a:moveTo>
                <a:lnTo>
                  <a:pt x="6335439" y="0"/>
                </a:lnTo>
                <a:lnTo>
                  <a:pt x="6335439" y="4585392"/>
                </a:lnTo>
                <a:lnTo>
                  <a:pt x="0" y="4585392"/>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s-ES" sz="1620"/>
          </a:p>
        </p:txBody>
      </p:sp>
      <p:pic>
        <p:nvPicPr>
          <p:cNvPr id="4" name="Immagine 4" descr="Immagine che contiene Carattere, logo, simbolo, Elementi grafici&#10;&#10;Descrizione generata automaticamente">
            <a:extLst>
              <a:ext uri="{FF2B5EF4-FFF2-40B4-BE49-F238E27FC236}">
                <a16:creationId xmlns:a16="http://schemas.microsoft.com/office/drawing/2014/main" id="{BE101A35-5133-9D32-CD32-6533EC906A2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08572" y="35085"/>
            <a:ext cx="1213866" cy="1213866"/>
          </a:xfrm>
          <a:prstGeom prst="rect">
            <a:avLst/>
          </a:prstGeom>
        </p:spPr>
      </p:pic>
      <p:sp>
        <p:nvSpPr>
          <p:cNvPr id="6" name="CuadroTexto 5">
            <a:extLst>
              <a:ext uri="{FF2B5EF4-FFF2-40B4-BE49-F238E27FC236}">
                <a16:creationId xmlns:a16="http://schemas.microsoft.com/office/drawing/2014/main" id="{702CA658-01AC-560B-8127-CB8662EE96E6}"/>
              </a:ext>
            </a:extLst>
          </p:cNvPr>
          <p:cNvSpPr txBox="1"/>
          <p:nvPr/>
        </p:nvSpPr>
        <p:spPr>
          <a:xfrm>
            <a:off x="2542535" y="550014"/>
            <a:ext cx="7942585" cy="1172629"/>
          </a:xfrm>
          <a:prstGeom prst="rect">
            <a:avLst/>
          </a:prstGeom>
          <a:noFill/>
        </p:spPr>
        <p:txBody>
          <a:bodyPr wrap="square">
            <a:spAutoFit/>
          </a:bodyPr>
          <a:lstStyle/>
          <a:p>
            <a:pPr algn="ctr"/>
            <a:r>
              <a:rPr lang="es-ES" sz="2160" b="1" dirty="0">
                <a:solidFill>
                  <a:srgbClr val="C00000"/>
                </a:solidFill>
                <a:latin typeface="+mj-lt"/>
              </a:rPr>
              <a:t> “ODS” de Naciones Unidas</a:t>
            </a:r>
          </a:p>
          <a:p>
            <a:r>
              <a:rPr lang="es-ES" sz="1620" dirty="0">
                <a:latin typeface="+mj-lt"/>
              </a:rPr>
              <a:t>Objetivos de Desarrollo Sostenible (ODS) y el Acuerdo de París sobre el cambio climático. Acuerdo del 25/09/2015 Asamblea General de las Naciones Unidas</a:t>
            </a:r>
          </a:p>
          <a:p>
            <a:pPr algn="ctr"/>
            <a:endParaRPr lang="es-ES" sz="1620" dirty="0">
              <a:latin typeface="Segoe UI" panose="020B0502040204020203" pitchFamily="34" charset="0"/>
            </a:endParaRPr>
          </a:p>
        </p:txBody>
      </p:sp>
      <p:sp>
        <p:nvSpPr>
          <p:cNvPr id="9" name="Título 6">
            <a:extLst>
              <a:ext uri="{FF2B5EF4-FFF2-40B4-BE49-F238E27FC236}">
                <a16:creationId xmlns:a16="http://schemas.microsoft.com/office/drawing/2014/main" id="{DEFF7474-9BD1-ACBF-F537-89F74D842848}"/>
              </a:ext>
            </a:extLst>
          </p:cNvPr>
          <p:cNvSpPr txBox="1">
            <a:spLocks/>
          </p:cNvSpPr>
          <p:nvPr/>
        </p:nvSpPr>
        <p:spPr>
          <a:xfrm>
            <a:off x="1021080" y="-58718"/>
            <a:ext cx="9464040" cy="775314"/>
          </a:xfrm>
          <a:prstGeom prst="rect">
            <a:avLst/>
          </a:prstGeom>
        </p:spPr>
        <p:txBody>
          <a:bodyPr vert="horz" lIns="82296" tIns="41148" rIns="82296" bIns="4114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ES" sz="2400" b="1" spc="-5" dirty="0">
                <a:solidFill>
                  <a:srgbClr val="154097"/>
                </a:solidFill>
                <a:latin typeface="Montserrat" panose="020B0604020202020204" charset="0"/>
                <a:cs typeface="+mn-cs"/>
              </a:rPr>
              <a:t>2- Compromisos públicos en la reducción de emisiones</a:t>
            </a:r>
          </a:p>
        </p:txBody>
      </p:sp>
      <p:pic>
        <p:nvPicPr>
          <p:cNvPr id="7" name="Imagen 6">
            <a:extLst>
              <a:ext uri="{FF2B5EF4-FFF2-40B4-BE49-F238E27FC236}">
                <a16:creationId xmlns:a16="http://schemas.microsoft.com/office/drawing/2014/main" id="{7398E051-D7CF-5867-B2C7-1020A6A844B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00781" y="528322"/>
            <a:ext cx="2033393" cy="1129743"/>
          </a:xfrm>
          <a:prstGeom prst="rect">
            <a:avLst/>
          </a:prstGeom>
        </p:spPr>
      </p:pic>
      <p:sp>
        <p:nvSpPr>
          <p:cNvPr id="10" name="CuadroTexto 9">
            <a:extLst>
              <a:ext uri="{FF2B5EF4-FFF2-40B4-BE49-F238E27FC236}">
                <a16:creationId xmlns:a16="http://schemas.microsoft.com/office/drawing/2014/main" id="{F913C2CB-CCA6-64F1-8800-42B19BB4C7EC}"/>
              </a:ext>
            </a:extLst>
          </p:cNvPr>
          <p:cNvSpPr txBox="1"/>
          <p:nvPr/>
        </p:nvSpPr>
        <p:spPr>
          <a:xfrm>
            <a:off x="6343375" y="1751652"/>
            <a:ext cx="4986695" cy="4579715"/>
          </a:xfrm>
          <a:prstGeom prst="rect">
            <a:avLst/>
          </a:prstGeom>
          <a:noFill/>
        </p:spPr>
        <p:txBody>
          <a:bodyPr wrap="square">
            <a:spAutoFit/>
          </a:bodyPr>
          <a:lstStyle/>
          <a:p>
            <a:pPr marL="308610" indent="-308610">
              <a:buAutoNum type="arabicPeriod"/>
            </a:pPr>
            <a:r>
              <a:rPr lang="es-ES" sz="1620" b="1" dirty="0">
                <a:latin typeface="+mj-lt"/>
              </a:rPr>
              <a:t>Acción Climática</a:t>
            </a:r>
            <a:r>
              <a:rPr lang="es-ES" sz="1620" dirty="0">
                <a:latin typeface="+mj-lt"/>
              </a:rPr>
              <a:t>: Limitar el calentamiento global a 1.5 grados Celsius por encima de los niveles preindustriales.</a:t>
            </a:r>
          </a:p>
          <a:p>
            <a:pPr marL="308610" indent="-308610">
              <a:buAutoNum type="arabicPeriod"/>
            </a:pPr>
            <a:r>
              <a:rPr lang="es-ES" sz="1620" b="1" dirty="0">
                <a:latin typeface="+mj-lt"/>
              </a:rPr>
              <a:t>Energía Sostenible</a:t>
            </a:r>
            <a:r>
              <a:rPr lang="es-ES" sz="1620" dirty="0">
                <a:latin typeface="+mj-lt"/>
              </a:rPr>
              <a:t>: Aumentar la proporción de energía renovable en el </a:t>
            </a:r>
            <a:r>
              <a:rPr lang="es-ES" sz="1620" dirty="0" err="1">
                <a:latin typeface="+mj-lt"/>
              </a:rPr>
              <a:t>mix</a:t>
            </a:r>
            <a:r>
              <a:rPr lang="es-ES" sz="1620" dirty="0">
                <a:latin typeface="+mj-lt"/>
              </a:rPr>
              <a:t> energético global. </a:t>
            </a:r>
          </a:p>
          <a:p>
            <a:pPr marL="308610" indent="-308610">
              <a:buAutoNum type="arabicPeriod"/>
            </a:pPr>
            <a:r>
              <a:rPr lang="es-ES" sz="1620" b="1" dirty="0">
                <a:latin typeface="+mj-lt"/>
              </a:rPr>
              <a:t>Transición Justa</a:t>
            </a:r>
            <a:r>
              <a:rPr lang="es-ES" sz="1620" dirty="0">
                <a:latin typeface="+mj-lt"/>
              </a:rPr>
              <a:t>: Asegurar que la transición hacia una economía verde sea justa y equitativa para todos.</a:t>
            </a:r>
          </a:p>
          <a:p>
            <a:pPr marL="308610" indent="-308610">
              <a:buAutoNum type="arabicPeriod"/>
            </a:pPr>
            <a:r>
              <a:rPr lang="es-ES" sz="1620" b="1" dirty="0">
                <a:latin typeface="+mj-lt"/>
              </a:rPr>
              <a:t>Conservación y Restauración de Ecosistemas</a:t>
            </a:r>
            <a:r>
              <a:rPr lang="es-ES" sz="1620" dirty="0">
                <a:latin typeface="+mj-lt"/>
              </a:rPr>
              <a:t>: Proteger y restaurar los ecosistemas naturales. </a:t>
            </a:r>
          </a:p>
          <a:p>
            <a:pPr marL="308610" indent="-308610">
              <a:buAutoNum type="arabicPeriod"/>
            </a:pPr>
            <a:r>
              <a:rPr lang="es-ES" sz="1620" b="1" dirty="0">
                <a:latin typeface="+mj-lt"/>
              </a:rPr>
              <a:t>Economía Circular</a:t>
            </a:r>
            <a:r>
              <a:rPr lang="es-ES" sz="1620" dirty="0">
                <a:latin typeface="+mj-lt"/>
              </a:rPr>
              <a:t>: Promover un modelo económico que minimice el desperdicio y maximice la reutilización de recursos. </a:t>
            </a:r>
          </a:p>
          <a:p>
            <a:pPr marL="308610" indent="-308610">
              <a:buAutoNum type="arabicPeriod"/>
            </a:pPr>
            <a:r>
              <a:rPr lang="es-ES" sz="1620" b="1" dirty="0">
                <a:latin typeface="+mj-lt"/>
              </a:rPr>
              <a:t>Financiamiento Sostenible</a:t>
            </a:r>
            <a:r>
              <a:rPr lang="es-ES" sz="1620" dirty="0">
                <a:latin typeface="+mj-lt"/>
              </a:rPr>
              <a:t>: Movilizar recursos financieros para apoyar la transición hacia una economía verde. </a:t>
            </a:r>
          </a:p>
          <a:p>
            <a:pPr marL="308610" indent="-308610">
              <a:buAutoNum type="arabicPeriod"/>
            </a:pPr>
            <a:r>
              <a:rPr lang="es-ES" sz="1620" b="1" dirty="0">
                <a:latin typeface="+mj-lt"/>
              </a:rPr>
              <a:t>Resiliencia y Adaptación: </a:t>
            </a:r>
            <a:r>
              <a:rPr lang="es-ES" sz="1620" dirty="0">
                <a:latin typeface="+mj-lt"/>
              </a:rPr>
              <a:t>Fortalecer la capacidad de las comunidades y ecosistemas para adaptarse a los impactos del cambio climático. </a:t>
            </a:r>
          </a:p>
        </p:txBody>
      </p:sp>
      <p:sp>
        <p:nvSpPr>
          <p:cNvPr id="2" name="CuadroTexto 1">
            <a:extLst>
              <a:ext uri="{FF2B5EF4-FFF2-40B4-BE49-F238E27FC236}">
                <a16:creationId xmlns:a16="http://schemas.microsoft.com/office/drawing/2014/main" id="{CF2FC407-D321-2B7F-8078-4346FE726C34}"/>
              </a:ext>
            </a:extLst>
          </p:cNvPr>
          <p:cNvSpPr txBox="1"/>
          <p:nvPr/>
        </p:nvSpPr>
        <p:spPr>
          <a:xfrm>
            <a:off x="609601" y="1693991"/>
            <a:ext cx="2939036" cy="369332"/>
          </a:xfrm>
          <a:prstGeom prst="rect">
            <a:avLst/>
          </a:prstGeom>
          <a:noFill/>
        </p:spPr>
        <p:txBody>
          <a:bodyPr wrap="square">
            <a:spAutoFit/>
          </a:bodyPr>
          <a:lstStyle/>
          <a:p>
            <a:pPr algn="ctr"/>
            <a:r>
              <a:rPr lang="es-ES" sz="900" dirty="0"/>
              <a:t>https://www.un.org/sustainabledevelopment/es/2015/09/</a:t>
            </a:r>
          </a:p>
        </p:txBody>
      </p:sp>
      <p:grpSp>
        <p:nvGrpSpPr>
          <p:cNvPr id="8" name="Group 2"/>
          <p:cNvGrpSpPr/>
          <p:nvPr/>
        </p:nvGrpSpPr>
        <p:grpSpPr>
          <a:xfrm>
            <a:off x="592352" y="2089036"/>
            <a:ext cx="2014847" cy="890618"/>
            <a:chOff x="0" y="0"/>
            <a:chExt cx="5537077" cy="841011"/>
          </a:xfrm>
        </p:grpSpPr>
        <p:grpSp>
          <p:nvGrpSpPr>
            <p:cNvPr id="11" name="Group 3"/>
            <p:cNvGrpSpPr/>
            <p:nvPr/>
          </p:nvGrpSpPr>
          <p:grpSpPr>
            <a:xfrm>
              <a:off x="0" y="0"/>
              <a:ext cx="5537077" cy="841011"/>
              <a:chOff x="0" y="0"/>
              <a:chExt cx="2663335" cy="404526"/>
            </a:xfrm>
          </p:grpSpPr>
          <p:sp>
            <p:nvSpPr>
              <p:cNvPr id="13" name="Freeform 4"/>
              <p:cNvSpPr/>
              <p:nvPr/>
            </p:nvSpPr>
            <p:spPr>
              <a:xfrm>
                <a:off x="0" y="0"/>
                <a:ext cx="2663335" cy="404526"/>
              </a:xfrm>
              <a:custGeom>
                <a:avLst/>
                <a:gdLst/>
                <a:ahLst/>
                <a:cxnLst/>
                <a:rect l="l" t="t" r="r" b="b"/>
                <a:pathLst>
                  <a:path w="2663335" h="404526">
                    <a:moveTo>
                      <a:pt x="0" y="0"/>
                    </a:moveTo>
                    <a:lnTo>
                      <a:pt x="2663335" y="0"/>
                    </a:lnTo>
                    <a:lnTo>
                      <a:pt x="2663335" y="404526"/>
                    </a:lnTo>
                    <a:lnTo>
                      <a:pt x="0" y="404526"/>
                    </a:lnTo>
                    <a:close/>
                  </a:path>
                </a:pathLst>
              </a:custGeom>
              <a:solidFill>
                <a:srgbClr val="99B951"/>
              </a:solidFill>
            </p:spPr>
            <p:txBody>
              <a:bodyPr/>
              <a:lstStyle/>
              <a:p>
                <a:endParaRPr lang="es-ES" sz="1620"/>
              </a:p>
            </p:txBody>
          </p:sp>
        </p:grpSp>
        <p:sp>
          <p:nvSpPr>
            <p:cNvPr id="12" name="TextBox 5"/>
            <p:cNvSpPr txBox="1"/>
            <p:nvPr/>
          </p:nvSpPr>
          <p:spPr>
            <a:xfrm>
              <a:off x="608970" y="95744"/>
              <a:ext cx="4297417" cy="605642"/>
            </a:xfrm>
            <a:prstGeom prst="rect">
              <a:avLst/>
            </a:prstGeom>
          </p:spPr>
          <p:txBody>
            <a:bodyPr lIns="0" tIns="0" rIns="0" bIns="0" rtlCol="0" anchor="t">
              <a:spAutoFit/>
            </a:bodyPr>
            <a:lstStyle/>
            <a:p>
              <a:pPr algn="ctr">
                <a:lnSpc>
                  <a:spcPts val="2177"/>
                </a:lnSpc>
              </a:pPr>
              <a:r>
                <a:rPr lang="en-US" sz="1814" b="1" spc="108" dirty="0">
                  <a:solidFill>
                    <a:srgbClr val="192954"/>
                  </a:solidFill>
                  <a:latin typeface="Red Hat Display Bold"/>
                  <a:ea typeface="Red Hat Display Bold"/>
                  <a:cs typeface="Red Hat Display Bold"/>
                  <a:sym typeface="Red Hat Display Bold"/>
                </a:rPr>
                <a:t>DIMENSION SOCIAL</a:t>
              </a:r>
            </a:p>
          </p:txBody>
        </p:sp>
      </p:grpSp>
      <p:grpSp>
        <p:nvGrpSpPr>
          <p:cNvPr id="14" name="Group 2">
            <a:extLst>
              <a:ext uri="{FF2B5EF4-FFF2-40B4-BE49-F238E27FC236}">
                <a16:creationId xmlns:a16="http://schemas.microsoft.com/office/drawing/2014/main" id="{5E4EB114-3682-E7B3-51A8-CFC729FB527E}"/>
              </a:ext>
            </a:extLst>
          </p:cNvPr>
          <p:cNvGrpSpPr/>
          <p:nvPr/>
        </p:nvGrpSpPr>
        <p:grpSpPr>
          <a:xfrm>
            <a:off x="639612" y="5539007"/>
            <a:ext cx="1896674" cy="1067266"/>
            <a:chOff x="0" y="0"/>
            <a:chExt cx="5537077" cy="977342"/>
          </a:xfrm>
        </p:grpSpPr>
        <p:grpSp>
          <p:nvGrpSpPr>
            <p:cNvPr id="15" name="Group 3">
              <a:extLst>
                <a:ext uri="{FF2B5EF4-FFF2-40B4-BE49-F238E27FC236}">
                  <a16:creationId xmlns:a16="http://schemas.microsoft.com/office/drawing/2014/main" id="{D44B39A5-8620-198F-E8FC-B1C34201B38D}"/>
                </a:ext>
              </a:extLst>
            </p:cNvPr>
            <p:cNvGrpSpPr/>
            <p:nvPr/>
          </p:nvGrpSpPr>
          <p:grpSpPr>
            <a:xfrm>
              <a:off x="0" y="0"/>
              <a:ext cx="5537077" cy="841011"/>
              <a:chOff x="0" y="0"/>
              <a:chExt cx="2663335" cy="404526"/>
            </a:xfrm>
          </p:grpSpPr>
          <p:sp>
            <p:nvSpPr>
              <p:cNvPr id="17" name="Freeform 4">
                <a:extLst>
                  <a:ext uri="{FF2B5EF4-FFF2-40B4-BE49-F238E27FC236}">
                    <a16:creationId xmlns:a16="http://schemas.microsoft.com/office/drawing/2014/main" id="{EE7CB71A-4375-C588-C746-C08FF90CA2DE}"/>
                  </a:ext>
                </a:extLst>
              </p:cNvPr>
              <p:cNvSpPr/>
              <p:nvPr/>
            </p:nvSpPr>
            <p:spPr>
              <a:xfrm>
                <a:off x="0" y="0"/>
                <a:ext cx="2663335" cy="404526"/>
              </a:xfrm>
              <a:custGeom>
                <a:avLst/>
                <a:gdLst/>
                <a:ahLst/>
                <a:cxnLst/>
                <a:rect l="l" t="t" r="r" b="b"/>
                <a:pathLst>
                  <a:path w="2663335" h="404526">
                    <a:moveTo>
                      <a:pt x="0" y="0"/>
                    </a:moveTo>
                    <a:lnTo>
                      <a:pt x="2663335" y="0"/>
                    </a:lnTo>
                    <a:lnTo>
                      <a:pt x="2663335" y="404526"/>
                    </a:lnTo>
                    <a:lnTo>
                      <a:pt x="0" y="404526"/>
                    </a:lnTo>
                    <a:close/>
                  </a:path>
                </a:pathLst>
              </a:custGeom>
              <a:solidFill>
                <a:srgbClr val="99B951"/>
              </a:solidFill>
            </p:spPr>
            <p:txBody>
              <a:bodyPr/>
              <a:lstStyle/>
              <a:p>
                <a:endParaRPr lang="es-ES" sz="1620"/>
              </a:p>
            </p:txBody>
          </p:sp>
        </p:grpSp>
        <p:sp>
          <p:nvSpPr>
            <p:cNvPr id="16" name="TextBox 5">
              <a:extLst>
                <a:ext uri="{FF2B5EF4-FFF2-40B4-BE49-F238E27FC236}">
                  <a16:creationId xmlns:a16="http://schemas.microsoft.com/office/drawing/2014/main" id="{4BE2CD10-6E6E-98BE-9BAF-2A21B0B56F2A}"/>
                </a:ext>
              </a:extLst>
            </p:cNvPr>
            <p:cNvSpPr txBox="1"/>
            <p:nvPr/>
          </p:nvSpPr>
          <p:spPr>
            <a:xfrm>
              <a:off x="508944" y="59146"/>
              <a:ext cx="4297417" cy="918196"/>
            </a:xfrm>
            <a:prstGeom prst="rect">
              <a:avLst/>
            </a:prstGeom>
          </p:spPr>
          <p:txBody>
            <a:bodyPr lIns="0" tIns="0" rIns="0" bIns="0" rtlCol="0" anchor="t">
              <a:spAutoFit/>
            </a:bodyPr>
            <a:lstStyle/>
            <a:p>
              <a:pPr algn="ctr">
                <a:lnSpc>
                  <a:spcPts val="2177"/>
                </a:lnSpc>
              </a:pPr>
              <a:r>
                <a:rPr lang="en-US" sz="1814" b="1" spc="108" dirty="0">
                  <a:solidFill>
                    <a:srgbClr val="192954"/>
                  </a:solidFill>
                  <a:latin typeface="Red Hat Display Bold"/>
                  <a:ea typeface="Red Hat Display Bold"/>
                  <a:cs typeface="Red Hat Display Bold"/>
                  <a:sym typeface="Red Hat Display Bold"/>
                </a:rPr>
                <a:t>DIMENSION BUEN GOBIERNO</a:t>
              </a:r>
            </a:p>
          </p:txBody>
        </p:sp>
      </p:grpSp>
      <p:grpSp>
        <p:nvGrpSpPr>
          <p:cNvPr id="18" name="Group 2">
            <a:extLst>
              <a:ext uri="{FF2B5EF4-FFF2-40B4-BE49-F238E27FC236}">
                <a16:creationId xmlns:a16="http://schemas.microsoft.com/office/drawing/2014/main" id="{07594FE3-D795-A43E-E36E-3BFCAA0C1FFD}"/>
              </a:ext>
            </a:extLst>
          </p:cNvPr>
          <p:cNvGrpSpPr/>
          <p:nvPr/>
        </p:nvGrpSpPr>
        <p:grpSpPr>
          <a:xfrm>
            <a:off x="575343" y="3807285"/>
            <a:ext cx="2213011" cy="860628"/>
            <a:chOff x="0" y="0"/>
            <a:chExt cx="5537077" cy="841011"/>
          </a:xfrm>
        </p:grpSpPr>
        <p:grpSp>
          <p:nvGrpSpPr>
            <p:cNvPr id="19" name="Group 3">
              <a:extLst>
                <a:ext uri="{FF2B5EF4-FFF2-40B4-BE49-F238E27FC236}">
                  <a16:creationId xmlns:a16="http://schemas.microsoft.com/office/drawing/2014/main" id="{0EE4D4B8-7A79-B656-6A8E-3CFA6D91A815}"/>
                </a:ext>
              </a:extLst>
            </p:cNvPr>
            <p:cNvGrpSpPr/>
            <p:nvPr/>
          </p:nvGrpSpPr>
          <p:grpSpPr>
            <a:xfrm>
              <a:off x="0" y="0"/>
              <a:ext cx="5537077" cy="841011"/>
              <a:chOff x="0" y="0"/>
              <a:chExt cx="2663335" cy="404526"/>
            </a:xfrm>
          </p:grpSpPr>
          <p:sp>
            <p:nvSpPr>
              <p:cNvPr id="21" name="Freeform 4">
                <a:extLst>
                  <a:ext uri="{FF2B5EF4-FFF2-40B4-BE49-F238E27FC236}">
                    <a16:creationId xmlns:a16="http://schemas.microsoft.com/office/drawing/2014/main" id="{4E1481B9-DDC0-9894-D3EF-A4C0B2E86487}"/>
                  </a:ext>
                </a:extLst>
              </p:cNvPr>
              <p:cNvSpPr/>
              <p:nvPr/>
            </p:nvSpPr>
            <p:spPr>
              <a:xfrm>
                <a:off x="0" y="0"/>
                <a:ext cx="2663335" cy="404526"/>
              </a:xfrm>
              <a:custGeom>
                <a:avLst/>
                <a:gdLst/>
                <a:ahLst/>
                <a:cxnLst/>
                <a:rect l="l" t="t" r="r" b="b"/>
                <a:pathLst>
                  <a:path w="2663335" h="404526">
                    <a:moveTo>
                      <a:pt x="0" y="0"/>
                    </a:moveTo>
                    <a:lnTo>
                      <a:pt x="2663335" y="0"/>
                    </a:lnTo>
                    <a:lnTo>
                      <a:pt x="2663335" y="404526"/>
                    </a:lnTo>
                    <a:lnTo>
                      <a:pt x="0" y="404526"/>
                    </a:lnTo>
                    <a:close/>
                  </a:path>
                </a:pathLst>
              </a:custGeom>
              <a:solidFill>
                <a:srgbClr val="99B951"/>
              </a:solidFill>
            </p:spPr>
            <p:txBody>
              <a:bodyPr/>
              <a:lstStyle/>
              <a:p>
                <a:endParaRPr lang="es-ES" sz="1620"/>
              </a:p>
            </p:txBody>
          </p:sp>
        </p:grpSp>
        <p:sp>
          <p:nvSpPr>
            <p:cNvPr id="20" name="TextBox 5">
              <a:extLst>
                <a:ext uri="{FF2B5EF4-FFF2-40B4-BE49-F238E27FC236}">
                  <a16:creationId xmlns:a16="http://schemas.microsoft.com/office/drawing/2014/main" id="{2EE744D6-DAD2-5810-1485-39F925FF6789}"/>
                </a:ext>
              </a:extLst>
            </p:cNvPr>
            <p:cNvSpPr txBox="1"/>
            <p:nvPr/>
          </p:nvSpPr>
          <p:spPr>
            <a:xfrm>
              <a:off x="608970" y="95744"/>
              <a:ext cx="4297418" cy="605642"/>
            </a:xfrm>
            <a:prstGeom prst="rect">
              <a:avLst/>
            </a:prstGeom>
          </p:spPr>
          <p:txBody>
            <a:bodyPr lIns="0" tIns="0" rIns="0" bIns="0" rtlCol="0" anchor="t">
              <a:spAutoFit/>
            </a:bodyPr>
            <a:lstStyle/>
            <a:p>
              <a:pPr algn="ctr">
                <a:lnSpc>
                  <a:spcPts val="2177"/>
                </a:lnSpc>
              </a:pPr>
              <a:r>
                <a:rPr lang="en-US" sz="1814" b="1" spc="108" dirty="0">
                  <a:solidFill>
                    <a:srgbClr val="192954"/>
                  </a:solidFill>
                  <a:latin typeface="Red Hat Display Bold"/>
                  <a:ea typeface="Red Hat Display Bold"/>
                  <a:cs typeface="Red Hat Display Bold"/>
                  <a:sym typeface="Red Hat Display Bold"/>
                </a:rPr>
                <a:t>DIMENSION</a:t>
              </a:r>
            </a:p>
            <a:p>
              <a:pPr algn="ctr">
                <a:lnSpc>
                  <a:spcPts val="2177"/>
                </a:lnSpc>
              </a:pPr>
              <a:r>
                <a:rPr lang="en-US" sz="1814" b="1" spc="108" dirty="0">
                  <a:solidFill>
                    <a:srgbClr val="192954"/>
                  </a:solidFill>
                  <a:latin typeface="Red Hat Display Bold"/>
                  <a:ea typeface="Red Hat Display Bold"/>
                  <a:cs typeface="Red Hat Display Bold"/>
                  <a:sym typeface="Red Hat Display Bold"/>
                </a:rPr>
                <a:t>AMBIENTAL</a:t>
              </a:r>
            </a:p>
          </p:txBody>
        </p:sp>
      </p:grpSp>
      <p:sp>
        <p:nvSpPr>
          <p:cNvPr id="23" name="Freeform 16">
            <a:extLst>
              <a:ext uri="{FF2B5EF4-FFF2-40B4-BE49-F238E27FC236}">
                <a16:creationId xmlns:a16="http://schemas.microsoft.com/office/drawing/2014/main" id="{AB9114D9-0BAC-6277-9628-D101912F0762}"/>
              </a:ext>
            </a:extLst>
          </p:cNvPr>
          <p:cNvSpPr/>
          <p:nvPr/>
        </p:nvSpPr>
        <p:spPr>
          <a:xfrm>
            <a:off x="2607200" y="3338555"/>
            <a:ext cx="3529583" cy="1899824"/>
          </a:xfrm>
          <a:custGeom>
            <a:avLst/>
            <a:gdLst/>
            <a:ahLst/>
            <a:cxnLst/>
            <a:rect l="l" t="t" r="r" b="b"/>
            <a:pathLst>
              <a:path w="5507923" h="3577055">
                <a:moveTo>
                  <a:pt x="0" y="0"/>
                </a:moveTo>
                <a:lnTo>
                  <a:pt x="5507923" y="0"/>
                </a:lnTo>
                <a:lnTo>
                  <a:pt x="5507923" y="3577056"/>
                </a:lnTo>
                <a:lnTo>
                  <a:pt x="0" y="3577056"/>
                </a:lnTo>
                <a:lnTo>
                  <a:pt x="0" y="0"/>
                </a:lnTo>
                <a:close/>
              </a:path>
            </a:pathLst>
          </a:custGeom>
          <a:blipFill>
            <a:blip r:embed="rId6" cstate="email">
              <a:extLst>
                <a:ext uri="{28A0092B-C50C-407E-A947-70E740481C1C}">
                  <a14:useLocalDpi xmlns:a14="http://schemas.microsoft.com/office/drawing/2010/main"/>
                </a:ext>
              </a:extLst>
            </a:blip>
            <a:stretch>
              <a:fillRect/>
            </a:stretch>
          </a:blipFill>
        </p:spPr>
        <p:txBody>
          <a:bodyPr/>
          <a:lstStyle/>
          <a:p>
            <a:endParaRPr lang="es-ES" sz="1620" dirty="0"/>
          </a:p>
        </p:txBody>
      </p:sp>
      <p:sp>
        <p:nvSpPr>
          <p:cNvPr id="24" name="Freeform 11">
            <a:extLst>
              <a:ext uri="{FF2B5EF4-FFF2-40B4-BE49-F238E27FC236}">
                <a16:creationId xmlns:a16="http://schemas.microsoft.com/office/drawing/2014/main" id="{641155DD-906C-BC68-D53A-2AB16047C34D}"/>
              </a:ext>
            </a:extLst>
          </p:cNvPr>
          <p:cNvSpPr/>
          <p:nvPr/>
        </p:nvSpPr>
        <p:spPr>
          <a:xfrm>
            <a:off x="2607199" y="5348177"/>
            <a:ext cx="2757281" cy="1406971"/>
          </a:xfrm>
          <a:custGeom>
            <a:avLst/>
            <a:gdLst/>
            <a:ahLst/>
            <a:cxnLst/>
            <a:rect l="l" t="t" r="r" b="b"/>
            <a:pathLst>
              <a:path w="5639869" h="3774754">
                <a:moveTo>
                  <a:pt x="0" y="0"/>
                </a:moveTo>
                <a:lnTo>
                  <a:pt x="5639869" y="0"/>
                </a:lnTo>
                <a:lnTo>
                  <a:pt x="5639869" y="3774754"/>
                </a:lnTo>
                <a:lnTo>
                  <a:pt x="0" y="3774754"/>
                </a:lnTo>
                <a:lnTo>
                  <a:pt x="0" y="0"/>
                </a:lnTo>
                <a:close/>
              </a:path>
            </a:pathLst>
          </a:custGeom>
          <a:blipFill>
            <a:blip r:embed="rId7" cstate="email">
              <a:extLst>
                <a:ext uri="{28A0092B-C50C-407E-A947-70E740481C1C}">
                  <a14:useLocalDpi xmlns:a14="http://schemas.microsoft.com/office/drawing/2010/main"/>
                </a:ext>
              </a:extLst>
            </a:blip>
            <a:stretch>
              <a:fillRect/>
            </a:stretch>
          </a:blipFill>
        </p:spPr>
        <p:txBody>
          <a:bodyPr/>
          <a:lstStyle/>
          <a:p>
            <a:endParaRPr lang="es-ES" sz="1620"/>
          </a:p>
        </p:txBody>
      </p:sp>
      <p:sp>
        <p:nvSpPr>
          <p:cNvPr id="22" name="Marcador de número de diapositiva 21">
            <a:extLst>
              <a:ext uri="{FF2B5EF4-FFF2-40B4-BE49-F238E27FC236}">
                <a16:creationId xmlns:a16="http://schemas.microsoft.com/office/drawing/2014/main" id="{A7A6E05A-5619-2733-1F15-17EF642A5A3A}"/>
              </a:ext>
            </a:extLst>
          </p:cNvPr>
          <p:cNvSpPr>
            <a:spLocks noGrp="1"/>
          </p:cNvSpPr>
          <p:nvPr>
            <p:ph type="sldNum" sz="quarter" idx="12"/>
          </p:nvPr>
        </p:nvSpPr>
        <p:spPr/>
        <p:txBody>
          <a:bodyPr/>
          <a:lstStyle/>
          <a:p>
            <a:fld id="{07CA9C71-7BAC-493D-8FE0-9A42846E5156}" type="slidenum">
              <a:rPr lang="es-ES" smtClean="0"/>
              <a:t>13</a:t>
            </a:fld>
            <a:endParaRPr lang="es-ES"/>
          </a:p>
        </p:txBody>
      </p:sp>
      <p:pic>
        <p:nvPicPr>
          <p:cNvPr id="26" name="Imagen 25">
            <a:extLst>
              <a:ext uri="{FF2B5EF4-FFF2-40B4-BE49-F238E27FC236}">
                <a16:creationId xmlns:a16="http://schemas.microsoft.com/office/drawing/2014/main" id="{CDD6F022-2F81-6FE4-B755-23A141B9074F}"/>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398813" y="6277530"/>
            <a:ext cx="1500461" cy="443945"/>
          </a:xfrm>
          <a:prstGeom prst="rect">
            <a:avLst/>
          </a:prstGeom>
          <a:noFill/>
          <a:ln>
            <a:noFill/>
          </a:ln>
          <a:effectLst/>
        </p:spPr>
      </p:pic>
    </p:spTree>
    <p:extLst>
      <p:ext uri="{BB962C8B-B14F-4D97-AF65-F5344CB8AC3E}">
        <p14:creationId xmlns:p14="http://schemas.microsoft.com/office/powerpoint/2010/main" val="751867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4" descr="Immagine che contiene Carattere, logo, simbolo, Elementi grafici&#10;&#10;Descrizione generata automaticamente">
            <a:extLst>
              <a:ext uri="{FF2B5EF4-FFF2-40B4-BE49-F238E27FC236}">
                <a16:creationId xmlns:a16="http://schemas.microsoft.com/office/drawing/2014/main" id="{2A05E235-32D5-694E-1AD8-1E575ED6642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08572" y="35085"/>
            <a:ext cx="1213866" cy="1213866"/>
          </a:xfrm>
          <a:prstGeom prst="rect">
            <a:avLst/>
          </a:prstGeom>
        </p:spPr>
      </p:pic>
      <p:sp>
        <p:nvSpPr>
          <p:cNvPr id="8" name="Título 6">
            <a:extLst>
              <a:ext uri="{FF2B5EF4-FFF2-40B4-BE49-F238E27FC236}">
                <a16:creationId xmlns:a16="http://schemas.microsoft.com/office/drawing/2014/main" id="{138435C0-FF80-4600-48CB-F4B3850A98BF}"/>
              </a:ext>
            </a:extLst>
          </p:cNvPr>
          <p:cNvSpPr txBox="1">
            <a:spLocks/>
          </p:cNvSpPr>
          <p:nvPr/>
        </p:nvSpPr>
        <p:spPr>
          <a:xfrm>
            <a:off x="2045237" y="601136"/>
            <a:ext cx="7293346" cy="647815"/>
          </a:xfrm>
          <a:prstGeom prst="rect">
            <a:avLst/>
          </a:prstGeom>
          <a:solidFill>
            <a:schemeClr val="bg1"/>
          </a:solidFill>
        </p:spPr>
        <p:txBody>
          <a:bodyPr vert="horz" lIns="82296" tIns="41148" rIns="82296" bIns="4114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ES" sz="2520" b="1" dirty="0">
                <a:solidFill>
                  <a:srgbClr val="C00000"/>
                </a:solidFill>
              </a:rPr>
              <a:t>Empresas obligadas a medir emisiones</a:t>
            </a:r>
          </a:p>
        </p:txBody>
      </p:sp>
      <p:sp>
        <p:nvSpPr>
          <p:cNvPr id="14" name="Título 6">
            <a:extLst>
              <a:ext uri="{FF2B5EF4-FFF2-40B4-BE49-F238E27FC236}">
                <a16:creationId xmlns:a16="http://schemas.microsoft.com/office/drawing/2014/main" id="{A3B75001-F6C2-0A40-D0C3-F460386C5835}"/>
              </a:ext>
            </a:extLst>
          </p:cNvPr>
          <p:cNvSpPr txBox="1">
            <a:spLocks/>
          </p:cNvSpPr>
          <p:nvPr/>
        </p:nvSpPr>
        <p:spPr>
          <a:xfrm>
            <a:off x="1923802" y="35085"/>
            <a:ext cx="7148945" cy="775314"/>
          </a:xfrm>
          <a:prstGeom prst="rect">
            <a:avLst/>
          </a:prstGeom>
        </p:spPr>
        <p:txBody>
          <a:bodyPr vert="horz" lIns="82296" tIns="41148" rIns="82296" bIns="4114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ES" sz="2400" b="1" spc="-5" dirty="0">
                <a:solidFill>
                  <a:srgbClr val="154097"/>
                </a:solidFill>
                <a:latin typeface="Montserrat" panose="020B0604020202020204" charset="0"/>
                <a:cs typeface="+mn-cs"/>
              </a:rPr>
              <a:t>3-</a:t>
            </a:r>
            <a:r>
              <a:rPr lang="es-ES" sz="2880" b="1" dirty="0"/>
              <a:t> </a:t>
            </a:r>
            <a:r>
              <a:rPr lang="es-ES" sz="2400" b="1" spc="-5" dirty="0">
                <a:solidFill>
                  <a:srgbClr val="154097"/>
                </a:solidFill>
                <a:latin typeface="Montserrat" panose="020B0604020202020204" charset="0"/>
                <a:cs typeface="+mn-cs"/>
              </a:rPr>
              <a:t>Medición de las emisiones</a:t>
            </a:r>
          </a:p>
        </p:txBody>
      </p:sp>
      <p:sp>
        <p:nvSpPr>
          <p:cNvPr id="7" name="CuadroTexto 6">
            <a:extLst>
              <a:ext uri="{FF2B5EF4-FFF2-40B4-BE49-F238E27FC236}">
                <a16:creationId xmlns:a16="http://schemas.microsoft.com/office/drawing/2014/main" id="{E362485B-93F5-DDCD-3F22-F17523F14E70}"/>
              </a:ext>
            </a:extLst>
          </p:cNvPr>
          <p:cNvSpPr txBox="1"/>
          <p:nvPr/>
        </p:nvSpPr>
        <p:spPr>
          <a:xfrm>
            <a:off x="561040" y="1339990"/>
            <a:ext cx="10981776" cy="5078313"/>
          </a:xfrm>
          <a:prstGeom prst="rect">
            <a:avLst/>
          </a:prstGeom>
          <a:noFill/>
        </p:spPr>
        <p:txBody>
          <a:bodyPr wrap="square">
            <a:spAutoFit/>
          </a:bodyPr>
          <a:lstStyle/>
          <a:p>
            <a:pPr algn="just"/>
            <a:r>
              <a:rPr lang="es-ES" dirty="0">
                <a:latin typeface="+mj-lt"/>
              </a:rPr>
              <a:t>Según los </a:t>
            </a:r>
            <a:r>
              <a:rPr lang="es-ES" b="1" dirty="0">
                <a:latin typeface="+mj-lt"/>
              </a:rPr>
              <a:t>Nuevos Retos de la UE, </a:t>
            </a:r>
            <a:r>
              <a:rPr lang="es-ES" dirty="0">
                <a:latin typeface="+mj-lt"/>
              </a:rPr>
              <a:t>están obligadas a medir emisiones:</a:t>
            </a:r>
          </a:p>
          <a:p>
            <a:pPr algn="just"/>
            <a:endParaRPr lang="es-ES" dirty="0">
              <a:latin typeface="+mj-lt"/>
            </a:endParaRPr>
          </a:p>
          <a:p>
            <a:pPr marL="257175" indent="-257175" algn="just">
              <a:buFont typeface="Arial" panose="020B0604020202020204" pitchFamily="34" charset="0"/>
              <a:buChar char="•"/>
            </a:pPr>
            <a:r>
              <a:rPr lang="es-ES" b="1" dirty="0">
                <a:latin typeface="+mj-lt"/>
              </a:rPr>
              <a:t>Grandes Empresas y Corporaciones</a:t>
            </a:r>
            <a:r>
              <a:rPr lang="es-ES" dirty="0">
                <a:latin typeface="+mj-lt"/>
              </a:rPr>
              <a:t>:</a:t>
            </a:r>
          </a:p>
          <a:p>
            <a:pPr marL="668655" lvl="1" indent="-257175" algn="just">
              <a:buFont typeface="Wingdings" panose="05000000000000000000" pitchFamily="2" charset="2"/>
              <a:buChar char="q"/>
            </a:pPr>
            <a:r>
              <a:rPr lang="es-ES" u="sng" dirty="0">
                <a:latin typeface="+mj-lt"/>
              </a:rPr>
              <a:t>Directiva de Información sobre Sostenibilidad Corporativa </a:t>
            </a:r>
            <a:r>
              <a:rPr lang="es-ES" b="1" dirty="0">
                <a:latin typeface="+mj-lt"/>
              </a:rPr>
              <a:t>(CSRD</a:t>
            </a:r>
            <a:r>
              <a:rPr lang="es-ES" dirty="0">
                <a:latin typeface="+mj-lt"/>
              </a:rPr>
              <a:t>): A partir de 2024 esta directiva remplaza a la anterior  (Non </a:t>
            </a:r>
            <a:r>
              <a:rPr lang="es-ES" dirty="0" err="1">
                <a:latin typeface="+mj-lt"/>
              </a:rPr>
              <a:t>Financial</a:t>
            </a:r>
            <a:r>
              <a:rPr lang="es-ES" dirty="0">
                <a:latin typeface="+mj-lt"/>
              </a:rPr>
              <a:t> </a:t>
            </a:r>
            <a:r>
              <a:rPr lang="es-ES" dirty="0" err="1">
                <a:latin typeface="+mj-lt"/>
              </a:rPr>
              <a:t>Reporting</a:t>
            </a:r>
            <a:r>
              <a:rPr lang="es-ES" dirty="0">
                <a:latin typeface="+mj-lt"/>
              </a:rPr>
              <a:t> Directive) y  </a:t>
            </a:r>
            <a:r>
              <a:rPr lang="es-ES" b="1" dirty="0">
                <a:latin typeface="+mj-lt"/>
              </a:rPr>
              <a:t>amplia los requisitos de reporte a todas las grandes empresas y aquellas que cotizan en mercados regulados, excluyendo las microempresas. Las empresas deberán reportar información detallada sobre su impacto ambiental, incluyendo emisiones de CO2</a:t>
            </a:r>
            <a:r>
              <a:rPr lang="es-ES" dirty="0">
                <a:latin typeface="+mj-lt"/>
              </a:rPr>
              <a:t>.</a:t>
            </a:r>
            <a:br>
              <a:rPr lang="es-ES" dirty="0">
                <a:latin typeface="+mj-lt"/>
              </a:rPr>
            </a:br>
            <a:endParaRPr lang="es-ES" dirty="0">
              <a:latin typeface="+mj-lt"/>
            </a:endParaRPr>
          </a:p>
          <a:p>
            <a:pPr marL="668655" lvl="1" indent="-257175" algn="just">
              <a:buFont typeface="Wingdings" panose="05000000000000000000" pitchFamily="2" charset="2"/>
              <a:buChar char="q"/>
            </a:pPr>
            <a:r>
              <a:rPr lang="es-ES" dirty="0">
                <a:latin typeface="+mj-lt"/>
              </a:rPr>
              <a:t>Esta directiva </a:t>
            </a:r>
            <a:r>
              <a:rPr lang="es-ES" b="1" dirty="0">
                <a:latin typeface="+mj-lt"/>
              </a:rPr>
              <a:t>introduce el concepto de cadena de valor</a:t>
            </a:r>
            <a:r>
              <a:rPr lang="es-ES" dirty="0">
                <a:latin typeface="+mj-lt"/>
              </a:rPr>
              <a:t> y que las empresas actúen con ese enfoque en eficiencia energética. Está en proceso de transposición a la normativa española para directa aplicación.</a:t>
            </a:r>
          </a:p>
          <a:p>
            <a:pPr lvl="1" algn="just"/>
            <a:endParaRPr lang="es-ES" dirty="0">
              <a:latin typeface="+mj-lt"/>
            </a:endParaRPr>
          </a:p>
          <a:p>
            <a:pPr marL="257175" indent="-257175" algn="just">
              <a:buFont typeface="Arial" panose="020B0604020202020204" pitchFamily="34" charset="0"/>
              <a:buChar char="•"/>
            </a:pPr>
            <a:r>
              <a:rPr lang="es-ES" b="1" dirty="0">
                <a:latin typeface="+mj-lt"/>
              </a:rPr>
              <a:t>Empresas del Sistema de Comercio de Emisiones (ETS) de la UE</a:t>
            </a:r>
            <a:r>
              <a:rPr lang="es-ES" dirty="0">
                <a:latin typeface="+mj-lt"/>
              </a:rPr>
              <a:t>: Las empresas que operan en sectores incluidos en el ETS, como la energía, la aviación, y la industria pesada (cemento, acero, refinerías, etc.), están obligadas a medir, reportar y verificar sus emisiones de CO2.</a:t>
            </a:r>
          </a:p>
          <a:p>
            <a:pPr algn="just"/>
            <a:endParaRPr lang="es-ES" dirty="0">
              <a:latin typeface="+mj-lt"/>
            </a:endParaRPr>
          </a:p>
          <a:p>
            <a:pPr marL="257175" indent="-257175" algn="just">
              <a:buFont typeface="Arial" panose="020B0604020202020204" pitchFamily="34" charset="0"/>
              <a:buChar char="•"/>
            </a:pPr>
            <a:r>
              <a:rPr lang="es-ES" b="1" dirty="0">
                <a:latin typeface="+mj-lt"/>
              </a:rPr>
              <a:t>Empresas Financieras</a:t>
            </a:r>
            <a:r>
              <a:rPr lang="es-ES" dirty="0">
                <a:latin typeface="+mj-lt"/>
              </a:rPr>
              <a:t>: Según la Regulación de Divulgación de Finanzas Sostenibles (SFDR), las entidades financieras deben divulgar cómo y en qué medida sus actividades están alineadas con los objetivos medioambientales de la UE, lo que incluye la medición de las emisiones asociadas a sus inversiones.</a:t>
            </a:r>
          </a:p>
        </p:txBody>
      </p:sp>
      <p:sp>
        <p:nvSpPr>
          <p:cNvPr id="2" name="Marcador de número de diapositiva 1">
            <a:extLst>
              <a:ext uri="{FF2B5EF4-FFF2-40B4-BE49-F238E27FC236}">
                <a16:creationId xmlns:a16="http://schemas.microsoft.com/office/drawing/2014/main" id="{4E1CABBF-595B-981E-7839-5B1696DA9E2F}"/>
              </a:ext>
            </a:extLst>
          </p:cNvPr>
          <p:cNvSpPr>
            <a:spLocks noGrp="1"/>
          </p:cNvSpPr>
          <p:nvPr>
            <p:ph type="sldNum" sz="quarter" idx="12"/>
          </p:nvPr>
        </p:nvSpPr>
        <p:spPr/>
        <p:txBody>
          <a:bodyPr/>
          <a:lstStyle/>
          <a:p>
            <a:fld id="{07CA9C71-7BAC-493D-8FE0-9A42846E5156}" type="slidenum">
              <a:rPr lang="es-ES" smtClean="0"/>
              <a:t>14</a:t>
            </a:fld>
            <a:endParaRPr lang="es-ES"/>
          </a:p>
        </p:txBody>
      </p:sp>
    </p:spTree>
    <p:extLst>
      <p:ext uri="{BB962C8B-B14F-4D97-AF65-F5344CB8AC3E}">
        <p14:creationId xmlns:p14="http://schemas.microsoft.com/office/powerpoint/2010/main" val="3508682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EE7767-DD3F-1884-A704-154796479BED}"/>
            </a:ext>
          </a:extLst>
        </p:cNvPr>
        <p:cNvGrpSpPr/>
        <p:nvPr/>
      </p:nvGrpSpPr>
      <p:grpSpPr>
        <a:xfrm>
          <a:off x="0" y="0"/>
          <a:ext cx="0" cy="0"/>
          <a:chOff x="0" y="0"/>
          <a:chExt cx="0" cy="0"/>
        </a:xfrm>
      </p:grpSpPr>
      <p:pic>
        <p:nvPicPr>
          <p:cNvPr id="6" name="Immagine 4" descr="Immagine che contiene Carattere, logo, simbolo, Elementi grafici&#10;&#10;Descrizione generata automaticamente">
            <a:extLst>
              <a:ext uri="{FF2B5EF4-FFF2-40B4-BE49-F238E27FC236}">
                <a16:creationId xmlns:a16="http://schemas.microsoft.com/office/drawing/2014/main" id="{D47419F5-3733-3713-D2BA-AEDEC45276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08572" y="35085"/>
            <a:ext cx="1213866" cy="1213866"/>
          </a:xfrm>
          <a:prstGeom prst="rect">
            <a:avLst/>
          </a:prstGeom>
        </p:spPr>
      </p:pic>
      <p:sp>
        <p:nvSpPr>
          <p:cNvPr id="8" name="Título 6">
            <a:extLst>
              <a:ext uri="{FF2B5EF4-FFF2-40B4-BE49-F238E27FC236}">
                <a16:creationId xmlns:a16="http://schemas.microsoft.com/office/drawing/2014/main" id="{38C7E741-56B8-F26D-FE7D-00A8190DECDD}"/>
              </a:ext>
            </a:extLst>
          </p:cNvPr>
          <p:cNvSpPr txBox="1">
            <a:spLocks/>
          </p:cNvSpPr>
          <p:nvPr/>
        </p:nvSpPr>
        <p:spPr>
          <a:xfrm>
            <a:off x="2045237" y="601136"/>
            <a:ext cx="7293346" cy="647815"/>
          </a:xfrm>
          <a:prstGeom prst="rect">
            <a:avLst/>
          </a:prstGeom>
          <a:solidFill>
            <a:schemeClr val="bg1"/>
          </a:solidFill>
        </p:spPr>
        <p:txBody>
          <a:bodyPr vert="horz" lIns="82296" tIns="41148" rIns="82296" bIns="4114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ES" sz="2520" b="1" dirty="0">
                <a:solidFill>
                  <a:srgbClr val="C00000"/>
                </a:solidFill>
              </a:rPr>
              <a:t>Empresas obligadas a medir emisiones</a:t>
            </a:r>
          </a:p>
        </p:txBody>
      </p:sp>
      <p:sp>
        <p:nvSpPr>
          <p:cNvPr id="14" name="Título 6">
            <a:extLst>
              <a:ext uri="{FF2B5EF4-FFF2-40B4-BE49-F238E27FC236}">
                <a16:creationId xmlns:a16="http://schemas.microsoft.com/office/drawing/2014/main" id="{9872B8BD-62D9-5509-94E3-D5F0B3B6CF67}"/>
              </a:ext>
            </a:extLst>
          </p:cNvPr>
          <p:cNvSpPr txBox="1">
            <a:spLocks/>
          </p:cNvSpPr>
          <p:nvPr/>
        </p:nvSpPr>
        <p:spPr>
          <a:xfrm>
            <a:off x="1923802" y="35085"/>
            <a:ext cx="7148945" cy="775314"/>
          </a:xfrm>
          <a:prstGeom prst="rect">
            <a:avLst/>
          </a:prstGeom>
        </p:spPr>
        <p:txBody>
          <a:bodyPr vert="horz" lIns="82296" tIns="41148" rIns="82296" bIns="4114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ES" sz="2400" b="1" spc="-5" dirty="0">
                <a:solidFill>
                  <a:srgbClr val="154097"/>
                </a:solidFill>
                <a:latin typeface="Montserrat" panose="020B0604020202020204" charset="0"/>
                <a:cs typeface="+mn-cs"/>
              </a:rPr>
              <a:t>3-</a:t>
            </a:r>
            <a:r>
              <a:rPr lang="es-ES" sz="2880" b="1" dirty="0"/>
              <a:t> </a:t>
            </a:r>
            <a:r>
              <a:rPr lang="es-ES" sz="2400" b="1" spc="-5" dirty="0">
                <a:solidFill>
                  <a:srgbClr val="154097"/>
                </a:solidFill>
                <a:latin typeface="Montserrat" panose="020B0604020202020204" charset="0"/>
                <a:cs typeface="+mn-cs"/>
              </a:rPr>
              <a:t>Medición de las emisiones</a:t>
            </a:r>
          </a:p>
        </p:txBody>
      </p:sp>
      <p:sp>
        <p:nvSpPr>
          <p:cNvPr id="7" name="CuadroTexto 6">
            <a:extLst>
              <a:ext uri="{FF2B5EF4-FFF2-40B4-BE49-F238E27FC236}">
                <a16:creationId xmlns:a16="http://schemas.microsoft.com/office/drawing/2014/main" id="{BC7597D7-122F-8BC6-E510-934C5C0FB2C7}"/>
              </a:ext>
            </a:extLst>
          </p:cNvPr>
          <p:cNvSpPr txBox="1"/>
          <p:nvPr/>
        </p:nvSpPr>
        <p:spPr>
          <a:xfrm>
            <a:off x="605112" y="1582340"/>
            <a:ext cx="10981776" cy="4247317"/>
          </a:xfrm>
          <a:prstGeom prst="rect">
            <a:avLst/>
          </a:prstGeom>
          <a:noFill/>
        </p:spPr>
        <p:txBody>
          <a:bodyPr wrap="square">
            <a:spAutoFit/>
          </a:bodyPr>
          <a:lstStyle/>
          <a:p>
            <a:endParaRPr lang="es-ES" dirty="0"/>
          </a:p>
          <a:p>
            <a:r>
              <a:rPr lang="es-ES" b="1" dirty="0"/>
              <a:t>Ley </a:t>
            </a:r>
            <a:r>
              <a:rPr lang="es-ES" b="1" dirty="0" err="1"/>
              <a:t>Omnibus</a:t>
            </a:r>
            <a:r>
              <a:rPr lang="es-ES" b="1" dirty="0"/>
              <a:t> y Stop </a:t>
            </a:r>
            <a:r>
              <a:rPr lang="es-ES" b="1" dirty="0" err="1"/>
              <a:t>the</a:t>
            </a:r>
            <a:r>
              <a:rPr lang="es-ES" b="1" dirty="0"/>
              <a:t> </a:t>
            </a:r>
            <a:r>
              <a:rPr lang="es-ES" b="1" dirty="0" err="1"/>
              <a:t>Clock</a:t>
            </a:r>
            <a:r>
              <a:rPr lang="es-ES" b="1" dirty="0"/>
              <a:t> </a:t>
            </a:r>
            <a:r>
              <a:rPr lang="es-ES" dirty="0"/>
              <a:t>– desde febrero del 2025 han cambiado el contexto que había previsto para la implementación de la directiva CSRD de informes de sostenibilidad.</a:t>
            </a:r>
            <a:br>
              <a:rPr lang="es-ES" dirty="0"/>
            </a:br>
            <a:endParaRPr lang="es-ES" dirty="0"/>
          </a:p>
          <a:p>
            <a:r>
              <a:rPr lang="es-ES" dirty="0"/>
              <a:t>A lo largo del año se han ido haciendo avances y globalmente lo que busca es atrasar la puesta en marcha de la misma: 2 años y llevarlo solamente a grandes corporaciones. Se ha aprobado para Empresas de &gt; 1750 trabajadores.– reduciendo el 93% de empresas. A pesar de esto, se impulsa la descarbonización y la economía circular. </a:t>
            </a:r>
          </a:p>
          <a:p>
            <a:endParaRPr lang="es-ES" dirty="0"/>
          </a:p>
          <a:p>
            <a:r>
              <a:rPr lang="es-ES" dirty="0"/>
              <a:t>NO es un paso atrás en sostenibilidad, es un paso para reducir burocracia. Normativa ambiental: emisiones y economía circular continúan siendo la prioridad en Europa. Este cambio viene debido al contexto geopolítico y al informe </a:t>
            </a:r>
            <a:r>
              <a:rPr lang="es-ES" dirty="0" err="1"/>
              <a:t>Dragui</a:t>
            </a:r>
            <a:r>
              <a:rPr lang="es-ES" dirty="0"/>
              <a:t>.</a:t>
            </a:r>
          </a:p>
          <a:p>
            <a:endParaRPr lang="es-ES" dirty="0"/>
          </a:p>
          <a:p>
            <a:r>
              <a:rPr lang="es-ES" dirty="0"/>
              <a:t>PYMES: </a:t>
            </a:r>
            <a:r>
              <a:rPr lang="es-ES" b="1" dirty="0"/>
              <a:t>se consolida el estándar VSME (</a:t>
            </a:r>
            <a:r>
              <a:rPr lang="es-ES" b="1" dirty="0" err="1"/>
              <a:t>Voluntary</a:t>
            </a:r>
            <a:r>
              <a:rPr lang="es-ES" b="1" dirty="0"/>
              <a:t> </a:t>
            </a:r>
            <a:r>
              <a:rPr lang="es-ES" b="1" dirty="0" err="1"/>
              <a:t>for</a:t>
            </a:r>
            <a:r>
              <a:rPr lang="es-ES" b="1" dirty="0"/>
              <a:t> SME) </a:t>
            </a:r>
            <a:r>
              <a:rPr lang="es-ES" dirty="0"/>
              <a:t>como estándar voluntario para Pymes para realizar el informe de sostenibilidad. </a:t>
            </a:r>
          </a:p>
        </p:txBody>
      </p:sp>
      <p:sp>
        <p:nvSpPr>
          <p:cNvPr id="2" name="Marcador de número de diapositiva 1">
            <a:extLst>
              <a:ext uri="{FF2B5EF4-FFF2-40B4-BE49-F238E27FC236}">
                <a16:creationId xmlns:a16="http://schemas.microsoft.com/office/drawing/2014/main" id="{D2A327E1-A3DE-60C9-9D28-9F4BDDDF77F6}"/>
              </a:ext>
            </a:extLst>
          </p:cNvPr>
          <p:cNvSpPr>
            <a:spLocks noGrp="1"/>
          </p:cNvSpPr>
          <p:nvPr>
            <p:ph type="sldNum" sz="quarter" idx="12"/>
          </p:nvPr>
        </p:nvSpPr>
        <p:spPr/>
        <p:txBody>
          <a:bodyPr/>
          <a:lstStyle/>
          <a:p>
            <a:fld id="{07CA9C71-7BAC-493D-8FE0-9A42846E5156}" type="slidenum">
              <a:rPr lang="es-ES" smtClean="0"/>
              <a:t>15</a:t>
            </a:fld>
            <a:endParaRPr lang="es-ES"/>
          </a:p>
        </p:txBody>
      </p:sp>
    </p:spTree>
    <p:extLst>
      <p:ext uri="{BB962C8B-B14F-4D97-AF65-F5344CB8AC3E}">
        <p14:creationId xmlns:p14="http://schemas.microsoft.com/office/powerpoint/2010/main" val="4099009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636850" y="682345"/>
            <a:ext cx="7922905" cy="880947"/>
          </a:xfrm>
          <a:prstGeom prst="rect">
            <a:avLst/>
          </a:prstGeom>
        </p:spPr>
        <p:txBody>
          <a:bodyPr wrap="square" lIns="0" tIns="0" rIns="0" bIns="0" rtlCol="0" anchor="t">
            <a:spAutoFit/>
          </a:bodyPr>
          <a:lstStyle/>
          <a:p>
            <a:pPr algn="ctr">
              <a:lnSpc>
                <a:spcPts val="3524"/>
              </a:lnSpc>
            </a:pPr>
            <a:r>
              <a:rPr lang="en-US" sz="2400" b="1" dirty="0">
                <a:solidFill>
                  <a:srgbClr val="FF0000"/>
                </a:solidFill>
                <a:latin typeface="Red Hat Display Bold"/>
                <a:ea typeface="Red Hat Display Bold"/>
                <a:cs typeface="Red Hat Display Bold"/>
                <a:sym typeface="Red Hat Display Bold"/>
              </a:rPr>
              <a:t> ¿POR QUÉ UN ENFOQUE DE CADENA DE VALOR EN  SOSTENIBILIDAD?</a:t>
            </a:r>
          </a:p>
        </p:txBody>
      </p:sp>
      <p:sp>
        <p:nvSpPr>
          <p:cNvPr id="4" name="TextBox 4"/>
          <p:cNvSpPr txBox="1"/>
          <p:nvPr/>
        </p:nvSpPr>
        <p:spPr>
          <a:xfrm>
            <a:off x="797377" y="1563292"/>
            <a:ext cx="10315020" cy="760465"/>
          </a:xfrm>
          <a:prstGeom prst="rect">
            <a:avLst/>
          </a:prstGeom>
        </p:spPr>
        <p:txBody>
          <a:bodyPr lIns="0" tIns="0" rIns="0" bIns="0" rtlCol="0" anchor="t">
            <a:spAutoFit/>
          </a:bodyPr>
          <a:lstStyle/>
          <a:p>
            <a:pPr>
              <a:lnSpc>
                <a:spcPts val="3108"/>
              </a:lnSpc>
            </a:pPr>
            <a:r>
              <a:rPr lang="en-US" sz="2219" dirty="0">
                <a:solidFill>
                  <a:srgbClr val="000000"/>
                </a:solidFill>
                <a:latin typeface="Red Hat Display"/>
                <a:ea typeface="Red Hat Display"/>
                <a:cs typeface="Red Hat Display"/>
                <a:sym typeface="Red Hat Display"/>
              </a:rPr>
              <a:t>La </a:t>
            </a:r>
            <a:r>
              <a:rPr lang="en-US" sz="2219" dirty="0" err="1">
                <a:solidFill>
                  <a:srgbClr val="000000"/>
                </a:solidFill>
                <a:latin typeface="Red Hat Display"/>
                <a:ea typeface="Red Hat Display"/>
                <a:cs typeface="Red Hat Display"/>
                <a:sym typeface="Red Hat Display"/>
              </a:rPr>
              <a:t>visión</a:t>
            </a:r>
            <a:r>
              <a:rPr lang="en-US" sz="2219" dirty="0">
                <a:solidFill>
                  <a:srgbClr val="000000"/>
                </a:solidFill>
                <a:latin typeface="Red Hat Display"/>
                <a:ea typeface="Red Hat Display"/>
                <a:cs typeface="Red Hat Display"/>
                <a:sym typeface="Red Hat Display"/>
              </a:rPr>
              <a:t> de </a:t>
            </a:r>
            <a:r>
              <a:rPr lang="en-US" sz="2219" b="1" dirty="0" err="1">
                <a:solidFill>
                  <a:srgbClr val="388E3D"/>
                </a:solidFill>
                <a:latin typeface="Red Hat Display Bold"/>
                <a:ea typeface="Red Hat Display Bold"/>
                <a:cs typeface="Red Hat Display Bold"/>
                <a:sym typeface="Red Hat Display Bold"/>
              </a:rPr>
              <a:t>cadena</a:t>
            </a:r>
            <a:r>
              <a:rPr lang="en-US" sz="2219" b="1" dirty="0">
                <a:solidFill>
                  <a:srgbClr val="388E3D"/>
                </a:solidFill>
                <a:latin typeface="Red Hat Display Bold"/>
                <a:ea typeface="Red Hat Display Bold"/>
                <a:cs typeface="Red Hat Display Bold"/>
                <a:sym typeface="Red Hat Display Bold"/>
              </a:rPr>
              <a:t> de valor</a:t>
            </a:r>
            <a:r>
              <a:rPr lang="en-US" sz="2219" dirty="0">
                <a:solidFill>
                  <a:srgbClr val="000000"/>
                </a:solidFill>
                <a:latin typeface="Red Hat Display"/>
                <a:ea typeface="Red Hat Display"/>
                <a:cs typeface="Red Hat Display"/>
                <a:sym typeface="Red Hat Display"/>
              </a:rPr>
              <a:t> </a:t>
            </a:r>
            <a:r>
              <a:rPr lang="en-US" sz="2219" dirty="0" err="1">
                <a:solidFill>
                  <a:srgbClr val="000000"/>
                </a:solidFill>
                <a:latin typeface="Red Hat Display"/>
                <a:ea typeface="Red Hat Display"/>
                <a:cs typeface="Red Hat Display"/>
                <a:sym typeface="Red Hat Display"/>
              </a:rPr>
              <a:t>aporta</a:t>
            </a:r>
            <a:r>
              <a:rPr lang="en-US" sz="2219" dirty="0">
                <a:solidFill>
                  <a:srgbClr val="000000"/>
                </a:solidFill>
                <a:latin typeface="Red Hat Display"/>
                <a:ea typeface="Red Hat Display"/>
                <a:cs typeface="Red Hat Display"/>
                <a:sym typeface="Red Hat Display"/>
              </a:rPr>
              <a:t> mayor </a:t>
            </a:r>
            <a:r>
              <a:rPr lang="en-US" sz="2219" dirty="0" err="1">
                <a:solidFill>
                  <a:srgbClr val="000000"/>
                </a:solidFill>
                <a:latin typeface="Red Hat Display"/>
                <a:ea typeface="Red Hat Display"/>
                <a:cs typeface="Red Hat Display"/>
                <a:sym typeface="Red Hat Display"/>
              </a:rPr>
              <a:t>impacto</a:t>
            </a:r>
            <a:r>
              <a:rPr lang="en-US" sz="2219" dirty="0">
                <a:solidFill>
                  <a:srgbClr val="000000"/>
                </a:solidFill>
                <a:latin typeface="Red Hat Display"/>
                <a:ea typeface="Red Hat Display"/>
                <a:cs typeface="Red Hat Display"/>
                <a:sym typeface="Red Hat Display"/>
              </a:rPr>
              <a:t> </a:t>
            </a:r>
            <a:r>
              <a:rPr lang="en-US" sz="2219" dirty="0" err="1">
                <a:solidFill>
                  <a:srgbClr val="000000"/>
                </a:solidFill>
                <a:latin typeface="Red Hat Display"/>
                <a:ea typeface="Red Hat Display"/>
                <a:cs typeface="Red Hat Display"/>
                <a:sym typeface="Red Hat Display"/>
              </a:rPr>
              <a:t>en</a:t>
            </a:r>
            <a:r>
              <a:rPr lang="en-US" sz="2219" dirty="0">
                <a:solidFill>
                  <a:srgbClr val="000000"/>
                </a:solidFill>
                <a:latin typeface="Red Hat Display"/>
                <a:ea typeface="Red Hat Display"/>
                <a:cs typeface="Red Hat Display"/>
                <a:sym typeface="Red Hat Display"/>
              </a:rPr>
              <a:t> la </a:t>
            </a:r>
            <a:r>
              <a:rPr lang="en-US" sz="2219" dirty="0" err="1">
                <a:solidFill>
                  <a:srgbClr val="000000"/>
                </a:solidFill>
                <a:latin typeface="Red Hat Display"/>
                <a:ea typeface="Red Hat Display"/>
                <a:cs typeface="Red Hat Display"/>
                <a:sym typeface="Red Hat Display"/>
              </a:rPr>
              <a:t>competitividad</a:t>
            </a:r>
            <a:r>
              <a:rPr lang="en-US" sz="2219" dirty="0">
                <a:solidFill>
                  <a:srgbClr val="000000"/>
                </a:solidFill>
                <a:latin typeface="Red Hat Display"/>
                <a:ea typeface="Red Hat Display"/>
                <a:cs typeface="Red Hat Display"/>
                <a:sym typeface="Red Hat Display"/>
              </a:rPr>
              <a:t> de la </a:t>
            </a:r>
            <a:r>
              <a:rPr lang="en-US" sz="2219" dirty="0" err="1">
                <a:solidFill>
                  <a:srgbClr val="000000"/>
                </a:solidFill>
                <a:latin typeface="Red Hat Display"/>
                <a:ea typeface="Red Hat Display"/>
                <a:cs typeface="Red Hat Display"/>
                <a:sym typeface="Red Hat Display"/>
              </a:rPr>
              <a:t>empresa</a:t>
            </a:r>
            <a:r>
              <a:rPr lang="en-US" sz="2219" dirty="0">
                <a:solidFill>
                  <a:srgbClr val="000000"/>
                </a:solidFill>
                <a:latin typeface="Red Hat Display"/>
                <a:ea typeface="Red Hat Display"/>
                <a:cs typeface="Red Hat Display"/>
                <a:sym typeface="Red Hat Display"/>
              </a:rPr>
              <a:t> </a:t>
            </a:r>
            <a:r>
              <a:rPr lang="en-US" sz="2219" dirty="0" err="1">
                <a:solidFill>
                  <a:srgbClr val="000000"/>
                </a:solidFill>
                <a:latin typeface="Red Hat Display"/>
                <a:ea typeface="Red Hat Display"/>
                <a:cs typeface="Red Hat Display"/>
                <a:sym typeface="Red Hat Display"/>
              </a:rPr>
              <a:t>como</a:t>
            </a:r>
            <a:r>
              <a:rPr lang="en-US" sz="2219" dirty="0">
                <a:solidFill>
                  <a:srgbClr val="000000"/>
                </a:solidFill>
                <a:latin typeface="Red Hat Display"/>
                <a:ea typeface="Red Hat Display"/>
                <a:cs typeface="Red Hat Display"/>
                <a:sym typeface="Red Hat Display"/>
              </a:rPr>
              <a:t> factor </a:t>
            </a:r>
            <a:r>
              <a:rPr lang="en-US" sz="2219" dirty="0" err="1">
                <a:solidFill>
                  <a:srgbClr val="000000"/>
                </a:solidFill>
                <a:latin typeface="Red Hat Display"/>
                <a:ea typeface="Red Hat Display"/>
                <a:cs typeface="Red Hat Display"/>
                <a:sym typeface="Red Hat Display"/>
              </a:rPr>
              <a:t>diferencial</a:t>
            </a:r>
            <a:r>
              <a:rPr lang="en-US" sz="2219" dirty="0">
                <a:solidFill>
                  <a:srgbClr val="000000"/>
                </a:solidFill>
                <a:latin typeface="Red Hat Display"/>
                <a:ea typeface="Red Hat Display"/>
                <a:cs typeface="Red Hat Display"/>
                <a:sym typeface="Red Hat Display"/>
              </a:rPr>
              <a:t> ante </a:t>
            </a:r>
            <a:r>
              <a:rPr lang="en-US" sz="2219" dirty="0" err="1">
                <a:solidFill>
                  <a:srgbClr val="000000"/>
                </a:solidFill>
                <a:latin typeface="Red Hat Display"/>
                <a:ea typeface="Red Hat Display"/>
                <a:cs typeface="Red Hat Display"/>
                <a:sym typeface="Red Hat Display"/>
              </a:rPr>
              <a:t>competidores</a:t>
            </a:r>
            <a:r>
              <a:rPr lang="en-US" sz="2219" dirty="0">
                <a:solidFill>
                  <a:srgbClr val="000000"/>
                </a:solidFill>
                <a:latin typeface="Red Hat Display"/>
                <a:ea typeface="Red Hat Display"/>
                <a:cs typeface="Red Hat Display"/>
                <a:sym typeface="Red Hat Display"/>
              </a:rPr>
              <a:t> y ante </a:t>
            </a:r>
            <a:r>
              <a:rPr lang="en-US" sz="2219" dirty="0" err="1">
                <a:solidFill>
                  <a:srgbClr val="000000"/>
                </a:solidFill>
                <a:latin typeface="Red Hat Display"/>
                <a:ea typeface="Red Hat Display"/>
                <a:cs typeface="Red Hat Display"/>
                <a:sym typeface="Red Hat Display"/>
              </a:rPr>
              <a:t>clientes</a:t>
            </a:r>
            <a:r>
              <a:rPr lang="en-US" sz="2219" dirty="0">
                <a:solidFill>
                  <a:srgbClr val="000000"/>
                </a:solidFill>
                <a:latin typeface="Red Hat Display"/>
                <a:ea typeface="Red Hat Display"/>
                <a:cs typeface="Red Hat Display"/>
                <a:sym typeface="Red Hat Display"/>
              </a:rPr>
              <a:t>:</a:t>
            </a:r>
          </a:p>
        </p:txBody>
      </p:sp>
      <p:sp>
        <p:nvSpPr>
          <p:cNvPr id="5" name="TextBox 5"/>
          <p:cNvSpPr txBox="1"/>
          <p:nvPr/>
        </p:nvSpPr>
        <p:spPr>
          <a:xfrm>
            <a:off x="2699916" y="2471178"/>
            <a:ext cx="7725420" cy="3145733"/>
          </a:xfrm>
          <a:prstGeom prst="rect">
            <a:avLst/>
          </a:prstGeom>
        </p:spPr>
        <p:txBody>
          <a:bodyPr wrap="square" lIns="0" tIns="0" rIns="0" bIns="0" rtlCol="0" anchor="t">
            <a:spAutoFit/>
          </a:bodyPr>
          <a:lstStyle/>
          <a:p>
            <a:pPr marL="479319" lvl="1" indent="-239660">
              <a:lnSpc>
                <a:spcPts val="3108"/>
              </a:lnSpc>
              <a:buFont typeface="Arial"/>
              <a:buChar char="•"/>
            </a:pPr>
            <a:r>
              <a:rPr lang="en-US" sz="2219" dirty="0" err="1">
                <a:solidFill>
                  <a:srgbClr val="000000"/>
                </a:solidFill>
                <a:latin typeface="Red Hat Display"/>
                <a:ea typeface="Red Hat Display"/>
                <a:cs typeface="Red Hat Display"/>
                <a:sym typeface="Red Hat Display"/>
              </a:rPr>
              <a:t>Transparencia</a:t>
            </a:r>
            <a:endParaRPr lang="en-US" sz="2219" dirty="0">
              <a:solidFill>
                <a:srgbClr val="000000"/>
              </a:solidFill>
              <a:latin typeface="Red Hat Display"/>
              <a:ea typeface="Red Hat Display"/>
              <a:cs typeface="Red Hat Display"/>
              <a:sym typeface="Red Hat Display"/>
            </a:endParaRPr>
          </a:p>
          <a:p>
            <a:pPr marL="479319" lvl="1" indent="-239660">
              <a:lnSpc>
                <a:spcPts val="3108"/>
              </a:lnSpc>
              <a:buFont typeface="Arial"/>
              <a:buChar char="•"/>
            </a:pPr>
            <a:r>
              <a:rPr lang="en-US" sz="2219" dirty="0" err="1">
                <a:solidFill>
                  <a:srgbClr val="000000"/>
                </a:solidFill>
                <a:latin typeface="Red Hat Display"/>
                <a:ea typeface="Red Hat Display"/>
                <a:cs typeface="Red Hat Display"/>
                <a:sym typeface="Red Hat Display"/>
              </a:rPr>
              <a:t>Evaluación</a:t>
            </a:r>
            <a:r>
              <a:rPr lang="en-US" sz="2219" dirty="0">
                <a:solidFill>
                  <a:srgbClr val="000000"/>
                </a:solidFill>
                <a:latin typeface="Red Hat Display"/>
                <a:ea typeface="Red Hat Display"/>
                <a:cs typeface="Red Hat Display"/>
                <a:sym typeface="Red Hat Display"/>
              </a:rPr>
              <a:t> y </a:t>
            </a:r>
            <a:r>
              <a:rPr lang="en-US" sz="2219" dirty="0" err="1">
                <a:solidFill>
                  <a:srgbClr val="000000"/>
                </a:solidFill>
                <a:latin typeface="Red Hat Display"/>
                <a:ea typeface="Red Hat Display"/>
                <a:cs typeface="Red Hat Display"/>
                <a:sym typeface="Red Hat Display"/>
              </a:rPr>
              <a:t>preocupación</a:t>
            </a:r>
            <a:r>
              <a:rPr lang="en-US" sz="2219" dirty="0">
                <a:solidFill>
                  <a:srgbClr val="000000"/>
                </a:solidFill>
                <a:latin typeface="Red Hat Display"/>
                <a:ea typeface="Red Hat Display"/>
                <a:cs typeface="Red Hat Display"/>
                <a:sym typeface="Red Hat Display"/>
              </a:rPr>
              <a:t> con el </a:t>
            </a:r>
            <a:r>
              <a:rPr lang="en-US" sz="2219" dirty="0" err="1">
                <a:solidFill>
                  <a:srgbClr val="000000"/>
                </a:solidFill>
                <a:latin typeface="Red Hat Display"/>
                <a:ea typeface="Red Hat Display"/>
                <a:cs typeface="Red Hat Display"/>
                <a:sym typeface="Red Hat Display"/>
              </a:rPr>
              <a:t>entorno</a:t>
            </a:r>
            <a:r>
              <a:rPr lang="en-US" sz="2219" dirty="0">
                <a:solidFill>
                  <a:srgbClr val="000000"/>
                </a:solidFill>
                <a:latin typeface="Red Hat Display"/>
                <a:ea typeface="Red Hat Display"/>
                <a:cs typeface="Red Hat Display"/>
                <a:sym typeface="Red Hat Display"/>
              </a:rPr>
              <a:t> </a:t>
            </a:r>
            <a:r>
              <a:rPr lang="en-US" sz="2219" dirty="0" err="1">
                <a:solidFill>
                  <a:srgbClr val="000000"/>
                </a:solidFill>
                <a:latin typeface="Red Hat Display"/>
                <a:ea typeface="Red Hat Display"/>
                <a:cs typeface="Red Hat Display"/>
                <a:sym typeface="Red Hat Display"/>
              </a:rPr>
              <a:t>ambiental</a:t>
            </a:r>
            <a:r>
              <a:rPr lang="en-US" sz="2219" dirty="0">
                <a:solidFill>
                  <a:srgbClr val="000000"/>
                </a:solidFill>
                <a:latin typeface="Red Hat Display"/>
                <a:ea typeface="Red Hat Display"/>
                <a:cs typeface="Red Hat Display"/>
                <a:sym typeface="Red Hat Display"/>
              </a:rPr>
              <a:t> y social</a:t>
            </a:r>
          </a:p>
          <a:p>
            <a:pPr marL="479319" lvl="1" indent="-239660">
              <a:lnSpc>
                <a:spcPts val="3108"/>
              </a:lnSpc>
              <a:buFont typeface="Arial"/>
              <a:buChar char="•"/>
            </a:pPr>
            <a:r>
              <a:rPr lang="en-US" sz="2219" dirty="0" err="1">
                <a:solidFill>
                  <a:srgbClr val="000000"/>
                </a:solidFill>
                <a:latin typeface="Red Hat Display"/>
                <a:ea typeface="Red Hat Display"/>
                <a:cs typeface="Red Hat Display"/>
                <a:sym typeface="Red Hat Display"/>
              </a:rPr>
              <a:t>Collaboracion</a:t>
            </a:r>
            <a:r>
              <a:rPr lang="en-US" sz="2219" dirty="0">
                <a:solidFill>
                  <a:srgbClr val="000000"/>
                </a:solidFill>
                <a:latin typeface="Red Hat Display"/>
                <a:ea typeface="Red Hat Display"/>
                <a:cs typeface="Red Hat Display"/>
                <a:sym typeface="Red Hat Display"/>
              </a:rPr>
              <a:t> con los </a:t>
            </a:r>
            <a:r>
              <a:rPr lang="en-US" sz="2219" dirty="0" err="1">
                <a:solidFill>
                  <a:srgbClr val="000000"/>
                </a:solidFill>
                <a:latin typeface="Red Hat Display"/>
                <a:ea typeface="Red Hat Display"/>
                <a:cs typeface="Red Hat Display"/>
                <a:sym typeface="Red Hat Display"/>
              </a:rPr>
              <a:t>demás</a:t>
            </a:r>
            <a:endParaRPr lang="en-US" sz="2219" dirty="0">
              <a:solidFill>
                <a:srgbClr val="000000"/>
              </a:solidFill>
              <a:latin typeface="Red Hat Display"/>
              <a:ea typeface="Red Hat Display"/>
              <a:cs typeface="Red Hat Display"/>
              <a:sym typeface="Red Hat Display"/>
            </a:endParaRPr>
          </a:p>
          <a:p>
            <a:pPr marL="479319" lvl="1" indent="-239660">
              <a:lnSpc>
                <a:spcPts val="3108"/>
              </a:lnSpc>
              <a:buFont typeface="Arial"/>
              <a:buChar char="•"/>
            </a:pPr>
            <a:r>
              <a:rPr lang="en-US" sz="2219" dirty="0" err="1">
                <a:solidFill>
                  <a:srgbClr val="000000"/>
                </a:solidFill>
                <a:latin typeface="Red Hat Display"/>
                <a:ea typeface="Red Hat Display"/>
                <a:cs typeface="Red Hat Display"/>
                <a:sym typeface="Red Hat Display"/>
              </a:rPr>
              <a:t>Eficiencia</a:t>
            </a:r>
            <a:endParaRPr lang="en-US" sz="2219" dirty="0">
              <a:solidFill>
                <a:srgbClr val="000000"/>
              </a:solidFill>
              <a:latin typeface="Red Hat Display"/>
              <a:ea typeface="Red Hat Display"/>
              <a:cs typeface="Red Hat Display"/>
              <a:sym typeface="Red Hat Display"/>
            </a:endParaRPr>
          </a:p>
          <a:p>
            <a:pPr marL="479319" lvl="1" indent="-239660">
              <a:lnSpc>
                <a:spcPts val="3108"/>
              </a:lnSpc>
              <a:buFont typeface="Arial"/>
              <a:buChar char="•"/>
            </a:pPr>
            <a:r>
              <a:rPr lang="en-US" sz="2219" dirty="0" err="1">
                <a:solidFill>
                  <a:srgbClr val="000000"/>
                </a:solidFill>
                <a:latin typeface="Red Hat Display"/>
                <a:ea typeface="Red Hat Display"/>
                <a:cs typeface="Red Hat Display"/>
                <a:sym typeface="Red Hat Display"/>
              </a:rPr>
              <a:t>Fomento</a:t>
            </a:r>
            <a:r>
              <a:rPr lang="en-US" sz="2219" dirty="0">
                <a:solidFill>
                  <a:srgbClr val="000000"/>
                </a:solidFill>
                <a:latin typeface="Red Hat Display"/>
                <a:ea typeface="Red Hat Display"/>
                <a:cs typeface="Red Hat Display"/>
                <a:sym typeface="Red Hat Display"/>
              </a:rPr>
              <a:t> de la </a:t>
            </a:r>
            <a:r>
              <a:rPr lang="en-US" sz="2219" dirty="0" err="1">
                <a:solidFill>
                  <a:srgbClr val="000000"/>
                </a:solidFill>
                <a:latin typeface="Red Hat Display"/>
                <a:ea typeface="Red Hat Display"/>
                <a:cs typeface="Red Hat Display"/>
                <a:sym typeface="Red Hat Display"/>
              </a:rPr>
              <a:t>innovación</a:t>
            </a:r>
            <a:endParaRPr lang="en-US" sz="2219" dirty="0">
              <a:solidFill>
                <a:srgbClr val="000000"/>
              </a:solidFill>
              <a:latin typeface="Red Hat Display"/>
              <a:ea typeface="Red Hat Display"/>
              <a:cs typeface="Red Hat Display"/>
              <a:sym typeface="Red Hat Display"/>
            </a:endParaRPr>
          </a:p>
          <a:p>
            <a:pPr marL="479319" lvl="1" indent="-239660">
              <a:lnSpc>
                <a:spcPts val="3108"/>
              </a:lnSpc>
              <a:buFont typeface="Arial"/>
              <a:buChar char="•"/>
            </a:pPr>
            <a:r>
              <a:rPr lang="en-US" sz="2219" dirty="0" err="1">
                <a:solidFill>
                  <a:srgbClr val="000000"/>
                </a:solidFill>
                <a:latin typeface="Red Hat Display"/>
                <a:ea typeface="Red Hat Display"/>
                <a:cs typeface="Red Hat Display"/>
                <a:sym typeface="Red Hat Display"/>
              </a:rPr>
              <a:t>Garantia</a:t>
            </a:r>
            <a:r>
              <a:rPr lang="en-US" sz="2219" dirty="0">
                <a:solidFill>
                  <a:srgbClr val="000000"/>
                </a:solidFill>
                <a:latin typeface="Red Hat Display"/>
                <a:ea typeface="Red Hat Display"/>
                <a:cs typeface="Red Hat Display"/>
                <a:sym typeface="Red Hat Display"/>
              </a:rPr>
              <a:t> del </a:t>
            </a:r>
            <a:r>
              <a:rPr lang="en-US" sz="2219" dirty="0" err="1">
                <a:solidFill>
                  <a:srgbClr val="000000"/>
                </a:solidFill>
                <a:latin typeface="Red Hat Display"/>
                <a:ea typeface="Red Hat Display"/>
                <a:cs typeface="Red Hat Display"/>
                <a:sym typeface="Red Hat Display"/>
              </a:rPr>
              <a:t>cumplimento</a:t>
            </a:r>
            <a:r>
              <a:rPr lang="en-US" sz="2219" dirty="0">
                <a:solidFill>
                  <a:srgbClr val="000000"/>
                </a:solidFill>
                <a:latin typeface="Red Hat Display"/>
                <a:ea typeface="Red Hat Display"/>
                <a:cs typeface="Red Hat Display"/>
                <a:sym typeface="Red Hat Display"/>
              </a:rPr>
              <a:t> </a:t>
            </a:r>
            <a:r>
              <a:rPr lang="en-US" sz="2219" dirty="0" err="1">
                <a:solidFill>
                  <a:srgbClr val="000000"/>
                </a:solidFill>
                <a:latin typeface="Red Hat Display"/>
                <a:ea typeface="Red Hat Display"/>
                <a:cs typeface="Red Hat Display"/>
                <a:sym typeface="Red Hat Display"/>
              </a:rPr>
              <a:t>normativo</a:t>
            </a:r>
            <a:endParaRPr lang="en-US" sz="2219" dirty="0">
              <a:solidFill>
                <a:srgbClr val="000000"/>
              </a:solidFill>
              <a:latin typeface="Red Hat Display"/>
              <a:ea typeface="Red Hat Display"/>
              <a:cs typeface="Red Hat Display"/>
              <a:sym typeface="Red Hat Display"/>
            </a:endParaRPr>
          </a:p>
          <a:p>
            <a:pPr marL="479319" lvl="1" indent="-239660">
              <a:lnSpc>
                <a:spcPts val="3108"/>
              </a:lnSpc>
              <a:buFont typeface="Arial"/>
              <a:buChar char="•"/>
            </a:pPr>
            <a:r>
              <a:rPr lang="en-US" sz="2219" dirty="0" err="1">
                <a:solidFill>
                  <a:srgbClr val="000000"/>
                </a:solidFill>
                <a:latin typeface="Red Hat Display"/>
                <a:ea typeface="Red Hat Display"/>
                <a:cs typeface="Red Hat Display"/>
                <a:sym typeface="Red Hat Display"/>
              </a:rPr>
              <a:t>Responsabilidad</a:t>
            </a:r>
            <a:r>
              <a:rPr lang="en-US" sz="2219" dirty="0">
                <a:solidFill>
                  <a:srgbClr val="000000"/>
                </a:solidFill>
                <a:latin typeface="Red Hat Display"/>
                <a:ea typeface="Red Hat Display"/>
                <a:cs typeface="Red Hat Display"/>
                <a:sym typeface="Red Hat Display"/>
              </a:rPr>
              <a:t> extensa </a:t>
            </a:r>
            <a:r>
              <a:rPr lang="en-US" sz="2219" dirty="0" err="1">
                <a:solidFill>
                  <a:srgbClr val="000000"/>
                </a:solidFill>
                <a:latin typeface="Red Hat Display"/>
                <a:ea typeface="Red Hat Display"/>
                <a:cs typeface="Red Hat Display"/>
                <a:sym typeface="Red Hat Display"/>
              </a:rPr>
              <a:t>sobre</a:t>
            </a:r>
            <a:r>
              <a:rPr lang="en-US" sz="2219" dirty="0">
                <a:solidFill>
                  <a:srgbClr val="000000"/>
                </a:solidFill>
                <a:latin typeface="Red Hat Display"/>
                <a:ea typeface="Red Hat Display"/>
                <a:cs typeface="Red Hat Display"/>
                <a:sym typeface="Red Hat Display"/>
              </a:rPr>
              <a:t> el </a:t>
            </a:r>
            <a:r>
              <a:rPr lang="en-US" sz="2219" dirty="0" err="1">
                <a:solidFill>
                  <a:srgbClr val="000000"/>
                </a:solidFill>
                <a:latin typeface="Red Hat Display"/>
                <a:ea typeface="Red Hat Display"/>
                <a:cs typeface="Red Hat Display"/>
                <a:sym typeface="Red Hat Display"/>
              </a:rPr>
              <a:t>producto</a:t>
            </a:r>
            <a:endParaRPr lang="en-US" sz="2219" dirty="0">
              <a:solidFill>
                <a:srgbClr val="000000"/>
              </a:solidFill>
              <a:latin typeface="Red Hat Display"/>
              <a:ea typeface="Red Hat Display"/>
              <a:cs typeface="Red Hat Display"/>
              <a:sym typeface="Red Hat Display"/>
            </a:endParaRPr>
          </a:p>
        </p:txBody>
      </p:sp>
      <p:sp>
        <p:nvSpPr>
          <p:cNvPr id="6" name="TextBox 6"/>
          <p:cNvSpPr txBox="1"/>
          <p:nvPr/>
        </p:nvSpPr>
        <p:spPr>
          <a:xfrm>
            <a:off x="797377" y="5491735"/>
            <a:ext cx="10167803" cy="760465"/>
          </a:xfrm>
          <a:prstGeom prst="rect">
            <a:avLst/>
          </a:prstGeom>
        </p:spPr>
        <p:txBody>
          <a:bodyPr lIns="0" tIns="0" rIns="0" bIns="0" rtlCol="0" anchor="t">
            <a:spAutoFit/>
          </a:bodyPr>
          <a:lstStyle/>
          <a:p>
            <a:pPr>
              <a:lnSpc>
                <a:spcPts val="3108"/>
              </a:lnSpc>
            </a:pPr>
            <a:r>
              <a:rPr lang="en-US" sz="2219" dirty="0" err="1">
                <a:solidFill>
                  <a:srgbClr val="000000"/>
                </a:solidFill>
                <a:latin typeface="Red Hat Display"/>
                <a:ea typeface="Red Hat Display"/>
                <a:cs typeface="Red Hat Display"/>
                <a:sym typeface="Red Hat Display"/>
              </a:rPr>
              <a:t>Interconexión</a:t>
            </a:r>
            <a:r>
              <a:rPr lang="en-US" sz="2219" dirty="0">
                <a:solidFill>
                  <a:srgbClr val="000000"/>
                </a:solidFill>
                <a:latin typeface="Red Hat Display"/>
                <a:ea typeface="Red Hat Display"/>
                <a:cs typeface="Red Hat Display"/>
                <a:sym typeface="Red Hat Display"/>
              </a:rPr>
              <a:t> de </a:t>
            </a:r>
            <a:r>
              <a:rPr lang="en-US" sz="2219" dirty="0" err="1">
                <a:solidFill>
                  <a:srgbClr val="000000"/>
                </a:solidFill>
                <a:latin typeface="Red Hat Display"/>
                <a:ea typeface="Red Hat Display"/>
                <a:cs typeface="Red Hat Display"/>
                <a:sym typeface="Red Hat Display"/>
              </a:rPr>
              <a:t>todas</a:t>
            </a:r>
            <a:r>
              <a:rPr lang="en-US" sz="2219" dirty="0">
                <a:solidFill>
                  <a:srgbClr val="000000"/>
                </a:solidFill>
                <a:latin typeface="Red Hat Display"/>
                <a:ea typeface="Red Hat Display"/>
                <a:cs typeface="Red Hat Display"/>
                <a:sym typeface="Red Hat Display"/>
              </a:rPr>
              <a:t> las </a:t>
            </a:r>
            <a:r>
              <a:rPr lang="en-US" sz="2219" dirty="0" err="1">
                <a:solidFill>
                  <a:srgbClr val="000000"/>
                </a:solidFill>
                <a:latin typeface="Red Hat Display"/>
                <a:ea typeface="Red Hat Display"/>
                <a:cs typeface="Red Hat Display"/>
                <a:sym typeface="Red Hat Display"/>
              </a:rPr>
              <a:t>etapas</a:t>
            </a:r>
            <a:r>
              <a:rPr lang="en-US" sz="2219" dirty="0">
                <a:solidFill>
                  <a:srgbClr val="000000"/>
                </a:solidFill>
                <a:latin typeface="Red Hat Display"/>
                <a:ea typeface="Red Hat Display"/>
                <a:cs typeface="Red Hat Display"/>
                <a:sym typeface="Red Hat Display"/>
              </a:rPr>
              <a:t> de </a:t>
            </a:r>
            <a:r>
              <a:rPr lang="en-US" sz="2219" dirty="0" err="1">
                <a:solidFill>
                  <a:srgbClr val="000000"/>
                </a:solidFill>
                <a:latin typeface="Red Hat Display"/>
                <a:ea typeface="Red Hat Display"/>
                <a:cs typeface="Red Hat Display"/>
                <a:sym typeface="Red Hat Display"/>
              </a:rPr>
              <a:t>producción</a:t>
            </a:r>
            <a:r>
              <a:rPr lang="en-US" sz="2219" dirty="0">
                <a:solidFill>
                  <a:srgbClr val="000000"/>
                </a:solidFill>
                <a:latin typeface="Red Hat Display"/>
                <a:ea typeface="Red Hat Display"/>
                <a:cs typeface="Red Hat Display"/>
                <a:sym typeface="Red Hat Display"/>
              </a:rPr>
              <a:t> y </a:t>
            </a:r>
            <a:r>
              <a:rPr lang="en-US" sz="2219" dirty="0" err="1">
                <a:solidFill>
                  <a:srgbClr val="000000"/>
                </a:solidFill>
                <a:latin typeface="Red Hat Display"/>
                <a:ea typeface="Red Hat Display"/>
                <a:cs typeface="Red Hat Display"/>
                <a:sym typeface="Red Hat Display"/>
              </a:rPr>
              <a:t>distribución</a:t>
            </a:r>
            <a:r>
              <a:rPr lang="en-US" sz="2219" dirty="0">
                <a:solidFill>
                  <a:srgbClr val="000000"/>
                </a:solidFill>
                <a:latin typeface="Red Hat Display"/>
                <a:ea typeface="Red Hat Display"/>
                <a:cs typeface="Red Hat Display"/>
                <a:sym typeface="Red Hat Display"/>
              </a:rPr>
              <a:t>, </a:t>
            </a:r>
            <a:r>
              <a:rPr lang="en-US" sz="2219" dirty="0" err="1">
                <a:solidFill>
                  <a:srgbClr val="000000"/>
                </a:solidFill>
                <a:latin typeface="Red Hat Display"/>
                <a:ea typeface="Red Hat Display"/>
                <a:cs typeface="Red Hat Display"/>
                <a:sym typeface="Red Hat Display"/>
              </a:rPr>
              <a:t>relaciones</a:t>
            </a:r>
            <a:r>
              <a:rPr lang="en-US" sz="2219" dirty="0">
                <a:solidFill>
                  <a:srgbClr val="000000"/>
                </a:solidFill>
                <a:latin typeface="Red Hat Display"/>
                <a:ea typeface="Red Hat Display"/>
                <a:cs typeface="Red Hat Display"/>
                <a:sym typeface="Red Hat Display"/>
              </a:rPr>
              <a:t> </a:t>
            </a:r>
            <a:r>
              <a:rPr lang="en-US" sz="2219" dirty="0" err="1">
                <a:solidFill>
                  <a:srgbClr val="000000"/>
                </a:solidFill>
                <a:latin typeface="Red Hat Display"/>
                <a:ea typeface="Red Hat Display"/>
                <a:cs typeface="Red Hat Display"/>
                <a:sym typeface="Red Hat Display"/>
              </a:rPr>
              <a:t>comerciales</a:t>
            </a:r>
            <a:r>
              <a:rPr lang="en-US" sz="2219" dirty="0">
                <a:solidFill>
                  <a:srgbClr val="000000"/>
                </a:solidFill>
                <a:latin typeface="Red Hat Display"/>
                <a:ea typeface="Red Hat Display"/>
                <a:cs typeface="Red Hat Display"/>
                <a:sym typeface="Red Hat Display"/>
              </a:rPr>
              <a:t> y con </a:t>
            </a:r>
            <a:r>
              <a:rPr lang="en-US" sz="2219" dirty="0" err="1">
                <a:solidFill>
                  <a:srgbClr val="000000"/>
                </a:solidFill>
                <a:latin typeface="Red Hat Display"/>
                <a:ea typeface="Red Hat Display"/>
                <a:cs typeface="Red Hat Display"/>
                <a:sym typeface="Red Hat Display"/>
              </a:rPr>
              <a:t>clientes</a:t>
            </a:r>
            <a:r>
              <a:rPr lang="en-US" sz="2219" dirty="0">
                <a:solidFill>
                  <a:srgbClr val="000000"/>
                </a:solidFill>
                <a:latin typeface="Red Hat Display"/>
                <a:ea typeface="Red Hat Display"/>
                <a:cs typeface="Red Hat Display"/>
                <a:sym typeface="Red Hat Display"/>
              </a:rPr>
              <a:t>.</a:t>
            </a:r>
          </a:p>
        </p:txBody>
      </p:sp>
      <p:pic>
        <p:nvPicPr>
          <p:cNvPr id="7" name="Immagine 6" descr="Immagine che contiene Carattere, logo, simbolo, Elementi grafici&#10;&#10;Descrizione generata automaticamente">
            <a:extLst>
              <a:ext uri="{FF2B5EF4-FFF2-40B4-BE49-F238E27FC236}">
                <a16:creationId xmlns:a16="http://schemas.microsoft.com/office/drawing/2014/main" id="{66C624B6-EF0D-A1C0-1D1C-F16DE3544C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25336" y="1"/>
            <a:ext cx="1069847" cy="1069847"/>
          </a:xfrm>
          <a:prstGeom prst="rect">
            <a:avLst/>
          </a:prstGeom>
        </p:spPr>
      </p:pic>
      <p:sp>
        <p:nvSpPr>
          <p:cNvPr id="2" name="Título 6">
            <a:extLst>
              <a:ext uri="{FF2B5EF4-FFF2-40B4-BE49-F238E27FC236}">
                <a16:creationId xmlns:a16="http://schemas.microsoft.com/office/drawing/2014/main" id="{6EC7C373-9822-3432-D9AA-9BDF8033ADA6}"/>
              </a:ext>
            </a:extLst>
          </p:cNvPr>
          <p:cNvSpPr txBox="1">
            <a:spLocks/>
          </p:cNvSpPr>
          <p:nvPr/>
        </p:nvSpPr>
        <p:spPr>
          <a:xfrm>
            <a:off x="1923802" y="35085"/>
            <a:ext cx="7148945" cy="775314"/>
          </a:xfrm>
          <a:prstGeom prst="rect">
            <a:avLst/>
          </a:prstGeom>
        </p:spPr>
        <p:txBody>
          <a:bodyPr vert="horz" lIns="82296" tIns="41148" rIns="82296" bIns="4114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ES" sz="2400" b="1" spc="-5" dirty="0">
                <a:solidFill>
                  <a:srgbClr val="154097"/>
                </a:solidFill>
                <a:latin typeface="Montserrat" panose="020B0604020202020204" charset="0"/>
                <a:cs typeface="+mn-cs"/>
              </a:rPr>
              <a:t>3-</a:t>
            </a:r>
            <a:r>
              <a:rPr lang="es-ES" sz="2880" b="1" dirty="0"/>
              <a:t> </a:t>
            </a:r>
            <a:r>
              <a:rPr lang="es-ES" sz="2400" b="1" spc="-5" dirty="0">
                <a:solidFill>
                  <a:srgbClr val="154097"/>
                </a:solidFill>
                <a:latin typeface="Montserrat" panose="020B0604020202020204" charset="0"/>
                <a:cs typeface="+mn-cs"/>
              </a:rPr>
              <a:t>Medición de las emisiones</a:t>
            </a:r>
          </a:p>
        </p:txBody>
      </p:sp>
      <p:sp>
        <p:nvSpPr>
          <p:cNvPr id="10" name="Marcador de número de diapositiva 9">
            <a:extLst>
              <a:ext uri="{FF2B5EF4-FFF2-40B4-BE49-F238E27FC236}">
                <a16:creationId xmlns:a16="http://schemas.microsoft.com/office/drawing/2014/main" id="{50E3268A-D485-2C35-C4E4-31FA285EA02F}"/>
              </a:ext>
            </a:extLst>
          </p:cNvPr>
          <p:cNvSpPr>
            <a:spLocks noGrp="1"/>
          </p:cNvSpPr>
          <p:nvPr>
            <p:ph type="sldNum" sz="quarter" idx="12"/>
          </p:nvPr>
        </p:nvSpPr>
        <p:spPr/>
        <p:txBody>
          <a:bodyPr/>
          <a:lstStyle/>
          <a:p>
            <a:fld id="{07CA9C71-7BAC-493D-8FE0-9A42846E5156}" type="slidenum">
              <a:rPr lang="es-ES" smtClean="0"/>
              <a:t>16</a:t>
            </a:fld>
            <a:endParaRPr lang="es-ES"/>
          </a:p>
        </p:txBody>
      </p:sp>
      <p:pic>
        <p:nvPicPr>
          <p:cNvPr id="12" name="Imagen 11">
            <a:extLst>
              <a:ext uri="{FF2B5EF4-FFF2-40B4-BE49-F238E27FC236}">
                <a16:creationId xmlns:a16="http://schemas.microsoft.com/office/drawing/2014/main" id="{4F27C964-F9F5-88BD-376A-5D91D330238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98813" y="6277530"/>
            <a:ext cx="1500461" cy="443945"/>
          </a:xfrm>
          <a:prstGeom prst="rect">
            <a:avLst/>
          </a:prstGeom>
          <a:noFill/>
          <a:ln>
            <a:noFill/>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AC96D4-4E21-2904-EA78-7378243362B6}"/>
              </a:ext>
            </a:extLst>
          </p:cNvPr>
          <p:cNvSpPr>
            <a:spLocks noGrp="1"/>
          </p:cNvSpPr>
          <p:nvPr>
            <p:ph type="title"/>
          </p:nvPr>
        </p:nvSpPr>
        <p:spPr>
          <a:xfrm>
            <a:off x="1048230" y="-134780"/>
            <a:ext cx="9464040" cy="1325563"/>
          </a:xfrm>
        </p:spPr>
        <p:txBody>
          <a:bodyPr>
            <a:normAutofit/>
          </a:bodyPr>
          <a:lstStyle/>
          <a:p>
            <a:pPr marL="257175" indent="-257175"/>
            <a:r>
              <a:rPr lang="es-ES" sz="2160" b="1" spc="-5">
                <a:solidFill>
                  <a:srgbClr val="154097"/>
                </a:solidFill>
                <a:latin typeface="Montserrat" panose="020B0604020202020204" charset="0"/>
              </a:rPr>
              <a:t>Mapa de la Cadena de Valor: HOTELES </a:t>
            </a:r>
            <a:endParaRPr lang="en-US" sz="2160">
              <a:solidFill>
                <a:srgbClr val="154097"/>
              </a:solidFill>
              <a:latin typeface="Montserrat" panose="00000500000000000000" pitchFamily="2" charset="0"/>
            </a:endParaRPr>
          </a:p>
        </p:txBody>
      </p:sp>
      <p:pic>
        <p:nvPicPr>
          <p:cNvPr id="13" name="Imatge 12">
            <a:extLst>
              <a:ext uri="{FF2B5EF4-FFF2-40B4-BE49-F238E27FC236}">
                <a16:creationId xmlns:a16="http://schemas.microsoft.com/office/drawing/2014/main" id="{99E4193B-2D59-923D-BF5D-501AB1F33F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724" y="686249"/>
            <a:ext cx="10511543" cy="5881225"/>
          </a:xfrm>
          <a:prstGeom prst="rect">
            <a:avLst/>
          </a:prstGeom>
        </p:spPr>
      </p:pic>
      <p:pic>
        <p:nvPicPr>
          <p:cNvPr id="3" name="Immagine 4" descr="Immagine che contiene Carattere, logo, simbolo, Elementi grafici&#10;&#10;Descrizione generata automaticamente">
            <a:extLst>
              <a:ext uri="{FF2B5EF4-FFF2-40B4-BE49-F238E27FC236}">
                <a16:creationId xmlns:a16="http://schemas.microsoft.com/office/drawing/2014/main" id="{909EFF2E-3A7B-DA48-5DB7-83D6AF64076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90334" y="79316"/>
            <a:ext cx="1213866" cy="1213866"/>
          </a:xfrm>
          <a:prstGeom prst="rect">
            <a:avLst/>
          </a:prstGeom>
        </p:spPr>
      </p:pic>
      <p:sp>
        <p:nvSpPr>
          <p:cNvPr id="5" name="Marcador de número de diapositiva 4">
            <a:extLst>
              <a:ext uri="{FF2B5EF4-FFF2-40B4-BE49-F238E27FC236}">
                <a16:creationId xmlns:a16="http://schemas.microsoft.com/office/drawing/2014/main" id="{49ED6598-6D78-C661-8F3E-E10BF4BE884A}"/>
              </a:ext>
            </a:extLst>
          </p:cNvPr>
          <p:cNvSpPr>
            <a:spLocks noGrp="1"/>
          </p:cNvSpPr>
          <p:nvPr>
            <p:ph type="sldNum" sz="quarter" idx="12"/>
          </p:nvPr>
        </p:nvSpPr>
        <p:spPr/>
        <p:txBody>
          <a:bodyPr/>
          <a:lstStyle/>
          <a:p>
            <a:fld id="{07CA9C71-7BAC-493D-8FE0-9A42846E5156}" type="slidenum">
              <a:rPr lang="es-ES" smtClean="0"/>
              <a:t>17</a:t>
            </a:fld>
            <a:endParaRPr lang="es-ES"/>
          </a:p>
        </p:txBody>
      </p:sp>
    </p:spTree>
    <p:extLst>
      <p:ext uri="{BB962C8B-B14F-4D97-AF65-F5344CB8AC3E}">
        <p14:creationId xmlns:p14="http://schemas.microsoft.com/office/powerpoint/2010/main" val="1263118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264E6-2E55-5387-7ED8-6FE646513888}"/>
            </a:ext>
          </a:extLst>
        </p:cNvPr>
        <p:cNvGrpSpPr/>
        <p:nvPr/>
      </p:nvGrpSpPr>
      <p:grpSpPr>
        <a:xfrm>
          <a:off x="0" y="0"/>
          <a:ext cx="0" cy="0"/>
          <a:chOff x="0" y="0"/>
          <a:chExt cx="0" cy="0"/>
        </a:xfrm>
      </p:grpSpPr>
      <p:pic>
        <p:nvPicPr>
          <p:cNvPr id="10" name="Imatge 9">
            <a:extLst>
              <a:ext uri="{FF2B5EF4-FFF2-40B4-BE49-F238E27FC236}">
                <a16:creationId xmlns:a16="http://schemas.microsoft.com/office/drawing/2014/main" id="{8B08673C-DE70-4863-4A6F-1FEA91F8D3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9695" y="629481"/>
            <a:ext cx="10756626" cy="6068704"/>
          </a:xfrm>
          <a:prstGeom prst="rect">
            <a:avLst/>
          </a:prstGeom>
        </p:spPr>
      </p:pic>
      <p:sp>
        <p:nvSpPr>
          <p:cNvPr id="2" name="Title 1">
            <a:extLst>
              <a:ext uri="{FF2B5EF4-FFF2-40B4-BE49-F238E27FC236}">
                <a16:creationId xmlns:a16="http://schemas.microsoft.com/office/drawing/2014/main" id="{80327883-4CF5-C631-8000-626AE1F436BC}"/>
              </a:ext>
            </a:extLst>
          </p:cNvPr>
          <p:cNvSpPr>
            <a:spLocks noGrp="1"/>
          </p:cNvSpPr>
          <p:nvPr>
            <p:ph type="title"/>
          </p:nvPr>
        </p:nvSpPr>
        <p:spPr>
          <a:xfrm>
            <a:off x="983640" y="593365"/>
            <a:ext cx="10224630" cy="5124604"/>
          </a:xfrm>
        </p:spPr>
        <p:txBody>
          <a:bodyPr>
            <a:normAutofit fontScale="90000"/>
          </a:bodyPr>
          <a:lstStyle/>
          <a:p>
            <a:pPr lvl="0"/>
            <a:br>
              <a:rPr lang="en-US" sz="2160" b="1">
                <a:latin typeface="Arial" panose="020B0604020202020204" pitchFamily="34" charset="0"/>
                <a:ea typeface="Calibri" panose="020F0502020204030204" pitchFamily="34" charset="0"/>
              </a:rPr>
            </a:br>
            <a:br>
              <a:rPr lang="en-US" sz="2160" b="1">
                <a:latin typeface="Arial" panose="020B0604020202020204" pitchFamily="34" charset="0"/>
                <a:ea typeface="Calibri" panose="020F0502020204030204" pitchFamily="34" charset="0"/>
              </a:rPr>
            </a:br>
            <a:br>
              <a:rPr lang="en-US" sz="2160" b="1">
                <a:latin typeface="Arial" panose="020B0604020202020204" pitchFamily="34" charset="0"/>
                <a:ea typeface="Calibri" panose="020F0502020204030204" pitchFamily="34" charset="0"/>
              </a:rPr>
            </a:br>
            <a:br>
              <a:rPr lang="en-US" sz="2160" b="1">
                <a:latin typeface="Arial" panose="020B0604020202020204" pitchFamily="34" charset="0"/>
                <a:ea typeface="Calibri" panose="020F0502020204030204" pitchFamily="34" charset="0"/>
              </a:rPr>
            </a:br>
            <a:br>
              <a:rPr lang="en-US" sz="2160" b="1">
                <a:latin typeface="Arial" panose="020B0604020202020204" pitchFamily="34" charset="0"/>
                <a:ea typeface="Calibri" panose="020F0502020204030204" pitchFamily="34" charset="0"/>
              </a:rPr>
            </a:br>
            <a:br>
              <a:rPr lang="en-US" sz="2160" b="1">
                <a:latin typeface="Arial" panose="020B0604020202020204" pitchFamily="34" charset="0"/>
                <a:ea typeface="Calibri" panose="020F0502020204030204" pitchFamily="34" charset="0"/>
              </a:rPr>
            </a:br>
            <a:br>
              <a:rPr lang="en-US" sz="2160" b="1">
                <a:latin typeface="Arial" panose="020B0604020202020204" pitchFamily="34" charset="0"/>
                <a:ea typeface="Calibri" panose="020F0502020204030204" pitchFamily="34" charset="0"/>
              </a:rPr>
            </a:br>
            <a:br>
              <a:rPr lang="en-US" sz="2160" b="1">
                <a:latin typeface="Arial" panose="020B0604020202020204" pitchFamily="34" charset="0"/>
                <a:ea typeface="Calibri" panose="020F0502020204030204" pitchFamily="34" charset="0"/>
              </a:rPr>
            </a:br>
            <a:br>
              <a:rPr lang="en-US" sz="2160" b="1">
                <a:latin typeface="Arial" panose="020B0604020202020204" pitchFamily="34" charset="0"/>
                <a:ea typeface="Calibri" panose="020F0502020204030204" pitchFamily="34" charset="0"/>
              </a:rPr>
            </a:br>
            <a:br>
              <a:rPr lang="en-US" sz="2160" b="1">
                <a:latin typeface="Arial" panose="020B0604020202020204" pitchFamily="34" charset="0"/>
                <a:ea typeface="Calibri" panose="020F0502020204030204" pitchFamily="34" charset="0"/>
              </a:rPr>
            </a:br>
            <a:br>
              <a:rPr lang="en-US" sz="2160" b="1">
                <a:latin typeface="Arial" panose="020B0604020202020204" pitchFamily="34" charset="0"/>
                <a:ea typeface="Calibri" panose="020F0502020204030204" pitchFamily="34" charset="0"/>
              </a:rPr>
            </a:br>
            <a:br>
              <a:rPr lang="en-US" sz="2160" b="1">
                <a:latin typeface="Arial" panose="020B0604020202020204" pitchFamily="34" charset="0"/>
                <a:ea typeface="Calibri" panose="020F0502020204030204" pitchFamily="34" charset="0"/>
              </a:rPr>
            </a:br>
            <a:r>
              <a:rPr lang="es" sz="2160" b="1">
                <a:latin typeface="Arial" panose="020B0604020202020204" pitchFamily="34" charset="0"/>
                <a:ea typeface="Calibri" panose="020F0502020204030204" pitchFamily="34" charset="0"/>
              </a:rPr>
              <a:t> </a:t>
            </a:r>
            <a:br>
              <a:rPr lang="en-US" sz="2160" b="1">
                <a:latin typeface="+mn-lt"/>
                <a:ea typeface="Times New Roman" panose="02020603050405020304" pitchFamily="18" charset="0"/>
              </a:rPr>
            </a:br>
            <a:br>
              <a:rPr lang="en-US" sz="2160" b="1">
                <a:latin typeface="+mn-lt"/>
                <a:ea typeface="Times New Roman" panose="02020603050405020304" pitchFamily="18" charset="0"/>
              </a:rPr>
            </a:br>
            <a:br>
              <a:rPr lang="en-US" sz="2160" b="1">
                <a:latin typeface="+mn-lt"/>
                <a:ea typeface="Times New Roman" panose="02020603050405020304" pitchFamily="18" charset="0"/>
              </a:rPr>
            </a:br>
            <a:br>
              <a:rPr lang="en-US" sz="2160" b="1">
                <a:latin typeface="+mn-lt"/>
                <a:ea typeface="Times New Roman" panose="02020603050405020304" pitchFamily="18" charset="0"/>
              </a:rPr>
            </a:br>
            <a:br>
              <a:rPr lang="en-US" sz="2160" b="1">
                <a:latin typeface="+mn-lt"/>
                <a:ea typeface="Times New Roman" panose="02020603050405020304" pitchFamily="18" charset="0"/>
              </a:rPr>
            </a:br>
            <a:br>
              <a:rPr lang="en-US" sz="2160" b="1">
                <a:latin typeface="+mn-lt"/>
                <a:ea typeface="Times New Roman" panose="02020603050405020304" pitchFamily="18" charset="0"/>
              </a:rPr>
            </a:br>
            <a:br>
              <a:rPr lang="en-US" sz="2160" b="1">
                <a:latin typeface="+mn-lt"/>
                <a:ea typeface="Times New Roman" panose="02020603050405020304" pitchFamily="18" charset="0"/>
              </a:rPr>
            </a:br>
            <a:br>
              <a:rPr lang="en-US" sz="2160" b="1">
                <a:latin typeface="+mn-lt"/>
                <a:ea typeface="Times New Roman" panose="02020603050405020304" pitchFamily="18" charset="0"/>
              </a:rPr>
            </a:br>
            <a:br>
              <a:rPr lang="en-BE" sz="2160">
                <a:latin typeface="+mn-lt"/>
                <a:ea typeface="Calibri" panose="020F0502020204030204" pitchFamily="34" charset="0"/>
              </a:rPr>
            </a:br>
            <a:br>
              <a:rPr lang="en-US" sz="1620" b="1"/>
            </a:br>
            <a:br>
              <a:rPr lang="en-US" sz="1620" b="1"/>
            </a:br>
            <a:br>
              <a:rPr lang="en-US" sz="1620" b="1"/>
            </a:br>
            <a:endParaRPr lang="en-BE" sz="1620" b="1"/>
          </a:p>
        </p:txBody>
      </p:sp>
      <p:pic>
        <p:nvPicPr>
          <p:cNvPr id="5" name="Immagine 6" descr="Immagine che contiene Carattere, logo, simbolo, Elementi grafici&#10;&#10;Descrizione generata automaticamente">
            <a:extLst>
              <a:ext uri="{FF2B5EF4-FFF2-40B4-BE49-F238E27FC236}">
                <a16:creationId xmlns:a16="http://schemas.microsoft.com/office/drawing/2014/main" id="{1CE81C49-B8CD-11A8-2D78-55BF18BE8BC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96320" y="132575"/>
            <a:ext cx="955896" cy="955896"/>
          </a:xfrm>
          <a:prstGeom prst="rect">
            <a:avLst/>
          </a:prstGeom>
        </p:spPr>
      </p:pic>
      <p:sp>
        <p:nvSpPr>
          <p:cNvPr id="6" name="QuadreDeText 5">
            <a:extLst>
              <a:ext uri="{FF2B5EF4-FFF2-40B4-BE49-F238E27FC236}">
                <a16:creationId xmlns:a16="http://schemas.microsoft.com/office/drawing/2014/main" id="{A4C6DC86-85D7-44E2-ECCE-DFC42F7E8EF2}"/>
              </a:ext>
            </a:extLst>
          </p:cNvPr>
          <p:cNvSpPr txBox="1"/>
          <p:nvPr/>
        </p:nvSpPr>
        <p:spPr>
          <a:xfrm>
            <a:off x="696727" y="136525"/>
            <a:ext cx="10012680" cy="480131"/>
          </a:xfrm>
          <a:prstGeom prst="rect">
            <a:avLst/>
          </a:prstGeom>
          <a:noFill/>
        </p:spPr>
        <p:txBody>
          <a:bodyPr wrap="square">
            <a:spAutoFit/>
          </a:bodyPr>
          <a:lstStyle/>
          <a:p>
            <a:r>
              <a:rPr lang="es-ES" sz="2520" b="1" spc="-5" dirty="0">
                <a:solidFill>
                  <a:srgbClr val="154097"/>
                </a:solidFill>
                <a:latin typeface="Montserrat" panose="020B0604020202020204" charset="0"/>
                <a:ea typeface="+mj-ea"/>
              </a:rPr>
              <a:t>Mapa de la Cadena de Valor: RESTAURANTS </a:t>
            </a:r>
            <a:endParaRPr lang="en-US" sz="2520" dirty="0">
              <a:solidFill>
                <a:srgbClr val="154097"/>
              </a:solidFill>
              <a:latin typeface="Montserrat" panose="00000500000000000000" pitchFamily="2" charset="0"/>
            </a:endParaRPr>
          </a:p>
        </p:txBody>
      </p:sp>
      <p:sp>
        <p:nvSpPr>
          <p:cNvPr id="3" name="Marcador de número de diapositiva 2">
            <a:extLst>
              <a:ext uri="{FF2B5EF4-FFF2-40B4-BE49-F238E27FC236}">
                <a16:creationId xmlns:a16="http://schemas.microsoft.com/office/drawing/2014/main" id="{14B575F1-A07A-8BAD-C1AB-873CDAB4AB53}"/>
              </a:ext>
            </a:extLst>
          </p:cNvPr>
          <p:cNvSpPr>
            <a:spLocks noGrp="1"/>
          </p:cNvSpPr>
          <p:nvPr>
            <p:ph type="sldNum" sz="quarter" idx="12"/>
          </p:nvPr>
        </p:nvSpPr>
        <p:spPr/>
        <p:txBody>
          <a:bodyPr/>
          <a:lstStyle/>
          <a:p>
            <a:fld id="{07CA9C71-7BAC-493D-8FE0-9A42846E5156}" type="slidenum">
              <a:rPr lang="es-ES" smtClean="0"/>
              <a:t>18</a:t>
            </a:fld>
            <a:endParaRPr lang="es-ES"/>
          </a:p>
        </p:txBody>
      </p:sp>
    </p:spTree>
    <p:extLst>
      <p:ext uri="{BB962C8B-B14F-4D97-AF65-F5344CB8AC3E}">
        <p14:creationId xmlns:p14="http://schemas.microsoft.com/office/powerpoint/2010/main" val="2376821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264E6-2E55-5387-7ED8-6FE6465138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327883-4CF5-C631-8000-626AE1F436BC}"/>
              </a:ext>
            </a:extLst>
          </p:cNvPr>
          <p:cNvSpPr>
            <a:spLocks noGrp="1"/>
          </p:cNvSpPr>
          <p:nvPr>
            <p:ph type="title"/>
          </p:nvPr>
        </p:nvSpPr>
        <p:spPr>
          <a:xfrm>
            <a:off x="983640" y="593365"/>
            <a:ext cx="10224630" cy="5124604"/>
          </a:xfrm>
        </p:spPr>
        <p:txBody>
          <a:bodyPr>
            <a:normAutofit fontScale="90000"/>
          </a:bodyPr>
          <a:lstStyle/>
          <a:p>
            <a:pPr lvl="0"/>
            <a:br>
              <a:rPr lang="en-US" sz="2160" b="1">
                <a:latin typeface="Arial" panose="020B0604020202020204" pitchFamily="34" charset="0"/>
                <a:ea typeface="Calibri" panose="020F0502020204030204" pitchFamily="34" charset="0"/>
              </a:rPr>
            </a:br>
            <a:br>
              <a:rPr lang="en-US" sz="2160" b="1">
                <a:latin typeface="Arial" panose="020B0604020202020204" pitchFamily="34" charset="0"/>
                <a:ea typeface="Calibri" panose="020F0502020204030204" pitchFamily="34" charset="0"/>
              </a:rPr>
            </a:br>
            <a:br>
              <a:rPr lang="en-US" sz="2160" b="1">
                <a:latin typeface="Arial" panose="020B0604020202020204" pitchFamily="34" charset="0"/>
                <a:ea typeface="Calibri" panose="020F0502020204030204" pitchFamily="34" charset="0"/>
              </a:rPr>
            </a:br>
            <a:br>
              <a:rPr lang="en-US" sz="2160" b="1">
                <a:latin typeface="Arial" panose="020B0604020202020204" pitchFamily="34" charset="0"/>
                <a:ea typeface="Calibri" panose="020F0502020204030204" pitchFamily="34" charset="0"/>
              </a:rPr>
            </a:br>
            <a:br>
              <a:rPr lang="en-US" sz="2160" b="1">
                <a:latin typeface="Arial" panose="020B0604020202020204" pitchFamily="34" charset="0"/>
                <a:ea typeface="Calibri" panose="020F0502020204030204" pitchFamily="34" charset="0"/>
              </a:rPr>
            </a:br>
            <a:br>
              <a:rPr lang="en-US" sz="2160" b="1">
                <a:latin typeface="Arial" panose="020B0604020202020204" pitchFamily="34" charset="0"/>
                <a:ea typeface="Calibri" panose="020F0502020204030204" pitchFamily="34" charset="0"/>
              </a:rPr>
            </a:br>
            <a:br>
              <a:rPr lang="en-US" sz="2160" b="1">
                <a:latin typeface="Arial" panose="020B0604020202020204" pitchFamily="34" charset="0"/>
                <a:ea typeface="Calibri" panose="020F0502020204030204" pitchFamily="34" charset="0"/>
              </a:rPr>
            </a:br>
            <a:br>
              <a:rPr lang="en-US" sz="2160" b="1">
                <a:latin typeface="Arial" panose="020B0604020202020204" pitchFamily="34" charset="0"/>
                <a:ea typeface="Calibri" panose="020F0502020204030204" pitchFamily="34" charset="0"/>
              </a:rPr>
            </a:br>
            <a:br>
              <a:rPr lang="en-US" sz="2160" b="1">
                <a:latin typeface="Arial" panose="020B0604020202020204" pitchFamily="34" charset="0"/>
                <a:ea typeface="Calibri" panose="020F0502020204030204" pitchFamily="34" charset="0"/>
              </a:rPr>
            </a:br>
            <a:br>
              <a:rPr lang="en-US" sz="2160" b="1">
                <a:latin typeface="Arial" panose="020B0604020202020204" pitchFamily="34" charset="0"/>
                <a:ea typeface="Calibri" panose="020F0502020204030204" pitchFamily="34" charset="0"/>
              </a:rPr>
            </a:br>
            <a:br>
              <a:rPr lang="en-US" sz="2160" b="1">
                <a:latin typeface="Arial" panose="020B0604020202020204" pitchFamily="34" charset="0"/>
                <a:ea typeface="Calibri" panose="020F0502020204030204" pitchFamily="34" charset="0"/>
              </a:rPr>
            </a:br>
            <a:br>
              <a:rPr lang="en-US" sz="2160" b="1">
                <a:latin typeface="Arial" panose="020B0604020202020204" pitchFamily="34" charset="0"/>
                <a:ea typeface="Calibri" panose="020F0502020204030204" pitchFamily="34" charset="0"/>
              </a:rPr>
            </a:br>
            <a:r>
              <a:rPr lang="es" sz="2160" b="1">
                <a:latin typeface="Arial" panose="020B0604020202020204" pitchFamily="34" charset="0"/>
                <a:ea typeface="Calibri" panose="020F0502020204030204" pitchFamily="34" charset="0"/>
              </a:rPr>
              <a:t> </a:t>
            </a:r>
            <a:br>
              <a:rPr lang="en-US" sz="2160" b="1">
                <a:latin typeface="+mn-lt"/>
                <a:ea typeface="Times New Roman" panose="02020603050405020304" pitchFamily="18" charset="0"/>
              </a:rPr>
            </a:br>
            <a:br>
              <a:rPr lang="en-US" sz="2160" b="1">
                <a:latin typeface="+mn-lt"/>
                <a:ea typeface="Times New Roman" panose="02020603050405020304" pitchFamily="18" charset="0"/>
              </a:rPr>
            </a:br>
            <a:br>
              <a:rPr lang="en-US" sz="2160" b="1">
                <a:latin typeface="+mn-lt"/>
                <a:ea typeface="Times New Roman" panose="02020603050405020304" pitchFamily="18" charset="0"/>
              </a:rPr>
            </a:br>
            <a:br>
              <a:rPr lang="en-US" sz="2160" b="1">
                <a:latin typeface="+mn-lt"/>
                <a:ea typeface="Times New Roman" panose="02020603050405020304" pitchFamily="18" charset="0"/>
              </a:rPr>
            </a:br>
            <a:br>
              <a:rPr lang="en-US" sz="2160" b="1">
                <a:latin typeface="+mn-lt"/>
                <a:ea typeface="Times New Roman" panose="02020603050405020304" pitchFamily="18" charset="0"/>
              </a:rPr>
            </a:br>
            <a:br>
              <a:rPr lang="en-US" sz="2160" b="1">
                <a:latin typeface="+mn-lt"/>
                <a:ea typeface="Times New Roman" panose="02020603050405020304" pitchFamily="18" charset="0"/>
              </a:rPr>
            </a:br>
            <a:br>
              <a:rPr lang="en-US" sz="2160" b="1">
                <a:latin typeface="+mn-lt"/>
                <a:ea typeface="Times New Roman" panose="02020603050405020304" pitchFamily="18" charset="0"/>
              </a:rPr>
            </a:br>
            <a:br>
              <a:rPr lang="en-US" sz="2160" b="1">
                <a:latin typeface="+mn-lt"/>
                <a:ea typeface="Times New Roman" panose="02020603050405020304" pitchFamily="18" charset="0"/>
              </a:rPr>
            </a:br>
            <a:br>
              <a:rPr lang="en-BE" sz="2160">
                <a:latin typeface="+mn-lt"/>
                <a:ea typeface="Calibri" panose="020F0502020204030204" pitchFamily="34" charset="0"/>
              </a:rPr>
            </a:br>
            <a:br>
              <a:rPr lang="en-US" sz="1620" b="1"/>
            </a:br>
            <a:br>
              <a:rPr lang="en-US" sz="1620" b="1"/>
            </a:br>
            <a:br>
              <a:rPr lang="en-US" sz="1620" b="1"/>
            </a:br>
            <a:endParaRPr lang="en-BE" sz="1620" b="1"/>
          </a:p>
        </p:txBody>
      </p:sp>
      <p:pic>
        <p:nvPicPr>
          <p:cNvPr id="5" name="Immagine 6" descr="Immagine che contiene Carattere, logo, simbolo, Elementi grafici&#10;&#10;Descrizione generata automaticamente">
            <a:extLst>
              <a:ext uri="{FF2B5EF4-FFF2-40B4-BE49-F238E27FC236}">
                <a16:creationId xmlns:a16="http://schemas.microsoft.com/office/drawing/2014/main" id="{1CE81C49-B8CD-11A8-2D78-55BF18BE8B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88511" y="65067"/>
            <a:ext cx="1044886" cy="1044886"/>
          </a:xfrm>
          <a:prstGeom prst="rect">
            <a:avLst/>
          </a:prstGeom>
        </p:spPr>
      </p:pic>
      <p:sp>
        <p:nvSpPr>
          <p:cNvPr id="6" name="QuadreDeText 5">
            <a:extLst>
              <a:ext uri="{FF2B5EF4-FFF2-40B4-BE49-F238E27FC236}">
                <a16:creationId xmlns:a16="http://schemas.microsoft.com/office/drawing/2014/main" id="{A4C6DC86-85D7-44E2-ECCE-DFC42F7E8EF2}"/>
              </a:ext>
            </a:extLst>
          </p:cNvPr>
          <p:cNvSpPr txBox="1"/>
          <p:nvPr/>
        </p:nvSpPr>
        <p:spPr>
          <a:xfrm>
            <a:off x="696727" y="136525"/>
            <a:ext cx="10012680" cy="480131"/>
          </a:xfrm>
          <a:prstGeom prst="rect">
            <a:avLst/>
          </a:prstGeom>
          <a:noFill/>
        </p:spPr>
        <p:txBody>
          <a:bodyPr wrap="square">
            <a:spAutoFit/>
          </a:bodyPr>
          <a:lstStyle/>
          <a:p>
            <a:r>
              <a:rPr lang="es-ES" sz="2520" b="1" spc="-5" dirty="0">
                <a:solidFill>
                  <a:srgbClr val="154097"/>
                </a:solidFill>
                <a:latin typeface="Montserrat" panose="020B0604020202020204" charset="0"/>
                <a:ea typeface="+mj-ea"/>
              </a:rPr>
              <a:t>Mapa de la Cadena de Valor: CATERING </a:t>
            </a:r>
            <a:endParaRPr lang="en-US" sz="2520" dirty="0">
              <a:solidFill>
                <a:srgbClr val="154097"/>
              </a:solidFill>
              <a:latin typeface="Montserrat" panose="00000500000000000000" pitchFamily="2" charset="0"/>
            </a:endParaRPr>
          </a:p>
        </p:txBody>
      </p:sp>
      <p:pic>
        <p:nvPicPr>
          <p:cNvPr id="8" name="Imagen 7">
            <a:extLst>
              <a:ext uri="{FF2B5EF4-FFF2-40B4-BE49-F238E27FC236}">
                <a16:creationId xmlns:a16="http://schemas.microsoft.com/office/drawing/2014/main" id="{0750FEF4-1C8C-3CFE-AE68-7B39AB53354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2550" y="738161"/>
            <a:ext cx="10085961" cy="5691138"/>
          </a:xfrm>
          <a:prstGeom prst="rect">
            <a:avLst/>
          </a:prstGeom>
        </p:spPr>
      </p:pic>
      <p:sp>
        <p:nvSpPr>
          <p:cNvPr id="3" name="Marcador de número de diapositiva 2">
            <a:extLst>
              <a:ext uri="{FF2B5EF4-FFF2-40B4-BE49-F238E27FC236}">
                <a16:creationId xmlns:a16="http://schemas.microsoft.com/office/drawing/2014/main" id="{08900A4E-764F-246F-374C-6F5AD33BA442}"/>
              </a:ext>
            </a:extLst>
          </p:cNvPr>
          <p:cNvSpPr>
            <a:spLocks noGrp="1"/>
          </p:cNvSpPr>
          <p:nvPr>
            <p:ph type="sldNum" sz="quarter" idx="12"/>
          </p:nvPr>
        </p:nvSpPr>
        <p:spPr/>
        <p:txBody>
          <a:bodyPr/>
          <a:lstStyle/>
          <a:p>
            <a:fld id="{07CA9C71-7BAC-493D-8FE0-9A42846E5156}" type="slidenum">
              <a:rPr lang="es-ES" smtClean="0"/>
              <a:t>19</a:t>
            </a:fld>
            <a:endParaRPr lang="es-ES"/>
          </a:p>
        </p:txBody>
      </p:sp>
    </p:spTree>
    <p:extLst>
      <p:ext uri="{BB962C8B-B14F-4D97-AF65-F5344CB8AC3E}">
        <p14:creationId xmlns:p14="http://schemas.microsoft.com/office/powerpoint/2010/main" val="990178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5">
            <a:extLst>
              <a:ext uri="{FF2B5EF4-FFF2-40B4-BE49-F238E27FC236}">
                <a16:creationId xmlns:a16="http://schemas.microsoft.com/office/drawing/2014/main" id="{D0C383AD-5AD9-88D2-A393-FCB3A704B5FC}"/>
              </a:ext>
            </a:extLst>
          </p:cNvPr>
          <p:cNvSpPr txBox="1"/>
          <p:nvPr/>
        </p:nvSpPr>
        <p:spPr>
          <a:xfrm>
            <a:off x="2909454" y="1957860"/>
            <a:ext cx="6373091" cy="1857496"/>
          </a:xfrm>
          <a:prstGeom prst="rect">
            <a:avLst/>
          </a:prstGeom>
          <a:noFill/>
        </p:spPr>
        <p:txBody>
          <a:bodyPr wrap="square">
            <a:spAutoFit/>
          </a:bodyPr>
          <a:lstStyle/>
          <a:p>
            <a:pPr marL="1458468" marR="1616202" algn="ctr">
              <a:lnSpc>
                <a:spcPct val="115000"/>
              </a:lnSpc>
            </a:pPr>
            <a:r>
              <a:rPr lang="en-GB" sz="1260" dirty="0">
                <a:solidFill>
                  <a:srgbClr val="1F3864"/>
                </a:solidFill>
                <a:latin typeface="Arial" panose="020B0604020202020204" pitchFamily="34" charset="0"/>
                <a:ea typeface="Times New Roman" panose="02020603050405020304" pitchFamily="18" charset="0"/>
                <a:cs typeface="Arial" panose="020B0604020202020204" pitchFamily="34" charset="0"/>
              </a:rPr>
              <a:t>The present work is Co-funded by the European Union. Views and opinions expressed are however those of the author(s) only and do not necessarily reflect those of the European Union or CINEA. Neither the European Union nor the granting authority can be held responsible for them.</a:t>
            </a:r>
            <a:endParaRPr lang="es-ES" sz="1260" dirty="0">
              <a:latin typeface="Arial" panose="020B0604020202020204" pitchFamily="34" charset="0"/>
              <a:ea typeface="Times New Roman" panose="02020603050405020304" pitchFamily="18" charset="0"/>
              <a:cs typeface="Times New Roman" panose="02020603050405020304" pitchFamily="18" charset="0"/>
            </a:endParaRPr>
          </a:p>
        </p:txBody>
      </p:sp>
      <p:pic>
        <p:nvPicPr>
          <p:cNvPr id="3" name="Imagen 3">
            <a:extLst>
              <a:ext uri="{FF2B5EF4-FFF2-40B4-BE49-F238E27FC236}">
                <a16:creationId xmlns:a16="http://schemas.microsoft.com/office/drawing/2014/main" id="{4FB0C38C-26F2-0BB8-5AEE-DD7263393EF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21977" y="6276250"/>
            <a:ext cx="1500461" cy="443945"/>
          </a:xfrm>
          <a:prstGeom prst="rect">
            <a:avLst/>
          </a:prstGeom>
          <a:noFill/>
          <a:ln>
            <a:noFill/>
          </a:ln>
          <a:effectLst/>
        </p:spPr>
      </p:pic>
      <p:pic>
        <p:nvPicPr>
          <p:cNvPr id="4" name="Immagine 4" descr="Immagine che contiene Carattere, logo, simbolo, Elementi grafici&#10;&#10;Descrizione generata automaticamente">
            <a:extLst>
              <a:ext uri="{FF2B5EF4-FFF2-40B4-BE49-F238E27FC236}">
                <a16:creationId xmlns:a16="http://schemas.microsoft.com/office/drawing/2014/main" id="{4E88BB61-C023-9DE9-E39A-7F0E7618B7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08572" y="35085"/>
            <a:ext cx="1213866" cy="1213866"/>
          </a:xfrm>
          <a:prstGeom prst="rect">
            <a:avLst/>
          </a:prstGeom>
        </p:spPr>
      </p:pic>
    </p:spTree>
    <p:extLst>
      <p:ext uri="{BB962C8B-B14F-4D97-AF65-F5344CB8AC3E}">
        <p14:creationId xmlns:p14="http://schemas.microsoft.com/office/powerpoint/2010/main" val="35770640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4" descr="Immagine che contiene Carattere, logo, simbolo, Elementi grafici&#10;&#10;Descrizione generata automaticamente">
            <a:extLst>
              <a:ext uri="{FF2B5EF4-FFF2-40B4-BE49-F238E27FC236}">
                <a16:creationId xmlns:a16="http://schemas.microsoft.com/office/drawing/2014/main" id="{2A05E235-32D5-694E-1AD8-1E575ED6642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08572" y="35085"/>
            <a:ext cx="1213866" cy="1213866"/>
          </a:xfrm>
          <a:prstGeom prst="rect">
            <a:avLst/>
          </a:prstGeom>
        </p:spPr>
      </p:pic>
      <p:sp>
        <p:nvSpPr>
          <p:cNvPr id="8" name="Título 6">
            <a:extLst>
              <a:ext uri="{FF2B5EF4-FFF2-40B4-BE49-F238E27FC236}">
                <a16:creationId xmlns:a16="http://schemas.microsoft.com/office/drawing/2014/main" id="{138435C0-FF80-4600-48CB-F4B3850A98BF}"/>
              </a:ext>
            </a:extLst>
          </p:cNvPr>
          <p:cNvSpPr txBox="1">
            <a:spLocks/>
          </p:cNvSpPr>
          <p:nvPr/>
        </p:nvSpPr>
        <p:spPr>
          <a:xfrm>
            <a:off x="769562" y="539685"/>
            <a:ext cx="9256130" cy="647815"/>
          </a:xfrm>
          <a:prstGeom prst="rect">
            <a:avLst/>
          </a:prstGeom>
          <a:solidFill>
            <a:schemeClr val="bg1"/>
          </a:solidFill>
        </p:spPr>
        <p:txBody>
          <a:bodyPr vert="horz" lIns="82296" tIns="41148" rIns="82296" bIns="41148" rtlCol="0" anchor="ctr">
            <a:normAutofit fontScale="85000" lnSpcReduction="10000"/>
          </a:bodyPr>
          <a:lstStyle>
            <a:defPPr>
              <a:defRPr lang="en-BE"/>
            </a:defPPr>
            <a:lvl1pPr algn="ctr">
              <a:lnSpc>
                <a:spcPct val="100000"/>
              </a:lnSpc>
              <a:spcBef>
                <a:spcPct val="0"/>
              </a:spcBef>
              <a:buNone/>
              <a:defRPr sz="2800" b="1">
                <a:solidFill>
                  <a:schemeClr val="bg1"/>
                </a:solidFill>
                <a:latin typeface="+mj-lt"/>
                <a:ea typeface="+mj-ea"/>
                <a:cs typeface="+mj-cs"/>
              </a:defRPr>
            </a:lvl1pPr>
          </a:lstStyle>
          <a:p>
            <a:r>
              <a:rPr lang="es-ES" sz="2520" dirty="0">
                <a:solidFill>
                  <a:srgbClr val="C00000"/>
                </a:solidFill>
              </a:rPr>
              <a:t>Las empresas están obligadas a medir las emisiones vía varias herramientas.</a:t>
            </a:r>
          </a:p>
        </p:txBody>
      </p:sp>
      <p:sp>
        <p:nvSpPr>
          <p:cNvPr id="7" name="CuadroTexto 6">
            <a:extLst>
              <a:ext uri="{FF2B5EF4-FFF2-40B4-BE49-F238E27FC236}">
                <a16:creationId xmlns:a16="http://schemas.microsoft.com/office/drawing/2014/main" id="{E362485B-93F5-DDCD-3F22-F17523F14E70}"/>
              </a:ext>
            </a:extLst>
          </p:cNvPr>
          <p:cNvSpPr txBox="1"/>
          <p:nvPr/>
        </p:nvSpPr>
        <p:spPr>
          <a:xfrm>
            <a:off x="567962" y="1128728"/>
            <a:ext cx="11056075" cy="5327612"/>
          </a:xfrm>
          <a:prstGeom prst="rect">
            <a:avLst/>
          </a:prstGeom>
          <a:noFill/>
        </p:spPr>
        <p:txBody>
          <a:bodyPr wrap="square">
            <a:spAutoFit/>
          </a:bodyPr>
          <a:lstStyle/>
          <a:p>
            <a:pPr marL="257175" indent="-257175" algn="just">
              <a:buFont typeface="Arial" panose="020B0604020202020204" pitchFamily="34" charset="0"/>
              <a:buChar char="•"/>
            </a:pPr>
            <a:r>
              <a:rPr lang="es-ES" sz="1620" b="1" dirty="0" err="1">
                <a:latin typeface="+mj-lt"/>
              </a:rPr>
              <a:t>Carbon</a:t>
            </a:r>
            <a:r>
              <a:rPr lang="es-ES" sz="1620" b="1" dirty="0">
                <a:latin typeface="+mj-lt"/>
              </a:rPr>
              <a:t> </a:t>
            </a:r>
            <a:r>
              <a:rPr lang="es-ES" sz="1620" b="1" dirty="0" err="1">
                <a:latin typeface="+mj-lt"/>
              </a:rPr>
              <a:t>Footprint</a:t>
            </a:r>
            <a:r>
              <a:rPr lang="es-ES" sz="1620" b="1" dirty="0">
                <a:latin typeface="+mj-lt"/>
              </a:rPr>
              <a:t> </a:t>
            </a:r>
            <a:r>
              <a:rPr lang="es-ES" sz="1620" b="1" dirty="0" err="1">
                <a:latin typeface="+mj-lt"/>
              </a:rPr>
              <a:t>Calculator</a:t>
            </a:r>
            <a:r>
              <a:rPr lang="es-ES" sz="1620" b="1" dirty="0">
                <a:latin typeface="+mj-lt"/>
              </a:rPr>
              <a:t> - Descripción</a:t>
            </a:r>
            <a:r>
              <a:rPr lang="es-ES" sz="1620" dirty="0">
                <a:latin typeface="+mj-lt"/>
              </a:rPr>
              <a:t>: </a:t>
            </a:r>
            <a:r>
              <a:rPr lang="es-ES" sz="1620" b="1" dirty="0">
                <a:latin typeface="+mj-lt"/>
              </a:rPr>
              <a:t>Herramientas en línea que permiten a las empresas calcular su huella de carbono basada en datos de consumo de energía, transporte y otros factores. </a:t>
            </a:r>
          </a:p>
          <a:p>
            <a:pPr algn="just"/>
            <a:r>
              <a:rPr lang="es-ES" sz="1620" dirty="0">
                <a:latin typeface="+mj-lt"/>
              </a:rPr>
              <a:t>Enlace:</a:t>
            </a:r>
          </a:p>
          <a:p>
            <a:pPr algn="just"/>
            <a:r>
              <a:rPr lang="es-ES" sz="1620" dirty="0">
                <a:latin typeface="Segoe UI" panose="020B0502040204020203" pitchFamily="34" charset="0"/>
                <a:hlinkClick r:id="rId4"/>
              </a:rPr>
              <a:t>https://www.miteco.gob.es/es/cambio-climatico/temas/mitigacion-politicas-y-medidas/calculadoras.html#huella-de-carbono-de-una-organizacion_-alcance-1_2</a:t>
            </a:r>
            <a:endParaRPr lang="es-ES" sz="1620" dirty="0">
              <a:latin typeface="Segoe UI" panose="020B0502040204020203" pitchFamily="34" charset="0"/>
            </a:endParaRPr>
          </a:p>
          <a:p>
            <a:pPr algn="just"/>
            <a:r>
              <a:rPr lang="es-ES" sz="1620" b="1" dirty="0">
                <a:latin typeface="Segoe UI" panose="020B0502040204020203" pitchFamily="34" charset="0"/>
              </a:rPr>
              <a:t>(Es el único válido para su registro oficial)</a:t>
            </a:r>
            <a:endParaRPr lang="es-ES" sz="1620" b="1" dirty="0">
              <a:latin typeface="Arial" panose="020B0604020202020204" pitchFamily="34" charset="0"/>
            </a:endParaRPr>
          </a:p>
          <a:p>
            <a:pPr marL="257175" indent="-257175" algn="just">
              <a:buFont typeface="Arial" panose="020B0604020202020204" pitchFamily="34" charset="0"/>
              <a:buChar char="•"/>
            </a:pPr>
            <a:endParaRPr lang="es-ES" sz="1620" dirty="0">
              <a:latin typeface="+mj-lt"/>
            </a:endParaRPr>
          </a:p>
          <a:p>
            <a:pPr marL="257175" indent="-257175" algn="just">
              <a:buFont typeface="Arial" panose="020B0604020202020204" pitchFamily="34" charset="0"/>
              <a:buChar char="•"/>
            </a:pPr>
            <a:r>
              <a:rPr lang="es-ES" sz="1620" b="1" dirty="0">
                <a:latin typeface="+mj-lt"/>
              </a:rPr>
              <a:t>GHG </a:t>
            </a:r>
            <a:r>
              <a:rPr lang="es-ES" sz="1620" b="1" dirty="0" err="1">
                <a:latin typeface="+mj-lt"/>
              </a:rPr>
              <a:t>Protocol</a:t>
            </a:r>
            <a:r>
              <a:rPr lang="es-ES" sz="1620" dirty="0">
                <a:latin typeface="+mj-lt"/>
              </a:rPr>
              <a:t>. El Protocolo de Gases de Efecto Invernadero (GHG </a:t>
            </a:r>
            <a:r>
              <a:rPr lang="es-ES" sz="1620" dirty="0" err="1">
                <a:latin typeface="+mj-lt"/>
              </a:rPr>
              <a:t>Protocol</a:t>
            </a:r>
            <a:r>
              <a:rPr lang="es-ES" sz="1620" dirty="0">
                <a:latin typeface="+mj-lt"/>
              </a:rPr>
              <a:t>) es el estándar más ampliamente utilizado para medir y gestionar las emisiones de GEI. Ofrece herramientas y guías para medir las emisiones en tres alcances: directas (Alcance 1), indirectas de energía (Alcance 2) y otras indirectas (Alcance 3). Enlace: </a:t>
            </a:r>
            <a:r>
              <a:rPr lang="es-ES" sz="1620" dirty="0">
                <a:latin typeface="+mj-lt"/>
                <a:hlinkClick r:id="rId5"/>
              </a:rPr>
              <a:t>https://ghgprotocol.org/</a:t>
            </a:r>
            <a:r>
              <a:rPr lang="es-ES" sz="1620" dirty="0">
                <a:latin typeface="+mj-lt"/>
              </a:rPr>
              <a:t> </a:t>
            </a:r>
          </a:p>
          <a:p>
            <a:pPr algn="just"/>
            <a:endParaRPr lang="es-ES" sz="1620" dirty="0">
              <a:latin typeface="+mj-lt"/>
            </a:endParaRPr>
          </a:p>
          <a:p>
            <a:pPr marL="257175" indent="-257175" algn="just">
              <a:buFont typeface="Arial" panose="020B0604020202020204" pitchFamily="34" charset="0"/>
              <a:buChar char="•"/>
            </a:pPr>
            <a:r>
              <a:rPr lang="es-ES" sz="1620" b="1" dirty="0">
                <a:latin typeface="+mj-lt"/>
              </a:rPr>
              <a:t>CDP (anteriormente </a:t>
            </a:r>
            <a:r>
              <a:rPr lang="es-ES" sz="1620" b="1" dirty="0" err="1">
                <a:latin typeface="+mj-lt"/>
              </a:rPr>
              <a:t>Carbon</a:t>
            </a:r>
            <a:r>
              <a:rPr lang="es-ES" sz="1620" b="1" dirty="0">
                <a:latin typeface="+mj-lt"/>
              </a:rPr>
              <a:t> </a:t>
            </a:r>
            <a:r>
              <a:rPr lang="es-ES" sz="1620" b="1" dirty="0" err="1">
                <a:latin typeface="+mj-lt"/>
              </a:rPr>
              <a:t>Disclosure</a:t>
            </a:r>
            <a:r>
              <a:rPr lang="es-ES" sz="1620" b="1" dirty="0">
                <a:latin typeface="+mj-lt"/>
              </a:rPr>
              <a:t> Project). </a:t>
            </a:r>
            <a:r>
              <a:rPr lang="es-ES" sz="1620" dirty="0">
                <a:latin typeface="+mj-lt"/>
              </a:rPr>
              <a:t>Es una plataforma global de divulgación para que las empresas informen sobre sus impactos ambientales, incluyendo las emisiones de GEI. Enlace: </a:t>
            </a:r>
            <a:r>
              <a:rPr lang="es-ES" sz="1620" dirty="0">
                <a:latin typeface="+mj-lt"/>
                <a:hlinkClick r:id="rId6"/>
              </a:rPr>
              <a:t>https://www.cdp.net/en/</a:t>
            </a:r>
            <a:r>
              <a:rPr lang="es-ES" sz="1620" dirty="0">
                <a:latin typeface="+mj-lt"/>
              </a:rPr>
              <a:t> </a:t>
            </a:r>
          </a:p>
          <a:p>
            <a:pPr algn="just"/>
            <a:endParaRPr lang="es-ES" sz="1620" dirty="0">
              <a:latin typeface="+mj-lt"/>
            </a:endParaRPr>
          </a:p>
          <a:p>
            <a:pPr marL="257175" indent="-257175" algn="just">
              <a:buFont typeface="Arial" panose="020B0604020202020204" pitchFamily="34" charset="0"/>
              <a:buChar char="•"/>
            </a:pPr>
            <a:r>
              <a:rPr lang="es-ES" sz="1620" dirty="0">
                <a:latin typeface="+mj-lt"/>
              </a:rPr>
              <a:t>Además, existen diversas aplicaciones software (comerciales) y empresas de consultoría que facilitan la medición de emisiones.</a:t>
            </a:r>
          </a:p>
          <a:p>
            <a:pPr algn="just"/>
            <a:endParaRPr lang="es-ES" sz="1620" dirty="0">
              <a:latin typeface="+mj-lt"/>
            </a:endParaRPr>
          </a:p>
          <a:p>
            <a:pPr marL="257175" indent="-257175" algn="just">
              <a:buFont typeface="Arial" panose="020B0604020202020204" pitchFamily="34" charset="0"/>
              <a:buChar char="•"/>
            </a:pPr>
            <a:r>
              <a:rPr lang="es-ES" sz="1620" b="1" dirty="0">
                <a:latin typeface="+mj-lt"/>
              </a:rPr>
              <a:t>Para las PYMES</a:t>
            </a:r>
            <a:r>
              <a:rPr lang="es-ES" sz="1620" dirty="0">
                <a:latin typeface="+mj-lt"/>
              </a:rPr>
              <a:t>, hay una herramienta que les permite medir las emisiones y, además, les propone cómo reducirlas: las </a:t>
            </a:r>
            <a:r>
              <a:rPr lang="es-ES" sz="1620" b="1" dirty="0">
                <a:latin typeface="+mj-lt"/>
              </a:rPr>
              <a:t>Auditorías Energéticas</a:t>
            </a:r>
            <a:r>
              <a:rPr lang="es-ES" sz="1620" dirty="0">
                <a:latin typeface="+mj-lt"/>
              </a:rPr>
              <a:t>. Son una herramienta que permite a las organizaciones conocer su consumo energético y detectar oportunidades de mejora. Estas oportunidades pueden incluir cambios en la operación de equipos, la adquisición de tecnología más eficiente, la optimización del coste energético o la diversificación de las fuentes energéticas. Su coste puede oscilar entre 3.000€ y 8.000€</a:t>
            </a:r>
          </a:p>
        </p:txBody>
      </p:sp>
      <p:sp>
        <p:nvSpPr>
          <p:cNvPr id="2" name="Título 6">
            <a:extLst>
              <a:ext uri="{FF2B5EF4-FFF2-40B4-BE49-F238E27FC236}">
                <a16:creationId xmlns:a16="http://schemas.microsoft.com/office/drawing/2014/main" id="{B169168D-BE69-F581-5142-5CEB7FCC7C7E}"/>
              </a:ext>
            </a:extLst>
          </p:cNvPr>
          <p:cNvSpPr txBox="1">
            <a:spLocks/>
          </p:cNvSpPr>
          <p:nvPr/>
        </p:nvSpPr>
        <p:spPr>
          <a:xfrm>
            <a:off x="1923802" y="35085"/>
            <a:ext cx="6947066" cy="775314"/>
          </a:xfrm>
          <a:prstGeom prst="rect">
            <a:avLst/>
          </a:prstGeom>
        </p:spPr>
        <p:txBody>
          <a:bodyPr vert="horz" lIns="82296" tIns="41148" rIns="82296" bIns="4114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ES" sz="2400" b="1" spc="-5" dirty="0">
                <a:solidFill>
                  <a:srgbClr val="154097"/>
                </a:solidFill>
                <a:latin typeface="Montserrat" panose="020B0604020202020204" charset="0"/>
                <a:cs typeface="+mn-cs"/>
              </a:rPr>
              <a:t>3-</a:t>
            </a:r>
            <a:r>
              <a:rPr lang="es-ES" sz="2880" b="1" dirty="0"/>
              <a:t> </a:t>
            </a:r>
            <a:r>
              <a:rPr lang="es-ES" sz="2400" b="1" spc="-5" dirty="0">
                <a:solidFill>
                  <a:srgbClr val="154097"/>
                </a:solidFill>
                <a:latin typeface="Montserrat" panose="020B0604020202020204" charset="0"/>
                <a:cs typeface="+mn-cs"/>
              </a:rPr>
              <a:t>Medición de las emisiones</a:t>
            </a:r>
          </a:p>
        </p:txBody>
      </p:sp>
      <p:sp>
        <p:nvSpPr>
          <p:cNvPr id="3" name="Marcador de número de diapositiva 2">
            <a:extLst>
              <a:ext uri="{FF2B5EF4-FFF2-40B4-BE49-F238E27FC236}">
                <a16:creationId xmlns:a16="http://schemas.microsoft.com/office/drawing/2014/main" id="{97DD0F4F-3677-9FEE-8886-9B34DD283F73}"/>
              </a:ext>
            </a:extLst>
          </p:cNvPr>
          <p:cNvSpPr>
            <a:spLocks noGrp="1"/>
          </p:cNvSpPr>
          <p:nvPr>
            <p:ph type="sldNum" sz="quarter" idx="12"/>
          </p:nvPr>
        </p:nvSpPr>
        <p:spPr/>
        <p:txBody>
          <a:bodyPr/>
          <a:lstStyle/>
          <a:p>
            <a:fld id="{07CA9C71-7BAC-493D-8FE0-9A42846E5156}" type="slidenum">
              <a:rPr lang="es-ES" smtClean="0"/>
              <a:t>20</a:t>
            </a:fld>
            <a:endParaRPr lang="es-ES"/>
          </a:p>
        </p:txBody>
      </p:sp>
      <p:pic>
        <p:nvPicPr>
          <p:cNvPr id="9" name="Imagen 8">
            <a:extLst>
              <a:ext uri="{FF2B5EF4-FFF2-40B4-BE49-F238E27FC236}">
                <a16:creationId xmlns:a16="http://schemas.microsoft.com/office/drawing/2014/main" id="{42F30A99-1408-35D4-B0F5-8FE6F8DDCA58}"/>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15044" y="6234367"/>
            <a:ext cx="1500461" cy="443945"/>
          </a:xfrm>
          <a:prstGeom prst="rect">
            <a:avLst/>
          </a:prstGeom>
          <a:noFill/>
          <a:ln>
            <a:noFill/>
          </a:ln>
          <a:effectLst/>
        </p:spPr>
      </p:pic>
    </p:spTree>
    <p:extLst>
      <p:ext uri="{BB962C8B-B14F-4D97-AF65-F5344CB8AC3E}">
        <p14:creationId xmlns:p14="http://schemas.microsoft.com/office/powerpoint/2010/main" val="2107337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0D38BAE-E57A-1687-E604-4D41AD76621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98813" y="6277530"/>
            <a:ext cx="1500461" cy="443945"/>
          </a:xfrm>
          <a:prstGeom prst="rect">
            <a:avLst/>
          </a:prstGeom>
          <a:noFill/>
          <a:ln>
            <a:noFill/>
          </a:ln>
          <a:effectLst/>
        </p:spPr>
      </p:pic>
      <p:pic>
        <p:nvPicPr>
          <p:cNvPr id="5" name="Immagine 4" descr="Immagine che contiene Carattere, logo, simbolo, Elementi grafici&#10;&#10;Descrizione generata automaticamente">
            <a:extLst>
              <a:ext uri="{FF2B5EF4-FFF2-40B4-BE49-F238E27FC236}">
                <a16:creationId xmlns:a16="http://schemas.microsoft.com/office/drawing/2014/main" id="{4BDE00BB-B406-C248-96A0-EE3FB4E4CD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08572" y="35085"/>
            <a:ext cx="1213866" cy="1213866"/>
          </a:xfrm>
          <a:prstGeom prst="rect">
            <a:avLst/>
          </a:prstGeom>
        </p:spPr>
      </p:pic>
      <p:sp>
        <p:nvSpPr>
          <p:cNvPr id="7" name="Título 6">
            <a:extLst>
              <a:ext uri="{FF2B5EF4-FFF2-40B4-BE49-F238E27FC236}">
                <a16:creationId xmlns:a16="http://schemas.microsoft.com/office/drawing/2014/main" id="{4C4C4588-9857-6593-8755-62468946E42D}"/>
              </a:ext>
            </a:extLst>
          </p:cNvPr>
          <p:cNvSpPr txBox="1">
            <a:spLocks/>
          </p:cNvSpPr>
          <p:nvPr/>
        </p:nvSpPr>
        <p:spPr>
          <a:xfrm>
            <a:off x="2924861" y="555498"/>
            <a:ext cx="6665289" cy="533721"/>
          </a:xfrm>
          <a:prstGeom prst="rect">
            <a:avLst/>
          </a:prstGeom>
          <a:solidFill>
            <a:schemeClr val="bg1"/>
          </a:solidFill>
        </p:spPr>
        <p:txBody>
          <a:bodyPr vert="horz" lIns="82296" tIns="41148" rIns="82296" bIns="41148" rtlCol="0" anchor="ctr">
            <a:normAutofit/>
          </a:bodyPr>
          <a:lstStyle>
            <a:defPPr>
              <a:defRPr lang="en-BE"/>
            </a:defPPr>
            <a:lvl1pPr algn="ctr">
              <a:lnSpc>
                <a:spcPct val="100000"/>
              </a:lnSpc>
              <a:spcBef>
                <a:spcPct val="0"/>
              </a:spcBef>
              <a:buNone/>
              <a:defRPr sz="2800" b="1">
                <a:solidFill>
                  <a:schemeClr val="bg1"/>
                </a:solidFill>
                <a:latin typeface="+mj-lt"/>
                <a:ea typeface="+mj-ea"/>
                <a:cs typeface="+mj-cs"/>
              </a:defRPr>
            </a:lvl1pPr>
          </a:lstStyle>
          <a:p>
            <a:r>
              <a:rPr lang="es-ES" sz="2520">
                <a:solidFill>
                  <a:srgbClr val="C00000"/>
                </a:solidFill>
              </a:rPr>
              <a:t>Tipos de emisiones: Alcance 1 y 2</a:t>
            </a:r>
          </a:p>
        </p:txBody>
      </p:sp>
      <p:sp>
        <p:nvSpPr>
          <p:cNvPr id="3" name="Rectangle 2">
            <a:extLst>
              <a:ext uri="{FF2B5EF4-FFF2-40B4-BE49-F238E27FC236}">
                <a16:creationId xmlns:a16="http://schemas.microsoft.com/office/drawing/2014/main" id="{B62C6507-D6FE-9EAF-0547-8E92F5573FC1}"/>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6" name="Rectangle 3">
            <a:extLst>
              <a:ext uri="{FF2B5EF4-FFF2-40B4-BE49-F238E27FC236}">
                <a16:creationId xmlns:a16="http://schemas.microsoft.com/office/drawing/2014/main" id="{908D8E17-09F2-7078-80FB-DF428732B874}"/>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8" name="Rectangle 4">
            <a:extLst>
              <a:ext uri="{FF2B5EF4-FFF2-40B4-BE49-F238E27FC236}">
                <a16:creationId xmlns:a16="http://schemas.microsoft.com/office/drawing/2014/main" id="{43F9390E-36DC-61D6-9208-3F4AEA2A8FD3}"/>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2" name="Rectángulo: esquinas superiores, una redondeada y la otra cortada 1">
            <a:extLst>
              <a:ext uri="{FF2B5EF4-FFF2-40B4-BE49-F238E27FC236}">
                <a16:creationId xmlns:a16="http://schemas.microsoft.com/office/drawing/2014/main" id="{4A0FF98B-9DE7-50DD-DD0A-8A83584B36C7}"/>
              </a:ext>
            </a:extLst>
          </p:cNvPr>
          <p:cNvSpPr/>
          <p:nvPr/>
        </p:nvSpPr>
        <p:spPr>
          <a:xfrm>
            <a:off x="1652016" y="3116275"/>
            <a:ext cx="3906317" cy="1623974"/>
          </a:xfrm>
          <a:prstGeom prst="snip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620" b="1" dirty="0">
                <a:solidFill>
                  <a:schemeClr val="tx1"/>
                </a:solidFill>
                <a:latin typeface="+mj-lt"/>
              </a:rPr>
              <a:t>ALCANCE 1</a:t>
            </a:r>
          </a:p>
          <a:p>
            <a:pPr algn="ctr"/>
            <a:endParaRPr lang="es-ES" sz="1620" b="1" dirty="0">
              <a:solidFill>
                <a:schemeClr val="tx1"/>
              </a:solidFill>
              <a:latin typeface="+mj-lt"/>
            </a:endParaRPr>
          </a:p>
          <a:p>
            <a:pPr algn="ctr"/>
            <a:r>
              <a:rPr lang="es-ES" sz="1620" b="1" dirty="0">
                <a:solidFill>
                  <a:schemeClr val="tx1"/>
                </a:solidFill>
                <a:latin typeface="+mj-lt"/>
              </a:rPr>
              <a:t>Son las emisiones directas de  gases efecto invernadero (GEI) que provienen de fuentes que son propiedad o están controladas por la organización</a:t>
            </a:r>
          </a:p>
        </p:txBody>
      </p:sp>
      <p:sp>
        <p:nvSpPr>
          <p:cNvPr id="9" name="Rectángulo: esquinas superiores, una redondeada y la otra cortada 8">
            <a:extLst>
              <a:ext uri="{FF2B5EF4-FFF2-40B4-BE49-F238E27FC236}">
                <a16:creationId xmlns:a16="http://schemas.microsoft.com/office/drawing/2014/main" id="{63E3775D-B457-153F-BA80-A2616E933194}"/>
              </a:ext>
            </a:extLst>
          </p:cNvPr>
          <p:cNvSpPr/>
          <p:nvPr/>
        </p:nvSpPr>
        <p:spPr>
          <a:xfrm>
            <a:off x="6518453" y="3116275"/>
            <a:ext cx="3906317" cy="1623974"/>
          </a:xfrm>
          <a:prstGeom prst="snip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620" b="1">
                <a:solidFill>
                  <a:schemeClr val="tx1"/>
                </a:solidFill>
                <a:latin typeface="+mj-lt"/>
              </a:rPr>
              <a:t>ALCANCE 2</a:t>
            </a:r>
          </a:p>
          <a:p>
            <a:pPr algn="ctr"/>
            <a:endParaRPr lang="es-ES" sz="1620" b="1">
              <a:solidFill>
                <a:schemeClr val="tx1"/>
              </a:solidFill>
              <a:latin typeface="+mj-lt"/>
            </a:endParaRPr>
          </a:p>
          <a:p>
            <a:pPr algn="ctr"/>
            <a:r>
              <a:rPr lang="es-ES" sz="1620" b="1">
                <a:solidFill>
                  <a:schemeClr val="tx1"/>
                </a:solidFill>
                <a:latin typeface="+mj-lt"/>
              </a:rPr>
              <a:t>Son las emisiones indirectas de GEI asociadas con la producción de electricidad, calor o vapor adquirido y consumido por la organización</a:t>
            </a:r>
          </a:p>
        </p:txBody>
      </p:sp>
      <p:sp>
        <p:nvSpPr>
          <p:cNvPr id="10" name="Nube 9">
            <a:extLst>
              <a:ext uri="{FF2B5EF4-FFF2-40B4-BE49-F238E27FC236}">
                <a16:creationId xmlns:a16="http://schemas.microsoft.com/office/drawing/2014/main" id="{AB5AD920-C0C7-7BFE-67A3-32BB90C6AB12}"/>
              </a:ext>
            </a:extLst>
          </p:cNvPr>
          <p:cNvSpPr/>
          <p:nvPr/>
        </p:nvSpPr>
        <p:spPr>
          <a:xfrm>
            <a:off x="2787701" y="1199008"/>
            <a:ext cx="6737299" cy="1213865"/>
          </a:xfrm>
          <a:prstGeom prst="cloud">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a:solidFill>
                  <a:srgbClr val="C00000"/>
                </a:solidFill>
                <a:latin typeface="+mj-lt"/>
              </a:rPr>
              <a:t>CO2 – NO2 – CH4 – HFCS – PFCS – SF6 (*) </a:t>
            </a:r>
          </a:p>
        </p:txBody>
      </p:sp>
      <p:cxnSp>
        <p:nvCxnSpPr>
          <p:cNvPr id="13" name="Conector recto de flecha 12">
            <a:extLst>
              <a:ext uri="{FF2B5EF4-FFF2-40B4-BE49-F238E27FC236}">
                <a16:creationId xmlns:a16="http://schemas.microsoft.com/office/drawing/2014/main" id="{897D6856-9FA8-B82C-CE10-3A03C9EDA094}"/>
              </a:ext>
            </a:extLst>
          </p:cNvPr>
          <p:cNvCxnSpPr/>
          <p:nvPr/>
        </p:nvCxnSpPr>
        <p:spPr>
          <a:xfrm flipV="1">
            <a:off x="2442058" y="2392070"/>
            <a:ext cx="0" cy="65836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a:extLst>
              <a:ext uri="{FF2B5EF4-FFF2-40B4-BE49-F238E27FC236}">
                <a16:creationId xmlns:a16="http://schemas.microsoft.com/office/drawing/2014/main" id="{F6987A70-848E-227A-B794-9674919A950D}"/>
              </a:ext>
            </a:extLst>
          </p:cNvPr>
          <p:cNvCxnSpPr/>
          <p:nvPr/>
        </p:nvCxnSpPr>
        <p:spPr>
          <a:xfrm flipV="1">
            <a:off x="2787701" y="2391870"/>
            <a:ext cx="0" cy="65836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5D596E0E-0AD9-27B4-4BA6-2B0CFEF280B0}"/>
              </a:ext>
            </a:extLst>
          </p:cNvPr>
          <p:cNvCxnSpPr/>
          <p:nvPr/>
        </p:nvCxnSpPr>
        <p:spPr>
          <a:xfrm flipV="1">
            <a:off x="3083966" y="2391870"/>
            <a:ext cx="0" cy="65836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a:extLst>
              <a:ext uri="{FF2B5EF4-FFF2-40B4-BE49-F238E27FC236}">
                <a16:creationId xmlns:a16="http://schemas.microsoft.com/office/drawing/2014/main" id="{E57F1BC5-4CFA-6CD4-3CF7-B190C5966069}"/>
              </a:ext>
            </a:extLst>
          </p:cNvPr>
          <p:cNvCxnSpPr/>
          <p:nvPr/>
        </p:nvCxnSpPr>
        <p:spPr>
          <a:xfrm flipV="1">
            <a:off x="3429610" y="2391669"/>
            <a:ext cx="0" cy="65836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AB4E415A-C91A-417E-F18F-ECAEC1414445}"/>
              </a:ext>
            </a:extLst>
          </p:cNvPr>
          <p:cNvCxnSpPr/>
          <p:nvPr/>
        </p:nvCxnSpPr>
        <p:spPr>
          <a:xfrm flipV="1">
            <a:off x="3698443" y="2391870"/>
            <a:ext cx="0" cy="65836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a:extLst>
              <a:ext uri="{FF2B5EF4-FFF2-40B4-BE49-F238E27FC236}">
                <a16:creationId xmlns:a16="http://schemas.microsoft.com/office/drawing/2014/main" id="{3711B334-955A-35C2-1D40-A525CB18B3D2}"/>
              </a:ext>
            </a:extLst>
          </p:cNvPr>
          <p:cNvCxnSpPr/>
          <p:nvPr/>
        </p:nvCxnSpPr>
        <p:spPr>
          <a:xfrm flipV="1">
            <a:off x="4044086" y="2391669"/>
            <a:ext cx="0" cy="65836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a:extLst>
              <a:ext uri="{FF2B5EF4-FFF2-40B4-BE49-F238E27FC236}">
                <a16:creationId xmlns:a16="http://schemas.microsoft.com/office/drawing/2014/main" id="{2F3D4E57-2A6D-63B3-30C0-78815EABEB12}"/>
              </a:ext>
            </a:extLst>
          </p:cNvPr>
          <p:cNvCxnSpPr/>
          <p:nvPr/>
        </p:nvCxnSpPr>
        <p:spPr>
          <a:xfrm flipV="1">
            <a:off x="4340352" y="2391669"/>
            <a:ext cx="0" cy="65836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a:extLst>
              <a:ext uri="{FF2B5EF4-FFF2-40B4-BE49-F238E27FC236}">
                <a16:creationId xmlns:a16="http://schemas.microsoft.com/office/drawing/2014/main" id="{A30F3821-B669-CADF-C2E9-DEF495406949}"/>
              </a:ext>
            </a:extLst>
          </p:cNvPr>
          <p:cNvCxnSpPr/>
          <p:nvPr/>
        </p:nvCxnSpPr>
        <p:spPr>
          <a:xfrm flipV="1">
            <a:off x="4685995" y="2391468"/>
            <a:ext cx="0" cy="65836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a:extLst>
              <a:ext uri="{FF2B5EF4-FFF2-40B4-BE49-F238E27FC236}">
                <a16:creationId xmlns:a16="http://schemas.microsoft.com/office/drawing/2014/main" id="{C416BAFE-01CD-8A7E-9D7A-C5F7EDDFF086}"/>
              </a:ext>
            </a:extLst>
          </p:cNvPr>
          <p:cNvCxnSpPr/>
          <p:nvPr/>
        </p:nvCxnSpPr>
        <p:spPr>
          <a:xfrm flipV="1">
            <a:off x="7154875" y="2391669"/>
            <a:ext cx="0" cy="65836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a:extLst>
              <a:ext uri="{FF2B5EF4-FFF2-40B4-BE49-F238E27FC236}">
                <a16:creationId xmlns:a16="http://schemas.microsoft.com/office/drawing/2014/main" id="{10B213C9-9A43-DB9A-30E2-207C7517AE9F}"/>
              </a:ext>
            </a:extLst>
          </p:cNvPr>
          <p:cNvCxnSpPr/>
          <p:nvPr/>
        </p:nvCxnSpPr>
        <p:spPr>
          <a:xfrm flipV="1">
            <a:off x="7500518" y="2391468"/>
            <a:ext cx="0" cy="65836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ector recto de flecha 30">
            <a:extLst>
              <a:ext uri="{FF2B5EF4-FFF2-40B4-BE49-F238E27FC236}">
                <a16:creationId xmlns:a16="http://schemas.microsoft.com/office/drawing/2014/main" id="{521B1034-443F-3519-D1CF-3C79544EC609}"/>
              </a:ext>
            </a:extLst>
          </p:cNvPr>
          <p:cNvCxnSpPr/>
          <p:nvPr/>
        </p:nvCxnSpPr>
        <p:spPr>
          <a:xfrm flipV="1">
            <a:off x="7796784" y="2391468"/>
            <a:ext cx="0" cy="65836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ector recto de flecha 31">
            <a:extLst>
              <a:ext uri="{FF2B5EF4-FFF2-40B4-BE49-F238E27FC236}">
                <a16:creationId xmlns:a16="http://schemas.microsoft.com/office/drawing/2014/main" id="{A363A685-150A-2785-43F4-77578B5E8C2E}"/>
              </a:ext>
            </a:extLst>
          </p:cNvPr>
          <p:cNvCxnSpPr/>
          <p:nvPr/>
        </p:nvCxnSpPr>
        <p:spPr>
          <a:xfrm flipV="1">
            <a:off x="8142427" y="2391268"/>
            <a:ext cx="0" cy="65836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ector recto de flecha 32">
            <a:extLst>
              <a:ext uri="{FF2B5EF4-FFF2-40B4-BE49-F238E27FC236}">
                <a16:creationId xmlns:a16="http://schemas.microsoft.com/office/drawing/2014/main" id="{1806800F-9FCC-B441-775C-84410F1CBBA5}"/>
              </a:ext>
            </a:extLst>
          </p:cNvPr>
          <p:cNvCxnSpPr/>
          <p:nvPr/>
        </p:nvCxnSpPr>
        <p:spPr>
          <a:xfrm flipV="1">
            <a:off x="8411261" y="2391468"/>
            <a:ext cx="0" cy="65836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ector recto de flecha 33">
            <a:extLst>
              <a:ext uri="{FF2B5EF4-FFF2-40B4-BE49-F238E27FC236}">
                <a16:creationId xmlns:a16="http://schemas.microsoft.com/office/drawing/2014/main" id="{DC806A57-05D3-C49A-791E-2BE726DB617F}"/>
              </a:ext>
            </a:extLst>
          </p:cNvPr>
          <p:cNvCxnSpPr/>
          <p:nvPr/>
        </p:nvCxnSpPr>
        <p:spPr>
          <a:xfrm flipV="1">
            <a:off x="8756904" y="2391268"/>
            <a:ext cx="0" cy="65836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ector recto de flecha 34">
            <a:extLst>
              <a:ext uri="{FF2B5EF4-FFF2-40B4-BE49-F238E27FC236}">
                <a16:creationId xmlns:a16="http://schemas.microsoft.com/office/drawing/2014/main" id="{FB3BB25F-4720-C6F8-AE37-3464D1922BE2}"/>
              </a:ext>
            </a:extLst>
          </p:cNvPr>
          <p:cNvCxnSpPr/>
          <p:nvPr/>
        </p:nvCxnSpPr>
        <p:spPr>
          <a:xfrm flipV="1">
            <a:off x="9053170" y="2391268"/>
            <a:ext cx="0" cy="65836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ector recto de flecha 35">
            <a:extLst>
              <a:ext uri="{FF2B5EF4-FFF2-40B4-BE49-F238E27FC236}">
                <a16:creationId xmlns:a16="http://schemas.microsoft.com/office/drawing/2014/main" id="{408298DB-2D4A-1F21-9D7D-E571975D8E93}"/>
              </a:ext>
            </a:extLst>
          </p:cNvPr>
          <p:cNvCxnSpPr/>
          <p:nvPr/>
        </p:nvCxnSpPr>
        <p:spPr>
          <a:xfrm flipV="1">
            <a:off x="9398813" y="2391067"/>
            <a:ext cx="0" cy="65836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8" name="CuadroTexto 37">
            <a:extLst>
              <a:ext uri="{FF2B5EF4-FFF2-40B4-BE49-F238E27FC236}">
                <a16:creationId xmlns:a16="http://schemas.microsoft.com/office/drawing/2014/main" id="{569DA3A8-9625-DF34-B5D0-FCCD50AA1AD2}"/>
              </a:ext>
            </a:extLst>
          </p:cNvPr>
          <p:cNvSpPr txBox="1"/>
          <p:nvPr/>
        </p:nvSpPr>
        <p:spPr>
          <a:xfrm>
            <a:off x="1652016" y="4906510"/>
            <a:ext cx="3906317" cy="1089529"/>
          </a:xfrm>
          <a:prstGeom prst="rect">
            <a:avLst/>
          </a:prstGeom>
          <a:noFill/>
        </p:spPr>
        <p:txBody>
          <a:bodyPr wrap="square">
            <a:spAutoFit/>
          </a:bodyPr>
          <a:lstStyle/>
          <a:p>
            <a:pPr algn="just"/>
            <a:r>
              <a:rPr lang="es-ES" altLang="es-ES" sz="1620" dirty="0">
                <a:solidFill>
                  <a:srgbClr val="202124"/>
                </a:solidFill>
                <a:latin typeface="+mj-lt"/>
              </a:rPr>
              <a:t>Calefacción, acondicionamiento, agua caliente sanitaria, iluminación, equipamientos, vehículos, procesamiento de alimentos, etc.</a:t>
            </a:r>
            <a:r>
              <a:rPr lang="es-ES" altLang="es-ES" sz="540" dirty="0">
                <a:latin typeface="+mj-lt"/>
              </a:rPr>
              <a:t> </a:t>
            </a:r>
            <a:endParaRPr lang="es-ES" altLang="es-ES" sz="1260" dirty="0">
              <a:latin typeface="+mj-lt"/>
            </a:endParaRPr>
          </a:p>
        </p:txBody>
      </p:sp>
      <p:sp>
        <p:nvSpPr>
          <p:cNvPr id="40" name="CuadroTexto 39">
            <a:extLst>
              <a:ext uri="{FF2B5EF4-FFF2-40B4-BE49-F238E27FC236}">
                <a16:creationId xmlns:a16="http://schemas.microsoft.com/office/drawing/2014/main" id="{A952845D-E0B7-79E2-328C-5B370F5C08DA}"/>
              </a:ext>
            </a:extLst>
          </p:cNvPr>
          <p:cNvSpPr txBox="1"/>
          <p:nvPr/>
        </p:nvSpPr>
        <p:spPr>
          <a:xfrm>
            <a:off x="6518453" y="4873794"/>
            <a:ext cx="3906317" cy="1089529"/>
          </a:xfrm>
          <a:prstGeom prst="rect">
            <a:avLst/>
          </a:prstGeom>
          <a:noFill/>
        </p:spPr>
        <p:txBody>
          <a:bodyPr wrap="square">
            <a:spAutoFit/>
          </a:bodyPr>
          <a:lstStyle/>
          <a:p>
            <a:pPr algn="just"/>
            <a:r>
              <a:rPr lang="es-ES" altLang="es-ES" sz="1620" dirty="0">
                <a:solidFill>
                  <a:srgbClr val="202124"/>
                </a:solidFill>
                <a:latin typeface="+mj-lt"/>
              </a:rPr>
              <a:t>Emisiones causadas por los proveedores de energía para producir, transportar y garantizar el suministro de energía (por ejemplo, infraestructura y eliminación de residuos).</a:t>
            </a:r>
            <a:r>
              <a:rPr lang="es-ES" altLang="es-ES" sz="540" dirty="0">
                <a:latin typeface="+mj-lt"/>
              </a:rPr>
              <a:t> </a:t>
            </a:r>
            <a:endParaRPr lang="es-ES" altLang="es-ES" sz="1260" dirty="0">
              <a:latin typeface="+mj-lt"/>
            </a:endParaRPr>
          </a:p>
        </p:txBody>
      </p:sp>
      <p:sp>
        <p:nvSpPr>
          <p:cNvPr id="24" name="CuadroTexto 23">
            <a:extLst>
              <a:ext uri="{FF2B5EF4-FFF2-40B4-BE49-F238E27FC236}">
                <a16:creationId xmlns:a16="http://schemas.microsoft.com/office/drawing/2014/main" id="{51F523E4-4E7A-B8D4-1F9A-D6AC658850A1}"/>
              </a:ext>
            </a:extLst>
          </p:cNvPr>
          <p:cNvSpPr txBox="1"/>
          <p:nvPr/>
        </p:nvSpPr>
        <p:spPr>
          <a:xfrm>
            <a:off x="1039368" y="6492240"/>
            <a:ext cx="2194768" cy="341632"/>
          </a:xfrm>
          <a:prstGeom prst="rect">
            <a:avLst/>
          </a:prstGeom>
          <a:noFill/>
        </p:spPr>
        <p:txBody>
          <a:bodyPr wrap="none" rtlCol="0">
            <a:spAutoFit/>
          </a:bodyPr>
          <a:lstStyle/>
          <a:p>
            <a:r>
              <a:rPr lang="es-ES" sz="1620"/>
              <a:t>(*) Ver página de notas</a:t>
            </a:r>
          </a:p>
        </p:txBody>
      </p:sp>
      <p:sp>
        <p:nvSpPr>
          <p:cNvPr id="11" name="Título 6">
            <a:extLst>
              <a:ext uri="{FF2B5EF4-FFF2-40B4-BE49-F238E27FC236}">
                <a16:creationId xmlns:a16="http://schemas.microsoft.com/office/drawing/2014/main" id="{776449CB-149F-52D4-8684-C45C9F3C174B}"/>
              </a:ext>
            </a:extLst>
          </p:cNvPr>
          <p:cNvSpPr txBox="1">
            <a:spLocks/>
          </p:cNvSpPr>
          <p:nvPr/>
        </p:nvSpPr>
        <p:spPr>
          <a:xfrm>
            <a:off x="2442058" y="59297"/>
            <a:ext cx="6947066" cy="775314"/>
          </a:xfrm>
          <a:prstGeom prst="rect">
            <a:avLst/>
          </a:prstGeom>
        </p:spPr>
        <p:txBody>
          <a:bodyPr vert="horz" lIns="82296" tIns="41148" rIns="82296" bIns="4114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ES" sz="2400" b="1" spc="-5" dirty="0">
                <a:solidFill>
                  <a:srgbClr val="154097"/>
                </a:solidFill>
                <a:latin typeface="Montserrat" panose="020B0604020202020204" charset="0"/>
                <a:cs typeface="+mn-cs"/>
              </a:rPr>
              <a:t>3-</a:t>
            </a:r>
            <a:r>
              <a:rPr lang="es-ES" sz="2880" b="1" dirty="0"/>
              <a:t> </a:t>
            </a:r>
            <a:r>
              <a:rPr lang="es-ES" sz="2400" b="1" spc="-5" dirty="0">
                <a:solidFill>
                  <a:srgbClr val="154097"/>
                </a:solidFill>
                <a:latin typeface="Montserrat" panose="020B0604020202020204" charset="0"/>
                <a:cs typeface="+mn-cs"/>
              </a:rPr>
              <a:t>Medición de las emisiones</a:t>
            </a:r>
          </a:p>
        </p:txBody>
      </p:sp>
      <p:sp>
        <p:nvSpPr>
          <p:cNvPr id="21" name="Marcador de número de diapositiva 20">
            <a:extLst>
              <a:ext uri="{FF2B5EF4-FFF2-40B4-BE49-F238E27FC236}">
                <a16:creationId xmlns:a16="http://schemas.microsoft.com/office/drawing/2014/main" id="{62733C57-1D09-1109-E133-95C2A7E544CA}"/>
              </a:ext>
            </a:extLst>
          </p:cNvPr>
          <p:cNvSpPr>
            <a:spLocks noGrp="1"/>
          </p:cNvSpPr>
          <p:nvPr>
            <p:ph type="sldNum" sz="quarter" idx="12"/>
          </p:nvPr>
        </p:nvSpPr>
        <p:spPr/>
        <p:txBody>
          <a:bodyPr/>
          <a:lstStyle/>
          <a:p>
            <a:fld id="{07CA9C71-7BAC-493D-8FE0-9A42846E5156}" type="slidenum">
              <a:rPr lang="es-ES" smtClean="0"/>
              <a:t>21</a:t>
            </a:fld>
            <a:endParaRPr lang="es-ES"/>
          </a:p>
        </p:txBody>
      </p:sp>
    </p:spTree>
    <p:extLst>
      <p:ext uri="{BB962C8B-B14F-4D97-AF65-F5344CB8AC3E}">
        <p14:creationId xmlns:p14="http://schemas.microsoft.com/office/powerpoint/2010/main" val="9251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Carattere, logo, simbolo, Elementi grafici&#10;&#10;Descrizione generata automaticamente">
            <a:extLst>
              <a:ext uri="{FF2B5EF4-FFF2-40B4-BE49-F238E27FC236}">
                <a16:creationId xmlns:a16="http://schemas.microsoft.com/office/drawing/2014/main" id="{4BDE00BB-B406-C248-96A0-EE3FB4E4CD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08572" y="35085"/>
            <a:ext cx="1213866" cy="1213866"/>
          </a:xfrm>
          <a:prstGeom prst="rect">
            <a:avLst/>
          </a:prstGeom>
        </p:spPr>
      </p:pic>
      <p:sp>
        <p:nvSpPr>
          <p:cNvPr id="3" name="Rectangle 2">
            <a:extLst>
              <a:ext uri="{FF2B5EF4-FFF2-40B4-BE49-F238E27FC236}">
                <a16:creationId xmlns:a16="http://schemas.microsoft.com/office/drawing/2014/main" id="{B62C6507-D6FE-9EAF-0547-8E92F5573FC1}"/>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6" name="Rectangle 3">
            <a:extLst>
              <a:ext uri="{FF2B5EF4-FFF2-40B4-BE49-F238E27FC236}">
                <a16:creationId xmlns:a16="http://schemas.microsoft.com/office/drawing/2014/main" id="{908D8E17-09F2-7078-80FB-DF428732B874}"/>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8" name="Rectangle 4">
            <a:extLst>
              <a:ext uri="{FF2B5EF4-FFF2-40B4-BE49-F238E27FC236}">
                <a16:creationId xmlns:a16="http://schemas.microsoft.com/office/drawing/2014/main" id="{43F9390E-36DC-61D6-9208-3F4AEA2A8FD3}"/>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9" name="Rectángulo: esquinas superiores, una redondeada y la otra cortada 8">
            <a:extLst>
              <a:ext uri="{FF2B5EF4-FFF2-40B4-BE49-F238E27FC236}">
                <a16:creationId xmlns:a16="http://schemas.microsoft.com/office/drawing/2014/main" id="{63E3775D-B457-153F-BA80-A2616E933194}"/>
              </a:ext>
            </a:extLst>
          </p:cNvPr>
          <p:cNvSpPr/>
          <p:nvPr/>
        </p:nvSpPr>
        <p:spPr>
          <a:xfrm>
            <a:off x="2206142" y="3116275"/>
            <a:ext cx="3906317" cy="1623974"/>
          </a:xfrm>
          <a:prstGeom prst="snip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620" b="1">
                <a:solidFill>
                  <a:schemeClr val="tx1"/>
                </a:solidFill>
                <a:latin typeface="+mj-lt"/>
              </a:rPr>
              <a:t>ALCANCE 3</a:t>
            </a:r>
          </a:p>
          <a:p>
            <a:pPr algn="ctr"/>
            <a:endParaRPr lang="es-ES" sz="1620" b="1">
              <a:solidFill>
                <a:schemeClr val="tx1"/>
              </a:solidFill>
              <a:latin typeface="+mj-lt"/>
            </a:endParaRPr>
          </a:p>
          <a:p>
            <a:pPr algn="ctr"/>
            <a:r>
              <a:rPr lang="es-ES" sz="1620" b="1">
                <a:solidFill>
                  <a:schemeClr val="tx1"/>
                </a:solidFill>
                <a:latin typeface="+mj-lt"/>
              </a:rPr>
              <a:t>Son todas las otras emisiones indirectas que ocurren en la cadena de valor de la organización, tanto aguas arriba como aguas abajo</a:t>
            </a:r>
          </a:p>
        </p:txBody>
      </p:sp>
      <p:sp>
        <p:nvSpPr>
          <p:cNvPr id="10" name="Nube 9">
            <a:extLst>
              <a:ext uri="{FF2B5EF4-FFF2-40B4-BE49-F238E27FC236}">
                <a16:creationId xmlns:a16="http://schemas.microsoft.com/office/drawing/2014/main" id="{AB5AD920-C0C7-7BFE-67A3-32BB90C6AB12}"/>
              </a:ext>
            </a:extLst>
          </p:cNvPr>
          <p:cNvSpPr/>
          <p:nvPr/>
        </p:nvSpPr>
        <p:spPr>
          <a:xfrm>
            <a:off x="790650" y="1137929"/>
            <a:ext cx="6737299" cy="1213865"/>
          </a:xfrm>
          <a:prstGeom prst="cloud">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a:solidFill>
                  <a:srgbClr val="C00000"/>
                </a:solidFill>
                <a:latin typeface="+mj-lt"/>
              </a:rPr>
              <a:t>CO2 – NO2 – CH4 – HFCS – PFCS – SF6 </a:t>
            </a:r>
          </a:p>
        </p:txBody>
      </p:sp>
      <p:cxnSp>
        <p:nvCxnSpPr>
          <p:cNvPr id="29" name="Conector recto de flecha 28">
            <a:extLst>
              <a:ext uri="{FF2B5EF4-FFF2-40B4-BE49-F238E27FC236}">
                <a16:creationId xmlns:a16="http://schemas.microsoft.com/office/drawing/2014/main" id="{C416BAFE-01CD-8A7E-9D7A-C5F7EDDFF086}"/>
              </a:ext>
            </a:extLst>
          </p:cNvPr>
          <p:cNvCxnSpPr/>
          <p:nvPr/>
        </p:nvCxnSpPr>
        <p:spPr>
          <a:xfrm flipV="1">
            <a:off x="2842565" y="2391669"/>
            <a:ext cx="0" cy="65836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a:extLst>
              <a:ext uri="{FF2B5EF4-FFF2-40B4-BE49-F238E27FC236}">
                <a16:creationId xmlns:a16="http://schemas.microsoft.com/office/drawing/2014/main" id="{10B213C9-9A43-DB9A-30E2-207C7517AE9F}"/>
              </a:ext>
            </a:extLst>
          </p:cNvPr>
          <p:cNvCxnSpPr/>
          <p:nvPr/>
        </p:nvCxnSpPr>
        <p:spPr>
          <a:xfrm flipV="1">
            <a:off x="3188208" y="2391468"/>
            <a:ext cx="0" cy="65836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ector recto de flecha 30">
            <a:extLst>
              <a:ext uri="{FF2B5EF4-FFF2-40B4-BE49-F238E27FC236}">
                <a16:creationId xmlns:a16="http://schemas.microsoft.com/office/drawing/2014/main" id="{521B1034-443F-3519-D1CF-3C79544EC609}"/>
              </a:ext>
            </a:extLst>
          </p:cNvPr>
          <p:cNvCxnSpPr/>
          <p:nvPr/>
        </p:nvCxnSpPr>
        <p:spPr>
          <a:xfrm flipV="1">
            <a:off x="3484474" y="2391468"/>
            <a:ext cx="0" cy="65836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ector recto de flecha 31">
            <a:extLst>
              <a:ext uri="{FF2B5EF4-FFF2-40B4-BE49-F238E27FC236}">
                <a16:creationId xmlns:a16="http://schemas.microsoft.com/office/drawing/2014/main" id="{A363A685-150A-2785-43F4-77578B5E8C2E}"/>
              </a:ext>
            </a:extLst>
          </p:cNvPr>
          <p:cNvCxnSpPr/>
          <p:nvPr/>
        </p:nvCxnSpPr>
        <p:spPr>
          <a:xfrm flipV="1">
            <a:off x="3830117" y="2391268"/>
            <a:ext cx="0" cy="65836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ector recto de flecha 32">
            <a:extLst>
              <a:ext uri="{FF2B5EF4-FFF2-40B4-BE49-F238E27FC236}">
                <a16:creationId xmlns:a16="http://schemas.microsoft.com/office/drawing/2014/main" id="{1806800F-9FCC-B441-775C-84410F1CBBA5}"/>
              </a:ext>
            </a:extLst>
          </p:cNvPr>
          <p:cNvCxnSpPr/>
          <p:nvPr/>
        </p:nvCxnSpPr>
        <p:spPr>
          <a:xfrm flipV="1">
            <a:off x="4098950" y="2391468"/>
            <a:ext cx="0" cy="65836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ector recto de flecha 33">
            <a:extLst>
              <a:ext uri="{FF2B5EF4-FFF2-40B4-BE49-F238E27FC236}">
                <a16:creationId xmlns:a16="http://schemas.microsoft.com/office/drawing/2014/main" id="{DC806A57-05D3-C49A-791E-2BE726DB617F}"/>
              </a:ext>
            </a:extLst>
          </p:cNvPr>
          <p:cNvCxnSpPr/>
          <p:nvPr/>
        </p:nvCxnSpPr>
        <p:spPr>
          <a:xfrm flipV="1">
            <a:off x="4444594" y="2391268"/>
            <a:ext cx="0" cy="65836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ector recto de flecha 34">
            <a:extLst>
              <a:ext uri="{FF2B5EF4-FFF2-40B4-BE49-F238E27FC236}">
                <a16:creationId xmlns:a16="http://schemas.microsoft.com/office/drawing/2014/main" id="{FB3BB25F-4720-C6F8-AE37-3464D1922BE2}"/>
              </a:ext>
            </a:extLst>
          </p:cNvPr>
          <p:cNvCxnSpPr/>
          <p:nvPr/>
        </p:nvCxnSpPr>
        <p:spPr>
          <a:xfrm flipV="1">
            <a:off x="4740859" y="2391268"/>
            <a:ext cx="0" cy="65836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ector recto de flecha 35">
            <a:extLst>
              <a:ext uri="{FF2B5EF4-FFF2-40B4-BE49-F238E27FC236}">
                <a16:creationId xmlns:a16="http://schemas.microsoft.com/office/drawing/2014/main" id="{408298DB-2D4A-1F21-9D7D-E571975D8E93}"/>
              </a:ext>
            </a:extLst>
          </p:cNvPr>
          <p:cNvCxnSpPr/>
          <p:nvPr/>
        </p:nvCxnSpPr>
        <p:spPr>
          <a:xfrm flipV="1">
            <a:off x="5086502" y="2391067"/>
            <a:ext cx="0" cy="65836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0" name="CuadroTexto 39">
            <a:extLst>
              <a:ext uri="{FF2B5EF4-FFF2-40B4-BE49-F238E27FC236}">
                <a16:creationId xmlns:a16="http://schemas.microsoft.com/office/drawing/2014/main" id="{A952845D-E0B7-79E2-328C-5B370F5C08DA}"/>
              </a:ext>
            </a:extLst>
          </p:cNvPr>
          <p:cNvSpPr txBox="1"/>
          <p:nvPr/>
        </p:nvSpPr>
        <p:spPr>
          <a:xfrm>
            <a:off x="1084521" y="4873794"/>
            <a:ext cx="6560287" cy="1089529"/>
          </a:xfrm>
          <a:prstGeom prst="rect">
            <a:avLst/>
          </a:prstGeom>
          <a:noFill/>
        </p:spPr>
        <p:txBody>
          <a:bodyPr wrap="square">
            <a:spAutoFit/>
          </a:bodyPr>
          <a:lstStyle/>
          <a:p>
            <a:pPr algn="just"/>
            <a:r>
              <a:rPr lang="es-ES" altLang="es-ES" sz="1620" dirty="0">
                <a:solidFill>
                  <a:srgbClr val="202124"/>
                </a:solidFill>
                <a:latin typeface="+mj-lt"/>
              </a:rPr>
              <a:t>Relacionadas con todos los proveedores excepto los proveedores de energía. Por ejemplo, las relacionadas con la producción de alimentos y bebidas, la transformación, el transporte y la eliminación de los residuos generados, o las emisiones relacionadas con una lavandería externa.</a:t>
            </a:r>
            <a:endParaRPr lang="es-ES" altLang="es-ES" sz="1260" dirty="0">
              <a:latin typeface="+mj-lt"/>
            </a:endParaRPr>
          </a:p>
        </p:txBody>
      </p:sp>
      <p:graphicFrame>
        <p:nvGraphicFramePr>
          <p:cNvPr id="11" name="Diagrama 10">
            <a:extLst>
              <a:ext uri="{FF2B5EF4-FFF2-40B4-BE49-F238E27FC236}">
                <a16:creationId xmlns:a16="http://schemas.microsoft.com/office/drawing/2014/main" id="{84123156-62A9-9276-DD68-C525D741006D}"/>
              </a:ext>
            </a:extLst>
          </p:cNvPr>
          <p:cNvGraphicFramePr/>
          <p:nvPr/>
        </p:nvGraphicFramePr>
        <p:xfrm>
          <a:off x="8093051" y="1403350"/>
          <a:ext cx="1903778" cy="47185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Título 6">
            <a:extLst>
              <a:ext uri="{FF2B5EF4-FFF2-40B4-BE49-F238E27FC236}">
                <a16:creationId xmlns:a16="http://schemas.microsoft.com/office/drawing/2014/main" id="{F535A60C-2DE2-604A-1087-CE366F3B0B7A}"/>
              </a:ext>
            </a:extLst>
          </p:cNvPr>
          <p:cNvSpPr txBox="1">
            <a:spLocks/>
          </p:cNvSpPr>
          <p:nvPr/>
        </p:nvSpPr>
        <p:spPr>
          <a:xfrm>
            <a:off x="2842565" y="544599"/>
            <a:ext cx="6099505" cy="499060"/>
          </a:xfrm>
          <a:prstGeom prst="rect">
            <a:avLst/>
          </a:prstGeom>
          <a:solidFill>
            <a:schemeClr val="bg1"/>
          </a:solidFill>
        </p:spPr>
        <p:txBody>
          <a:bodyPr vert="horz" lIns="82296" tIns="41148" rIns="82296" bIns="41148" rtlCol="0" anchor="ctr">
            <a:normAutofit/>
          </a:bodyPr>
          <a:lstStyle>
            <a:defPPr>
              <a:defRPr lang="en-BE"/>
            </a:defPPr>
            <a:lvl1pPr algn="ctr">
              <a:lnSpc>
                <a:spcPct val="100000"/>
              </a:lnSpc>
              <a:spcBef>
                <a:spcPct val="0"/>
              </a:spcBef>
              <a:buNone/>
              <a:defRPr sz="2800" b="1">
                <a:solidFill>
                  <a:schemeClr val="bg1"/>
                </a:solidFill>
                <a:latin typeface="+mj-lt"/>
                <a:ea typeface="+mj-ea"/>
                <a:cs typeface="+mj-cs"/>
              </a:defRPr>
            </a:lvl1pPr>
          </a:lstStyle>
          <a:p>
            <a:r>
              <a:rPr lang="es-ES" sz="2520">
                <a:solidFill>
                  <a:srgbClr val="C00000"/>
                </a:solidFill>
              </a:rPr>
              <a:t>Tipos de emisiones: Alcance 3</a:t>
            </a:r>
          </a:p>
        </p:txBody>
      </p:sp>
      <p:sp>
        <p:nvSpPr>
          <p:cNvPr id="2" name="Título 6">
            <a:extLst>
              <a:ext uri="{FF2B5EF4-FFF2-40B4-BE49-F238E27FC236}">
                <a16:creationId xmlns:a16="http://schemas.microsoft.com/office/drawing/2014/main" id="{7103174A-DD31-A829-06DE-83B319F7FD2E}"/>
              </a:ext>
            </a:extLst>
          </p:cNvPr>
          <p:cNvSpPr txBox="1">
            <a:spLocks/>
          </p:cNvSpPr>
          <p:nvPr/>
        </p:nvSpPr>
        <p:spPr>
          <a:xfrm>
            <a:off x="2418784" y="-95038"/>
            <a:ext cx="6947066" cy="775314"/>
          </a:xfrm>
          <a:prstGeom prst="rect">
            <a:avLst/>
          </a:prstGeom>
        </p:spPr>
        <p:txBody>
          <a:bodyPr vert="horz" lIns="82296" tIns="41148" rIns="82296" bIns="4114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ES" sz="2400" b="1" spc="-5" dirty="0">
                <a:solidFill>
                  <a:srgbClr val="154097"/>
                </a:solidFill>
                <a:latin typeface="Montserrat" panose="020B0604020202020204" charset="0"/>
                <a:cs typeface="+mn-cs"/>
              </a:rPr>
              <a:t>3-</a:t>
            </a:r>
            <a:r>
              <a:rPr lang="es-ES" sz="2880" b="1" dirty="0"/>
              <a:t> </a:t>
            </a:r>
            <a:r>
              <a:rPr lang="es-ES" sz="2400" b="1" spc="-5" dirty="0">
                <a:solidFill>
                  <a:srgbClr val="154097"/>
                </a:solidFill>
                <a:latin typeface="Montserrat" panose="020B0604020202020204" charset="0"/>
                <a:cs typeface="+mn-cs"/>
              </a:rPr>
              <a:t>Medición de las emisiones</a:t>
            </a:r>
          </a:p>
        </p:txBody>
      </p:sp>
      <p:sp>
        <p:nvSpPr>
          <p:cNvPr id="12" name="Marcador de número de diapositiva 11">
            <a:extLst>
              <a:ext uri="{FF2B5EF4-FFF2-40B4-BE49-F238E27FC236}">
                <a16:creationId xmlns:a16="http://schemas.microsoft.com/office/drawing/2014/main" id="{762B55D9-7D9E-17B1-4E49-9DDECA12067A}"/>
              </a:ext>
            </a:extLst>
          </p:cNvPr>
          <p:cNvSpPr>
            <a:spLocks noGrp="1"/>
          </p:cNvSpPr>
          <p:nvPr>
            <p:ph type="sldNum" sz="quarter" idx="12"/>
          </p:nvPr>
        </p:nvSpPr>
        <p:spPr/>
        <p:txBody>
          <a:bodyPr/>
          <a:lstStyle/>
          <a:p>
            <a:fld id="{07CA9C71-7BAC-493D-8FE0-9A42846E5156}" type="slidenum">
              <a:rPr lang="es-ES" smtClean="0"/>
              <a:t>22</a:t>
            </a:fld>
            <a:endParaRPr lang="es-ES"/>
          </a:p>
        </p:txBody>
      </p:sp>
      <p:pic>
        <p:nvPicPr>
          <p:cNvPr id="14" name="Imagen 13">
            <a:extLst>
              <a:ext uri="{FF2B5EF4-FFF2-40B4-BE49-F238E27FC236}">
                <a16:creationId xmlns:a16="http://schemas.microsoft.com/office/drawing/2014/main" id="{2D3AF7E2-768E-8392-ACD9-38A8B5BF5830}"/>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398813" y="6277530"/>
            <a:ext cx="1500461" cy="443945"/>
          </a:xfrm>
          <a:prstGeom prst="rect">
            <a:avLst/>
          </a:prstGeom>
          <a:noFill/>
          <a:ln>
            <a:noFill/>
          </a:ln>
          <a:effectLst/>
        </p:spPr>
      </p:pic>
    </p:spTree>
    <p:extLst>
      <p:ext uri="{BB962C8B-B14F-4D97-AF65-F5344CB8AC3E}">
        <p14:creationId xmlns:p14="http://schemas.microsoft.com/office/powerpoint/2010/main" val="2254679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A7CF1E-EDEB-E59F-7617-8A85E4DD563F}"/>
              </a:ext>
            </a:extLst>
          </p:cNvPr>
          <p:cNvSpPr>
            <a:spLocks noGrp="1"/>
          </p:cNvSpPr>
          <p:nvPr>
            <p:ph type="title"/>
          </p:nvPr>
        </p:nvSpPr>
        <p:spPr>
          <a:xfrm>
            <a:off x="428638" y="406632"/>
            <a:ext cx="6737902" cy="1684638"/>
          </a:xfrm>
        </p:spPr>
        <p:txBody>
          <a:bodyPr vert="horz" lIns="91440" tIns="45720" rIns="91440" bIns="45720" rtlCol="0" anchor="ctr">
            <a:normAutofit/>
          </a:bodyPr>
          <a:lstStyle/>
          <a:p>
            <a:r>
              <a:rPr lang="es-ES" sz="4000" dirty="0">
                <a:highlight>
                  <a:srgbClr val="FFFF00"/>
                </a:highlight>
              </a:rPr>
              <a:t>PREGUNTAS MENTIMETER</a:t>
            </a:r>
          </a:p>
        </p:txBody>
      </p:sp>
      <p:sp>
        <p:nvSpPr>
          <p:cNvPr id="3" name="CuadroTexto 2">
            <a:extLst>
              <a:ext uri="{FF2B5EF4-FFF2-40B4-BE49-F238E27FC236}">
                <a16:creationId xmlns:a16="http://schemas.microsoft.com/office/drawing/2014/main" id="{2ECCF7BE-76FD-4AC6-A064-39FF1365AA5C}"/>
              </a:ext>
            </a:extLst>
          </p:cNvPr>
          <p:cNvSpPr txBox="1"/>
          <p:nvPr/>
        </p:nvSpPr>
        <p:spPr>
          <a:xfrm>
            <a:off x="756408" y="2032205"/>
            <a:ext cx="5981278" cy="3985619"/>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dirty="0"/>
              <a:t>¿</a:t>
            </a:r>
            <a:r>
              <a:rPr lang="en-US" dirty="0" err="1"/>
              <a:t>Medís</a:t>
            </a:r>
            <a:r>
              <a:rPr lang="en-US" dirty="0"/>
              <a:t> </a:t>
            </a:r>
            <a:r>
              <a:rPr lang="en-US" dirty="0" err="1"/>
              <a:t>habitualmente</a:t>
            </a:r>
            <a:r>
              <a:rPr lang="en-US" dirty="0"/>
              <a:t> </a:t>
            </a:r>
            <a:r>
              <a:rPr lang="en-US" dirty="0" err="1"/>
              <a:t>vuestro</a:t>
            </a:r>
            <a:r>
              <a:rPr lang="en-US" dirty="0"/>
              <a:t> </a:t>
            </a:r>
            <a:r>
              <a:rPr lang="en-US" dirty="0" err="1"/>
              <a:t>consumo</a:t>
            </a:r>
            <a:r>
              <a:rPr lang="en-US" dirty="0"/>
              <a:t> </a:t>
            </a:r>
            <a:r>
              <a:rPr lang="en-US" dirty="0" err="1"/>
              <a:t>energético</a:t>
            </a:r>
            <a:r>
              <a:rPr lang="en-US" dirty="0"/>
              <a:t>?</a:t>
            </a:r>
          </a:p>
          <a:p>
            <a:pPr marL="285750" indent="-228600">
              <a:lnSpc>
                <a:spcPct val="90000"/>
              </a:lnSpc>
              <a:spcAft>
                <a:spcPts val="600"/>
              </a:spcAft>
              <a:buFont typeface="Arial" panose="020B0604020202020204" pitchFamily="34" charset="0"/>
              <a:buChar char="•"/>
            </a:pPr>
            <a:r>
              <a:rPr lang="en-US" dirty="0"/>
              <a:t>¿</a:t>
            </a:r>
            <a:r>
              <a:rPr lang="en-US" dirty="0" err="1"/>
              <a:t>Habéis</a:t>
            </a:r>
            <a:r>
              <a:rPr lang="en-US" dirty="0"/>
              <a:t> </a:t>
            </a:r>
            <a:r>
              <a:rPr lang="en-US" dirty="0" err="1"/>
              <a:t>realizado</a:t>
            </a:r>
            <a:r>
              <a:rPr lang="en-US" dirty="0"/>
              <a:t> </a:t>
            </a:r>
            <a:r>
              <a:rPr lang="en-US" dirty="0" err="1"/>
              <a:t>auditorias</a:t>
            </a:r>
            <a:r>
              <a:rPr lang="en-US" dirty="0"/>
              <a:t> </a:t>
            </a:r>
            <a:r>
              <a:rPr lang="en-US" dirty="0" err="1"/>
              <a:t>energéticas</a:t>
            </a:r>
            <a:r>
              <a:rPr lang="en-US" dirty="0"/>
              <a:t>?</a:t>
            </a:r>
          </a:p>
          <a:p>
            <a:pPr marL="285750" indent="-228600">
              <a:lnSpc>
                <a:spcPct val="90000"/>
              </a:lnSpc>
              <a:spcAft>
                <a:spcPts val="600"/>
              </a:spcAft>
              <a:buFont typeface="Arial" panose="020B0604020202020204" pitchFamily="34" charset="0"/>
              <a:buChar char="•"/>
            </a:pPr>
            <a:r>
              <a:rPr lang="en-US" dirty="0"/>
              <a:t>¿</a:t>
            </a:r>
            <a:r>
              <a:rPr lang="en-US" dirty="0" err="1"/>
              <a:t>Habéis</a:t>
            </a:r>
            <a:r>
              <a:rPr lang="en-US" dirty="0"/>
              <a:t> </a:t>
            </a:r>
            <a:r>
              <a:rPr lang="en-US" dirty="0" err="1"/>
              <a:t>adoptado</a:t>
            </a:r>
            <a:r>
              <a:rPr lang="en-US" dirty="0"/>
              <a:t> </a:t>
            </a:r>
            <a:r>
              <a:rPr lang="en-US" dirty="0" err="1"/>
              <a:t>medidas</a:t>
            </a:r>
            <a:r>
              <a:rPr lang="en-US" dirty="0"/>
              <a:t> de </a:t>
            </a:r>
            <a:r>
              <a:rPr lang="en-US" dirty="0" err="1"/>
              <a:t>reducción</a:t>
            </a:r>
            <a:r>
              <a:rPr lang="en-US" dirty="0"/>
              <a:t> de </a:t>
            </a:r>
            <a:r>
              <a:rPr lang="en-US" dirty="0" err="1"/>
              <a:t>Alcance</a:t>
            </a:r>
            <a:r>
              <a:rPr lang="en-US" dirty="0"/>
              <a:t> 1?</a:t>
            </a:r>
          </a:p>
          <a:p>
            <a:pPr marL="285750" indent="-228600">
              <a:lnSpc>
                <a:spcPct val="90000"/>
              </a:lnSpc>
              <a:spcAft>
                <a:spcPts val="600"/>
              </a:spcAft>
              <a:buFont typeface="Arial" panose="020B0604020202020204" pitchFamily="34" charset="0"/>
              <a:buChar char="•"/>
            </a:pPr>
            <a:r>
              <a:rPr lang="en-US" dirty="0"/>
              <a:t>¿</a:t>
            </a:r>
            <a:r>
              <a:rPr lang="en-US" dirty="0" err="1"/>
              <a:t>Habéis</a:t>
            </a:r>
            <a:r>
              <a:rPr lang="en-US" dirty="0"/>
              <a:t> </a:t>
            </a:r>
            <a:r>
              <a:rPr lang="en-US" dirty="0" err="1"/>
              <a:t>introducido</a:t>
            </a:r>
            <a:r>
              <a:rPr lang="en-US" dirty="0"/>
              <a:t> un </a:t>
            </a:r>
            <a:r>
              <a:rPr lang="en-US" dirty="0" err="1"/>
              <a:t>enfoque</a:t>
            </a:r>
            <a:r>
              <a:rPr lang="en-US" dirty="0"/>
              <a:t> de </a:t>
            </a:r>
            <a:r>
              <a:rPr lang="en-US" dirty="0" err="1"/>
              <a:t>cadena</a:t>
            </a:r>
            <a:r>
              <a:rPr lang="en-US" dirty="0"/>
              <a:t> de valor con: </a:t>
            </a:r>
            <a:r>
              <a:rPr lang="en-US" dirty="0" err="1"/>
              <a:t>proveedores</a:t>
            </a:r>
            <a:r>
              <a:rPr lang="en-US" dirty="0"/>
              <a:t>, </a:t>
            </a:r>
            <a:r>
              <a:rPr lang="en-US" dirty="0" err="1"/>
              <a:t>clientes</a:t>
            </a:r>
            <a:r>
              <a:rPr lang="en-US" dirty="0"/>
              <a:t>, </a:t>
            </a:r>
            <a:r>
              <a:rPr lang="en-US" dirty="0" err="1"/>
              <a:t>plataformas</a:t>
            </a:r>
            <a:r>
              <a:rPr lang="en-US" dirty="0"/>
              <a:t> on-line, ¿</a:t>
            </a:r>
            <a:r>
              <a:rPr lang="en-US" dirty="0" err="1"/>
              <a:t>etc</a:t>
            </a:r>
            <a:r>
              <a:rPr lang="en-US" dirty="0"/>
              <a:t>?</a:t>
            </a:r>
          </a:p>
          <a:p>
            <a:pPr marL="285750" indent="-228600">
              <a:lnSpc>
                <a:spcPct val="90000"/>
              </a:lnSpc>
              <a:spcAft>
                <a:spcPts val="600"/>
              </a:spcAft>
              <a:buFont typeface="Arial" panose="020B0604020202020204" pitchFamily="34" charset="0"/>
              <a:buChar char="•"/>
            </a:pPr>
            <a:r>
              <a:rPr lang="en-US" dirty="0" err="1">
                <a:effectLst/>
              </a:rPr>
              <a:t>Clasifica</a:t>
            </a:r>
            <a:r>
              <a:rPr lang="en-US" dirty="0">
                <a:effectLst/>
              </a:rPr>
              <a:t> las </a:t>
            </a:r>
            <a:r>
              <a:rPr lang="en-US" dirty="0" err="1">
                <a:effectLst/>
              </a:rPr>
              <a:t>áreas</a:t>
            </a:r>
            <a:r>
              <a:rPr lang="en-US" dirty="0">
                <a:effectLst/>
              </a:rPr>
              <a:t> de mayor </a:t>
            </a:r>
            <a:r>
              <a:rPr lang="en-US" dirty="0" err="1">
                <a:effectLst/>
              </a:rPr>
              <a:t>consumo</a:t>
            </a:r>
            <a:r>
              <a:rPr lang="en-US" dirty="0">
                <a:effectLst/>
              </a:rPr>
              <a:t> </a:t>
            </a:r>
            <a:r>
              <a:rPr lang="en-US" dirty="0" err="1">
                <a:effectLst/>
              </a:rPr>
              <a:t>energético</a:t>
            </a:r>
            <a:r>
              <a:rPr lang="en-US" dirty="0">
                <a:effectLst/>
              </a:rPr>
              <a:t> de </a:t>
            </a:r>
            <a:r>
              <a:rPr lang="en-US" dirty="0" err="1">
                <a:effectLst/>
              </a:rPr>
              <a:t>vuestro</a:t>
            </a:r>
            <a:r>
              <a:rPr lang="en-US" dirty="0">
                <a:effectLst/>
              </a:rPr>
              <a:t> </a:t>
            </a:r>
            <a:r>
              <a:rPr lang="en-US" dirty="0" err="1">
                <a:effectLst/>
              </a:rPr>
              <a:t>negocio</a:t>
            </a:r>
            <a:r>
              <a:rPr lang="en-US" dirty="0">
                <a:effectLst/>
              </a:rPr>
              <a:t> de </a:t>
            </a:r>
            <a:r>
              <a:rPr lang="en-US" dirty="0" err="1">
                <a:effectLst/>
              </a:rPr>
              <a:t>acuerdo</a:t>
            </a:r>
            <a:r>
              <a:rPr lang="en-US" dirty="0">
                <a:effectLst/>
              </a:rPr>
              <a:t> a </a:t>
            </a:r>
            <a:r>
              <a:rPr lang="en-US" dirty="0" err="1">
                <a:effectLst/>
              </a:rPr>
              <a:t>su</a:t>
            </a:r>
            <a:r>
              <a:rPr lang="en-US" dirty="0">
                <a:effectLst/>
              </a:rPr>
              <a:t> </a:t>
            </a:r>
            <a:r>
              <a:rPr lang="en-US" dirty="0" err="1">
                <a:effectLst/>
              </a:rPr>
              <a:t>relevancia</a:t>
            </a:r>
            <a:r>
              <a:rPr lang="en-US" dirty="0">
                <a:effectLst/>
              </a:rPr>
              <a:t>: (</a:t>
            </a:r>
            <a:r>
              <a:rPr lang="en-US" dirty="0" err="1">
                <a:effectLst/>
              </a:rPr>
              <a:t>aquí</a:t>
            </a:r>
            <a:r>
              <a:rPr lang="en-US" dirty="0">
                <a:effectLst/>
              </a:rPr>
              <a:t> </a:t>
            </a:r>
            <a:r>
              <a:rPr lang="en-US" dirty="0" err="1">
                <a:effectLst/>
              </a:rPr>
              <a:t>podríamos</a:t>
            </a:r>
            <a:r>
              <a:rPr lang="en-US" dirty="0">
                <a:effectLst/>
              </a:rPr>
              <a:t> </a:t>
            </a:r>
            <a:r>
              <a:rPr lang="en-US" dirty="0" err="1">
                <a:effectLst/>
              </a:rPr>
              <a:t>ver</a:t>
            </a:r>
            <a:r>
              <a:rPr lang="en-US" dirty="0">
                <a:effectLst/>
              </a:rPr>
              <a:t> </a:t>
            </a:r>
            <a:r>
              <a:rPr lang="en-US" dirty="0" err="1">
                <a:effectLst/>
              </a:rPr>
              <a:t>si</a:t>
            </a:r>
            <a:r>
              <a:rPr lang="en-US" dirty="0">
                <a:effectLst/>
              </a:rPr>
              <a:t> </a:t>
            </a:r>
            <a:r>
              <a:rPr lang="en-US" dirty="0" err="1">
                <a:effectLst/>
              </a:rPr>
              <a:t>genérico</a:t>
            </a:r>
            <a:r>
              <a:rPr lang="en-US" dirty="0">
                <a:effectLst/>
              </a:rPr>
              <a:t> o </a:t>
            </a:r>
            <a:r>
              <a:rPr lang="en-US" dirty="0" err="1">
                <a:effectLst/>
              </a:rPr>
              <a:t>por</a:t>
            </a:r>
            <a:r>
              <a:rPr lang="en-US" dirty="0">
                <a:effectLst/>
              </a:rPr>
              <a:t> sector)</a:t>
            </a:r>
            <a:endParaRPr lang="en-US" dirty="0"/>
          </a:p>
          <a:p>
            <a:pPr lvl="1" indent="-228600">
              <a:lnSpc>
                <a:spcPct val="90000"/>
              </a:lnSpc>
              <a:spcAft>
                <a:spcPts val="600"/>
              </a:spcAft>
              <a:buFont typeface="Arial" panose="020B0604020202020204" pitchFamily="34" charset="0"/>
              <a:buChar char="•"/>
            </a:pPr>
            <a:r>
              <a:rPr lang="en-US" dirty="0"/>
              <a:t>A) </a:t>
            </a:r>
            <a:r>
              <a:rPr lang="en-US" dirty="0" err="1"/>
              <a:t>Calefacción</a:t>
            </a:r>
            <a:r>
              <a:rPr lang="en-US" dirty="0"/>
              <a:t>/</a:t>
            </a:r>
            <a:r>
              <a:rPr lang="en-US" dirty="0" err="1"/>
              <a:t>Refrigeración</a:t>
            </a:r>
            <a:r>
              <a:rPr lang="en-US" dirty="0"/>
              <a:t>.</a:t>
            </a:r>
          </a:p>
          <a:p>
            <a:pPr lvl="1" indent="-228600">
              <a:lnSpc>
                <a:spcPct val="90000"/>
              </a:lnSpc>
              <a:spcAft>
                <a:spcPts val="600"/>
              </a:spcAft>
              <a:buFont typeface="Arial" panose="020B0604020202020204" pitchFamily="34" charset="0"/>
              <a:buChar char="•"/>
            </a:pPr>
            <a:r>
              <a:rPr lang="en-US" dirty="0"/>
              <a:t>B) Agua caliente sanitaria (ACS).</a:t>
            </a:r>
          </a:p>
          <a:p>
            <a:pPr lvl="1" indent="-228600">
              <a:lnSpc>
                <a:spcPct val="90000"/>
              </a:lnSpc>
              <a:spcAft>
                <a:spcPts val="600"/>
              </a:spcAft>
              <a:buFont typeface="Arial" panose="020B0604020202020204" pitchFamily="34" charset="0"/>
              <a:buChar char="•"/>
            </a:pPr>
            <a:r>
              <a:rPr lang="en-US" dirty="0"/>
              <a:t>C) </a:t>
            </a:r>
            <a:r>
              <a:rPr lang="en-US" dirty="0" err="1"/>
              <a:t>Iluminación</a:t>
            </a:r>
            <a:r>
              <a:rPr lang="en-US" dirty="0"/>
              <a:t>.</a:t>
            </a:r>
          </a:p>
          <a:p>
            <a:pPr lvl="1" indent="-228600">
              <a:lnSpc>
                <a:spcPct val="90000"/>
              </a:lnSpc>
              <a:spcAft>
                <a:spcPts val="600"/>
              </a:spcAft>
              <a:buFont typeface="Arial" panose="020B0604020202020204" pitchFamily="34" charset="0"/>
              <a:buChar char="•"/>
            </a:pPr>
            <a:r>
              <a:rPr lang="en-US" dirty="0"/>
              <a:t>D) Cocina/</a:t>
            </a:r>
            <a:r>
              <a:rPr lang="en-US" dirty="0" err="1"/>
              <a:t>lavandería</a:t>
            </a:r>
            <a:r>
              <a:rPr lang="en-US" dirty="0"/>
              <a:t>.</a:t>
            </a:r>
          </a:p>
          <a:p>
            <a:pPr indent="-228600">
              <a:lnSpc>
                <a:spcPct val="90000"/>
              </a:lnSpc>
              <a:spcAft>
                <a:spcPts val="600"/>
              </a:spcAft>
              <a:buFont typeface="Arial" panose="020B0604020202020204" pitchFamily="34" charset="0"/>
              <a:buChar char="•"/>
            </a:pPr>
            <a:endParaRPr lang="en-US" dirty="0"/>
          </a:p>
        </p:txBody>
      </p:sp>
      <p:pic>
        <p:nvPicPr>
          <p:cNvPr id="6" name="Imagen 5">
            <a:extLst>
              <a:ext uri="{FF2B5EF4-FFF2-40B4-BE49-F238E27FC236}">
                <a16:creationId xmlns:a16="http://schemas.microsoft.com/office/drawing/2014/main" id="{A2A272A5-77AF-8421-B759-2CD113BD9C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8041064" y="6017824"/>
            <a:ext cx="2167507" cy="644796"/>
          </a:xfrm>
          <a:prstGeom prst="rect">
            <a:avLst/>
          </a:prstGeom>
          <a:noFill/>
        </p:spPr>
      </p:pic>
      <p:sp>
        <p:nvSpPr>
          <p:cNvPr id="5" name="Marcador de número de diapositiva 4">
            <a:extLst>
              <a:ext uri="{FF2B5EF4-FFF2-40B4-BE49-F238E27FC236}">
                <a16:creationId xmlns:a16="http://schemas.microsoft.com/office/drawing/2014/main" id="{0D662530-BE05-9C38-8682-DEEF74245AC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07CA9C71-7BAC-493D-8FE0-9A42846E5156}" type="slidenum">
              <a:rPr lang="en-US" smtClean="0">
                <a:solidFill>
                  <a:schemeClr val="tx1">
                    <a:tint val="75000"/>
                  </a:schemeClr>
                </a:solidFill>
              </a:rPr>
              <a:pPr>
                <a:spcAft>
                  <a:spcPts val="600"/>
                </a:spcAft>
              </a:pPr>
              <a:t>23</a:t>
            </a:fld>
            <a:endParaRPr lang="en-US">
              <a:solidFill>
                <a:schemeClr val="tx1">
                  <a:tint val="75000"/>
                </a:schemeClr>
              </a:solidFill>
            </a:endParaRPr>
          </a:p>
        </p:txBody>
      </p:sp>
      <p:sp>
        <p:nvSpPr>
          <p:cNvPr id="10" name="CuadroTexto 9">
            <a:extLst>
              <a:ext uri="{FF2B5EF4-FFF2-40B4-BE49-F238E27FC236}">
                <a16:creationId xmlns:a16="http://schemas.microsoft.com/office/drawing/2014/main" id="{C5F4B36E-B2DA-9960-FE68-40EC98449490}"/>
              </a:ext>
            </a:extLst>
          </p:cNvPr>
          <p:cNvSpPr txBox="1"/>
          <p:nvPr/>
        </p:nvSpPr>
        <p:spPr>
          <a:xfrm>
            <a:off x="7627041" y="1662873"/>
            <a:ext cx="2121030" cy="369332"/>
          </a:xfrm>
          <a:prstGeom prst="rect">
            <a:avLst/>
          </a:prstGeom>
          <a:noFill/>
        </p:spPr>
        <p:txBody>
          <a:bodyPr wrap="square" rtlCol="0">
            <a:spAutoFit/>
          </a:bodyPr>
          <a:lstStyle/>
          <a:p>
            <a:r>
              <a:rPr lang="es-ES" dirty="0"/>
              <a:t>Cómo acceder:</a:t>
            </a:r>
          </a:p>
        </p:txBody>
      </p:sp>
      <p:sp>
        <p:nvSpPr>
          <p:cNvPr id="13" name="CuadroTexto 12">
            <a:extLst>
              <a:ext uri="{FF2B5EF4-FFF2-40B4-BE49-F238E27FC236}">
                <a16:creationId xmlns:a16="http://schemas.microsoft.com/office/drawing/2014/main" id="{0D339C13-F47E-C9E6-BB17-D4BDB24C563D}"/>
              </a:ext>
            </a:extLst>
          </p:cNvPr>
          <p:cNvSpPr txBox="1"/>
          <p:nvPr/>
        </p:nvSpPr>
        <p:spPr>
          <a:xfrm>
            <a:off x="7627041" y="5033586"/>
            <a:ext cx="4168218" cy="369332"/>
          </a:xfrm>
          <a:prstGeom prst="rect">
            <a:avLst/>
          </a:prstGeom>
          <a:noFill/>
        </p:spPr>
        <p:txBody>
          <a:bodyPr wrap="square">
            <a:spAutoFit/>
          </a:bodyPr>
          <a:lstStyle/>
          <a:p>
            <a:r>
              <a:rPr lang="es-ES" dirty="0"/>
              <a:t>Menti.com – código 8149 7752</a:t>
            </a:r>
          </a:p>
        </p:txBody>
      </p:sp>
      <p:pic>
        <p:nvPicPr>
          <p:cNvPr id="14" name="Immagine 4" descr="Immagine che contiene Carattere, logo, simbolo, Elementi grafici&#10;&#10;Descrizione generata automaticamente">
            <a:extLst>
              <a:ext uri="{FF2B5EF4-FFF2-40B4-BE49-F238E27FC236}">
                <a16:creationId xmlns:a16="http://schemas.microsoft.com/office/drawing/2014/main" id="{074A6337-24BF-FA5E-01B2-8B55FE07AAD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08572" y="35085"/>
            <a:ext cx="1213866" cy="1213866"/>
          </a:xfrm>
          <a:prstGeom prst="rect">
            <a:avLst/>
          </a:prstGeom>
        </p:spPr>
      </p:pic>
      <p:pic>
        <p:nvPicPr>
          <p:cNvPr id="1026" name="Picture 2">
            <a:extLst>
              <a:ext uri="{FF2B5EF4-FFF2-40B4-BE49-F238E27FC236}">
                <a16:creationId xmlns:a16="http://schemas.microsoft.com/office/drawing/2014/main" id="{33EE5811-604D-87DB-E72D-CCC982EDC0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1309" y="2246524"/>
            <a:ext cx="2617799" cy="2617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415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Carattere, logo, simbolo, Elementi grafici&#10;&#10;Descrizione generata automaticamente">
            <a:extLst>
              <a:ext uri="{FF2B5EF4-FFF2-40B4-BE49-F238E27FC236}">
                <a16:creationId xmlns:a16="http://schemas.microsoft.com/office/drawing/2014/main" id="{4BDE00BB-B406-C248-96A0-EE3FB4E4CD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08572" y="35085"/>
            <a:ext cx="1213866" cy="1213866"/>
          </a:xfrm>
          <a:prstGeom prst="rect">
            <a:avLst/>
          </a:prstGeom>
        </p:spPr>
      </p:pic>
      <p:sp>
        <p:nvSpPr>
          <p:cNvPr id="7" name="Título 6">
            <a:extLst>
              <a:ext uri="{FF2B5EF4-FFF2-40B4-BE49-F238E27FC236}">
                <a16:creationId xmlns:a16="http://schemas.microsoft.com/office/drawing/2014/main" id="{4C4C4588-9857-6593-8755-62468946E42D}"/>
              </a:ext>
            </a:extLst>
          </p:cNvPr>
          <p:cNvSpPr txBox="1">
            <a:spLocks/>
          </p:cNvSpPr>
          <p:nvPr/>
        </p:nvSpPr>
        <p:spPr>
          <a:xfrm>
            <a:off x="769562" y="200024"/>
            <a:ext cx="9331510" cy="732155"/>
          </a:xfrm>
          <a:prstGeom prst="rect">
            <a:avLst/>
          </a:prstGeom>
        </p:spPr>
        <p:txBody>
          <a:bodyPr vert="horz" lIns="82296" tIns="41148" rIns="82296" bIns="4114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ES" sz="2400" b="1" spc="-5" dirty="0">
                <a:solidFill>
                  <a:srgbClr val="154097"/>
                </a:solidFill>
                <a:latin typeface="Montserrat" panose="020B0604020202020204" charset="0"/>
                <a:cs typeface="+mn-cs"/>
              </a:rPr>
              <a:t>4- Distribución del consumo energético en actividades HORECA</a:t>
            </a:r>
          </a:p>
        </p:txBody>
      </p:sp>
      <p:sp>
        <p:nvSpPr>
          <p:cNvPr id="3" name="Rectangle 2">
            <a:extLst>
              <a:ext uri="{FF2B5EF4-FFF2-40B4-BE49-F238E27FC236}">
                <a16:creationId xmlns:a16="http://schemas.microsoft.com/office/drawing/2014/main" id="{B62C6507-D6FE-9EAF-0547-8E92F5573FC1}"/>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6" name="Rectangle 3">
            <a:extLst>
              <a:ext uri="{FF2B5EF4-FFF2-40B4-BE49-F238E27FC236}">
                <a16:creationId xmlns:a16="http://schemas.microsoft.com/office/drawing/2014/main" id="{908D8E17-09F2-7078-80FB-DF428732B874}"/>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8" name="Rectangle 4">
            <a:extLst>
              <a:ext uri="{FF2B5EF4-FFF2-40B4-BE49-F238E27FC236}">
                <a16:creationId xmlns:a16="http://schemas.microsoft.com/office/drawing/2014/main" id="{43F9390E-36DC-61D6-9208-3F4AEA2A8FD3}"/>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9" name="CuadroTexto 8">
            <a:extLst>
              <a:ext uri="{FF2B5EF4-FFF2-40B4-BE49-F238E27FC236}">
                <a16:creationId xmlns:a16="http://schemas.microsoft.com/office/drawing/2014/main" id="{78DB6EEA-B5FE-4F33-9A3A-DBBED6CC39F5}"/>
              </a:ext>
            </a:extLst>
          </p:cNvPr>
          <p:cNvSpPr txBox="1"/>
          <p:nvPr/>
        </p:nvSpPr>
        <p:spPr>
          <a:xfrm>
            <a:off x="826999" y="5929850"/>
            <a:ext cx="6532558" cy="258532"/>
          </a:xfrm>
          <a:prstGeom prst="rect">
            <a:avLst/>
          </a:prstGeom>
          <a:noFill/>
        </p:spPr>
        <p:txBody>
          <a:bodyPr wrap="none" rtlCol="0">
            <a:spAutoFit/>
          </a:bodyPr>
          <a:lstStyle/>
          <a:p>
            <a:r>
              <a:rPr lang="es-ES" sz="1080"/>
              <a:t>Fuente: HOSTELTUR (</a:t>
            </a:r>
            <a:r>
              <a:rPr lang="es-ES" sz="1080" u="sng">
                <a:solidFill>
                  <a:srgbClr val="467886"/>
                </a:solidFill>
                <a:ea typeface="Aptos" panose="020B0004020202020204" pitchFamily="34" charset="0"/>
                <a:cs typeface="Times New Roman" panose="02020603050405020304" pitchFamily="18" charset="0"/>
                <a:hlinkClick r:id="rId4"/>
              </a:rPr>
              <a:t>https://www.hosteltur.com/121300_asi-consumen-energia-hoteles-espanoles.html</a:t>
            </a:r>
            <a:r>
              <a:rPr lang="es-ES" sz="1080" u="sng">
                <a:solidFill>
                  <a:srgbClr val="467886"/>
                </a:solidFill>
                <a:ea typeface="Aptos" panose="020B0004020202020204" pitchFamily="34" charset="0"/>
                <a:cs typeface="Times New Roman" panose="02020603050405020304" pitchFamily="18" charset="0"/>
              </a:rPr>
              <a:t>)</a:t>
            </a:r>
            <a:endParaRPr lang="es-ES" sz="1080"/>
          </a:p>
        </p:txBody>
      </p:sp>
      <p:sp>
        <p:nvSpPr>
          <p:cNvPr id="10" name="CuadroTexto 9">
            <a:extLst>
              <a:ext uri="{FF2B5EF4-FFF2-40B4-BE49-F238E27FC236}">
                <a16:creationId xmlns:a16="http://schemas.microsoft.com/office/drawing/2014/main" id="{D4CC71FB-5909-6F06-0283-F231E46A2002}"/>
              </a:ext>
            </a:extLst>
          </p:cNvPr>
          <p:cNvSpPr txBox="1"/>
          <p:nvPr/>
        </p:nvSpPr>
        <p:spPr>
          <a:xfrm>
            <a:off x="7368846" y="2008023"/>
            <a:ext cx="3996157" cy="4081117"/>
          </a:xfrm>
          <a:prstGeom prst="rect">
            <a:avLst/>
          </a:prstGeom>
          <a:noFill/>
        </p:spPr>
        <p:txBody>
          <a:bodyPr wrap="square" rtlCol="0">
            <a:spAutoFit/>
          </a:bodyPr>
          <a:lstStyle/>
          <a:p>
            <a:r>
              <a:rPr lang="es-ES" sz="1620" dirty="0">
                <a:latin typeface="+mj-lt"/>
              </a:rPr>
              <a:t>El </a:t>
            </a:r>
            <a:r>
              <a:rPr lang="es-ES" sz="1620" b="1" dirty="0">
                <a:latin typeface="+mj-lt"/>
              </a:rPr>
              <a:t>consumo </a:t>
            </a:r>
            <a:r>
              <a:rPr lang="es-ES" sz="1620" dirty="0">
                <a:latin typeface="+mj-lt"/>
              </a:rPr>
              <a:t>de energía total (electricidad y gas/fuel) en cada </a:t>
            </a:r>
            <a:r>
              <a:rPr lang="es-ES" sz="1620" b="1" dirty="0">
                <a:latin typeface="+mj-lt"/>
              </a:rPr>
              <a:t>hotel depende de diversos factores: ubicación, categoría, servicios disponibles, etc. Por ello, los porcentajes de consumo varían entre fuentes.</a:t>
            </a:r>
          </a:p>
          <a:p>
            <a:endParaRPr lang="es-ES" sz="1620" dirty="0">
              <a:latin typeface="+mj-lt"/>
            </a:endParaRPr>
          </a:p>
          <a:p>
            <a:r>
              <a:rPr lang="es-ES" sz="1620" dirty="0">
                <a:latin typeface="+mj-lt"/>
              </a:rPr>
              <a:t>En general, cualitativamente, los consumos principales coinciden y son:</a:t>
            </a:r>
          </a:p>
          <a:p>
            <a:pPr marL="257175" indent="-257175">
              <a:buFont typeface="Arial" panose="020B0604020202020204" pitchFamily="34" charset="0"/>
              <a:buChar char="•"/>
            </a:pPr>
            <a:r>
              <a:rPr lang="es-ES" sz="1620" dirty="0">
                <a:latin typeface="+mj-lt"/>
              </a:rPr>
              <a:t>Calefacción/Refrigeración</a:t>
            </a:r>
          </a:p>
          <a:p>
            <a:pPr marL="257175" indent="-257175">
              <a:buFont typeface="Arial" panose="020B0604020202020204" pitchFamily="34" charset="0"/>
              <a:buChar char="•"/>
            </a:pPr>
            <a:r>
              <a:rPr lang="es-ES" sz="1620" dirty="0">
                <a:latin typeface="+mj-lt"/>
              </a:rPr>
              <a:t>Agua caliente sanitaria (ACS)</a:t>
            </a:r>
          </a:p>
          <a:p>
            <a:pPr marL="257175" indent="-257175">
              <a:buFont typeface="Arial" panose="020B0604020202020204" pitchFamily="34" charset="0"/>
              <a:buChar char="•"/>
            </a:pPr>
            <a:r>
              <a:rPr lang="es-ES" sz="1620" dirty="0">
                <a:latin typeface="+mj-lt"/>
              </a:rPr>
              <a:t>Iluminación</a:t>
            </a:r>
          </a:p>
          <a:p>
            <a:pPr marL="257175" indent="-257175">
              <a:buFont typeface="Arial" panose="020B0604020202020204" pitchFamily="34" charset="0"/>
              <a:buChar char="•"/>
            </a:pPr>
            <a:r>
              <a:rPr lang="es-ES" sz="1620" dirty="0">
                <a:latin typeface="+mj-lt"/>
              </a:rPr>
              <a:t>Cocina/lavandería</a:t>
            </a:r>
          </a:p>
          <a:p>
            <a:pPr marL="257175" indent="-257175">
              <a:buFont typeface="Arial" panose="020B0604020202020204" pitchFamily="34" charset="0"/>
              <a:buChar char="•"/>
            </a:pPr>
            <a:r>
              <a:rPr lang="es-ES" sz="1620" dirty="0">
                <a:latin typeface="+mj-lt"/>
              </a:rPr>
              <a:t>Otros equipos eléctricos (ascensores, electrodomésticos, equipos informáticos, </a:t>
            </a:r>
            <a:r>
              <a:rPr lang="es-ES" sz="1620" dirty="0" err="1">
                <a:latin typeface="+mj-lt"/>
              </a:rPr>
              <a:t>etc</a:t>
            </a:r>
            <a:r>
              <a:rPr lang="es-ES" sz="1620" dirty="0">
                <a:latin typeface="+mj-lt"/>
              </a:rPr>
              <a:t>)</a:t>
            </a:r>
          </a:p>
          <a:p>
            <a:r>
              <a:rPr lang="es-ES" sz="1620" dirty="0">
                <a:latin typeface="+mj-lt"/>
              </a:rPr>
              <a:t> </a:t>
            </a:r>
          </a:p>
        </p:txBody>
      </p:sp>
      <p:sp>
        <p:nvSpPr>
          <p:cNvPr id="11" name="CuadroTexto 10">
            <a:extLst>
              <a:ext uri="{FF2B5EF4-FFF2-40B4-BE49-F238E27FC236}">
                <a16:creationId xmlns:a16="http://schemas.microsoft.com/office/drawing/2014/main" id="{4B37F9AC-2D82-1DF9-86E0-BDAECE573A88}"/>
              </a:ext>
            </a:extLst>
          </p:cNvPr>
          <p:cNvSpPr txBox="1"/>
          <p:nvPr/>
        </p:nvSpPr>
        <p:spPr>
          <a:xfrm>
            <a:off x="2115539" y="1008885"/>
            <a:ext cx="3019866" cy="480131"/>
          </a:xfrm>
          <a:prstGeom prst="rect">
            <a:avLst/>
          </a:prstGeom>
          <a:noFill/>
        </p:spPr>
        <p:txBody>
          <a:bodyPr wrap="none" rtlCol="0">
            <a:spAutoFit/>
          </a:bodyPr>
          <a:lstStyle/>
          <a:p>
            <a:r>
              <a:rPr lang="es-ES" sz="2520" b="1" dirty="0">
                <a:solidFill>
                  <a:srgbClr val="C00000"/>
                </a:solidFill>
                <a:latin typeface="+mj-lt"/>
              </a:rPr>
              <a:t>HOTELES- Alcance 1</a:t>
            </a:r>
          </a:p>
        </p:txBody>
      </p:sp>
      <p:graphicFrame>
        <p:nvGraphicFramePr>
          <p:cNvPr id="12" name="Gráfico 11">
            <a:extLst>
              <a:ext uri="{FF2B5EF4-FFF2-40B4-BE49-F238E27FC236}">
                <a16:creationId xmlns:a16="http://schemas.microsoft.com/office/drawing/2014/main" id="{387109B8-CF32-F8AC-F949-71D309FF4346}"/>
              </a:ext>
            </a:extLst>
          </p:cNvPr>
          <p:cNvGraphicFramePr>
            <a:graphicFrameLocks/>
          </p:cNvGraphicFramePr>
          <p:nvPr>
            <p:extLst>
              <p:ext uri="{D42A27DB-BD31-4B8C-83A1-F6EECF244321}">
                <p14:modId xmlns:p14="http://schemas.microsoft.com/office/powerpoint/2010/main" val="4113714172"/>
              </p:ext>
            </p:extLst>
          </p:nvPr>
        </p:nvGraphicFramePr>
        <p:xfrm>
          <a:off x="826998" y="1573139"/>
          <a:ext cx="6541848" cy="4160367"/>
        </p:xfrm>
        <a:graphic>
          <a:graphicData uri="http://schemas.openxmlformats.org/drawingml/2006/chart">
            <c:chart xmlns:c="http://schemas.openxmlformats.org/drawingml/2006/chart" xmlns:r="http://schemas.openxmlformats.org/officeDocument/2006/relationships" r:id="rId5"/>
          </a:graphicData>
        </a:graphic>
      </p:graphicFrame>
      <p:sp>
        <p:nvSpPr>
          <p:cNvPr id="13" name="Marcador de número de diapositiva 12">
            <a:extLst>
              <a:ext uri="{FF2B5EF4-FFF2-40B4-BE49-F238E27FC236}">
                <a16:creationId xmlns:a16="http://schemas.microsoft.com/office/drawing/2014/main" id="{B94A3623-81D3-25DA-35D1-0801D2AEBCBE}"/>
              </a:ext>
            </a:extLst>
          </p:cNvPr>
          <p:cNvSpPr>
            <a:spLocks noGrp="1"/>
          </p:cNvSpPr>
          <p:nvPr>
            <p:ph type="sldNum" sz="quarter" idx="12"/>
          </p:nvPr>
        </p:nvSpPr>
        <p:spPr/>
        <p:txBody>
          <a:bodyPr/>
          <a:lstStyle/>
          <a:p>
            <a:fld id="{07CA9C71-7BAC-493D-8FE0-9A42846E5156}" type="slidenum">
              <a:rPr lang="es-ES" smtClean="0"/>
              <a:t>24</a:t>
            </a:fld>
            <a:endParaRPr lang="es-ES"/>
          </a:p>
        </p:txBody>
      </p:sp>
      <p:pic>
        <p:nvPicPr>
          <p:cNvPr id="14" name="Imagen 13">
            <a:extLst>
              <a:ext uri="{FF2B5EF4-FFF2-40B4-BE49-F238E27FC236}">
                <a16:creationId xmlns:a16="http://schemas.microsoft.com/office/drawing/2014/main" id="{49E7C2EF-C24D-7429-08DE-2B9E71F77E0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98813" y="6277530"/>
            <a:ext cx="1500461" cy="443945"/>
          </a:xfrm>
          <a:prstGeom prst="rect">
            <a:avLst/>
          </a:prstGeom>
          <a:noFill/>
          <a:ln>
            <a:noFill/>
          </a:ln>
          <a:effectLst/>
        </p:spPr>
      </p:pic>
    </p:spTree>
    <p:extLst>
      <p:ext uri="{BB962C8B-B14F-4D97-AF65-F5344CB8AC3E}">
        <p14:creationId xmlns:p14="http://schemas.microsoft.com/office/powerpoint/2010/main" val="20900547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Carattere, logo, simbolo, Elementi grafici&#10;&#10;Descrizione generata automaticamente">
            <a:extLst>
              <a:ext uri="{FF2B5EF4-FFF2-40B4-BE49-F238E27FC236}">
                <a16:creationId xmlns:a16="http://schemas.microsoft.com/office/drawing/2014/main" id="{4BDE00BB-B406-C248-96A0-EE3FB4E4CD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08572" y="35085"/>
            <a:ext cx="1213866" cy="1213866"/>
          </a:xfrm>
          <a:prstGeom prst="rect">
            <a:avLst/>
          </a:prstGeom>
        </p:spPr>
      </p:pic>
      <p:sp>
        <p:nvSpPr>
          <p:cNvPr id="3" name="Rectangle 2">
            <a:extLst>
              <a:ext uri="{FF2B5EF4-FFF2-40B4-BE49-F238E27FC236}">
                <a16:creationId xmlns:a16="http://schemas.microsoft.com/office/drawing/2014/main" id="{B62C6507-D6FE-9EAF-0547-8E92F5573FC1}"/>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6" name="Rectangle 3">
            <a:extLst>
              <a:ext uri="{FF2B5EF4-FFF2-40B4-BE49-F238E27FC236}">
                <a16:creationId xmlns:a16="http://schemas.microsoft.com/office/drawing/2014/main" id="{908D8E17-09F2-7078-80FB-DF428732B874}"/>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8" name="Rectangle 4">
            <a:extLst>
              <a:ext uri="{FF2B5EF4-FFF2-40B4-BE49-F238E27FC236}">
                <a16:creationId xmlns:a16="http://schemas.microsoft.com/office/drawing/2014/main" id="{43F9390E-36DC-61D6-9208-3F4AEA2A8FD3}"/>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9" name="CuadroTexto 8">
            <a:extLst>
              <a:ext uri="{FF2B5EF4-FFF2-40B4-BE49-F238E27FC236}">
                <a16:creationId xmlns:a16="http://schemas.microsoft.com/office/drawing/2014/main" id="{78DB6EEA-B5FE-4F33-9A3A-DBBED6CC39F5}"/>
              </a:ext>
            </a:extLst>
          </p:cNvPr>
          <p:cNvSpPr txBox="1"/>
          <p:nvPr/>
        </p:nvSpPr>
        <p:spPr>
          <a:xfrm>
            <a:off x="912805" y="5945921"/>
            <a:ext cx="5928226" cy="424732"/>
          </a:xfrm>
          <a:prstGeom prst="rect">
            <a:avLst/>
          </a:prstGeom>
          <a:noFill/>
        </p:spPr>
        <p:txBody>
          <a:bodyPr wrap="none" rtlCol="0">
            <a:spAutoFit/>
          </a:bodyPr>
          <a:lstStyle/>
          <a:p>
            <a:pPr algn="ctr"/>
            <a:r>
              <a:rPr lang="es-ES" sz="1080"/>
              <a:t>Fuente: </a:t>
            </a:r>
            <a:r>
              <a:rPr lang="es-ES" sz="1080">
                <a:solidFill>
                  <a:srgbClr val="192162"/>
                </a:solidFill>
              </a:rPr>
              <a:t>Guía útil de ahorro energético para </a:t>
            </a:r>
            <a:r>
              <a:rPr lang="es-ES" sz="1080" err="1">
                <a:solidFill>
                  <a:srgbClr val="192162"/>
                </a:solidFill>
              </a:rPr>
              <a:t>Horeca</a:t>
            </a:r>
            <a:r>
              <a:rPr lang="es-ES" sz="1080"/>
              <a:t> – JUSTA ENERGÍA </a:t>
            </a:r>
          </a:p>
          <a:p>
            <a:pPr algn="ctr"/>
            <a:r>
              <a:rPr lang="es-ES" sz="1080"/>
              <a:t>(</a:t>
            </a:r>
            <a:r>
              <a:rPr lang="es-ES" sz="1080" u="sng">
                <a:solidFill>
                  <a:srgbClr val="467886"/>
                </a:solidFill>
                <a:ea typeface="Aptos" panose="020B0004020202020204" pitchFamily="34" charset="0"/>
                <a:cs typeface="Times New Roman" panose="02020603050405020304" pitchFamily="18" charset="0"/>
              </a:rPr>
              <a:t>https://justaenergia.com/wp-content/uploads/2020/07/guia-util-ahorro-energetico-horeca.pdf)</a:t>
            </a:r>
            <a:endParaRPr lang="es-ES" sz="1080"/>
          </a:p>
        </p:txBody>
      </p:sp>
      <p:sp>
        <p:nvSpPr>
          <p:cNvPr id="10" name="CuadroTexto 9">
            <a:extLst>
              <a:ext uri="{FF2B5EF4-FFF2-40B4-BE49-F238E27FC236}">
                <a16:creationId xmlns:a16="http://schemas.microsoft.com/office/drawing/2014/main" id="{D4CC71FB-5909-6F06-0283-F231E46A2002}"/>
              </a:ext>
            </a:extLst>
          </p:cNvPr>
          <p:cNvSpPr txBox="1"/>
          <p:nvPr/>
        </p:nvSpPr>
        <p:spPr>
          <a:xfrm>
            <a:off x="7368846" y="2008023"/>
            <a:ext cx="3996157" cy="3831818"/>
          </a:xfrm>
          <a:prstGeom prst="rect">
            <a:avLst/>
          </a:prstGeom>
          <a:noFill/>
        </p:spPr>
        <p:txBody>
          <a:bodyPr wrap="square" rtlCol="0">
            <a:spAutoFit/>
          </a:bodyPr>
          <a:lstStyle/>
          <a:p>
            <a:r>
              <a:rPr lang="es-ES" sz="1620" dirty="0">
                <a:latin typeface="+mj-lt"/>
              </a:rPr>
              <a:t>El consumo de energía total (electricidad y gas/fuel) en cada </a:t>
            </a:r>
            <a:r>
              <a:rPr lang="es-ES" sz="1620" b="1" dirty="0">
                <a:latin typeface="+mj-lt"/>
              </a:rPr>
              <a:t>restaurante depende de diversos factores: ubicación, categoría, servicios disponibles</a:t>
            </a:r>
            <a:r>
              <a:rPr lang="es-ES" sz="1620" dirty="0">
                <a:latin typeface="+mj-lt"/>
              </a:rPr>
              <a:t>, etc. Por ello, los porcentajes varían entre fuentes.</a:t>
            </a:r>
          </a:p>
          <a:p>
            <a:endParaRPr lang="es-ES" sz="1620" dirty="0">
              <a:latin typeface="+mj-lt"/>
            </a:endParaRPr>
          </a:p>
          <a:p>
            <a:r>
              <a:rPr lang="es-ES" sz="1620" dirty="0">
                <a:latin typeface="+mj-lt"/>
              </a:rPr>
              <a:t>En general, cualitativamente, los consumos principales coinciden y son:</a:t>
            </a:r>
          </a:p>
          <a:p>
            <a:pPr marL="257175" indent="-257175">
              <a:buFont typeface="Arial" panose="020B0604020202020204" pitchFamily="34" charset="0"/>
              <a:buChar char="•"/>
            </a:pPr>
            <a:r>
              <a:rPr lang="es-ES" sz="1620" dirty="0">
                <a:latin typeface="+mj-lt"/>
              </a:rPr>
              <a:t>Equipamiento de cocina, especialmente extracción de aire</a:t>
            </a:r>
          </a:p>
          <a:p>
            <a:pPr marL="257175" indent="-257175">
              <a:buFont typeface="Arial" panose="020B0604020202020204" pitchFamily="34" charset="0"/>
              <a:buChar char="•"/>
            </a:pPr>
            <a:r>
              <a:rPr lang="es-ES" sz="1620" dirty="0">
                <a:latin typeface="+mj-lt"/>
              </a:rPr>
              <a:t>Calefacción/Refrigeración</a:t>
            </a:r>
          </a:p>
          <a:p>
            <a:pPr marL="257175" indent="-257175">
              <a:buFont typeface="Arial" panose="020B0604020202020204" pitchFamily="34" charset="0"/>
              <a:buChar char="•"/>
            </a:pPr>
            <a:r>
              <a:rPr lang="es-ES" sz="1620" dirty="0">
                <a:latin typeface="+mj-lt"/>
              </a:rPr>
              <a:t>Iluminación</a:t>
            </a:r>
          </a:p>
          <a:p>
            <a:pPr marL="257175" indent="-257175">
              <a:buFont typeface="Arial" panose="020B0604020202020204" pitchFamily="34" charset="0"/>
              <a:buChar char="•"/>
            </a:pPr>
            <a:r>
              <a:rPr lang="es-ES" sz="1620" dirty="0">
                <a:latin typeface="+mj-lt"/>
              </a:rPr>
              <a:t>Otros (agua caliente sanitaria, refrigeración de alimentos, </a:t>
            </a:r>
            <a:r>
              <a:rPr lang="es-ES" sz="1620" dirty="0" err="1">
                <a:latin typeface="+mj-lt"/>
              </a:rPr>
              <a:t>etc</a:t>
            </a:r>
            <a:r>
              <a:rPr lang="es-ES" sz="1620" dirty="0">
                <a:latin typeface="+mj-lt"/>
              </a:rPr>
              <a:t>)</a:t>
            </a:r>
          </a:p>
          <a:p>
            <a:r>
              <a:rPr lang="es-ES" sz="1620" dirty="0">
                <a:latin typeface="+mj-lt"/>
              </a:rPr>
              <a:t> </a:t>
            </a:r>
          </a:p>
        </p:txBody>
      </p:sp>
      <p:sp>
        <p:nvSpPr>
          <p:cNvPr id="11" name="CuadroTexto 10">
            <a:extLst>
              <a:ext uri="{FF2B5EF4-FFF2-40B4-BE49-F238E27FC236}">
                <a16:creationId xmlns:a16="http://schemas.microsoft.com/office/drawing/2014/main" id="{4B37F9AC-2D82-1DF9-86E0-BDAECE573A88}"/>
              </a:ext>
            </a:extLst>
          </p:cNvPr>
          <p:cNvSpPr txBox="1"/>
          <p:nvPr/>
        </p:nvSpPr>
        <p:spPr>
          <a:xfrm>
            <a:off x="1465704" y="1202896"/>
            <a:ext cx="3969613" cy="480131"/>
          </a:xfrm>
          <a:prstGeom prst="rect">
            <a:avLst/>
          </a:prstGeom>
          <a:noFill/>
        </p:spPr>
        <p:txBody>
          <a:bodyPr wrap="none" rtlCol="0">
            <a:spAutoFit/>
          </a:bodyPr>
          <a:lstStyle/>
          <a:p>
            <a:r>
              <a:rPr lang="es-ES" sz="2520" b="1" dirty="0">
                <a:solidFill>
                  <a:srgbClr val="C00000"/>
                </a:solidFill>
                <a:latin typeface="+mj-lt"/>
              </a:rPr>
              <a:t>RESTAURANTES- Alcance 1</a:t>
            </a:r>
          </a:p>
        </p:txBody>
      </p:sp>
      <p:graphicFrame>
        <p:nvGraphicFramePr>
          <p:cNvPr id="13" name="Gráfico 12">
            <a:extLst>
              <a:ext uri="{FF2B5EF4-FFF2-40B4-BE49-F238E27FC236}">
                <a16:creationId xmlns:a16="http://schemas.microsoft.com/office/drawing/2014/main" id="{EA99BA48-F3BD-3393-83D4-EB01D375B8BB}"/>
              </a:ext>
            </a:extLst>
          </p:cNvPr>
          <p:cNvGraphicFramePr>
            <a:graphicFrameLocks/>
          </p:cNvGraphicFramePr>
          <p:nvPr>
            <p:extLst>
              <p:ext uri="{D42A27DB-BD31-4B8C-83A1-F6EECF244321}">
                <p14:modId xmlns:p14="http://schemas.microsoft.com/office/powerpoint/2010/main" val="2704223952"/>
              </p:ext>
            </p:extLst>
          </p:nvPr>
        </p:nvGraphicFramePr>
        <p:xfrm>
          <a:off x="684810" y="1675327"/>
          <a:ext cx="6613695" cy="4270594"/>
        </p:xfrm>
        <a:graphic>
          <a:graphicData uri="http://schemas.openxmlformats.org/drawingml/2006/chart">
            <c:chart xmlns:c="http://schemas.openxmlformats.org/drawingml/2006/chart" xmlns:r="http://schemas.openxmlformats.org/officeDocument/2006/relationships" r:id="rId4"/>
          </a:graphicData>
        </a:graphic>
      </p:graphicFrame>
      <p:sp>
        <p:nvSpPr>
          <p:cNvPr id="7" name="Título 6">
            <a:extLst>
              <a:ext uri="{FF2B5EF4-FFF2-40B4-BE49-F238E27FC236}">
                <a16:creationId xmlns:a16="http://schemas.microsoft.com/office/drawing/2014/main" id="{CA8EB305-BCA3-0527-E3DA-21B976B0B43B}"/>
              </a:ext>
            </a:extLst>
          </p:cNvPr>
          <p:cNvSpPr txBox="1">
            <a:spLocks/>
          </p:cNvSpPr>
          <p:nvPr/>
        </p:nvSpPr>
        <p:spPr>
          <a:xfrm>
            <a:off x="769562" y="200024"/>
            <a:ext cx="9331510" cy="732155"/>
          </a:xfrm>
          <a:prstGeom prst="rect">
            <a:avLst/>
          </a:prstGeom>
        </p:spPr>
        <p:txBody>
          <a:bodyPr vert="horz" lIns="82296" tIns="41148" rIns="82296" bIns="4114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ES" sz="2400" b="1" spc="-5" dirty="0">
                <a:solidFill>
                  <a:srgbClr val="154097"/>
                </a:solidFill>
                <a:latin typeface="Montserrat" panose="020B0604020202020204" charset="0"/>
                <a:cs typeface="+mn-cs"/>
              </a:rPr>
              <a:t>4- Distribución del consumo energético en actividades HORECA</a:t>
            </a:r>
          </a:p>
        </p:txBody>
      </p:sp>
      <p:sp>
        <p:nvSpPr>
          <p:cNvPr id="12" name="Marcador de número de diapositiva 11">
            <a:extLst>
              <a:ext uri="{FF2B5EF4-FFF2-40B4-BE49-F238E27FC236}">
                <a16:creationId xmlns:a16="http://schemas.microsoft.com/office/drawing/2014/main" id="{9A02E0E6-F008-5027-5036-5B0B5E4B04EE}"/>
              </a:ext>
            </a:extLst>
          </p:cNvPr>
          <p:cNvSpPr>
            <a:spLocks noGrp="1"/>
          </p:cNvSpPr>
          <p:nvPr>
            <p:ph type="sldNum" sz="quarter" idx="12"/>
          </p:nvPr>
        </p:nvSpPr>
        <p:spPr/>
        <p:txBody>
          <a:bodyPr/>
          <a:lstStyle/>
          <a:p>
            <a:fld id="{07CA9C71-7BAC-493D-8FE0-9A42846E5156}" type="slidenum">
              <a:rPr lang="es-ES" smtClean="0"/>
              <a:t>25</a:t>
            </a:fld>
            <a:endParaRPr lang="es-ES"/>
          </a:p>
        </p:txBody>
      </p:sp>
      <p:pic>
        <p:nvPicPr>
          <p:cNvPr id="14" name="Imagen 13">
            <a:extLst>
              <a:ext uri="{FF2B5EF4-FFF2-40B4-BE49-F238E27FC236}">
                <a16:creationId xmlns:a16="http://schemas.microsoft.com/office/drawing/2014/main" id="{D5031112-FC21-8D97-4696-1A11BC4AAF9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98813" y="6277530"/>
            <a:ext cx="1500461" cy="443945"/>
          </a:xfrm>
          <a:prstGeom prst="rect">
            <a:avLst/>
          </a:prstGeom>
          <a:noFill/>
          <a:ln>
            <a:noFill/>
          </a:ln>
          <a:effectLst/>
        </p:spPr>
      </p:pic>
    </p:spTree>
    <p:extLst>
      <p:ext uri="{BB962C8B-B14F-4D97-AF65-F5344CB8AC3E}">
        <p14:creationId xmlns:p14="http://schemas.microsoft.com/office/powerpoint/2010/main" val="30721143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Carattere, logo, simbolo, Elementi grafici&#10;&#10;Descrizione generata automaticamente">
            <a:extLst>
              <a:ext uri="{FF2B5EF4-FFF2-40B4-BE49-F238E27FC236}">
                <a16:creationId xmlns:a16="http://schemas.microsoft.com/office/drawing/2014/main" id="{4BDE00BB-B406-C248-96A0-EE3FB4E4CD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08572" y="35085"/>
            <a:ext cx="1213866" cy="1213866"/>
          </a:xfrm>
          <a:prstGeom prst="rect">
            <a:avLst/>
          </a:prstGeom>
        </p:spPr>
      </p:pic>
      <p:sp>
        <p:nvSpPr>
          <p:cNvPr id="3" name="Rectangle 2">
            <a:extLst>
              <a:ext uri="{FF2B5EF4-FFF2-40B4-BE49-F238E27FC236}">
                <a16:creationId xmlns:a16="http://schemas.microsoft.com/office/drawing/2014/main" id="{B62C6507-D6FE-9EAF-0547-8E92F5573FC1}"/>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6" name="Rectangle 3">
            <a:extLst>
              <a:ext uri="{FF2B5EF4-FFF2-40B4-BE49-F238E27FC236}">
                <a16:creationId xmlns:a16="http://schemas.microsoft.com/office/drawing/2014/main" id="{908D8E17-09F2-7078-80FB-DF428732B874}"/>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8" name="Rectangle 4">
            <a:extLst>
              <a:ext uri="{FF2B5EF4-FFF2-40B4-BE49-F238E27FC236}">
                <a16:creationId xmlns:a16="http://schemas.microsoft.com/office/drawing/2014/main" id="{43F9390E-36DC-61D6-9208-3F4AEA2A8FD3}"/>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9" name="CuadroTexto 8">
            <a:extLst>
              <a:ext uri="{FF2B5EF4-FFF2-40B4-BE49-F238E27FC236}">
                <a16:creationId xmlns:a16="http://schemas.microsoft.com/office/drawing/2014/main" id="{78DB6EEA-B5FE-4F33-9A3A-DBBED6CC39F5}"/>
              </a:ext>
            </a:extLst>
          </p:cNvPr>
          <p:cNvSpPr txBox="1"/>
          <p:nvPr/>
        </p:nvSpPr>
        <p:spPr>
          <a:xfrm>
            <a:off x="1782444" y="5945921"/>
            <a:ext cx="4188968" cy="424732"/>
          </a:xfrm>
          <a:prstGeom prst="rect">
            <a:avLst/>
          </a:prstGeom>
          <a:noFill/>
        </p:spPr>
        <p:txBody>
          <a:bodyPr wrap="none" rtlCol="0">
            <a:spAutoFit/>
          </a:bodyPr>
          <a:lstStyle/>
          <a:p>
            <a:pPr algn="ctr"/>
            <a:r>
              <a:rPr lang="es-ES" sz="1080"/>
              <a:t>Fuente: </a:t>
            </a:r>
            <a:r>
              <a:rPr lang="es-ES" sz="1080">
                <a:solidFill>
                  <a:srgbClr val="192162"/>
                </a:solidFill>
              </a:rPr>
              <a:t>D2.2 </a:t>
            </a:r>
            <a:r>
              <a:rPr lang="es-ES" sz="1080" err="1">
                <a:solidFill>
                  <a:srgbClr val="192162"/>
                </a:solidFill>
              </a:rPr>
              <a:t>Map</a:t>
            </a:r>
            <a:r>
              <a:rPr lang="es-ES" sz="1080">
                <a:solidFill>
                  <a:srgbClr val="192162"/>
                </a:solidFill>
              </a:rPr>
              <a:t> </a:t>
            </a:r>
            <a:r>
              <a:rPr lang="es-ES" sz="1080" err="1">
                <a:solidFill>
                  <a:srgbClr val="192162"/>
                </a:solidFill>
              </a:rPr>
              <a:t>the</a:t>
            </a:r>
            <a:r>
              <a:rPr lang="es-ES" sz="1080">
                <a:solidFill>
                  <a:srgbClr val="192162"/>
                </a:solidFill>
              </a:rPr>
              <a:t> </a:t>
            </a:r>
            <a:r>
              <a:rPr lang="es-ES" sz="1080" err="1">
                <a:solidFill>
                  <a:srgbClr val="192162"/>
                </a:solidFill>
              </a:rPr>
              <a:t>energetic</a:t>
            </a:r>
            <a:r>
              <a:rPr lang="es-ES" sz="1080">
                <a:solidFill>
                  <a:srgbClr val="192162"/>
                </a:solidFill>
              </a:rPr>
              <a:t> </a:t>
            </a:r>
            <a:r>
              <a:rPr lang="es-ES" sz="1080" err="1">
                <a:solidFill>
                  <a:srgbClr val="192162"/>
                </a:solidFill>
              </a:rPr>
              <a:t>value</a:t>
            </a:r>
            <a:r>
              <a:rPr lang="es-ES" sz="1080">
                <a:solidFill>
                  <a:srgbClr val="192162"/>
                </a:solidFill>
              </a:rPr>
              <a:t> </a:t>
            </a:r>
            <a:r>
              <a:rPr lang="es-ES" sz="1080" err="1">
                <a:solidFill>
                  <a:srgbClr val="192162"/>
                </a:solidFill>
              </a:rPr>
              <a:t>chain</a:t>
            </a:r>
            <a:r>
              <a:rPr lang="es-ES" sz="1080">
                <a:solidFill>
                  <a:srgbClr val="192162"/>
                </a:solidFill>
              </a:rPr>
              <a:t> </a:t>
            </a:r>
            <a:r>
              <a:rPr lang="es-ES" sz="1080" err="1">
                <a:solidFill>
                  <a:srgbClr val="192162"/>
                </a:solidFill>
              </a:rPr>
              <a:t>of</a:t>
            </a:r>
            <a:r>
              <a:rPr lang="es-ES" sz="1080">
                <a:solidFill>
                  <a:srgbClr val="192162"/>
                </a:solidFill>
              </a:rPr>
              <a:t> </a:t>
            </a:r>
            <a:r>
              <a:rPr lang="es-ES" sz="1080" err="1">
                <a:solidFill>
                  <a:srgbClr val="192162"/>
                </a:solidFill>
              </a:rPr>
              <a:t>the</a:t>
            </a:r>
            <a:r>
              <a:rPr lang="es-ES" sz="1080">
                <a:solidFill>
                  <a:srgbClr val="192162"/>
                </a:solidFill>
              </a:rPr>
              <a:t> HORECA sector. </a:t>
            </a:r>
          </a:p>
          <a:p>
            <a:pPr algn="ctr"/>
            <a:r>
              <a:rPr lang="es-ES" sz="1080">
                <a:solidFill>
                  <a:srgbClr val="192162"/>
                </a:solidFill>
              </a:rPr>
              <a:t>Project: EE4 HORECA</a:t>
            </a:r>
            <a:endParaRPr lang="es-ES" sz="1080"/>
          </a:p>
        </p:txBody>
      </p:sp>
      <p:sp>
        <p:nvSpPr>
          <p:cNvPr id="10" name="CuadroTexto 9">
            <a:extLst>
              <a:ext uri="{FF2B5EF4-FFF2-40B4-BE49-F238E27FC236}">
                <a16:creationId xmlns:a16="http://schemas.microsoft.com/office/drawing/2014/main" id="{D4CC71FB-5909-6F06-0283-F231E46A2002}"/>
              </a:ext>
            </a:extLst>
          </p:cNvPr>
          <p:cNvSpPr txBox="1"/>
          <p:nvPr/>
        </p:nvSpPr>
        <p:spPr>
          <a:xfrm>
            <a:off x="7083553" y="1401367"/>
            <a:ext cx="4281450" cy="4829014"/>
          </a:xfrm>
          <a:prstGeom prst="rect">
            <a:avLst/>
          </a:prstGeom>
          <a:noFill/>
        </p:spPr>
        <p:txBody>
          <a:bodyPr wrap="square" rtlCol="0">
            <a:spAutoFit/>
          </a:bodyPr>
          <a:lstStyle/>
          <a:p>
            <a:r>
              <a:rPr lang="es-ES" sz="1620" b="1" dirty="0">
                <a:latin typeface="+mj-lt"/>
              </a:rPr>
              <a:t>El consumo de energía total (electricidad y gas/fuel) en cada catering depende del tipo de servicio prestado</a:t>
            </a:r>
            <a:r>
              <a:rPr lang="es-ES" sz="1620" dirty="0">
                <a:latin typeface="+mj-lt"/>
              </a:rPr>
              <a:t>. No se han encontrado referencias específicas para España.</a:t>
            </a:r>
          </a:p>
          <a:p>
            <a:endParaRPr lang="es-ES" sz="1620" dirty="0">
              <a:latin typeface="+mj-lt"/>
            </a:endParaRPr>
          </a:p>
          <a:p>
            <a:r>
              <a:rPr lang="es-ES" sz="1620" dirty="0">
                <a:latin typeface="+mj-lt"/>
              </a:rPr>
              <a:t>Se diferencian dos tipos de consumo:</a:t>
            </a:r>
          </a:p>
          <a:p>
            <a:pPr marL="257175" indent="-257175">
              <a:buFont typeface="Wingdings" panose="05000000000000000000" pitchFamily="2" charset="2"/>
              <a:buChar char="Ø"/>
            </a:pPr>
            <a:r>
              <a:rPr lang="es-ES" sz="1620" u="sng" dirty="0">
                <a:latin typeface="+mj-lt"/>
              </a:rPr>
              <a:t>En la preparación de los alimentos</a:t>
            </a:r>
            <a:r>
              <a:rPr lang="es-ES" sz="1620" dirty="0">
                <a:latin typeface="+mj-lt"/>
              </a:rPr>
              <a:t>, donde los rubros principales son:</a:t>
            </a:r>
          </a:p>
          <a:p>
            <a:pPr marL="257175" indent="-257175">
              <a:buFont typeface="Arial" panose="020B0604020202020204" pitchFamily="34" charset="0"/>
              <a:buChar char="•"/>
            </a:pPr>
            <a:r>
              <a:rPr lang="es-ES" sz="1620" dirty="0">
                <a:latin typeface="+mj-lt"/>
              </a:rPr>
              <a:t>Equipamiento de cocina, especialmente extracción de aire</a:t>
            </a:r>
          </a:p>
          <a:p>
            <a:pPr marL="257175" indent="-257175">
              <a:buFont typeface="Arial" panose="020B0604020202020204" pitchFamily="34" charset="0"/>
              <a:buChar char="•"/>
            </a:pPr>
            <a:r>
              <a:rPr lang="es-ES" sz="1620" dirty="0">
                <a:latin typeface="+mj-lt"/>
              </a:rPr>
              <a:t>Refrigeración de alimentos</a:t>
            </a:r>
          </a:p>
          <a:p>
            <a:pPr marL="257175" indent="-257175">
              <a:buFont typeface="Arial" panose="020B0604020202020204" pitchFamily="34" charset="0"/>
              <a:buChar char="•"/>
            </a:pPr>
            <a:r>
              <a:rPr lang="es-ES" sz="1620" dirty="0">
                <a:latin typeface="+mj-lt"/>
              </a:rPr>
              <a:t>Climatización</a:t>
            </a:r>
          </a:p>
          <a:p>
            <a:pPr marL="257175" indent="-257175">
              <a:buFont typeface="Arial" panose="020B0604020202020204" pitchFamily="34" charset="0"/>
              <a:buChar char="•"/>
            </a:pPr>
            <a:r>
              <a:rPr lang="es-ES" sz="1620" dirty="0">
                <a:latin typeface="+mj-lt"/>
              </a:rPr>
              <a:t>ACS</a:t>
            </a:r>
          </a:p>
          <a:p>
            <a:endParaRPr lang="es-ES" sz="1620" dirty="0">
              <a:latin typeface="+mj-lt"/>
            </a:endParaRPr>
          </a:p>
          <a:p>
            <a:pPr marL="257175" indent="-257175">
              <a:buFont typeface="Wingdings" panose="05000000000000000000" pitchFamily="2" charset="2"/>
              <a:buChar char="Ø"/>
            </a:pPr>
            <a:r>
              <a:rPr lang="es-ES" sz="1620" u="sng" dirty="0">
                <a:latin typeface="+mj-lt"/>
              </a:rPr>
              <a:t>En el servicio</a:t>
            </a:r>
            <a:r>
              <a:rPr lang="es-ES" sz="1620" dirty="0">
                <a:latin typeface="+mj-lt"/>
              </a:rPr>
              <a:t>, propiamente dicho:</a:t>
            </a:r>
          </a:p>
          <a:p>
            <a:pPr marL="257175" indent="-257175">
              <a:buFont typeface="Arial" panose="020B0604020202020204" pitchFamily="34" charset="0"/>
              <a:buChar char="•"/>
            </a:pPr>
            <a:r>
              <a:rPr lang="es-ES" sz="1620" dirty="0">
                <a:latin typeface="+mj-lt"/>
              </a:rPr>
              <a:t>Transporte</a:t>
            </a:r>
          </a:p>
          <a:p>
            <a:pPr marL="257175" indent="-257175">
              <a:buFont typeface="Arial" panose="020B0604020202020204" pitchFamily="34" charset="0"/>
              <a:buChar char="•"/>
            </a:pPr>
            <a:r>
              <a:rPr lang="es-ES" sz="1620" dirty="0">
                <a:latin typeface="+mj-lt"/>
              </a:rPr>
              <a:t>Equipamiento de servicio (refrigeración de alimentos y bebidas, preparación in situ, </a:t>
            </a:r>
            <a:r>
              <a:rPr lang="es-ES" sz="1620" dirty="0" err="1">
                <a:latin typeface="+mj-lt"/>
              </a:rPr>
              <a:t>etc</a:t>
            </a:r>
            <a:r>
              <a:rPr lang="es-ES" sz="1620" dirty="0">
                <a:latin typeface="+mj-lt"/>
              </a:rPr>
              <a:t>)</a:t>
            </a:r>
          </a:p>
          <a:p>
            <a:r>
              <a:rPr lang="es-ES" sz="1620" dirty="0">
                <a:latin typeface="+mj-lt"/>
              </a:rPr>
              <a:t> </a:t>
            </a:r>
          </a:p>
        </p:txBody>
      </p:sp>
      <p:sp>
        <p:nvSpPr>
          <p:cNvPr id="11" name="CuadroTexto 10">
            <a:extLst>
              <a:ext uri="{FF2B5EF4-FFF2-40B4-BE49-F238E27FC236}">
                <a16:creationId xmlns:a16="http://schemas.microsoft.com/office/drawing/2014/main" id="{4B37F9AC-2D82-1DF9-86E0-BDAECE573A88}"/>
              </a:ext>
            </a:extLst>
          </p:cNvPr>
          <p:cNvSpPr txBox="1"/>
          <p:nvPr/>
        </p:nvSpPr>
        <p:spPr>
          <a:xfrm>
            <a:off x="1670300" y="1168765"/>
            <a:ext cx="3182090" cy="480131"/>
          </a:xfrm>
          <a:prstGeom prst="rect">
            <a:avLst/>
          </a:prstGeom>
          <a:noFill/>
        </p:spPr>
        <p:txBody>
          <a:bodyPr wrap="none" rtlCol="0">
            <a:spAutoFit/>
          </a:bodyPr>
          <a:lstStyle/>
          <a:p>
            <a:r>
              <a:rPr lang="es-ES" sz="2520" b="1" dirty="0">
                <a:solidFill>
                  <a:srgbClr val="C00000"/>
                </a:solidFill>
                <a:latin typeface="+mj-lt"/>
              </a:rPr>
              <a:t>CATERING- Alcance 1</a:t>
            </a:r>
          </a:p>
        </p:txBody>
      </p:sp>
      <p:graphicFrame>
        <p:nvGraphicFramePr>
          <p:cNvPr id="2" name="Gráfico 1">
            <a:extLst>
              <a:ext uri="{FF2B5EF4-FFF2-40B4-BE49-F238E27FC236}">
                <a16:creationId xmlns:a16="http://schemas.microsoft.com/office/drawing/2014/main" id="{209837E5-9B69-A265-4680-40C7AF4B1E94}"/>
              </a:ext>
            </a:extLst>
          </p:cNvPr>
          <p:cNvGraphicFramePr>
            <a:graphicFrameLocks/>
          </p:cNvGraphicFramePr>
          <p:nvPr>
            <p:extLst>
              <p:ext uri="{D42A27DB-BD31-4B8C-83A1-F6EECF244321}">
                <p14:modId xmlns:p14="http://schemas.microsoft.com/office/powerpoint/2010/main" val="2833943833"/>
              </p:ext>
            </p:extLst>
          </p:nvPr>
        </p:nvGraphicFramePr>
        <p:xfrm>
          <a:off x="826998" y="1780936"/>
          <a:ext cx="6377255" cy="4049672"/>
        </p:xfrm>
        <a:graphic>
          <a:graphicData uri="http://schemas.openxmlformats.org/drawingml/2006/chart">
            <c:chart xmlns:c="http://schemas.openxmlformats.org/drawingml/2006/chart" xmlns:r="http://schemas.openxmlformats.org/officeDocument/2006/relationships" r:id="rId4"/>
          </a:graphicData>
        </a:graphic>
      </p:graphicFrame>
      <p:sp>
        <p:nvSpPr>
          <p:cNvPr id="7" name="Título 6">
            <a:extLst>
              <a:ext uri="{FF2B5EF4-FFF2-40B4-BE49-F238E27FC236}">
                <a16:creationId xmlns:a16="http://schemas.microsoft.com/office/drawing/2014/main" id="{16D7FB3B-1F8C-8E00-64D7-6746C7E3DD25}"/>
              </a:ext>
            </a:extLst>
          </p:cNvPr>
          <p:cNvSpPr txBox="1">
            <a:spLocks/>
          </p:cNvSpPr>
          <p:nvPr/>
        </p:nvSpPr>
        <p:spPr>
          <a:xfrm>
            <a:off x="769562" y="200024"/>
            <a:ext cx="9331510" cy="732155"/>
          </a:xfrm>
          <a:prstGeom prst="rect">
            <a:avLst/>
          </a:prstGeom>
        </p:spPr>
        <p:txBody>
          <a:bodyPr vert="horz" lIns="82296" tIns="41148" rIns="82296" bIns="4114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ES" sz="2400" b="1" spc="-5" dirty="0">
                <a:solidFill>
                  <a:srgbClr val="154097"/>
                </a:solidFill>
                <a:latin typeface="Montserrat" panose="020B0604020202020204" charset="0"/>
                <a:cs typeface="+mn-cs"/>
              </a:rPr>
              <a:t>4- Distribución del consumo energético en actividades HORECA</a:t>
            </a:r>
          </a:p>
        </p:txBody>
      </p:sp>
      <p:sp>
        <p:nvSpPr>
          <p:cNvPr id="13" name="Marcador de número de diapositiva 12">
            <a:extLst>
              <a:ext uri="{FF2B5EF4-FFF2-40B4-BE49-F238E27FC236}">
                <a16:creationId xmlns:a16="http://schemas.microsoft.com/office/drawing/2014/main" id="{C517045F-0145-5F3F-E5E1-416A6F1BDE2E}"/>
              </a:ext>
            </a:extLst>
          </p:cNvPr>
          <p:cNvSpPr>
            <a:spLocks noGrp="1"/>
          </p:cNvSpPr>
          <p:nvPr>
            <p:ph type="sldNum" sz="quarter" idx="12"/>
          </p:nvPr>
        </p:nvSpPr>
        <p:spPr/>
        <p:txBody>
          <a:bodyPr/>
          <a:lstStyle/>
          <a:p>
            <a:fld id="{07CA9C71-7BAC-493D-8FE0-9A42846E5156}" type="slidenum">
              <a:rPr lang="es-ES" smtClean="0"/>
              <a:t>26</a:t>
            </a:fld>
            <a:endParaRPr lang="es-ES"/>
          </a:p>
        </p:txBody>
      </p:sp>
      <p:pic>
        <p:nvPicPr>
          <p:cNvPr id="14" name="Imagen 13">
            <a:extLst>
              <a:ext uri="{FF2B5EF4-FFF2-40B4-BE49-F238E27FC236}">
                <a16:creationId xmlns:a16="http://schemas.microsoft.com/office/drawing/2014/main" id="{8322BB2B-4C51-D410-F2EB-58EFB13FD3D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98813" y="6277530"/>
            <a:ext cx="1500461" cy="443945"/>
          </a:xfrm>
          <a:prstGeom prst="rect">
            <a:avLst/>
          </a:prstGeom>
          <a:noFill/>
          <a:ln>
            <a:noFill/>
          </a:ln>
          <a:effectLst/>
        </p:spPr>
      </p:pic>
    </p:spTree>
    <p:extLst>
      <p:ext uri="{BB962C8B-B14F-4D97-AF65-F5344CB8AC3E}">
        <p14:creationId xmlns:p14="http://schemas.microsoft.com/office/powerpoint/2010/main" val="19125609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Carattere, logo, simbolo, Elementi grafici&#10;&#10;Descrizione generata automaticamente">
            <a:extLst>
              <a:ext uri="{FF2B5EF4-FFF2-40B4-BE49-F238E27FC236}">
                <a16:creationId xmlns:a16="http://schemas.microsoft.com/office/drawing/2014/main" id="{4BDE00BB-B406-C248-96A0-EE3FB4E4CD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08572" y="35085"/>
            <a:ext cx="1213866" cy="1213866"/>
          </a:xfrm>
          <a:prstGeom prst="rect">
            <a:avLst/>
          </a:prstGeom>
        </p:spPr>
      </p:pic>
      <p:sp>
        <p:nvSpPr>
          <p:cNvPr id="7" name="Título 6">
            <a:extLst>
              <a:ext uri="{FF2B5EF4-FFF2-40B4-BE49-F238E27FC236}">
                <a16:creationId xmlns:a16="http://schemas.microsoft.com/office/drawing/2014/main" id="{4C4C4588-9857-6593-8755-62468946E42D}"/>
              </a:ext>
            </a:extLst>
          </p:cNvPr>
          <p:cNvSpPr txBox="1">
            <a:spLocks/>
          </p:cNvSpPr>
          <p:nvPr/>
        </p:nvSpPr>
        <p:spPr>
          <a:xfrm>
            <a:off x="609601" y="200024"/>
            <a:ext cx="9491472" cy="732155"/>
          </a:xfrm>
          <a:prstGeom prst="rect">
            <a:avLst/>
          </a:prstGeom>
        </p:spPr>
        <p:txBody>
          <a:bodyPr vert="horz" lIns="82296" tIns="41148" rIns="82296" bIns="4114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ES" sz="2400" b="1" spc="-5" dirty="0">
                <a:solidFill>
                  <a:srgbClr val="154097"/>
                </a:solidFill>
                <a:latin typeface="Montserrat" panose="020B0604020202020204" charset="0"/>
                <a:cs typeface="+mn-cs"/>
              </a:rPr>
              <a:t>5- Medidas para reducir el consumo energético </a:t>
            </a:r>
            <a:r>
              <a:rPr lang="es-ES" sz="2400" b="1" dirty="0"/>
              <a:t>- </a:t>
            </a:r>
            <a:r>
              <a:rPr lang="es-ES" sz="2400" b="1" dirty="0">
                <a:solidFill>
                  <a:srgbClr val="FF0000"/>
                </a:solidFill>
              </a:rPr>
              <a:t>Alcance 1</a:t>
            </a:r>
          </a:p>
        </p:txBody>
      </p:sp>
      <p:sp>
        <p:nvSpPr>
          <p:cNvPr id="3" name="Rectangle 2">
            <a:extLst>
              <a:ext uri="{FF2B5EF4-FFF2-40B4-BE49-F238E27FC236}">
                <a16:creationId xmlns:a16="http://schemas.microsoft.com/office/drawing/2014/main" id="{B62C6507-D6FE-9EAF-0547-8E92F5573FC1}"/>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6" name="Rectangle 3">
            <a:extLst>
              <a:ext uri="{FF2B5EF4-FFF2-40B4-BE49-F238E27FC236}">
                <a16:creationId xmlns:a16="http://schemas.microsoft.com/office/drawing/2014/main" id="{908D8E17-09F2-7078-80FB-DF428732B874}"/>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8" name="Rectangle 4">
            <a:extLst>
              <a:ext uri="{FF2B5EF4-FFF2-40B4-BE49-F238E27FC236}">
                <a16:creationId xmlns:a16="http://schemas.microsoft.com/office/drawing/2014/main" id="{43F9390E-36DC-61D6-9208-3F4AEA2A8FD3}"/>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12" name="CuadroTexto 11">
            <a:extLst>
              <a:ext uri="{FF2B5EF4-FFF2-40B4-BE49-F238E27FC236}">
                <a16:creationId xmlns:a16="http://schemas.microsoft.com/office/drawing/2014/main" id="{1F439A4F-0C56-A316-7C1D-A4BC91C63F14}"/>
              </a:ext>
            </a:extLst>
          </p:cNvPr>
          <p:cNvSpPr txBox="1"/>
          <p:nvPr/>
        </p:nvSpPr>
        <p:spPr>
          <a:xfrm>
            <a:off x="3419663" y="902000"/>
            <a:ext cx="4793748" cy="424732"/>
          </a:xfrm>
          <a:prstGeom prst="rect">
            <a:avLst/>
          </a:prstGeom>
          <a:noFill/>
        </p:spPr>
        <p:txBody>
          <a:bodyPr wrap="none" rtlCol="0">
            <a:spAutoFit/>
          </a:bodyPr>
          <a:lstStyle>
            <a:defPPr>
              <a:defRPr lang="en-BE"/>
            </a:defPPr>
            <a:lvl1pPr>
              <a:defRPr sz="2400" b="1">
                <a:latin typeface="+mj-lt"/>
              </a:defRPr>
            </a:lvl1pPr>
          </a:lstStyle>
          <a:p>
            <a:r>
              <a:rPr lang="es-ES" sz="2160" dirty="0"/>
              <a:t>Optimización de la potencia contratada</a:t>
            </a:r>
          </a:p>
        </p:txBody>
      </p:sp>
      <p:sp>
        <p:nvSpPr>
          <p:cNvPr id="14" name="CuadroTexto 13">
            <a:extLst>
              <a:ext uri="{FF2B5EF4-FFF2-40B4-BE49-F238E27FC236}">
                <a16:creationId xmlns:a16="http://schemas.microsoft.com/office/drawing/2014/main" id="{1B523D9A-3BD7-A4B7-AC18-061981E12A0A}"/>
              </a:ext>
            </a:extLst>
          </p:cNvPr>
          <p:cNvSpPr txBox="1"/>
          <p:nvPr/>
        </p:nvSpPr>
        <p:spPr>
          <a:xfrm>
            <a:off x="1224626" y="1468768"/>
            <a:ext cx="9447581" cy="1338828"/>
          </a:xfrm>
          <a:prstGeom prst="rect">
            <a:avLst/>
          </a:prstGeom>
          <a:noFill/>
        </p:spPr>
        <p:txBody>
          <a:bodyPr wrap="square">
            <a:spAutoFit/>
          </a:bodyPr>
          <a:lstStyle/>
          <a:p>
            <a:pPr algn="just"/>
            <a:r>
              <a:rPr lang="es-ES" sz="1620" dirty="0">
                <a:latin typeface="+mj-lt"/>
              </a:rPr>
              <a:t>Tras evaluar las facturas de electricidad, se puede </a:t>
            </a:r>
            <a:r>
              <a:rPr lang="es-ES" sz="1620" b="1" dirty="0">
                <a:latin typeface="+mj-lt"/>
              </a:rPr>
              <a:t>ajustar la potencia contratada para que se alinee más estrechamente con su consumo real</a:t>
            </a:r>
          </a:p>
          <a:p>
            <a:pPr marL="257175" indent="-257175">
              <a:buFontTx/>
              <a:buChar char="-"/>
            </a:pPr>
            <a:r>
              <a:rPr lang="es-ES" sz="1620" dirty="0">
                <a:latin typeface="+mj-lt"/>
              </a:rPr>
              <a:t>Se puede </a:t>
            </a:r>
            <a:r>
              <a:rPr lang="es-ES" sz="1620" b="1" dirty="0">
                <a:latin typeface="+mj-lt"/>
              </a:rPr>
              <a:t>reducir</a:t>
            </a:r>
            <a:r>
              <a:rPr lang="es-ES" sz="1620" dirty="0">
                <a:latin typeface="+mj-lt"/>
              </a:rPr>
              <a:t> la potencia contratada si se determina que la empresa nunca o raramente alcanza los niveles de potencia máxima contratada previamente.</a:t>
            </a:r>
          </a:p>
          <a:p>
            <a:pPr marL="257175" indent="-257175">
              <a:buFontTx/>
              <a:buChar char="-"/>
            </a:pPr>
            <a:r>
              <a:rPr lang="es-ES" sz="1620" dirty="0">
                <a:latin typeface="+mj-lt"/>
              </a:rPr>
              <a:t>Se puede </a:t>
            </a:r>
            <a:r>
              <a:rPr lang="es-ES" sz="1620" b="1" dirty="0">
                <a:latin typeface="+mj-lt"/>
              </a:rPr>
              <a:t>aumentar</a:t>
            </a:r>
            <a:r>
              <a:rPr lang="es-ES" sz="1620" dirty="0">
                <a:latin typeface="+mj-lt"/>
              </a:rPr>
              <a:t> la potencia contratada si se están pagando penalizaciones por exceso de potencia</a:t>
            </a:r>
          </a:p>
        </p:txBody>
      </p:sp>
      <p:pic>
        <p:nvPicPr>
          <p:cNvPr id="15" name="Imagen 14">
            <a:extLst>
              <a:ext uri="{FF2B5EF4-FFF2-40B4-BE49-F238E27FC236}">
                <a16:creationId xmlns:a16="http://schemas.microsoft.com/office/drawing/2014/main" id="{1897ACAF-4D4E-9969-359E-EFD31383CE3F}"/>
              </a:ext>
            </a:extLst>
          </p:cNvPr>
          <p:cNvPicPr>
            <a:picLocks noChangeAspect="1"/>
          </p:cNvPicPr>
          <p:nvPr/>
        </p:nvPicPr>
        <p:blipFill rotWithShape="1">
          <a:blip r:embed="rId4"/>
          <a:srcRect l="5051" t="-1276" r="31708" b="4070"/>
          <a:stretch/>
        </p:blipFill>
        <p:spPr>
          <a:xfrm>
            <a:off x="1180185" y="2956184"/>
            <a:ext cx="5003598" cy="3291195"/>
          </a:xfrm>
          <a:prstGeom prst="rect">
            <a:avLst/>
          </a:prstGeom>
        </p:spPr>
      </p:pic>
      <p:sp>
        <p:nvSpPr>
          <p:cNvPr id="16" name="CuadroTexto 15">
            <a:extLst>
              <a:ext uri="{FF2B5EF4-FFF2-40B4-BE49-F238E27FC236}">
                <a16:creationId xmlns:a16="http://schemas.microsoft.com/office/drawing/2014/main" id="{E0F4A2F7-03D1-592A-74E0-2A0DAEF16D50}"/>
              </a:ext>
            </a:extLst>
          </p:cNvPr>
          <p:cNvSpPr txBox="1"/>
          <p:nvPr/>
        </p:nvSpPr>
        <p:spPr>
          <a:xfrm>
            <a:off x="1535820" y="6276250"/>
            <a:ext cx="4361299" cy="549381"/>
          </a:xfrm>
          <a:prstGeom prst="rect">
            <a:avLst/>
          </a:prstGeom>
          <a:noFill/>
        </p:spPr>
        <p:txBody>
          <a:bodyPr wrap="square" rtlCol="0">
            <a:spAutoFit/>
          </a:bodyPr>
          <a:lstStyle/>
          <a:p>
            <a:pPr algn="ctr"/>
            <a:r>
              <a:rPr lang="es-ES" sz="990"/>
              <a:t>Ejemplo de penalización (</a:t>
            </a:r>
            <a:r>
              <a:rPr lang="es-ES" sz="990" b="1"/>
              <a:t>11,931 € en los dos años de medición</a:t>
            </a:r>
            <a:r>
              <a:rPr lang="es-ES" sz="990"/>
              <a:t>) por exceso de potencia en un hotel de Valencia</a:t>
            </a:r>
          </a:p>
          <a:p>
            <a:pPr algn="ctr"/>
            <a:r>
              <a:rPr lang="es-ES" sz="990"/>
              <a:t>Fuente: AIDIMME</a:t>
            </a:r>
          </a:p>
        </p:txBody>
      </p:sp>
      <p:sp>
        <p:nvSpPr>
          <p:cNvPr id="19" name="CuadroTexto 18">
            <a:extLst>
              <a:ext uri="{FF2B5EF4-FFF2-40B4-BE49-F238E27FC236}">
                <a16:creationId xmlns:a16="http://schemas.microsoft.com/office/drawing/2014/main" id="{DAB2540C-8BA1-CD97-7404-4957C739E111}"/>
              </a:ext>
            </a:extLst>
          </p:cNvPr>
          <p:cNvSpPr txBox="1"/>
          <p:nvPr/>
        </p:nvSpPr>
        <p:spPr>
          <a:xfrm>
            <a:off x="6403239" y="3429000"/>
            <a:ext cx="5019199" cy="1970861"/>
          </a:xfrm>
          <a:prstGeom prst="rect">
            <a:avLst/>
          </a:prstGeom>
          <a:solidFill>
            <a:schemeClr val="accent1">
              <a:lumMod val="20000"/>
              <a:lumOff val="80000"/>
            </a:schemeClr>
          </a:solidFill>
          <a:ln>
            <a:solidFill>
              <a:schemeClr val="tx1"/>
            </a:solidFill>
          </a:ln>
        </p:spPr>
        <p:txBody>
          <a:bodyPr wrap="square">
            <a:spAutoFit/>
          </a:bodyPr>
          <a:lstStyle/>
          <a:p>
            <a:pPr algn="just">
              <a:lnSpc>
                <a:spcPts val="1440"/>
              </a:lnSpc>
              <a:spcAft>
                <a:spcPts val="540"/>
              </a:spcAft>
            </a:pPr>
            <a:r>
              <a:rPr lang="es-ES" sz="1440">
                <a:latin typeface="+mj-lt"/>
                <a:ea typeface="Times New Roman" panose="02020603050405020304" pitchFamily="18" charset="0"/>
                <a:cs typeface="Times New Roman" panose="02020603050405020304" pitchFamily="18" charset="0"/>
              </a:rPr>
              <a:t>Ejemplo: En el contrato 6.1A se factura la potencia que realmente se utiliza, medida con un Maxímetro. En función de esta medición la Compañía aplica la siguiente regla:</a:t>
            </a:r>
          </a:p>
          <a:p>
            <a:pPr marL="308610" indent="-308610" algn="just">
              <a:lnSpc>
                <a:spcPts val="1440"/>
              </a:lnSpc>
              <a:spcAft>
                <a:spcPts val="540"/>
              </a:spcAft>
              <a:buFont typeface="Symbol" panose="05050102010706020507" pitchFamily="18" charset="2"/>
              <a:buChar char=""/>
            </a:pPr>
            <a:r>
              <a:rPr lang="es-ES" sz="1440">
                <a:latin typeface="+mj-lt"/>
                <a:ea typeface="Times New Roman" panose="02020603050405020304" pitchFamily="18" charset="0"/>
                <a:cs typeface="Times New Roman" panose="02020603050405020304" pitchFamily="18" charset="0"/>
              </a:rPr>
              <a:t>Si la lectura del maxímetro (L</a:t>
            </a:r>
            <a:r>
              <a:rPr lang="es-ES" sz="1440" baseline="-25000">
                <a:latin typeface="+mj-lt"/>
                <a:ea typeface="Times New Roman" panose="02020603050405020304" pitchFamily="18" charset="0"/>
                <a:cs typeface="Times New Roman" panose="02020603050405020304" pitchFamily="18" charset="0"/>
              </a:rPr>
              <a:t>M</a:t>
            </a:r>
            <a:r>
              <a:rPr lang="es-ES" sz="1440">
                <a:latin typeface="+mj-lt"/>
                <a:ea typeface="Times New Roman" panose="02020603050405020304" pitchFamily="18" charset="0"/>
                <a:cs typeface="Times New Roman" panose="02020603050405020304" pitchFamily="18" charset="0"/>
              </a:rPr>
              <a:t>) se sitúa entre el 85% y el 105% de la potencia contratada (P</a:t>
            </a:r>
            <a:r>
              <a:rPr lang="es-ES" sz="1440" baseline="-25000">
                <a:latin typeface="+mj-lt"/>
                <a:ea typeface="Times New Roman" panose="02020603050405020304" pitchFamily="18" charset="0"/>
                <a:cs typeface="Times New Roman" panose="02020603050405020304" pitchFamily="18" charset="0"/>
              </a:rPr>
              <a:t>C</a:t>
            </a:r>
            <a:r>
              <a:rPr lang="es-ES" sz="1440">
                <a:latin typeface="+mj-lt"/>
                <a:ea typeface="Times New Roman" panose="02020603050405020304" pitchFamily="18" charset="0"/>
                <a:cs typeface="Times New Roman" panose="02020603050405020304" pitchFamily="18" charset="0"/>
              </a:rPr>
              <a:t>), se factura la P</a:t>
            </a:r>
            <a:r>
              <a:rPr lang="es-ES" sz="1440" baseline="-25000">
                <a:latin typeface="+mj-lt"/>
                <a:ea typeface="Times New Roman" panose="02020603050405020304" pitchFamily="18" charset="0"/>
                <a:cs typeface="Times New Roman" panose="02020603050405020304" pitchFamily="18" charset="0"/>
              </a:rPr>
              <a:t>C</a:t>
            </a:r>
            <a:r>
              <a:rPr lang="es-ES" sz="1440">
                <a:latin typeface="+mj-lt"/>
                <a:ea typeface="Times New Roman" panose="02020603050405020304" pitchFamily="18" charset="0"/>
                <a:cs typeface="Times New Roman" panose="02020603050405020304" pitchFamily="18" charset="0"/>
              </a:rPr>
              <a:t>.</a:t>
            </a:r>
          </a:p>
          <a:p>
            <a:pPr marL="308610" indent="-308610" algn="just">
              <a:lnSpc>
                <a:spcPts val="1440"/>
              </a:lnSpc>
              <a:spcAft>
                <a:spcPts val="540"/>
              </a:spcAft>
              <a:buFont typeface="Symbol" panose="05050102010706020507" pitchFamily="18" charset="2"/>
              <a:buChar char=""/>
            </a:pPr>
            <a:r>
              <a:rPr lang="es-ES" sz="1440">
                <a:latin typeface="+mj-lt"/>
                <a:ea typeface="Times New Roman" panose="02020603050405020304" pitchFamily="18" charset="0"/>
                <a:cs typeface="Times New Roman" panose="02020603050405020304" pitchFamily="18" charset="0"/>
              </a:rPr>
              <a:t>Si la L</a:t>
            </a:r>
            <a:r>
              <a:rPr lang="es-ES" sz="1440" baseline="-25000">
                <a:latin typeface="+mj-lt"/>
                <a:ea typeface="Times New Roman" panose="02020603050405020304" pitchFamily="18" charset="0"/>
                <a:cs typeface="Times New Roman" panose="02020603050405020304" pitchFamily="18" charset="0"/>
              </a:rPr>
              <a:t>M</a:t>
            </a:r>
            <a:r>
              <a:rPr lang="es-ES" sz="1440">
                <a:latin typeface="+mj-lt"/>
                <a:ea typeface="Times New Roman" panose="02020603050405020304" pitchFamily="18" charset="0"/>
                <a:cs typeface="Times New Roman" panose="02020603050405020304" pitchFamily="18" charset="0"/>
              </a:rPr>
              <a:t> es menor del 85% de la P</a:t>
            </a:r>
            <a:r>
              <a:rPr lang="es-ES" sz="1440" baseline="-25000">
                <a:latin typeface="+mj-lt"/>
                <a:ea typeface="Times New Roman" panose="02020603050405020304" pitchFamily="18" charset="0"/>
                <a:cs typeface="Times New Roman" panose="02020603050405020304" pitchFamily="18" charset="0"/>
              </a:rPr>
              <a:t>C</a:t>
            </a:r>
            <a:r>
              <a:rPr lang="es-ES" sz="1440">
                <a:latin typeface="+mj-lt"/>
                <a:ea typeface="Times New Roman" panose="02020603050405020304" pitchFamily="18" charset="0"/>
                <a:cs typeface="Times New Roman" panose="02020603050405020304" pitchFamily="18" charset="0"/>
              </a:rPr>
              <a:t>, se factura 0,85*P</a:t>
            </a:r>
            <a:r>
              <a:rPr lang="es-ES" sz="1440" baseline="-25000">
                <a:latin typeface="+mj-lt"/>
                <a:ea typeface="Times New Roman" panose="02020603050405020304" pitchFamily="18" charset="0"/>
                <a:cs typeface="Times New Roman" panose="02020603050405020304" pitchFamily="18" charset="0"/>
              </a:rPr>
              <a:t>C</a:t>
            </a:r>
            <a:endParaRPr lang="es-ES" sz="1440">
              <a:latin typeface="+mj-lt"/>
              <a:ea typeface="Times New Roman" panose="02020603050405020304" pitchFamily="18" charset="0"/>
              <a:cs typeface="Times New Roman" panose="02020603050405020304" pitchFamily="18" charset="0"/>
            </a:endParaRPr>
          </a:p>
          <a:p>
            <a:pPr marL="308610" indent="-308610" algn="just">
              <a:lnSpc>
                <a:spcPts val="1440"/>
              </a:lnSpc>
              <a:spcAft>
                <a:spcPts val="540"/>
              </a:spcAft>
              <a:buFont typeface="Symbol" panose="05050102010706020507" pitchFamily="18" charset="2"/>
              <a:buChar char=""/>
            </a:pPr>
            <a:r>
              <a:rPr lang="es-ES" sz="1440">
                <a:latin typeface="+mj-lt"/>
                <a:ea typeface="Times New Roman" panose="02020603050405020304" pitchFamily="18" charset="0"/>
                <a:cs typeface="Times New Roman" panose="02020603050405020304" pitchFamily="18" charset="0"/>
              </a:rPr>
              <a:t>Si la L</a:t>
            </a:r>
            <a:r>
              <a:rPr lang="es-ES" sz="1440" baseline="-25000">
                <a:latin typeface="+mj-lt"/>
                <a:ea typeface="Times New Roman" panose="02020603050405020304" pitchFamily="18" charset="0"/>
                <a:cs typeface="Times New Roman" panose="02020603050405020304" pitchFamily="18" charset="0"/>
              </a:rPr>
              <a:t>M </a:t>
            </a:r>
            <a:r>
              <a:rPr lang="es-ES" sz="1440">
                <a:latin typeface="+mj-lt"/>
                <a:ea typeface="Times New Roman" panose="02020603050405020304" pitchFamily="18" charset="0"/>
                <a:cs typeface="Times New Roman" panose="02020603050405020304" pitchFamily="18" charset="0"/>
              </a:rPr>
              <a:t>es mayor que el 105% de la P</a:t>
            </a:r>
            <a:r>
              <a:rPr lang="es-ES" sz="1440" baseline="-25000">
                <a:latin typeface="+mj-lt"/>
                <a:ea typeface="Times New Roman" panose="02020603050405020304" pitchFamily="18" charset="0"/>
                <a:cs typeface="Times New Roman" panose="02020603050405020304" pitchFamily="18" charset="0"/>
              </a:rPr>
              <a:t>C </a:t>
            </a:r>
            <a:r>
              <a:rPr lang="es-ES" sz="1440">
                <a:latin typeface="+mj-lt"/>
                <a:ea typeface="Times New Roman" panose="02020603050405020304" pitchFamily="18" charset="0"/>
                <a:cs typeface="Times New Roman" panose="02020603050405020304" pitchFamily="18" charset="0"/>
              </a:rPr>
              <a:t> se factura el resultado de la siguiente expresión: </a:t>
            </a:r>
          </a:p>
          <a:p>
            <a:pPr lvl="1" algn="just">
              <a:lnSpc>
                <a:spcPts val="1440"/>
              </a:lnSpc>
              <a:spcAft>
                <a:spcPts val="540"/>
              </a:spcAft>
            </a:pPr>
            <a:r>
              <a:rPr lang="es-ES" sz="1440">
                <a:latin typeface="+mj-lt"/>
                <a:ea typeface="Times New Roman" panose="02020603050405020304" pitchFamily="18" charset="0"/>
                <a:cs typeface="Times New Roman" panose="02020603050405020304" pitchFamily="18" charset="0"/>
              </a:rPr>
              <a:t>	L</a:t>
            </a:r>
            <a:r>
              <a:rPr lang="es-ES" sz="1440" baseline="-25000">
                <a:latin typeface="+mj-lt"/>
                <a:ea typeface="Times New Roman" panose="02020603050405020304" pitchFamily="18" charset="0"/>
                <a:cs typeface="Times New Roman" panose="02020603050405020304" pitchFamily="18" charset="0"/>
              </a:rPr>
              <a:t>M + </a:t>
            </a:r>
            <a:r>
              <a:rPr lang="es-ES" sz="1440">
                <a:latin typeface="+mj-lt"/>
                <a:ea typeface="Times New Roman" panose="02020603050405020304" pitchFamily="18" charset="0"/>
                <a:cs typeface="Times New Roman" panose="02020603050405020304" pitchFamily="18" charset="0"/>
              </a:rPr>
              <a:t>2*(L</a:t>
            </a:r>
            <a:r>
              <a:rPr lang="es-ES" sz="1440" baseline="-25000">
                <a:latin typeface="+mj-lt"/>
                <a:ea typeface="Times New Roman" panose="02020603050405020304" pitchFamily="18" charset="0"/>
                <a:cs typeface="Times New Roman" panose="02020603050405020304" pitchFamily="18" charset="0"/>
              </a:rPr>
              <a:t>M</a:t>
            </a:r>
            <a:r>
              <a:rPr lang="es-ES" sz="1440">
                <a:latin typeface="+mj-lt"/>
                <a:ea typeface="Times New Roman" panose="02020603050405020304" pitchFamily="18" charset="0"/>
                <a:cs typeface="Times New Roman" panose="02020603050405020304" pitchFamily="18" charset="0"/>
              </a:rPr>
              <a:t> – 1,05*P</a:t>
            </a:r>
            <a:r>
              <a:rPr lang="es-ES" sz="1440" baseline="-25000">
                <a:latin typeface="+mj-lt"/>
                <a:ea typeface="Times New Roman" panose="02020603050405020304" pitchFamily="18" charset="0"/>
                <a:cs typeface="Times New Roman" panose="02020603050405020304" pitchFamily="18" charset="0"/>
              </a:rPr>
              <a:t>C</a:t>
            </a:r>
            <a:r>
              <a:rPr lang="es-ES" sz="1440">
                <a:latin typeface="+mj-lt"/>
                <a:ea typeface="Times New Roman" panose="02020603050405020304" pitchFamily="18" charset="0"/>
                <a:cs typeface="Times New Roman" panose="02020603050405020304" pitchFamily="18" charset="0"/>
              </a:rPr>
              <a:t>)</a:t>
            </a:r>
          </a:p>
        </p:txBody>
      </p:sp>
      <p:sp>
        <p:nvSpPr>
          <p:cNvPr id="9" name="Marcador de número de diapositiva 8">
            <a:extLst>
              <a:ext uri="{FF2B5EF4-FFF2-40B4-BE49-F238E27FC236}">
                <a16:creationId xmlns:a16="http://schemas.microsoft.com/office/drawing/2014/main" id="{DC1F7857-6021-C588-80A9-C54D96DB521C}"/>
              </a:ext>
            </a:extLst>
          </p:cNvPr>
          <p:cNvSpPr>
            <a:spLocks noGrp="1"/>
          </p:cNvSpPr>
          <p:nvPr>
            <p:ph type="sldNum" sz="quarter" idx="12"/>
          </p:nvPr>
        </p:nvSpPr>
        <p:spPr/>
        <p:txBody>
          <a:bodyPr/>
          <a:lstStyle/>
          <a:p>
            <a:fld id="{07CA9C71-7BAC-493D-8FE0-9A42846E5156}" type="slidenum">
              <a:rPr lang="es-ES" smtClean="0"/>
              <a:t>27</a:t>
            </a:fld>
            <a:endParaRPr lang="es-ES"/>
          </a:p>
        </p:txBody>
      </p:sp>
      <p:pic>
        <p:nvPicPr>
          <p:cNvPr id="10" name="Imagen 9">
            <a:extLst>
              <a:ext uri="{FF2B5EF4-FFF2-40B4-BE49-F238E27FC236}">
                <a16:creationId xmlns:a16="http://schemas.microsoft.com/office/drawing/2014/main" id="{FB3AEDEC-9B87-3E49-28DD-7952080C1B1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98813" y="6277530"/>
            <a:ext cx="1500461" cy="443945"/>
          </a:xfrm>
          <a:prstGeom prst="rect">
            <a:avLst/>
          </a:prstGeom>
          <a:noFill/>
          <a:ln>
            <a:noFill/>
          </a:ln>
          <a:effectLst/>
        </p:spPr>
      </p:pic>
    </p:spTree>
    <p:extLst>
      <p:ext uri="{BB962C8B-B14F-4D97-AF65-F5344CB8AC3E}">
        <p14:creationId xmlns:p14="http://schemas.microsoft.com/office/powerpoint/2010/main" val="24373415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Carattere, logo, simbolo, Elementi grafici&#10;&#10;Descrizione generata automaticamente">
            <a:extLst>
              <a:ext uri="{FF2B5EF4-FFF2-40B4-BE49-F238E27FC236}">
                <a16:creationId xmlns:a16="http://schemas.microsoft.com/office/drawing/2014/main" id="{4BDE00BB-B406-C248-96A0-EE3FB4E4CD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08572" y="35085"/>
            <a:ext cx="1213866" cy="1213866"/>
          </a:xfrm>
          <a:prstGeom prst="rect">
            <a:avLst/>
          </a:prstGeom>
        </p:spPr>
      </p:pic>
      <p:sp>
        <p:nvSpPr>
          <p:cNvPr id="3" name="Rectangle 2">
            <a:extLst>
              <a:ext uri="{FF2B5EF4-FFF2-40B4-BE49-F238E27FC236}">
                <a16:creationId xmlns:a16="http://schemas.microsoft.com/office/drawing/2014/main" id="{B62C6507-D6FE-9EAF-0547-8E92F5573FC1}"/>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6" name="Rectangle 3">
            <a:extLst>
              <a:ext uri="{FF2B5EF4-FFF2-40B4-BE49-F238E27FC236}">
                <a16:creationId xmlns:a16="http://schemas.microsoft.com/office/drawing/2014/main" id="{908D8E17-09F2-7078-80FB-DF428732B874}"/>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8" name="Rectangle 4">
            <a:extLst>
              <a:ext uri="{FF2B5EF4-FFF2-40B4-BE49-F238E27FC236}">
                <a16:creationId xmlns:a16="http://schemas.microsoft.com/office/drawing/2014/main" id="{43F9390E-36DC-61D6-9208-3F4AEA2A8FD3}"/>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12" name="CuadroTexto 11">
            <a:extLst>
              <a:ext uri="{FF2B5EF4-FFF2-40B4-BE49-F238E27FC236}">
                <a16:creationId xmlns:a16="http://schemas.microsoft.com/office/drawing/2014/main" id="{1F439A4F-0C56-A316-7C1D-A4BC91C63F14}"/>
              </a:ext>
            </a:extLst>
          </p:cNvPr>
          <p:cNvSpPr txBox="1"/>
          <p:nvPr/>
        </p:nvSpPr>
        <p:spPr>
          <a:xfrm>
            <a:off x="3345690" y="932179"/>
            <a:ext cx="4233467" cy="424732"/>
          </a:xfrm>
          <a:prstGeom prst="rect">
            <a:avLst/>
          </a:prstGeom>
          <a:noFill/>
        </p:spPr>
        <p:txBody>
          <a:bodyPr wrap="none" rtlCol="0">
            <a:spAutoFit/>
          </a:bodyPr>
          <a:lstStyle>
            <a:defPPr>
              <a:defRPr lang="en-BE"/>
            </a:defPPr>
            <a:lvl1pPr>
              <a:defRPr sz="2400" b="1">
                <a:latin typeface="+mj-lt"/>
              </a:defRPr>
            </a:lvl1pPr>
          </a:lstStyle>
          <a:p>
            <a:r>
              <a:rPr lang="es-ES" sz="2160"/>
              <a:t>Compensación de energía reactiva</a:t>
            </a:r>
          </a:p>
        </p:txBody>
      </p:sp>
      <p:sp>
        <p:nvSpPr>
          <p:cNvPr id="14" name="CuadroTexto 13">
            <a:extLst>
              <a:ext uri="{FF2B5EF4-FFF2-40B4-BE49-F238E27FC236}">
                <a16:creationId xmlns:a16="http://schemas.microsoft.com/office/drawing/2014/main" id="{1B523D9A-3BD7-A4B7-AC18-061981E12A0A}"/>
              </a:ext>
            </a:extLst>
          </p:cNvPr>
          <p:cNvSpPr txBox="1"/>
          <p:nvPr/>
        </p:nvSpPr>
        <p:spPr>
          <a:xfrm>
            <a:off x="854575" y="1426009"/>
            <a:ext cx="10438859" cy="2336024"/>
          </a:xfrm>
          <a:prstGeom prst="rect">
            <a:avLst/>
          </a:prstGeom>
          <a:noFill/>
        </p:spPr>
        <p:txBody>
          <a:bodyPr wrap="square">
            <a:spAutoFit/>
          </a:bodyPr>
          <a:lstStyle/>
          <a:p>
            <a:pPr algn="just"/>
            <a:r>
              <a:rPr lang="es-ES" sz="1620" b="1" dirty="0">
                <a:latin typeface="+mj-lt"/>
              </a:rPr>
              <a:t>La Compañía eléctrica mide el consumo de energía reactiva (consumida por algunos equipos, </a:t>
            </a:r>
            <a:r>
              <a:rPr lang="es-ES" sz="1620" dirty="0">
                <a:latin typeface="+mj-lt"/>
              </a:rPr>
              <a:t> que requieren campos magnéticos para funcionar, por ejemplo, los motores eléctricos) y </a:t>
            </a:r>
            <a:r>
              <a:rPr lang="es-ES" sz="1620" b="1" dirty="0">
                <a:latin typeface="+mj-lt"/>
              </a:rPr>
              <a:t>penaliza su consumo excesivo</a:t>
            </a:r>
            <a:r>
              <a:rPr lang="es-ES" sz="1620" dirty="0">
                <a:latin typeface="+mj-lt"/>
              </a:rPr>
              <a:t>. Esta penalización se aplica cuando el consumo de reactiva es superior al 33% del consumo de energía activa, lo cual supone un cos φ &lt; 0,95. </a:t>
            </a:r>
          </a:p>
          <a:p>
            <a:pPr algn="just"/>
            <a:r>
              <a:rPr lang="es-ES" sz="1620" dirty="0">
                <a:latin typeface="+mj-lt"/>
              </a:rPr>
              <a:t>Para </a:t>
            </a:r>
            <a:r>
              <a:rPr lang="es-ES" sz="1620" b="1" dirty="0">
                <a:latin typeface="+mj-lt"/>
              </a:rPr>
              <a:t>reducir o eliminar las penalizaciones en la factura, se utilizan baterías de condensadores</a:t>
            </a:r>
            <a:r>
              <a:rPr lang="es-ES" sz="1620" dirty="0">
                <a:latin typeface="+mj-lt"/>
              </a:rPr>
              <a:t>, que son unos equipos que, por su naturaleza capacitiva, permiten reducir la demanda de energía reactiva de la red y mejorar el cos φ, acercándolo a 1.</a:t>
            </a:r>
          </a:p>
          <a:p>
            <a:pPr algn="just"/>
            <a:r>
              <a:rPr lang="es-ES" sz="1620" dirty="0">
                <a:latin typeface="+mj-lt"/>
              </a:rPr>
              <a:t>Las baterías de condensadores tienen un coste relativamente bajo, y deben ser instaladas por personal cualificado.</a:t>
            </a:r>
          </a:p>
          <a:p>
            <a:endParaRPr lang="es-ES" sz="1620" dirty="0">
              <a:latin typeface="+mj-lt"/>
            </a:endParaRPr>
          </a:p>
          <a:p>
            <a:r>
              <a:rPr lang="es-ES" sz="1620" b="1" dirty="0">
                <a:latin typeface="+mj-lt"/>
              </a:rPr>
              <a:t>EJEMPLO: Penalización por consumo de reactiva en un establecimiento con tres puntos de consumo diferentes </a:t>
            </a:r>
          </a:p>
        </p:txBody>
      </p:sp>
      <p:pic>
        <p:nvPicPr>
          <p:cNvPr id="10" name="Imagen 9">
            <a:extLst>
              <a:ext uri="{FF2B5EF4-FFF2-40B4-BE49-F238E27FC236}">
                <a16:creationId xmlns:a16="http://schemas.microsoft.com/office/drawing/2014/main" id="{9CE73D8D-C4A6-366D-F276-2709C961082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83848" y="4066137"/>
            <a:ext cx="2925723" cy="1724711"/>
          </a:xfrm>
          <a:prstGeom prst="rect">
            <a:avLst/>
          </a:prstGeom>
        </p:spPr>
      </p:pic>
      <p:sp>
        <p:nvSpPr>
          <p:cNvPr id="11" name="CuadroTexto 10">
            <a:extLst>
              <a:ext uri="{FF2B5EF4-FFF2-40B4-BE49-F238E27FC236}">
                <a16:creationId xmlns:a16="http://schemas.microsoft.com/office/drawing/2014/main" id="{488AEE43-054F-4E81-6CFA-A5D6779413F4}"/>
              </a:ext>
            </a:extLst>
          </p:cNvPr>
          <p:cNvSpPr txBox="1"/>
          <p:nvPr/>
        </p:nvSpPr>
        <p:spPr>
          <a:xfrm>
            <a:off x="1053174" y="6001559"/>
            <a:ext cx="4361299" cy="549381"/>
          </a:xfrm>
          <a:prstGeom prst="rect">
            <a:avLst/>
          </a:prstGeom>
          <a:noFill/>
        </p:spPr>
        <p:txBody>
          <a:bodyPr wrap="square" rtlCol="0">
            <a:spAutoFit/>
          </a:bodyPr>
          <a:lstStyle/>
          <a:p>
            <a:pPr algn="ctr"/>
            <a:r>
              <a:rPr lang="es-ES" sz="990" dirty="0"/>
              <a:t>Ejemplo de penalización anual por energía reactiva en un establecimiento de Valencia</a:t>
            </a:r>
          </a:p>
          <a:p>
            <a:pPr algn="ctr"/>
            <a:r>
              <a:rPr lang="es-ES" sz="990" dirty="0"/>
              <a:t>Fuente: AIDIMME</a:t>
            </a:r>
          </a:p>
        </p:txBody>
      </p:sp>
      <p:sp>
        <p:nvSpPr>
          <p:cNvPr id="15" name="CuadroTexto 14">
            <a:extLst>
              <a:ext uri="{FF2B5EF4-FFF2-40B4-BE49-F238E27FC236}">
                <a16:creationId xmlns:a16="http://schemas.microsoft.com/office/drawing/2014/main" id="{B9B60DE8-52D5-932D-2D9F-799E0253D95F}"/>
              </a:ext>
            </a:extLst>
          </p:cNvPr>
          <p:cNvSpPr txBox="1"/>
          <p:nvPr/>
        </p:nvSpPr>
        <p:spPr>
          <a:xfrm>
            <a:off x="5184093" y="3972744"/>
            <a:ext cx="5488114" cy="2086725"/>
          </a:xfrm>
          <a:prstGeom prst="rect">
            <a:avLst/>
          </a:prstGeom>
          <a:noFill/>
        </p:spPr>
        <p:txBody>
          <a:bodyPr wrap="square">
            <a:spAutoFit/>
          </a:bodyPr>
          <a:lstStyle/>
          <a:p>
            <a:pPr marL="257175" indent="-257175" algn="just">
              <a:buFont typeface="Arial" panose="020B0604020202020204" pitchFamily="34" charset="0"/>
              <a:buChar char="•"/>
            </a:pPr>
            <a:r>
              <a:rPr lang="es-ES" sz="1620" dirty="0"/>
              <a:t>Una batería de condensadores adecuada para las potencias de cualquier punto de consumo tiene un coste aproximado de 800€ (sin instalación). </a:t>
            </a:r>
          </a:p>
          <a:p>
            <a:pPr marL="257175" indent="-257175" algn="just">
              <a:buFont typeface="Arial" panose="020B0604020202020204" pitchFamily="34" charset="0"/>
              <a:buChar char="•"/>
            </a:pPr>
            <a:r>
              <a:rPr lang="es-ES" sz="1620" dirty="0"/>
              <a:t>En </a:t>
            </a:r>
            <a:r>
              <a:rPr lang="es-ES" sz="1620" b="1" dirty="0"/>
              <a:t>el Restaurante se amortizaría en algo más de dos años, </a:t>
            </a:r>
          </a:p>
          <a:p>
            <a:pPr marL="257175" indent="-257175" algn="just">
              <a:buFont typeface="Arial" panose="020B0604020202020204" pitchFamily="34" charset="0"/>
              <a:buChar char="•"/>
            </a:pPr>
            <a:r>
              <a:rPr lang="es-ES" sz="1620" dirty="0"/>
              <a:t>En la Cafetería en tres años </a:t>
            </a:r>
          </a:p>
          <a:p>
            <a:pPr marL="257175" indent="-257175" algn="just">
              <a:buFont typeface="Arial" panose="020B0604020202020204" pitchFamily="34" charset="0"/>
              <a:buChar char="•"/>
            </a:pPr>
            <a:r>
              <a:rPr lang="es-ES" sz="1620" dirty="0"/>
              <a:t>En la Sede en siete años, donde quizás no sea necesaria dado este periodo tan largo de amortización</a:t>
            </a:r>
          </a:p>
        </p:txBody>
      </p:sp>
      <p:sp>
        <p:nvSpPr>
          <p:cNvPr id="13" name="Título 6">
            <a:extLst>
              <a:ext uri="{FF2B5EF4-FFF2-40B4-BE49-F238E27FC236}">
                <a16:creationId xmlns:a16="http://schemas.microsoft.com/office/drawing/2014/main" id="{152BD951-D2A1-4F8D-410B-0F787CC2BAD4}"/>
              </a:ext>
            </a:extLst>
          </p:cNvPr>
          <p:cNvSpPr txBox="1">
            <a:spLocks/>
          </p:cNvSpPr>
          <p:nvPr/>
        </p:nvSpPr>
        <p:spPr>
          <a:xfrm>
            <a:off x="717100" y="191160"/>
            <a:ext cx="9491472" cy="732155"/>
          </a:xfrm>
          <a:prstGeom prst="rect">
            <a:avLst/>
          </a:prstGeom>
        </p:spPr>
        <p:txBody>
          <a:bodyPr vert="horz" lIns="82296" tIns="41148" rIns="82296" bIns="4114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ES" sz="2400" b="1" spc="-5" dirty="0">
                <a:solidFill>
                  <a:srgbClr val="154097"/>
                </a:solidFill>
                <a:latin typeface="Montserrat" panose="020B0604020202020204" charset="0"/>
                <a:cs typeface="+mn-cs"/>
              </a:rPr>
              <a:t>5- Medidas para reducir el consumo energético </a:t>
            </a:r>
            <a:r>
              <a:rPr lang="es-ES" sz="2400" b="1" dirty="0"/>
              <a:t>- </a:t>
            </a:r>
            <a:r>
              <a:rPr lang="es-ES" sz="2400" b="1" dirty="0">
                <a:solidFill>
                  <a:srgbClr val="FF0000"/>
                </a:solidFill>
              </a:rPr>
              <a:t>Alcance 1</a:t>
            </a:r>
          </a:p>
        </p:txBody>
      </p:sp>
      <p:sp>
        <p:nvSpPr>
          <p:cNvPr id="7" name="Marcador de número de diapositiva 6">
            <a:extLst>
              <a:ext uri="{FF2B5EF4-FFF2-40B4-BE49-F238E27FC236}">
                <a16:creationId xmlns:a16="http://schemas.microsoft.com/office/drawing/2014/main" id="{97320632-E5F3-780C-C186-03CBAE1D5192}"/>
              </a:ext>
            </a:extLst>
          </p:cNvPr>
          <p:cNvSpPr>
            <a:spLocks noGrp="1"/>
          </p:cNvSpPr>
          <p:nvPr>
            <p:ph type="sldNum" sz="quarter" idx="12"/>
          </p:nvPr>
        </p:nvSpPr>
        <p:spPr/>
        <p:txBody>
          <a:bodyPr/>
          <a:lstStyle/>
          <a:p>
            <a:fld id="{07CA9C71-7BAC-493D-8FE0-9A42846E5156}" type="slidenum">
              <a:rPr lang="es-ES" smtClean="0"/>
              <a:t>28</a:t>
            </a:fld>
            <a:endParaRPr lang="es-ES"/>
          </a:p>
        </p:txBody>
      </p:sp>
      <p:pic>
        <p:nvPicPr>
          <p:cNvPr id="9" name="Imagen 8">
            <a:extLst>
              <a:ext uri="{FF2B5EF4-FFF2-40B4-BE49-F238E27FC236}">
                <a16:creationId xmlns:a16="http://schemas.microsoft.com/office/drawing/2014/main" id="{BB24824A-F903-0C11-BE17-594D57D0E05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98813" y="6277530"/>
            <a:ext cx="1500461" cy="443945"/>
          </a:xfrm>
          <a:prstGeom prst="rect">
            <a:avLst/>
          </a:prstGeom>
          <a:noFill/>
          <a:ln>
            <a:noFill/>
          </a:ln>
          <a:effectLst/>
        </p:spPr>
      </p:pic>
    </p:spTree>
    <p:extLst>
      <p:ext uri="{BB962C8B-B14F-4D97-AF65-F5344CB8AC3E}">
        <p14:creationId xmlns:p14="http://schemas.microsoft.com/office/powerpoint/2010/main" val="10521370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Carattere, logo, simbolo, Elementi grafici&#10;&#10;Descrizione generata automaticamente">
            <a:extLst>
              <a:ext uri="{FF2B5EF4-FFF2-40B4-BE49-F238E27FC236}">
                <a16:creationId xmlns:a16="http://schemas.microsoft.com/office/drawing/2014/main" id="{4BDE00BB-B406-C248-96A0-EE3FB4E4CD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08572" y="35085"/>
            <a:ext cx="1213866" cy="1213866"/>
          </a:xfrm>
          <a:prstGeom prst="rect">
            <a:avLst/>
          </a:prstGeom>
        </p:spPr>
      </p:pic>
      <p:sp>
        <p:nvSpPr>
          <p:cNvPr id="3" name="Rectangle 2">
            <a:extLst>
              <a:ext uri="{FF2B5EF4-FFF2-40B4-BE49-F238E27FC236}">
                <a16:creationId xmlns:a16="http://schemas.microsoft.com/office/drawing/2014/main" id="{B62C6507-D6FE-9EAF-0547-8E92F5573FC1}"/>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6" name="Rectangle 3">
            <a:extLst>
              <a:ext uri="{FF2B5EF4-FFF2-40B4-BE49-F238E27FC236}">
                <a16:creationId xmlns:a16="http://schemas.microsoft.com/office/drawing/2014/main" id="{908D8E17-09F2-7078-80FB-DF428732B874}"/>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8" name="Rectangle 4">
            <a:extLst>
              <a:ext uri="{FF2B5EF4-FFF2-40B4-BE49-F238E27FC236}">
                <a16:creationId xmlns:a16="http://schemas.microsoft.com/office/drawing/2014/main" id="{43F9390E-36DC-61D6-9208-3F4AEA2A8FD3}"/>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12" name="CuadroTexto 11">
            <a:extLst>
              <a:ext uri="{FF2B5EF4-FFF2-40B4-BE49-F238E27FC236}">
                <a16:creationId xmlns:a16="http://schemas.microsoft.com/office/drawing/2014/main" id="{1F439A4F-0C56-A316-7C1D-A4BC91C63F14}"/>
              </a:ext>
            </a:extLst>
          </p:cNvPr>
          <p:cNvSpPr txBox="1"/>
          <p:nvPr/>
        </p:nvSpPr>
        <p:spPr>
          <a:xfrm>
            <a:off x="2612397" y="859636"/>
            <a:ext cx="6757299" cy="424732"/>
          </a:xfrm>
          <a:prstGeom prst="rect">
            <a:avLst/>
          </a:prstGeom>
          <a:noFill/>
        </p:spPr>
        <p:txBody>
          <a:bodyPr wrap="none" rtlCol="0">
            <a:spAutoFit/>
          </a:bodyPr>
          <a:lstStyle>
            <a:defPPr>
              <a:defRPr lang="en-BE"/>
            </a:defPPr>
            <a:lvl1pPr>
              <a:defRPr sz="2400" b="1">
                <a:latin typeface="+mj-lt"/>
              </a:defRPr>
            </a:lvl1pPr>
          </a:lstStyle>
          <a:p>
            <a:r>
              <a:rPr lang="es-ES" sz="2160"/>
              <a:t>Envolvente: aislamiento térmico – superficie acristalada</a:t>
            </a:r>
          </a:p>
        </p:txBody>
      </p:sp>
      <p:sp>
        <p:nvSpPr>
          <p:cNvPr id="14" name="CuadroTexto 13">
            <a:extLst>
              <a:ext uri="{FF2B5EF4-FFF2-40B4-BE49-F238E27FC236}">
                <a16:creationId xmlns:a16="http://schemas.microsoft.com/office/drawing/2014/main" id="{1B523D9A-3BD7-A4B7-AC18-061981E12A0A}"/>
              </a:ext>
            </a:extLst>
          </p:cNvPr>
          <p:cNvSpPr txBox="1"/>
          <p:nvPr/>
        </p:nvSpPr>
        <p:spPr>
          <a:xfrm>
            <a:off x="883920" y="1282225"/>
            <a:ext cx="10538518" cy="2585323"/>
          </a:xfrm>
          <a:prstGeom prst="rect">
            <a:avLst/>
          </a:prstGeom>
          <a:noFill/>
        </p:spPr>
        <p:txBody>
          <a:bodyPr wrap="square">
            <a:spAutoFit/>
          </a:bodyPr>
          <a:lstStyle/>
          <a:p>
            <a:pPr algn="just"/>
            <a:r>
              <a:rPr lang="es-ES" sz="1620" dirty="0">
                <a:solidFill>
                  <a:srgbClr val="000038"/>
                </a:solidFill>
                <a:latin typeface="+mj-lt"/>
              </a:rPr>
              <a:t>La mejora de la </a:t>
            </a:r>
            <a:r>
              <a:rPr lang="es-ES" sz="1620" b="1" dirty="0">
                <a:solidFill>
                  <a:srgbClr val="000038"/>
                </a:solidFill>
                <a:latin typeface="+mj-lt"/>
              </a:rPr>
              <a:t>envolvente térmica del edificio permite reducir el consumo energético tanto en calefacción en invierno, como de refrigeración en verano. </a:t>
            </a:r>
          </a:p>
          <a:p>
            <a:pPr marL="257175" indent="-257175" algn="just">
              <a:buFont typeface="Arial" panose="020B0604020202020204" pitchFamily="34" charset="0"/>
              <a:buChar char="•"/>
            </a:pPr>
            <a:r>
              <a:rPr lang="es-ES" sz="1620" dirty="0">
                <a:solidFill>
                  <a:srgbClr val="000038"/>
                </a:solidFill>
                <a:latin typeface="+mj-lt"/>
              </a:rPr>
              <a:t>Se puede actuar </a:t>
            </a:r>
            <a:r>
              <a:rPr lang="es-ES" sz="1620" b="1" dirty="0">
                <a:solidFill>
                  <a:srgbClr val="000038"/>
                </a:solidFill>
                <a:latin typeface="+mj-lt"/>
              </a:rPr>
              <a:t>sobre las fachadas o tejados, en caso de que se pueda mejorar el aislamiento. Puede reducir el consumo de climatización un 40%, pero es una medida cara </a:t>
            </a:r>
            <a:r>
              <a:rPr lang="es-ES" sz="1620" dirty="0">
                <a:solidFill>
                  <a:srgbClr val="000038"/>
                </a:solidFill>
                <a:latin typeface="+mj-lt"/>
              </a:rPr>
              <a:t>y puede tener sentido en caso de rehabilitación de un edificio antiguo</a:t>
            </a:r>
          </a:p>
          <a:p>
            <a:pPr marL="257175" indent="-257175" algn="just">
              <a:buFont typeface="Arial" panose="020B0604020202020204" pitchFamily="34" charset="0"/>
              <a:buChar char="•"/>
            </a:pPr>
            <a:r>
              <a:rPr lang="es-ES" sz="1620" dirty="0">
                <a:solidFill>
                  <a:srgbClr val="000038"/>
                </a:solidFill>
                <a:latin typeface="+mj-lt"/>
              </a:rPr>
              <a:t>También se puede actuar </a:t>
            </a:r>
            <a:r>
              <a:rPr lang="es-ES" sz="1620" b="1" dirty="0">
                <a:solidFill>
                  <a:srgbClr val="000038"/>
                </a:solidFill>
                <a:latin typeface="+mj-lt"/>
              </a:rPr>
              <a:t>sobre superficies acristaladas, sustituyendo vidrios monolíticos por vidrios con doble o triple acristalamiento. Aunque tampoco es una medida económica, es más eficaz que el aislamiento de fachadas</a:t>
            </a:r>
            <a:r>
              <a:rPr lang="es-ES" sz="1620" dirty="0">
                <a:solidFill>
                  <a:srgbClr val="000038"/>
                </a:solidFill>
                <a:latin typeface="+mj-lt"/>
              </a:rPr>
              <a:t>, ya que 1 m2 de cristal monolítico genera las mismas pérdidas que 8 m2 de fachada. Además del vidrio, el marco en el que están instalados es de gran importancia, debiendo contar éste con rotura de puente térmico y estar bien sellado, para evitar infiltraciones de aire. </a:t>
            </a:r>
            <a:r>
              <a:rPr lang="es-ES" sz="1620" b="1" dirty="0">
                <a:solidFill>
                  <a:srgbClr val="000038"/>
                </a:solidFill>
                <a:latin typeface="+mj-lt"/>
              </a:rPr>
              <a:t>Se puede reducir el consumo de climatización un 20% con estas medidas</a:t>
            </a:r>
            <a:r>
              <a:rPr lang="es-ES" sz="1620" dirty="0">
                <a:solidFill>
                  <a:srgbClr val="000038"/>
                </a:solidFill>
                <a:latin typeface="+mj-lt"/>
              </a:rPr>
              <a:t>.</a:t>
            </a:r>
            <a:endParaRPr lang="es-ES" sz="1620" dirty="0">
              <a:latin typeface="+mj-lt"/>
            </a:endParaRPr>
          </a:p>
        </p:txBody>
      </p:sp>
      <p:sp>
        <p:nvSpPr>
          <p:cNvPr id="16" name="CuadroTexto 15">
            <a:extLst>
              <a:ext uri="{FF2B5EF4-FFF2-40B4-BE49-F238E27FC236}">
                <a16:creationId xmlns:a16="http://schemas.microsoft.com/office/drawing/2014/main" id="{E0F4A2F7-03D1-592A-74E0-2A0DAEF16D50}"/>
              </a:ext>
            </a:extLst>
          </p:cNvPr>
          <p:cNvSpPr txBox="1"/>
          <p:nvPr/>
        </p:nvSpPr>
        <p:spPr>
          <a:xfrm>
            <a:off x="5148486" y="6276951"/>
            <a:ext cx="2600392" cy="424732"/>
          </a:xfrm>
          <a:prstGeom prst="rect">
            <a:avLst/>
          </a:prstGeom>
          <a:noFill/>
        </p:spPr>
        <p:txBody>
          <a:bodyPr wrap="none" rtlCol="0">
            <a:spAutoFit/>
          </a:bodyPr>
          <a:lstStyle/>
          <a:p>
            <a:pPr algn="ctr"/>
            <a:r>
              <a:rPr lang="es-ES" sz="1080"/>
              <a:t>Ficha técnica (parcial) de un vidrio doble</a:t>
            </a:r>
          </a:p>
          <a:p>
            <a:pPr algn="ctr"/>
            <a:r>
              <a:rPr lang="es-ES" sz="1080"/>
              <a:t>Fuente: SAINT GOBAIN</a:t>
            </a:r>
          </a:p>
        </p:txBody>
      </p:sp>
      <p:pic>
        <p:nvPicPr>
          <p:cNvPr id="9" name="Imagen 8">
            <a:extLst>
              <a:ext uri="{FF2B5EF4-FFF2-40B4-BE49-F238E27FC236}">
                <a16:creationId xmlns:a16="http://schemas.microsoft.com/office/drawing/2014/main" id="{2BE618F1-E25A-FAED-F91C-42ECA647472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968657" y="3936240"/>
            <a:ext cx="3382219" cy="2326791"/>
          </a:xfrm>
          <a:prstGeom prst="rect">
            <a:avLst/>
          </a:prstGeom>
        </p:spPr>
      </p:pic>
      <p:pic>
        <p:nvPicPr>
          <p:cNvPr id="11" name="Imagen 10">
            <a:extLst>
              <a:ext uri="{FF2B5EF4-FFF2-40B4-BE49-F238E27FC236}">
                <a16:creationId xmlns:a16="http://schemas.microsoft.com/office/drawing/2014/main" id="{3C166B13-1E63-F82D-3D05-C5ACD08986E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940765" y="3936240"/>
            <a:ext cx="2619194" cy="2227060"/>
          </a:xfrm>
          <a:prstGeom prst="rect">
            <a:avLst/>
          </a:prstGeom>
        </p:spPr>
      </p:pic>
      <p:sp>
        <p:nvSpPr>
          <p:cNvPr id="7" name="Título 6">
            <a:extLst>
              <a:ext uri="{FF2B5EF4-FFF2-40B4-BE49-F238E27FC236}">
                <a16:creationId xmlns:a16="http://schemas.microsoft.com/office/drawing/2014/main" id="{2AA8EEE2-D403-AB83-864A-C4A9CBDEEBBA}"/>
              </a:ext>
            </a:extLst>
          </p:cNvPr>
          <p:cNvSpPr txBox="1">
            <a:spLocks/>
          </p:cNvSpPr>
          <p:nvPr/>
        </p:nvSpPr>
        <p:spPr>
          <a:xfrm>
            <a:off x="717100" y="191160"/>
            <a:ext cx="9491472" cy="732155"/>
          </a:xfrm>
          <a:prstGeom prst="rect">
            <a:avLst/>
          </a:prstGeom>
        </p:spPr>
        <p:txBody>
          <a:bodyPr vert="horz" lIns="82296" tIns="41148" rIns="82296" bIns="4114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ES" sz="2400" b="1" spc="-5" dirty="0">
                <a:solidFill>
                  <a:srgbClr val="154097"/>
                </a:solidFill>
                <a:latin typeface="Montserrat" panose="020B0604020202020204" charset="0"/>
                <a:cs typeface="+mn-cs"/>
              </a:rPr>
              <a:t>5- Medidas para reducir el consumo energético </a:t>
            </a:r>
            <a:r>
              <a:rPr lang="es-ES" sz="2400" b="1" dirty="0"/>
              <a:t>- </a:t>
            </a:r>
            <a:r>
              <a:rPr lang="es-ES" sz="2400" b="1" dirty="0">
                <a:solidFill>
                  <a:srgbClr val="FF0000"/>
                </a:solidFill>
              </a:rPr>
              <a:t>Alcance 1</a:t>
            </a:r>
          </a:p>
        </p:txBody>
      </p:sp>
      <p:sp>
        <p:nvSpPr>
          <p:cNvPr id="10" name="Marcador de número de diapositiva 9">
            <a:extLst>
              <a:ext uri="{FF2B5EF4-FFF2-40B4-BE49-F238E27FC236}">
                <a16:creationId xmlns:a16="http://schemas.microsoft.com/office/drawing/2014/main" id="{805A6B53-12DE-BF44-2896-AEACB1A9DDB5}"/>
              </a:ext>
            </a:extLst>
          </p:cNvPr>
          <p:cNvSpPr>
            <a:spLocks noGrp="1"/>
          </p:cNvSpPr>
          <p:nvPr>
            <p:ph type="sldNum" sz="quarter" idx="12"/>
          </p:nvPr>
        </p:nvSpPr>
        <p:spPr/>
        <p:txBody>
          <a:bodyPr/>
          <a:lstStyle/>
          <a:p>
            <a:fld id="{07CA9C71-7BAC-493D-8FE0-9A42846E5156}" type="slidenum">
              <a:rPr lang="es-ES" smtClean="0"/>
              <a:t>29</a:t>
            </a:fld>
            <a:endParaRPr lang="es-ES"/>
          </a:p>
        </p:txBody>
      </p:sp>
      <p:pic>
        <p:nvPicPr>
          <p:cNvPr id="13" name="Imagen 12">
            <a:extLst>
              <a:ext uri="{FF2B5EF4-FFF2-40B4-BE49-F238E27FC236}">
                <a16:creationId xmlns:a16="http://schemas.microsoft.com/office/drawing/2014/main" id="{8AF24C40-DA9F-AECC-7388-5B701738356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98813" y="6277530"/>
            <a:ext cx="1500461" cy="443945"/>
          </a:xfrm>
          <a:prstGeom prst="rect">
            <a:avLst/>
          </a:prstGeom>
          <a:noFill/>
          <a:ln>
            <a:noFill/>
          </a:ln>
          <a:effectLst/>
        </p:spPr>
      </p:pic>
    </p:spTree>
    <p:extLst>
      <p:ext uri="{BB962C8B-B14F-4D97-AF65-F5344CB8AC3E}">
        <p14:creationId xmlns:p14="http://schemas.microsoft.com/office/powerpoint/2010/main" val="3252627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Carattere, logo, simbolo, Elementi grafici&#10;&#10;Descrizione generata automaticamente">
            <a:extLst>
              <a:ext uri="{FF2B5EF4-FFF2-40B4-BE49-F238E27FC236}">
                <a16:creationId xmlns:a16="http://schemas.microsoft.com/office/drawing/2014/main" id="{36F0ADCB-65CC-C804-7A26-6082A025CC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08572" y="35085"/>
            <a:ext cx="1213866" cy="1213866"/>
          </a:xfrm>
          <a:prstGeom prst="rect">
            <a:avLst/>
          </a:prstGeom>
        </p:spPr>
      </p:pic>
      <p:sp>
        <p:nvSpPr>
          <p:cNvPr id="7" name="Título 6">
            <a:extLst>
              <a:ext uri="{FF2B5EF4-FFF2-40B4-BE49-F238E27FC236}">
                <a16:creationId xmlns:a16="http://schemas.microsoft.com/office/drawing/2014/main" id="{9D2E6E04-58FE-8827-8F77-ACC701270DB9}"/>
              </a:ext>
            </a:extLst>
          </p:cNvPr>
          <p:cNvSpPr>
            <a:spLocks noGrp="1"/>
          </p:cNvSpPr>
          <p:nvPr>
            <p:ph type="title"/>
          </p:nvPr>
        </p:nvSpPr>
        <p:spPr>
          <a:xfrm>
            <a:off x="1351465" y="486264"/>
            <a:ext cx="9464040" cy="1325563"/>
          </a:xfrm>
        </p:spPr>
        <p:txBody>
          <a:bodyPr>
            <a:normAutofit/>
          </a:bodyPr>
          <a:lstStyle/>
          <a:p>
            <a:pPr algn="ctr">
              <a:lnSpc>
                <a:spcPct val="100000"/>
              </a:lnSpc>
            </a:pPr>
            <a:r>
              <a:rPr lang="es-ES" sz="3240" dirty="0"/>
              <a:t>INDICE  de contenidos de la presentación </a:t>
            </a:r>
            <a:endParaRPr lang="es-ES" sz="3240" dirty="0">
              <a:highlight>
                <a:srgbClr val="FFFF00"/>
              </a:highlight>
            </a:endParaRPr>
          </a:p>
        </p:txBody>
      </p:sp>
      <p:sp>
        <p:nvSpPr>
          <p:cNvPr id="3" name="CuadroTexto 2">
            <a:extLst>
              <a:ext uri="{FF2B5EF4-FFF2-40B4-BE49-F238E27FC236}">
                <a16:creationId xmlns:a16="http://schemas.microsoft.com/office/drawing/2014/main" id="{3D17B903-4776-4F85-17B2-2833E957A83A}"/>
              </a:ext>
            </a:extLst>
          </p:cNvPr>
          <p:cNvSpPr txBox="1"/>
          <p:nvPr/>
        </p:nvSpPr>
        <p:spPr>
          <a:xfrm>
            <a:off x="1037485" y="1811827"/>
            <a:ext cx="9915600" cy="2086725"/>
          </a:xfrm>
          <a:prstGeom prst="rect">
            <a:avLst/>
          </a:prstGeom>
          <a:noFill/>
        </p:spPr>
        <p:txBody>
          <a:bodyPr wrap="none" rtlCol="0">
            <a:spAutoFit/>
          </a:bodyPr>
          <a:lstStyle/>
          <a:p>
            <a:pPr marL="411480" indent="-411480">
              <a:buFont typeface="+mj-lt"/>
              <a:buAutoNum type="arabicPeriod"/>
            </a:pPr>
            <a:r>
              <a:rPr lang="es-ES" sz="2160" dirty="0"/>
              <a:t>Introducción a la eficiencia energética</a:t>
            </a:r>
          </a:p>
          <a:p>
            <a:pPr marL="411480" indent="-411480">
              <a:buFont typeface="+mj-lt"/>
              <a:buAutoNum type="arabicPeriod"/>
            </a:pPr>
            <a:r>
              <a:rPr lang="es-ES" sz="2160" dirty="0"/>
              <a:t>Compromisos públicos para la reducción de emisiones. Resultados obtenidos</a:t>
            </a:r>
          </a:p>
          <a:p>
            <a:pPr marL="411480" indent="-411480">
              <a:buFont typeface="+mj-lt"/>
              <a:buAutoNum type="arabicPeriod"/>
            </a:pPr>
            <a:r>
              <a:rPr lang="es-ES" sz="2160" dirty="0"/>
              <a:t>Medición de las emisiones (Alcance 1, 2 y 3)</a:t>
            </a:r>
          </a:p>
          <a:p>
            <a:pPr marL="411480" indent="-411480">
              <a:buFont typeface="+mj-lt"/>
              <a:buAutoNum type="arabicPeriod"/>
            </a:pPr>
            <a:r>
              <a:rPr lang="es-ES" sz="2160" dirty="0"/>
              <a:t>Distribución del consumo energético en las actividades HORECA</a:t>
            </a:r>
          </a:p>
          <a:p>
            <a:pPr marL="411480" indent="-411480">
              <a:buFont typeface="+mj-lt"/>
              <a:buAutoNum type="arabicPeriod"/>
            </a:pPr>
            <a:r>
              <a:rPr lang="es-ES" sz="2160" dirty="0"/>
              <a:t>Medidas para reducir el consumo energético – Alcance 1</a:t>
            </a:r>
          </a:p>
          <a:p>
            <a:pPr marL="411480" lvl="1"/>
            <a:r>
              <a:rPr lang="es-ES" sz="2160" dirty="0"/>
              <a:t>(Medidas de Alcance 2 y Alcance 3  se revisarán en el Modulo 2)</a:t>
            </a:r>
          </a:p>
        </p:txBody>
      </p:sp>
      <p:sp>
        <p:nvSpPr>
          <p:cNvPr id="8" name="Marcador de número de diapositiva 7">
            <a:extLst>
              <a:ext uri="{FF2B5EF4-FFF2-40B4-BE49-F238E27FC236}">
                <a16:creationId xmlns:a16="http://schemas.microsoft.com/office/drawing/2014/main" id="{483E73DC-48CB-DB09-2529-017A0ECFEB87}"/>
              </a:ext>
            </a:extLst>
          </p:cNvPr>
          <p:cNvSpPr>
            <a:spLocks noGrp="1"/>
          </p:cNvSpPr>
          <p:nvPr>
            <p:ph type="sldNum" sz="quarter" idx="12"/>
          </p:nvPr>
        </p:nvSpPr>
        <p:spPr/>
        <p:txBody>
          <a:bodyPr/>
          <a:lstStyle/>
          <a:p>
            <a:fld id="{07CA9C71-7BAC-493D-8FE0-9A42846E5156}" type="slidenum">
              <a:rPr lang="es-ES" smtClean="0"/>
              <a:t>3</a:t>
            </a:fld>
            <a:endParaRPr lang="es-ES"/>
          </a:p>
        </p:txBody>
      </p:sp>
      <p:pic>
        <p:nvPicPr>
          <p:cNvPr id="10" name="Imagen 9">
            <a:extLst>
              <a:ext uri="{FF2B5EF4-FFF2-40B4-BE49-F238E27FC236}">
                <a16:creationId xmlns:a16="http://schemas.microsoft.com/office/drawing/2014/main" id="{56FF91B6-39D9-8BBA-6AD6-CC55D6F7A10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98813" y="6277530"/>
            <a:ext cx="1500461" cy="443945"/>
          </a:xfrm>
          <a:prstGeom prst="rect">
            <a:avLst/>
          </a:prstGeom>
          <a:noFill/>
          <a:ln>
            <a:noFill/>
          </a:ln>
          <a:effectLst/>
        </p:spPr>
      </p:pic>
    </p:spTree>
    <p:extLst>
      <p:ext uri="{BB962C8B-B14F-4D97-AF65-F5344CB8AC3E}">
        <p14:creationId xmlns:p14="http://schemas.microsoft.com/office/powerpoint/2010/main" val="22292812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Carattere, logo, simbolo, Elementi grafici&#10;&#10;Descrizione generata automaticamente">
            <a:extLst>
              <a:ext uri="{FF2B5EF4-FFF2-40B4-BE49-F238E27FC236}">
                <a16:creationId xmlns:a16="http://schemas.microsoft.com/office/drawing/2014/main" id="{4BDE00BB-B406-C248-96A0-EE3FB4E4CD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08572" y="35085"/>
            <a:ext cx="1213866" cy="1213866"/>
          </a:xfrm>
          <a:prstGeom prst="rect">
            <a:avLst/>
          </a:prstGeom>
        </p:spPr>
      </p:pic>
      <p:sp>
        <p:nvSpPr>
          <p:cNvPr id="3" name="Rectangle 2">
            <a:extLst>
              <a:ext uri="{FF2B5EF4-FFF2-40B4-BE49-F238E27FC236}">
                <a16:creationId xmlns:a16="http://schemas.microsoft.com/office/drawing/2014/main" id="{B62C6507-D6FE-9EAF-0547-8E92F5573FC1}"/>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6" name="Rectangle 3">
            <a:extLst>
              <a:ext uri="{FF2B5EF4-FFF2-40B4-BE49-F238E27FC236}">
                <a16:creationId xmlns:a16="http://schemas.microsoft.com/office/drawing/2014/main" id="{908D8E17-09F2-7078-80FB-DF428732B874}"/>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8" name="Rectangle 4">
            <a:extLst>
              <a:ext uri="{FF2B5EF4-FFF2-40B4-BE49-F238E27FC236}">
                <a16:creationId xmlns:a16="http://schemas.microsoft.com/office/drawing/2014/main" id="{43F9390E-36DC-61D6-9208-3F4AEA2A8FD3}"/>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12" name="CuadroTexto 11">
            <a:extLst>
              <a:ext uri="{FF2B5EF4-FFF2-40B4-BE49-F238E27FC236}">
                <a16:creationId xmlns:a16="http://schemas.microsoft.com/office/drawing/2014/main" id="{1F439A4F-0C56-A316-7C1D-A4BC91C63F14}"/>
              </a:ext>
            </a:extLst>
          </p:cNvPr>
          <p:cNvSpPr txBox="1"/>
          <p:nvPr/>
        </p:nvSpPr>
        <p:spPr>
          <a:xfrm>
            <a:off x="3429110" y="909838"/>
            <a:ext cx="5007268" cy="424732"/>
          </a:xfrm>
          <a:prstGeom prst="rect">
            <a:avLst/>
          </a:prstGeom>
          <a:noFill/>
        </p:spPr>
        <p:txBody>
          <a:bodyPr wrap="none" rtlCol="0">
            <a:spAutoFit/>
          </a:bodyPr>
          <a:lstStyle>
            <a:defPPr>
              <a:defRPr lang="en-BE"/>
            </a:defPPr>
            <a:lvl1pPr>
              <a:defRPr sz="2400" b="1">
                <a:latin typeface="+mj-lt"/>
              </a:defRPr>
            </a:lvl1pPr>
          </a:lstStyle>
          <a:p>
            <a:r>
              <a:rPr lang="es-ES" sz="2160"/>
              <a:t>Envolvente: sistemas de protección solar</a:t>
            </a:r>
          </a:p>
        </p:txBody>
      </p:sp>
      <p:sp>
        <p:nvSpPr>
          <p:cNvPr id="16" name="CuadroTexto 15">
            <a:extLst>
              <a:ext uri="{FF2B5EF4-FFF2-40B4-BE49-F238E27FC236}">
                <a16:creationId xmlns:a16="http://schemas.microsoft.com/office/drawing/2014/main" id="{E0F4A2F7-03D1-592A-74E0-2A0DAEF16D50}"/>
              </a:ext>
            </a:extLst>
          </p:cNvPr>
          <p:cNvSpPr txBox="1"/>
          <p:nvPr/>
        </p:nvSpPr>
        <p:spPr>
          <a:xfrm>
            <a:off x="2564131" y="5077567"/>
            <a:ext cx="1729962" cy="424732"/>
          </a:xfrm>
          <a:prstGeom prst="rect">
            <a:avLst/>
          </a:prstGeom>
          <a:noFill/>
        </p:spPr>
        <p:txBody>
          <a:bodyPr wrap="none" rtlCol="0">
            <a:spAutoFit/>
          </a:bodyPr>
          <a:lstStyle/>
          <a:p>
            <a:pPr algn="ctr"/>
            <a:r>
              <a:rPr lang="es-ES" sz="1080"/>
              <a:t>Sistema de toldos</a:t>
            </a:r>
          </a:p>
          <a:p>
            <a:pPr algn="ctr"/>
            <a:r>
              <a:rPr lang="es-ES" sz="1080"/>
              <a:t>Fuente: GAVIOTA SIMBAC</a:t>
            </a:r>
          </a:p>
        </p:txBody>
      </p:sp>
      <p:sp>
        <p:nvSpPr>
          <p:cNvPr id="2" name="Rectangle 1">
            <a:extLst>
              <a:ext uri="{FF2B5EF4-FFF2-40B4-BE49-F238E27FC236}">
                <a16:creationId xmlns:a16="http://schemas.microsoft.com/office/drawing/2014/main" id="{1AA648ED-E784-EA05-76FD-0B8139925B16}"/>
              </a:ext>
            </a:extLst>
          </p:cNvPr>
          <p:cNvSpPr>
            <a:spLocks noChangeArrowheads="1"/>
          </p:cNvSpPr>
          <p:nvPr/>
        </p:nvSpPr>
        <p:spPr bwMode="auto">
          <a:xfrm>
            <a:off x="6183784" y="1504140"/>
            <a:ext cx="5238654" cy="4570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296" tIns="41148" rIns="82296" bIns="41148" numCol="1" anchor="ctr" anchorCtr="0" compatLnSpc="1">
            <a:prstTxWarp prst="textNoShape">
              <a:avLst/>
            </a:prstTxWarp>
            <a:spAutoFit/>
          </a:bodyPr>
          <a:lstStyle/>
          <a:p>
            <a:pPr algn="just" defTabSz="822960" eaLnBrk="0" fontAlgn="base" hangingPunct="0">
              <a:spcBef>
                <a:spcPct val="0"/>
              </a:spcBef>
              <a:spcAft>
                <a:spcPct val="0"/>
              </a:spcAft>
            </a:pPr>
            <a:r>
              <a:rPr lang="es-ES" altLang="es-ES" sz="1620" dirty="0">
                <a:latin typeface="+mj-lt"/>
              </a:rPr>
              <a:t>Al bloquear o filtrar la radiación solar directa, las protecciones solares estándar (toldos, parasoles, </a:t>
            </a:r>
            <a:r>
              <a:rPr lang="es-ES" altLang="es-ES" sz="1620" dirty="0" err="1">
                <a:latin typeface="+mj-lt"/>
              </a:rPr>
              <a:t>etc</a:t>
            </a:r>
            <a:r>
              <a:rPr lang="es-ES" altLang="es-ES" sz="1620" dirty="0">
                <a:latin typeface="+mj-lt"/>
              </a:rPr>
              <a:t>) </a:t>
            </a:r>
            <a:r>
              <a:rPr lang="es-ES" altLang="es-ES" sz="1620" b="1" dirty="0">
                <a:latin typeface="+mj-lt"/>
              </a:rPr>
              <a:t>disminuyen la cantidad de calor que ingresa al edificio, reduciendo la necesidad de aire acondicionado </a:t>
            </a:r>
            <a:r>
              <a:rPr lang="es-ES" altLang="es-ES" sz="1620" dirty="0">
                <a:latin typeface="+mj-lt"/>
              </a:rPr>
              <a:t>durante los meses cálidos y, por lo tanto, el consumo de energía eléctrica. </a:t>
            </a:r>
            <a:r>
              <a:rPr lang="es-ES" altLang="es-ES" sz="1620" b="1" dirty="0">
                <a:latin typeface="+mj-lt"/>
              </a:rPr>
              <a:t>Pueden ser protecciones fijas o regulables, dependiendo de la orientación del edificio,  de las necesidades de iluminación o de otros factores</a:t>
            </a:r>
          </a:p>
          <a:p>
            <a:pPr algn="just" defTabSz="822960" eaLnBrk="0" fontAlgn="base" hangingPunct="0">
              <a:spcBef>
                <a:spcPct val="0"/>
              </a:spcBef>
              <a:spcAft>
                <a:spcPct val="0"/>
              </a:spcAft>
            </a:pPr>
            <a:r>
              <a:rPr lang="es-ES" altLang="es-ES" sz="1620" dirty="0">
                <a:latin typeface="+mj-lt"/>
              </a:rPr>
              <a:t>Mantienen una temperatura interior más estable y cómoda sin depender tanto de sistemas de climatización, lo que contribuye a la eficiencia energética del edificio. Al mismo tiempo, pueden permitir el paso de la luz solar de manera controlada, reduciendo la dependencia de la iluminación artificial.</a:t>
            </a:r>
          </a:p>
          <a:p>
            <a:pPr algn="just" defTabSz="822960" eaLnBrk="0" fontAlgn="base" hangingPunct="0">
              <a:spcBef>
                <a:spcPct val="0"/>
              </a:spcBef>
              <a:spcAft>
                <a:spcPct val="0"/>
              </a:spcAft>
            </a:pPr>
            <a:r>
              <a:rPr lang="es-ES" altLang="es-ES" sz="1620" b="1" dirty="0">
                <a:latin typeface="+mj-lt"/>
              </a:rPr>
              <a:t>Suelen ser sistemas relativamente económicos, aunque con impacto limitado en cuanto a ahorro energético, pudiéndose reducir un 10% el consumo en climatización.</a:t>
            </a:r>
          </a:p>
          <a:p>
            <a:pPr defTabSz="822960" eaLnBrk="0" fontAlgn="base" hangingPunct="0">
              <a:spcBef>
                <a:spcPct val="0"/>
              </a:spcBef>
              <a:spcAft>
                <a:spcPct val="0"/>
              </a:spcAft>
              <a:buFontTx/>
              <a:buChar char="•"/>
            </a:pPr>
            <a:endParaRPr lang="es-ES" altLang="es-ES" sz="1620" dirty="0">
              <a:latin typeface="+mj-lt"/>
            </a:endParaRPr>
          </a:p>
        </p:txBody>
      </p:sp>
      <p:pic>
        <p:nvPicPr>
          <p:cNvPr id="15" name="Imagen 14" descr="Una casa blanca&#10;&#10;Descripción generada automáticamente con confianza media">
            <a:extLst>
              <a:ext uri="{FF2B5EF4-FFF2-40B4-BE49-F238E27FC236}">
                <a16:creationId xmlns:a16="http://schemas.microsoft.com/office/drawing/2014/main" id="{7A5D64DB-12F7-2BE0-FFB6-F129A6F6C00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3362" y="2097649"/>
            <a:ext cx="5214857" cy="2979918"/>
          </a:xfrm>
          <a:prstGeom prst="rect">
            <a:avLst/>
          </a:prstGeom>
        </p:spPr>
      </p:pic>
      <p:sp>
        <p:nvSpPr>
          <p:cNvPr id="7" name="Título 6">
            <a:extLst>
              <a:ext uri="{FF2B5EF4-FFF2-40B4-BE49-F238E27FC236}">
                <a16:creationId xmlns:a16="http://schemas.microsoft.com/office/drawing/2014/main" id="{A76F28DA-FE2D-A8D0-A7C1-E84B7037CCBA}"/>
              </a:ext>
            </a:extLst>
          </p:cNvPr>
          <p:cNvSpPr txBox="1">
            <a:spLocks/>
          </p:cNvSpPr>
          <p:nvPr/>
        </p:nvSpPr>
        <p:spPr>
          <a:xfrm>
            <a:off x="769562" y="161028"/>
            <a:ext cx="9491472" cy="732155"/>
          </a:xfrm>
          <a:prstGeom prst="rect">
            <a:avLst/>
          </a:prstGeom>
        </p:spPr>
        <p:txBody>
          <a:bodyPr vert="horz" lIns="82296" tIns="41148" rIns="82296" bIns="4114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ES" sz="2400" b="1" spc="-5" dirty="0">
                <a:solidFill>
                  <a:srgbClr val="154097"/>
                </a:solidFill>
                <a:latin typeface="Montserrat" panose="020B0604020202020204" charset="0"/>
                <a:cs typeface="+mn-cs"/>
              </a:rPr>
              <a:t>5- Medidas para reducir el consumo energético </a:t>
            </a:r>
            <a:r>
              <a:rPr lang="es-ES" sz="2400" b="1" dirty="0"/>
              <a:t>- </a:t>
            </a:r>
            <a:r>
              <a:rPr lang="es-ES" sz="2400" b="1" dirty="0">
                <a:solidFill>
                  <a:srgbClr val="FF0000"/>
                </a:solidFill>
              </a:rPr>
              <a:t>Alcance 1</a:t>
            </a:r>
          </a:p>
        </p:txBody>
      </p:sp>
      <p:sp>
        <p:nvSpPr>
          <p:cNvPr id="10" name="Marcador de número de diapositiva 9">
            <a:extLst>
              <a:ext uri="{FF2B5EF4-FFF2-40B4-BE49-F238E27FC236}">
                <a16:creationId xmlns:a16="http://schemas.microsoft.com/office/drawing/2014/main" id="{EA188FD5-A544-609E-C3AB-FC501CC65F82}"/>
              </a:ext>
            </a:extLst>
          </p:cNvPr>
          <p:cNvSpPr>
            <a:spLocks noGrp="1"/>
          </p:cNvSpPr>
          <p:nvPr>
            <p:ph type="sldNum" sz="quarter" idx="12"/>
          </p:nvPr>
        </p:nvSpPr>
        <p:spPr/>
        <p:txBody>
          <a:bodyPr/>
          <a:lstStyle/>
          <a:p>
            <a:fld id="{07CA9C71-7BAC-493D-8FE0-9A42846E5156}" type="slidenum">
              <a:rPr lang="es-ES" smtClean="0"/>
              <a:t>30</a:t>
            </a:fld>
            <a:endParaRPr lang="es-ES"/>
          </a:p>
        </p:txBody>
      </p:sp>
      <p:pic>
        <p:nvPicPr>
          <p:cNvPr id="11" name="Imagen 10">
            <a:extLst>
              <a:ext uri="{FF2B5EF4-FFF2-40B4-BE49-F238E27FC236}">
                <a16:creationId xmlns:a16="http://schemas.microsoft.com/office/drawing/2014/main" id="{730D88AB-E96A-CA6A-8F85-919CEDB6D82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98813" y="6277530"/>
            <a:ext cx="1500461" cy="443945"/>
          </a:xfrm>
          <a:prstGeom prst="rect">
            <a:avLst/>
          </a:prstGeom>
          <a:noFill/>
          <a:ln>
            <a:noFill/>
          </a:ln>
          <a:effectLst/>
        </p:spPr>
      </p:pic>
    </p:spTree>
    <p:extLst>
      <p:ext uri="{BB962C8B-B14F-4D97-AF65-F5344CB8AC3E}">
        <p14:creationId xmlns:p14="http://schemas.microsoft.com/office/powerpoint/2010/main" val="16001166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Carattere, logo, simbolo, Elementi grafici&#10;&#10;Descrizione generata automaticamente">
            <a:extLst>
              <a:ext uri="{FF2B5EF4-FFF2-40B4-BE49-F238E27FC236}">
                <a16:creationId xmlns:a16="http://schemas.microsoft.com/office/drawing/2014/main" id="{4BDE00BB-B406-C248-96A0-EE3FB4E4CD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08572" y="35085"/>
            <a:ext cx="1213866" cy="1213866"/>
          </a:xfrm>
          <a:prstGeom prst="rect">
            <a:avLst/>
          </a:prstGeom>
        </p:spPr>
      </p:pic>
      <p:sp>
        <p:nvSpPr>
          <p:cNvPr id="3" name="Rectangle 2">
            <a:extLst>
              <a:ext uri="{FF2B5EF4-FFF2-40B4-BE49-F238E27FC236}">
                <a16:creationId xmlns:a16="http://schemas.microsoft.com/office/drawing/2014/main" id="{B62C6507-D6FE-9EAF-0547-8E92F5573FC1}"/>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6" name="Rectangle 3">
            <a:extLst>
              <a:ext uri="{FF2B5EF4-FFF2-40B4-BE49-F238E27FC236}">
                <a16:creationId xmlns:a16="http://schemas.microsoft.com/office/drawing/2014/main" id="{908D8E17-09F2-7078-80FB-DF428732B874}"/>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8" name="Rectangle 4">
            <a:extLst>
              <a:ext uri="{FF2B5EF4-FFF2-40B4-BE49-F238E27FC236}">
                <a16:creationId xmlns:a16="http://schemas.microsoft.com/office/drawing/2014/main" id="{43F9390E-36DC-61D6-9208-3F4AEA2A8FD3}"/>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12" name="CuadroTexto 11">
            <a:extLst>
              <a:ext uri="{FF2B5EF4-FFF2-40B4-BE49-F238E27FC236}">
                <a16:creationId xmlns:a16="http://schemas.microsoft.com/office/drawing/2014/main" id="{1F439A4F-0C56-A316-7C1D-A4BC91C63F14}"/>
              </a:ext>
            </a:extLst>
          </p:cNvPr>
          <p:cNvSpPr txBox="1"/>
          <p:nvPr/>
        </p:nvSpPr>
        <p:spPr>
          <a:xfrm>
            <a:off x="2934524" y="932178"/>
            <a:ext cx="6041719" cy="424732"/>
          </a:xfrm>
          <a:prstGeom prst="rect">
            <a:avLst/>
          </a:prstGeom>
          <a:noFill/>
        </p:spPr>
        <p:txBody>
          <a:bodyPr wrap="none" rtlCol="0">
            <a:spAutoFit/>
          </a:bodyPr>
          <a:lstStyle>
            <a:defPPr>
              <a:defRPr lang="en-BE"/>
            </a:defPPr>
            <a:lvl1pPr>
              <a:defRPr sz="2400" b="1">
                <a:latin typeface="+mj-lt"/>
              </a:defRPr>
            </a:lvl1pPr>
          </a:lstStyle>
          <a:p>
            <a:r>
              <a:rPr lang="es-ES" sz="2160"/>
              <a:t>Envolvente: cortinas de aire en accesos exteriores</a:t>
            </a:r>
          </a:p>
        </p:txBody>
      </p:sp>
      <p:sp>
        <p:nvSpPr>
          <p:cNvPr id="16" name="CuadroTexto 15">
            <a:extLst>
              <a:ext uri="{FF2B5EF4-FFF2-40B4-BE49-F238E27FC236}">
                <a16:creationId xmlns:a16="http://schemas.microsoft.com/office/drawing/2014/main" id="{E0F4A2F7-03D1-592A-74E0-2A0DAEF16D50}"/>
              </a:ext>
            </a:extLst>
          </p:cNvPr>
          <p:cNvSpPr txBox="1"/>
          <p:nvPr/>
        </p:nvSpPr>
        <p:spPr>
          <a:xfrm>
            <a:off x="615293" y="4624789"/>
            <a:ext cx="5500224" cy="452432"/>
          </a:xfrm>
          <a:prstGeom prst="rect">
            <a:avLst/>
          </a:prstGeom>
          <a:noFill/>
        </p:spPr>
        <p:txBody>
          <a:bodyPr wrap="none" rtlCol="0">
            <a:spAutoFit/>
          </a:bodyPr>
          <a:lstStyle/>
          <a:p>
            <a:pPr algn="ctr"/>
            <a:r>
              <a:rPr lang="es-ES" sz="1260"/>
              <a:t>Cortina de aire</a:t>
            </a:r>
          </a:p>
          <a:p>
            <a:pPr algn="ctr"/>
            <a:r>
              <a:rPr lang="es-ES" sz="1080"/>
              <a:t>Fuente: AIRTECNICS - </a:t>
            </a:r>
            <a:r>
              <a:rPr lang="es-ES" sz="1080">
                <a:hlinkClick r:id="rId4"/>
              </a:rPr>
              <a:t>https://www.airtecnics.com/es/productos/cortina-de-aire-optima</a:t>
            </a:r>
            <a:r>
              <a:rPr lang="es-ES" sz="1080"/>
              <a:t> </a:t>
            </a:r>
          </a:p>
        </p:txBody>
      </p:sp>
      <p:sp>
        <p:nvSpPr>
          <p:cNvPr id="2" name="Rectangle 1">
            <a:extLst>
              <a:ext uri="{FF2B5EF4-FFF2-40B4-BE49-F238E27FC236}">
                <a16:creationId xmlns:a16="http://schemas.microsoft.com/office/drawing/2014/main" id="{1AA648ED-E784-EA05-76FD-0B8139925B16}"/>
              </a:ext>
            </a:extLst>
          </p:cNvPr>
          <p:cNvSpPr>
            <a:spLocks noChangeArrowheads="1"/>
          </p:cNvSpPr>
          <p:nvPr/>
        </p:nvSpPr>
        <p:spPr bwMode="auto">
          <a:xfrm>
            <a:off x="6238032" y="1795908"/>
            <a:ext cx="5184405" cy="393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296" tIns="41148" rIns="82296" bIns="41148" numCol="1" anchor="ctr" anchorCtr="0" compatLnSpc="1">
            <a:prstTxWarp prst="textNoShape">
              <a:avLst/>
            </a:prstTxWarp>
            <a:spAutoFit/>
          </a:bodyPr>
          <a:lstStyle/>
          <a:p>
            <a:pPr algn="just" defTabSz="822960" eaLnBrk="0" fontAlgn="base" hangingPunct="0">
              <a:spcBef>
                <a:spcPct val="0"/>
              </a:spcBef>
              <a:spcAft>
                <a:spcPct val="0"/>
              </a:spcAft>
            </a:pPr>
            <a:r>
              <a:rPr lang="es-ES" b="1" dirty="0">
                <a:latin typeface="+mj-lt"/>
              </a:rPr>
              <a:t>Las cortinas de aire crean una barrera invisible que impide la entrada de aire frío en invierno y de aire caliente en verano, manteniendo la temperatura interior estable </a:t>
            </a:r>
            <a:r>
              <a:rPr lang="es-ES" dirty="0">
                <a:latin typeface="+mj-lt"/>
              </a:rPr>
              <a:t>y reduciendo la carga de trabajo de los sistemas de calefacción y aire acondicionado</a:t>
            </a:r>
            <a:r>
              <a:rPr lang="es-ES" altLang="es-ES" dirty="0">
                <a:latin typeface="+mj-lt"/>
              </a:rPr>
              <a:t>. </a:t>
            </a:r>
          </a:p>
          <a:p>
            <a:pPr algn="just" defTabSz="822960" eaLnBrk="0" fontAlgn="base" hangingPunct="0">
              <a:spcBef>
                <a:spcPct val="0"/>
              </a:spcBef>
              <a:spcAft>
                <a:spcPct val="0"/>
              </a:spcAft>
            </a:pPr>
            <a:r>
              <a:rPr lang="es-ES" altLang="es-ES" dirty="0">
                <a:latin typeface="+mj-lt"/>
              </a:rPr>
              <a:t>Además, </a:t>
            </a:r>
            <a:r>
              <a:rPr lang="es-ES" altLang="es-ES" b="1" dirty="0">
                <a:latin typeface="+mj-lt"/>
              </a:rPr>
              <a:t>sirven para mantener el aire interior más limpio, </a:t>
            </a:r>
            <a:r>
              <a:rPr lang="es-ES" altLang="es-ES" dirty="0">
                <a:latin typeface="+mj-lt"/>
              </a:rPr>
              <a:t>ya que reducen la cantidad de polvo, insectos, </a:t>
            </a:r>
            <a:r>
              <a:rPr lang="es-ES" altLang="es-ES" dirty="0" err="1">
                <a:latin typeface="+mj-lt"/>
              </a:rPr>
              <a:t>etc</a:t>
            </a:r>
            <a:r>
              <a:rPr lang="es-ES" altLang="es-ES" dirty="0">
                <a:latin typeface="+mj-lt"/>
              </a:rPr>
              <a:t> que pueden entrar al recinto.</a:t>
            </a:r>
          </a:p>
          <a:p>
            <a:pPr algn="just" defTabSz="822960" eaLnBrk="0" fontAlgn="base" hangingPunct="0">
              <a:spcBef>
                <a:spcPct val="0"/>
              </a:spcBef>
              <a:spcAft>
                <a:spcPct val="0"/>
              </a:spcAft>
            </a:pPr>
            <a:r>
              <a:rPr lang="es-ES" altLang="es-ES" dirty="0">
                <a:latin typeface="+mj-lt"/>
              </a:rPr>
              <a:t>La cortina de aire es eficaz cuando el tráfico de personas a través del acceso es importante.</a:t>
            </a:r>
          </a:p>
          <a:p>
            <a:pPr algn="just" defTabSz="822960" eaLnBrk="0" fontAlgn="base" hangingPunct="0">
              <a:spcBef>
                <a:spcPct val="0"/>
              </a:spcBef>
              <a:spcAft>
                <a:spcPct val="0"/>
              </a:spcAft>
            </a:pPr>
            <a:r>
              <a:rPr lang="es-ES" altLang="es-ES" b="1" dirty="0">
                <a:latin typeface="+mj-lt"/>
              </a:rPr>
              <a:t>Tiene un coste de instalación medio y puede reducir en un 60% las pérdidas por la abertura y cierre de puertas.</a:t>
            </a:r>
          </a:p>
          <a:p>
            <a:pPr defTabSz="822960" eaLnBrk="0" fontAlgn="base" hangingPunct="0">
              <a:spcBef>
                <a:spcPct val="0"/>
              </a:spcBef>
              <a:spcAft>
                <a:spcPct val="0"/>
              </a:spcAft>
              <a:buFontTx/>
              <a:buChar char="•"/>
            </a:pPr>
            <a:endParaRPr lang="es-ES" altLang="es-ES" sz="1620" dirty="0">
              <a:latin typeface="+mj-lt"/>
            </a:endParaRPr>
          </a:p>
        </p:txBody>
      </p:sp>
      <p:pic>
        <p:nvPicPr>
          <p:cNvPr id="2052" name="Picture 4" descr="Cortina de aire Optima">
            <a:extLst>
              <a:ext uri="{FF2B5EF4-FFF2-40B4-BE49-F238E27FC236}">
                <a16:creationId xmlns:a16="http://schemas.microsoft.com/office/drawing/2014/main" id="{BC7045A6-7BAA-A94B-0D5B-FB7C29691BA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57305" y="1550102"/>
            <a:ext cx="4893403" cy="3074688"/>
          </a:xfrm>
          <a:prstGeom prst="rect">
            <a:avLst/>
          </a:prstGeom>
          <a:noFill/>
          <a:extLst>
            <a:ext uri="{909E8E84-426E-40DD-AFC4-6F175D3DCCD1}">
              <a14:hiddenFill xmlns:a14="http://schemas.microsoft.com/office/drawing/2010/main">
                <a:solidFill>
                  <a:srgbClr val="FFFFFF"/>
                </a:solidFill>
              </a14:hiddenFill>
            </a:ext>
          </a:extLst>
        </p:spPr>
      </p:pic>
      <p:sp>
        <p:nvSpPr>
          <p:cNvPr id="7" name="Título 6">
            <a:extLst>
              <a:ext uri="{FF2B5EF4-FFF2-40B4-BE49-F238E27FC236}">
                <a16:creationId xmlns:a16="http://schemas.microsoft.com/office/drawing/2014/main" id="{796CA0EE-DC8C-0AFD-B1EF-E3C3D7151FD6}"/>
              </a:ext>
            </a:extLst>
          </p:cNvPr>
          <p:cNvSpPr txBox="1">
            <a:spLocks/>
          </p:cNvSpPr>
          <p:nvPr/>
        </p:nvSpPr>
        <p:spPr>
          <a:xfrm>
            <a:off x="769562" y="161028"/>
            <a:ext cx="9491472" cy="732155"/>
          </a:xfrm>
          <a:prstGeom prst="rect">
            <a:avLst/>
          </a:prstGeom>
        </p:spPr>
        <p:txBody>
          <a:bodyPr vert="horz" lIns="82296" tIns="41148" rIns="82296" bIns="4114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ES" sz="2400" b="1" spc="-5" dirty="0">
                <a:solidFill>
                  <a:srgbClr val="154097"/>
                </a:solidFill>
                <a:latin typeface="Montserrat" panose="020B0604020202020204" charset="0"/>
                <a:cs typeface="+mn-cs"/>
              </a:rPr>
              <a:t>5- Medidas para reducir el consumo energético </a:t>
            </a:r>
            <a:r>
              <a:rPr lang="es-ES" sz="2400" b="1" dirty="0"/>
              <a:t>- </a:t>
            </a:r>
            <a:r>
              <a:rPr lang="es-ES" sz="2400" b="1" dirty="0">
                <a:solidFill>
                  <a:srgbClr val="FF0000"/>
                </a:solidFill>
              </a:rPr>
              <a:t>Alcance 1</a:t>
            </a:r>
          </a:p>
        </p:txBody>
      </p:sp>
      <p:sp>
        <p:nvSpPr>
          <p:cNvPr id="10" name="Marcador de número de diapositiva 9">
            <a:extLst>
              <a:ext uri="{FF2B5EF4-FFF2-40B4-BE49-F238E27FC236}">
                <a16:creationId xmlns:a16="http://schemas.microsoft.com/office/drawing/2014/main" id="{9E5A875D-5A20-2C7E-1F2D-D38C97948292}"/>
              </a:ext>
            </a:extLst>
          </p:cNvPr>
          <p:cNvSpPr>
            <a:spLocks noGrp="1"/>
          </p:cNvSpPr>
          <p:nvPr>
            <p:ph type="sldNum" sz="quarter" idx="12"/>
          </p:nvPr>
        </p:nvSpPr>
        <p:spPr/>
        <p:txBody>
          <a:bodyPr/>
          <a:lstStyle/>
          <a:p>
            <a:fld id="{07CA9C71-7BAC-493D-8FE0-9A42846E5156}" type="slidenum">
              <a:rPr lang="es-ES" smtClean="0"/>
              <a:t>31</a:t>
            </a:fld>
            <a:endParaRPr lang="es-ES"/>
          </a:p>
        </p:txBody>
      </p:sp>
      <p:pic>
        <p:nvPicPr>
          <p:cNvPr id="11" name="Imagen 10">
            <a:extLst>
              <a:ext uri="{FF2B5EF4-FFF2-40B4-BE49-F238E27FC236}">
                <a16:creationId xmlns:a16="http://schemas.microsoft.com/office/drawing/2014/main" id="{8C1ACADD-81AA-CD00-FCA1-B9A7BFCB056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98813" y="6277530"/>
            <a:ext cx="1500461" cy="443945"/>
          </a:xfrm>
          <a:prstGeom prst="rect">
            <a:avLst/>
          </a:prstGeom>
          <a:noFill/>
          <a:ln>
            <a:noFill/>
          </a:ln>
          <a:effectLst/>
        </p:spPr>
      </p:pic>
    </p:spTree>
    <p:extLst>
      <p:ext uri="{BB962C8B-B14F-4D97-AF65-F5344CB8AC3E}">
        <p14:creationId xmlns:p14="http://schemas.microsoft.com/office/powerpoint/2010/main" val="11001892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Carattere, logo, simbolo, Elementi grafici&#10;&#10;Descrizione generata automaticamente">
            <a:extLst>
              <a:ext uri="{FF2B5EF4-FFF2-40B4-BE49-F238E27FC236}">
                <a16:creationId xmlns:a16="http://schemas.microsoft.com/office/drawing/2014/main" id="{4BDE00BB-B406-C248-96A0-EE3FB4E4CD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08572" y="35085"/>
            <a:ext cx="1213866" cy="1213866"/>
          </a:xfrm>
          <a:prstGeom prst="rect">
            <a:avLst/>
          </a:prstGeom>
        </p:spPr>
      </p:pic>
      <p:sp>
        <p:nvSpPr>
          <p:cNvPr id="3" name="Rectangle 2">
            <a:extLst>
              <a:ext uri="{FF2B5EF4-FFF2-40B4-BE49-F238E27FC236}">
                <a16:creationId xmlns:a16="http://schemas.microsoft.com/office/drawing/2014/main" id="{B62C6507-D6FE-9EAF-0547-8E92F5573FC1}"/>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6" name="Rectangle 3">
            <a:extLst>
              <a:ext uri="{FF2B5EF4-FFF2-40B4-BE49-F238E27FC236}">
                <a16:creationId xmlns:a16="http://schemas.microsoft.com/office/drawing/2014/main" id="{908D8E17-09F2-7078-80FB-DF428732B874}"/>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8" name="Rectangle 4">
            <a:extLst>
              <a:ext uri="{FF2B5EF4-FFF2-40B4-BE49-F238E27FC236}">
                <a16:creationId xmlns:a16="http://schemas.microsoft.com/office/drawing/2014/main" id="{43F9390E-36DC-61D6-9208-3F4AEA2A8FD3}"/>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12" name="CuadroTexto 11">
            <a:extLst>
              <a:ext uri="{FF2B5EF4-FFF2-40B4-BE49-F238E27FC236}">
                <a16:creationId xmlns:a16="http://schemas.microsoft.com/office/drawing/2014/main" id="{1F439A4F-0C56-A316-7C1D-A4BC91C63F14}"/>
              </a:ext>
            </a:extLst>
          </p:cNvPr>
          <p:cNvSpPr txBox="1"/>
          <p:nvPr/>
        </p:nvSpPr>
        <p:spPr>
          <a:xfrm>
            <a:off x="2934523" y="932178"/>
            <a:ext cx="5642186" cy="424732"/>
          </a:xfrm>
          <a:prstGeom prst="rect">
            <a:avLst/>
          </a:prstGeom>
          <a:noFill/>
        </p:spPr>
        <p:txBody>
          <a:bodyPr wrap="none" rtlCol="0">
            <a:spAutoFit/>
          </a:bodyPr>
          <a:lstStyle>
            <a:defPPr>
              <a:defRPr lang="en-BE"/>
            </a:defPPr>
            <a:lvl1pPr>
              <a:defRPr sz="2400" b="1">
                <a:latin typeface="+mj-lt"/>
              </a:defRPr>
            </a:lvl1pPr>
          </a:lstStyle>
          <a:p>
            <a:r>
              <a:rPr lang="es-ES" sz="2160"/>
              <a:t>Iluminación: sustitución de luminarias por LED</a:t>
            </a:r>
          </a:p>
        </p:txBody>
      </p:sp>
      <p:sp>
        <p:nvSpPr>
          <p:cNvPr id="16" name="CuadroTexto 15">
            <a:extLst>
              <a:ext uri="{FF2B5EF4-FFF2-40B4-BE49-F238E27FC236}">
                <a16:creationId xmlns:a16="http://schemas.microsoft.com/office/drawing/2014/main" id="{E0F4A2F7-03D1-592A-74E0-2A0DAEF16D50}"/>
              </a:ext>
            </a:extLst>
          </p:cNvPr>
          <p:cNvSpPr txBox="1"/>
          <p:nvPr/>
        </p:nvSpPr>
        <p:spPr>
          <a:xfrm>
            <a:off x="5969132" y="5507097"/>
            <a:ext cx="5581464" cy="452432"/>
          </a:xfrm>
          <a:prstGeom prst="rect">
            <a:avLst/>
          </a:prstGeom>
          <a:noFill/>
        </p:spPr>
        <p:txBody>
          <a:bodyPr wrap="none" rtlCol="0">
            <a:spAutoFit/>
          </a:bodyPr>
          <a:lstStyle/>
          <a:p>
            <a:pPr algn="ctr"/>
            <a:r>
              <a:rPr lang="es-ES" sz="1260"/>
              <a:t>Ejemplo de cálculo de rentabilidad del cambio de luminarias  en una empresa</a:t>
            </a:r>
          </a:p>
          <a:p>
            <a:pPr algn="ctr"/>
            <a:r>
              <a:rPr lang="es-ES" sz="1080"/>
              <a:t>Fuente: AIDIMME</a:t>
            </a:r>
          </a:p>
        </p:txBody>
      </p:sp>
      <p:sp>
        <p:nvSpPr>
          <p:cNvPr id="2" name="Rectangle 1">
            <a:extLst>
              <a:ext uri="{FF2B5EF4-FFF2-40B4-BE49-F238E27FC236}">
                <a16:creationId xmlns:a16="http://schemas.microsoft.com/office/drawing/2014/main" id="{1AA648ED-E784-EA05-76FD-0B8139925B16}"/>
              </a:ext>
            </a:extLst>
          </p:cNvPr>
          <p:cNvSpPr>
            <a:spLocks noChangeArrowheads="1"/>
          </p:cNvSpPr>
          <p:nvPr/>
        </p:nvSpPr>
        <p:spPr bwMode="auto">
          <a:xfrm>
            <a:off x="609600" y="1723393"/>
            <a:ext cx="5182566" cy="4321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296" tIns="41148" rIns="82296" bIns="41148" numCol="1" anchor="ctr" anchorCtr="0" compatLnSpc="1">
            <a:prstTxWarp prst="textNoShape">
              <a:avLst/>
            </a:prstTxWarp>
            <a:spAutoFit/>
          </a:bodyPr>
          <a:lstStyle/>
          <a:p>
            <a:pPr algn="just" defTabSz="822960" eaLnBrk="0" fontAlgn="base" hangingPunct="0">
              <a:spcBef>
                <a:spcPct val="0"/>
              </a:spcBef>
              <a:spcAft>
                <a:spcPct val="0"/>
              </a:spcAft>
            </a:pPr>
            <a:r>
              <a:rPr lang="es-ES" sz="1620" b="1" dirty="0">
                <a:latin typeface="+mj-lt"/>
              </a:rPr>
              <a:t>Las luces LED convierten una mayor parte de la energía eléctrica en luz en lugar de calor</a:t>
            </a:r>
            <a:r>
              <a:rPr lang="es-ES" sz="1620" dirty="0">
                <a:latin typeface="+mj-lt"/>
              </a:rPr>
              <a:t>, lo que resulta en un menor consumo de energía en comparación con las luminarias halógenas, de vapor de sodio, fluorescentes, </a:t>
            </a:r>
            <a:r>
              <a:rPr lang="es-ES" sz="1620" dirty="0" err="1">
                <a:latin typeface="+mj-lt"/>
              </a:rPr>
              <a:t>etc</a:t>
            </a:r>
            <a:r>
              <a:rPr lang="es-ES" sz="1620" dirty="0">
                <a:latin typeface="+mj-lt"/>
              </a:rPr>
              <a:t> </a:t>
            </a:r>
            <a:r>
              <a:rPr lang="es-ES" sz="1620" b="1" dirty="0">
                <a:latin typeface="+mj-lt"/>
              </a:rPr>
              <a:t>Teóricamente, tienen una vida útil significativamente mayor</a:t>
            </a:r>
            <a:r>
              <a:rPr lang="es-ES" sz="1620" dirty="0">
                <a:latin typeface="+mj-lt"/>
              </a:rPr>
              <a:t>, lo que reduce la frecuencia de reemplazo y, por ende, los costos asociados a la compra y mantenimiento de nuevas luminarias. </a:t>
            </a:r>
          </a:p>
          <a:p>
            <a:pPr algn="just" defTabSz="822960" eaLnBrk="0" fontAlgn="base" hangingPunct="0">
              <a:spcBef>
                <a:spcPct val="0"/>
              </a:spcBef>
              <a:spcAft>
                <a:spcPct val="0"/>
              </a:spcAft>
            </a:pPr>
            <a:r>
              <a:rPr lang="es-ES" sz="1620" dirty="0">
                <a:latin typeface="+mj-lt"/>
              </a:rPr>
              <a:t>Al emitir muy poco calor, </a:t>
            </a:r>
            <a:r>
              <a:rPr lang="es-ES" sz="1620" b="1" dirty="0">
                <a:latin typeface="+mj-lt"/>
              </a:rPr>
              <a:t>disminuye la carga sobre los sistemas de aire acondicionado</a:t>
            </a:r>
            <a:r>
              <a:rPr lang="es-ES" sz="1620" dirty="0">
                <a:latin typeface="+mj-lt"/>
              </a:rPr>
              <a:t>, especialmente en climas cálidos o en espacios cerrados, contribuyendo a una mayor eficiencia energética general. </a:t>
            </a:r>
          </a:p>
          <a:p>
            <a:pPr algn="just" defTabSz="822960" eaLnBrk="0" fontAlgn="base" hangingPunct="0">
              <a:spcBef>
                <a:spcPct val="0"/>
              </a:spcBef>
              <a:spcAft>
                <a:spcPct val="0"/>
              </a:spcAft>
            </a:pPr>
            <a:r>
              <a:rPr lang="es-ES" sz="1620" b="1" dirty="0">
                <a:latin typeface="+mj-lt"/>
              </a:rPr>
              <a:t>Son fácilmente regulables</a:t>
            </a:r>
            <a:r>
              <a:rPr lang="es-ES" sz="1620" dirty="0">
                <a:latin typeface="+mj-lt"/>
              </a:rPr>
              <a:t>, pudiéndose ajustar la intensidad y el color de la luz según las necesidades específicas, optimizando aún más el consumo de energía.</a:t>
            </a:r>
          </a:p>
          <a:p>
            <a:pPr algn="just" defTabSz="822960" eaLnBrk="0" fontAlgn="base" hangingPunct="0">
              <a:spcBef>
                <a:spcPct val="0"/>
              </a:spcBef>
              <a:spcAft>
                <a:spcPct val="0"/>
              </a:spcAft>
            </a:pPr>
            <a:r>
              <a:rPr lang="es-ES" altLang="es-ES" sz="1620" b="1" dirty="0">
                <a:latin typeface="+mj-lt"/>
              </a:rPr>
              <a:t>La inversión requerida es relativamente baja, con un rápido retorno</a:t>
            </a:r>
          </a:p>
        </p:txBody>
      </p:sp>
      <p:grpSp>
        <p:nvGrpSpPr>
          <p:cNvPr id="21" name="Grupo 20">
            <a:extLst>
              <a:ext uri="{FF2B5EF4-FFF2-40B4-BE49-F238E27FC236}">
                <a16:creationId xmlns:a16="http://schemas.microsoft.com/office/drawing/2014/main" id="{E0D9718D-D87A-0385-28E2-C9F1491AC9DB}"/>
              </a:ext>
            </a:extLst>
          </p:cNvPr>
          <p:cNvGrpSpPr/>
          <p:nvPr/>
        </p:nvGrpSpPr>
        <p:grpSpPr>
          <a:xfrm>
            <a:off x="6096000" y="1807077"/>
            <a:ext cx="5327723" cy="3679324"/>
            <a:chOff x="6096000" y="2007863"/>
            <a:chExt cx="5919692" cy="4088138"/>
          </a:xfrm>
        </p:grpSpPr>
        <p:pic>
          <p:nvPicPr>
            <p:cNvPr id="14" name="Imagen 13">
              <a:extLst>
                <a:ext uri="{FF2B5EF4-FFF2-40B4-BE49-F238E27FC236}">
                  <a16:creationId xmlns:a16="http://schemas.microsoft.com/office/drawing/2014/main" id="{AA806230-79F4-C9F2-F24E-C9DFF2C2E143}"/>
                </a:ext>
              </a:extLst>
            </p:cNvPr>
            <p:cNvPicPr>
              <a:picLocks noChangeAspect="1"/>
            </p:cNvPicPr>
            <p:nvPr/>
          </p:nvPicPr>
          <p:blipFill rotWithShape="1">
            <a:blip r:embed="rId4"/>
            <a:srcRect b="5452"/>
            <a:stretch/>
          </p:blipFill>
          <p:spPr>
            <a:xfrm>
              <a:off x="6096000" y="2007863"/>
              <a:ext cx="5919692" cy="4088138"/>
            </a:xfrm>
            <a:prstGeom prst="rect">
              <a:avLst/>
            </a:prstGeom>
            <a:ln>
              <a:solidFill>
                <a:schemeClr val="tx1"/>
              </a:solidFill>
            </a:ln>
          </p:spPr>
        </p:pic>
        <p:cxnSp>
          <p:nvCxnSpPr>
            <p:cNvPr id="17" name="Conector recto 16">
              <a:extLst>
                <a:ext uri="{FF2B5EF4-FFF2-40B4-BE49-F238E27FC236}">
                  <a16:creationId xmlns:a16="http://schemas.microsoft.com/office/drawing/2014/main" id="{ECFAD608-459D-09F6-1443-569513B9D1B7}"/>
                </a:ext>
              </a:extLst>
            </p:cNvPr>
            <p:cNvCxnSpPr/>
            <p:nvPr/>
          </p:nvCxnSpPr>
          <p:spPr>
            <a:xfrm>
              <a:off x="6096000" y="3255264"/>
              <a:ext cx="59182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id="{3BB4B004-193D-EB93-53D7-6FE62E359A3E}"/>
                </a:ext>
              </a:extLst>
            </p:cNvPr>
            <p:cNvCxnSpPr/>
            <p:nvPr/>
          </p:nvCxnSpPr>
          <p:spPr>
            <a:xfrm>
              <a:off x="6096000" y="4051932"/>
              <a:ext cx="59182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id="{4B527A9E-F0CF-D33C-6F98-7A66DDD6ADEE}"/>
                </a:ext>
              </a:extLst>
            </p:cNvPr>
            <p:cNvCxnSpPr/>
            <p:nvPr/>
          </p:nvCxnSpPr>
          <p:spPr>
            <a:xfrm>
              <a:off x="6096000" y="4870704"/>
              <a:ext cx="59182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85EB7E74-C781-6ED0-BE3E-B03FE37B66DF}"/>
                </a:ext>
              </a:extLst>
            </p:cNvPr>
            <p:cNvCxnSpPr/>
            <p:nvPr/>
          </p:nvCxnSpPr>
          <p:spPr>
            <a:xfrm>
              <a:off x="6096000" y="5675376"/>
              <a:ext cx="59182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Título 6">
            <a:extLst>
              <a:ext uri="{FF2B5EF4-FFF2-40B4-BE49-F238E27FC236}">
                <a16:creationId xmlns:a16="http://schemas.microsoft.com/office/drawing/2014/main" id="{53BA2EDB-F5C4-882E-6A47-78704CE75B6D}"/>
              </a:ext>
            </a:extLst>
          </p:cNvPr>
          <p:cNvSpPr txBox="1">
            <a:spLocks/>
          </p:cNvSpPr>
          <p:nvPr/>
        </p:nvSpPr>
        <p:spPr>
          <a:xfrm>
            <a:off x="1351465" y="200024"/>
            <a:ext cx="8749607" cy="732155"/>
          </a:xfrm>
          <a:prstGeom prst="rect">
            <a:avLst/>
          </a:prstGeom>
        </p:spPr>
        <p:txBody>
          <a:bodyPr vert="horz" lIns="82296" tIns="41148" rIns="82296" bIns="41148"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ES" sz="2880" b="1"/>
              <a:t>5- Medidas para reducir el consumo energético - </a:t>
            </a:r>
            <a:r>
              <a:rPr lang="es-ES" sz="2880" b="1">
                <a:solidFill>
                  <a:srgbClr val="FF0000"/>
                </a:solidFill>
              </a:rPr>
              <a:t>Alcance 1</a:t>
            </a:r>
          </a:p>
        </p:txBody>
      </p:sp>
      <p:sp>
        <p:nvSpPr>
          <p:cNvPr id="10" name="Marcador de número de diapositiva 9">
            <a:extLst>
              <a:ext uri="{FF2B5EF4-FFF2-40B4-BE49-F238E27FC236}">
                <a16:creationId xmlns:a16="http://schemas.microsoft.com/office/drawing/2014/main" id="{D02D6927-7FEE-7BA4-38FF-65E913E0D9DA}"/>
              </a:ext>
            </a:extLst>
          </p:cNvPr>
          <p:cNvSpPr>
            <a:spLocks noGrp="1"/>
          </p:cNvSpPr>
          <p:nvPr>
            <p:ph type="sldNum" sz="quarter" idx="12"/>
          </p:nvPr>
        </p:nvSpPr>
        <p:spPr/>
        <p:txBody>
          <a:bodyPr/>
          <a:lstStyle/>
          <a:p>
            <a:fld id="{07CA9C71-7BAC-493D-8FE0-9A42846E5156}" type="slidenum">
              <a:rPr lang="es-ES" smtClean="0"/>
              <a:t>32</a:t>
            </a:fld>
            <a:endParaRPr lang="es-ES"/>
          </a:p>
        </p:txBody>
      </p:sp>
      <p:pic>
        <p:nvPicPr>
          <p:cNvPr id="11" name="Imagen 10">
            <a:extLst>
              <a:ext uri="{FF2B5EF4-FFF2-40B4-BE49-F238E27FC236}">
                <a16:creationId xmlns:a16="http://schemas.microsoft.com/office/drawing/2014/main" id="{82012F0D-F27B-2BEE-F8D7-17A34997170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98813" y="6277530"/>
            <a:ext cx="1500461" cy="443945"/>
          </a:xfrm>
          <a:prstGeom prst="rect">
            <a:avLst/>
          </a:prstGeom>
          <a:noFill/>
          <a:ln>
            <a:noFill/>
          </a:ln>
          <a:effectLst/>
        </p:spPr>
      </p:pic>
    </p:spTree>
    <p:extLst>
      <p:ext uri="{BB962C8B-B14F-4D97-AF65-F5344CB8AC3E}">
        <p14:creationId xmlns:p14="http://schemas.microsoft.com/office/powerpoint/2010/main" val="4999448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Carattere, logo, simbolo, Elementi grafici&#10;&#10;Descrizione generata automaticamente">
            <a:extLst>
              <a:ext uri="{FF2B5EF4-FFF2-40B4-BE49-F238E27FC236}">
                <a16:creationId xmlns:a16="http://schemas.microsoft.com/office/drawing/2014/main" id="{4BDE00BB-B406-C248-96A0-EE3FB4E4CD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08572" y="35085"/>
            <a:ext cx="1213866" cy="1213866"/>
          </a:xfrm>
          <a:prstGeom prst="rect">
            <a:avLst/>
          </a:prstGeom>
        </p:spPr>
      </p:pic>
      <p:sp>
        <p:nvSpPr>
          <p:cNvPr id="3" name="Rectangle 2">
            <a:extLst>
              <a:ext uri="{FF2B5EF4-FFF2-40B4-BE49-F238E27FC236}">
                <a16:creationId xmlns:a16="http://schemas.microsoft.com/office/drawing/2014/main" id="{B62C6507-D6FE-9EAF-0547-8E92F5573FC1}"/>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6" name="Rectangle 3">
            <a:extLst>
              <a:ext uri="{FF2B5EF4-FFF2-40B4-BE49-F238E27FC236}">
                <a16:creationId xmlns:a16="http://schemas.microsoft.com/office/drawing/2014/main" id="{908D8E17-09F2-7078-80FB-DF428732B874}"/>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8" name="Rectangle 4">
            <a:extLst>
              <a:ext uri="{FF2B5EF4-FFF2-40B4-BE49-F238E27FC236}">
                <a16:creationId xmlns:a16="http://schemas.microsoft.com/office/drawing/2014/main" id="{43F9390E-36DC-61D6-9208-3F4AEA2A8FD3}"/>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12" name="CuadroTexto 11">
            <a:extLst>
              <a:ext uri="{FF2B5EF4-FFF2-40B4-BE49-F238E27FC236}">
                <a16:creationId xmlns:a16="http://schemas.microsoft.com/office/drawing/2014/main" id="{1F439A4F-0C56-A316-7C1D-A4BC91C63F14}"/>
              </a:ext>
            </a:extLst>
          </p:cNvPr>
          <p:cNvSpPr txBox="1"/>
          <p:nvPr/>
        </p:nvSpPr>
        <p:spPr>
          <a:xfrm>
            <a:off x="2934524" y="932178"/>
            <a:ext cx="6020559" cy="424732"/>
          </a:xfrm>
          <a:prstGeom prst="rect">
            <a:avLst/>
          </a:prstGeom>
          <a:noFill/>
        </p:spPr>
        <p:txBody>
          <a:bodyPr wrap="none" rtlCol="0">
            <a:spAutoFit/>
          </a:bodyPr>
          <a:lstStyle>
            <a:defPPr>
              <a:defRPr lang="en-BE"/>
            </a:defPPr>
            <a:lvl1pPr>
              <a:defRPr sz="2400" b="1">
                <a:latin typeface="+mj-lt"/>
              </a:defRPr>
            </a:lvl1pPr>
          </a:lstStyle>
          <a:p>
            <a:r>
              <a:rPr lang="es-ES" sz="2160"/>
              <a:t>Iluminación: detectores de presencia u ocupación</a:t>
            </a:r>
          </a:p>
        </p:txBody>
      </p:sp>
      <p:sp>
        <p:nvSpPr>
          <p:cNvPr id="16" name="CuadroTexto 15">
            <a:extLst>
              <a:ext uri="{FF2B5EF4-FFF2-40B4-BE49-F238E27FC236}">
                <a16:creationId xmlns:a16="http://schemas.microsoft.com/office/drawing/2014/main" id="{E0F4A2F7-03D1-592A-74E0-2A0DAEF16D50}"/>
              </a:ext>
            </a:extLst>
          </p:cNvPr>
          <p:cNvSpPr txBox="1"/>
          <p:nvPr/>
        </p:nvSpPr>
        <p:spPr>
          <a:xfrm>
            <a:off x="8632050" y="3972296"/>
            <a:ext cx="2904962" cy="397032"/>
          </a:xfrm>
          <a:prstGeom prst="rect">
            <a:avLst/>
          </a:prstGeom>
          <a:noFill/>
        </p:spPr>
        <p:txBody>
          <a:bodyPr wrap="none" rtlCol="0">
            <a:spAutoFit/>
          </a:bodyPr>
          <a:lstStyle/>
          <a:p>
            <a:pPr algn="l"/>
            <a:r>
              <a:rPr lang="es-ES" sz="990" dirty="0">
                <a:solidFill>
                  <a:srgbClr val="242428"/>
                </a:solidFill>
                <a:latin typeface="Poppins" panose="00000500000000000000" pitchFamily="2" charset="0"/>
              </a:rPr>
              <a:t>Sensor de Movimiento PIR 360º Empotrable</a:t>
            </a:r>
          </a:p>
          <a:p>
            <a:pPr algn="ctr"/>
            <a:r>
              <a:rPr lang="es-ES" sz="990" dirty="0"/>
              <a:t>Fuente: Efecto LED</a:t>
            </a:r>
          </a:p>
        </p:txBody>
      </p:sp>
      <p:sp>
        <p:nvSpPr>
          <p:cNvPr id="2" name="Rectangle 1">
            <a:extLst>
              <a:ext uri="{FF2B5EF4-FFF2-40B4-BE49-F238E27FC236}">
                <a16:creationId xmlns:a16="http://schemas.microsoft.com/office/drawing/2014/main" id="{1AA648ED-E784-EA05-76FD-0B8139925B16}"/>
              </a:ext>
            </a:extLst>
          </p:cNvPr>
          <p:cNvSpPr>
            <a:spLocks noChangeArrowheads="1"/>
          </p:cNvSpPr>
          <p:nvPr/>
        </p:nvSpPr>
        <p:spPr bwMode="auto">
          <a:xfrm>
            <a:off x="769562" y="1398886"/>
            <a:ext cx="7185595" cy="4792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296" tIns="41148" rIns="82296" bIns="41148" numCol="1" anchor="ctr" anchorCtr="0" compatLnSpc="1">
            <a:prstTxWarp prst="textNoShape">
              <a:avLst/>
            </a:prstTxWarp>
            <a:spAutoFit/>
          </a:bodyPr>
          <a:lstStyle/>
          <a:p>
            <a:pPr algn="just"/>
            <a:r>
              <a:rPr lang="es-ES" b="1" dirty="0">
                <a:solidFill>
                  <a:srgbClr val="000038"/>
                </a:solidFill>
                <a:latin typeface="+mj-lt"/>
              </a:rPr>
              <a:t>Al activar la iluminación solo cuando se detecta movimiento o presencia, estos detectores evitan el uso innecesario de luces, reduciendo significativamente el consumo de electricidad. </a:t>
            </a:r>
          </a:p>
          <a:p>
            <a:pPr algn="just"/>
            <a:r>
              <a:rPr lang="es-ES" dirty="0">
                <a:solidFill>
                  <a:srgbClr val="000038"/>
                </a:solidFill>
                <a:latin typeface="+mj-lt"/>
              </a:rPr>
              <a:t>Al reducir el tiempo de funcionamiento de las luces, estos sistemas disminuyen el desgaste de las bombillas, </a:t>
            </a:r>
            <a:r>
              <a:rPr lang="es-ES" b="1" dirty="0">
                <a:solidFill>
                  <a:srgbClr val="000038"/>
                </a:solidFill>
                <a:latin typeface="+mj-lt"/>
              </a:rPr>
              <a:t>lo que prolonga su vida útil y reduce la frecuencia de reemplazo y los costos asociados</a:t>
            </a:r>
            <a:r>
              <a:rPr lang="es-ES" dirty="0">
                <a:solidFill>
                  <a:srgbClr val="000038"/>
                </a:solidFill>
                <a:latin typeface="+mj-lt"/>
              </a:rPr>
              <a:t>, aunque por otro lado pueden reducir la vida útil si la frecuencia de encendido-apagado es muy elevada. </a:t>
            </a:r>
          </a:p>
          <a:p>
            <a:pPr algn="just"/>
            <a:r>
              <a:rPr lang="es-ES" b="1" dirty="0">
                <a:solidFill>
                  <a:srgbClr val="000038"/>
                </a:solidFill>
                <a:latin typeface="+mj-lt"/>
              </a:rPr>
              <a:t>El Código Técnico de Edificación obliga a disponer de sistemas de control de la iluminación por detección </a:t>
            </a:r>
            <a:r>
              <a:rPr lang="es-ES" b="1" dirty="0" err="1">
                <a:solidFill>
                  <a:srgbClr val="000038"/>
                </a:solidFill>
                <a:latin typeface="+mj-lt"/>
              </a:rPr>
              <a:t>demovimiento</a:t>
            </a:r>
            <a:r>
              <a:rPr lang="es-ES" b="1" dirty="0">
                <a:solidFill>
                  <a:srgbClr val="000038"/>
                </a:solidFill>
                <a:latin typeface="+mj-lt"/>
              </a:rPr>
              <a:t> en las zonas de uso esporádico.</a:t>
            </a:r>
          </a:p>
          <a:p>
            <a:pPr algn="just"/>
            <a:r>
              <a:rPr lang="es-ES" dirty="0">
                <a:solidFill>
                  <a:srgbClr val="000038"/>
                </a:solidFill>
                <a:latin typeface="+mj-lt"/>
              </a:rPr>
              <a:t>Son recomendables en zonas de aseos, pasillos y zonas de estancia intermitente con tránsito de personas bajo o medio. </a:t>
            </a:r>
            <a:r>
              <a:rPr lang="es-ES" b="1" dirty="0">
                <a:solidFill>
                  <a:srgbClr val="000038"/>
                </a:solidFill>
                <a:latin typeface="+mj-lt"/>
              </a:rPr>
              <a:t>Con estos dispositivos se eliminan consumos debidos a descuidos, pudiéndose ahorrar un 40% del consumo en estas zonas.</a:t>
            </a:r>
          </a:p>
          <a:p>
            <a:pPr algn="just"/>
            <a:r>
              <a:rPr lang="es-ES" altLang="es-ES" b="1" dirty="0">
                <a:solidFill>
                  <a:srgbClr val="000038"/>
                </a:solidFill>
                <a:latin typeface="+mj-lt"/>
              </a:rPr>
              <a:t>El coste de la inversión es bajo, produciéndose el retorno en un plazo medio (5 años).</a:t>
            </a:r>
            <a:endParaRPr lang="es-ES" altLang="es-ES" b="1" dirty="0">
              <a:latin typeface="+mj-lt"/>
            </a:endParaRPr>
          </a:p>
        </p:txBody>
      </p:sp>
      <p:pic>
        <p:nvPicPr>
          <p:cNvPr id="4098" name="Picture 2" descr="Producto de Sensor de Movimiento PIR 360º Empotrable">
            <a:extLst>
              <a:ext uri="{FF2B5EF4-FFF2-40B4-BE49-F238E27FC236}">
                <a16:creationId xmlns:a16="http://schemas.microsoft.com/office/drawing/2014/main" id="{F9EA895B-FBCB-F19F-34B0-E2E49329D17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830073" y="1788489"/>
            <a:ext cx="2183807" cy="2183807"/>
          </a:xfrm>
          <a:prstGeom prst="rect">
            <a:avLst/>
          </a:prstGeom>
          <a:noFill/>
          <a:extLst>
            <a:ext uri="{909E8E84-426E-40DD-AFC4-6F175D3DCCD1}">
              <a14:hiddenFill xmlns:a14="http://schemas.microsoft.com/office/drawing/2010/main">
                <a:solidFill>
                  <a:srgbClr val="FFFFFF"/>
                </a:solidFill>
              </a14:hiddenFill>
            </a:ext>
          </a:extLst>
        </p:spPr>
      </p:pic>
      <p:sp>
        <p:nvSpPr>
          <p:cNvPr id="7" name="Título 6">
            <a:extLst>
              <a:ext uri="{FF2B5EF4-FFF2-40B4-BE49-F238E27FC236}">
                <a16:creationId xmlns:a16="http://schemas.microsoft.com/office/drawing/2014/main" id="{806F4FB5-3F28-14B9-8A94-A7667243E88C}"/>
              </a:ext>
            </a:extLst>
          </p:cNvPr>
          <p:cNvSpPr txBox="1">
            <a:spLocks/>
          </p:cNvSpPr>
          <p:nvPr/>
        </p:nvSpPr>
        <p:spPr>
          <a:xfrm>
            <a:off x="769562" y="161028"/>
            <a:ext cx="9491472" cy="732155"/>
          </a:xfrm>
          <a:prstGeom prst="rect">
            <a:avLst/>
          </a:prstGeom>
        </p:spPr>
        <p:txBody>
          <a:bodyPr vert="horz" lIns="82296" tIns="41148" rIns="82296" bIns="4114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ES" sz="2400" b="1" spc="-5" dirty="0">
                <a:solidFill>
                  <a:srgbClr val="154097"/>
                </a:solidFill>
                <a:latin typeface="Montserrat" panose="020B0604020202020204" charset="0"/>
                <a:cs typeface="+mn-cs"/>
              </a:rPr>
              <a:t>5- Medidas para reducir el consumo energético </a:t>
            </a:r>
            <a:r>
              <a:rPr lang="es-ES" sz="2400" b="1" dirty="0"/>
              <a:t>- </a:t>
            </a:r>
            <a:r>
              <a:rPr lang="es-ES" sz="2400" b="1" dirty="0">
                <a:solidFill>
                  <a:srgbClr val="FF0000"/>
                </a:solidFill>
              </a:rPr>
              <a:t>Alcance 1</a:t>
            </a:r>
          </a:p>
        </p:txBody>
      </p:sp>
      <p:sp>
        <p:nvSpPr>
          <p:cNvPr id="10" name="Marcador de número de diapositiva 9">
            <a:extLst>
              <a:ext uri="{FF2B5EF4-FFF2-40B4-BE49-F238E27FC236}">
                <a16:creationId xmlns:a16="http://schemas.microsoft.com/office/drawing/2014/main" id="{27F13464-0EA7-8AE0-390B-492D1B0428AB}"/>
              </a:ext>
            </a:extLst>
          </p:cNvPr>
          <p:cNvSpPr>
            <a:spLocks noGrp="1"/>
          </p:cNvSpPr>
          <p:nvPr>
            <p:ph type="sldNum" sz="quarter" idx="12"/>
          </p:nvPr>
        </p:nvSpPr>
        <p:spPr/>
        <p:txBody>
          <a:bodyPr/>
          <a:lstStyle/>
          <a:p>
            <a:fld id="{07CA9C71-7BAC-493D-8FE0-9A42846E5156}" type="slidenum">
              <a:rPr lang="es-ES" smtClean="0"/>
              <a:t>33</a:t>
            </a:fld>
            <a:endParaRPr lang="es-ES"/>
          </a:p>
        </p:txBody>
      </p:sp>
      <p:pic>
        <p:nvPicPr>
          <p:cNvPr id="11" name="Imagen 10">
            <a:extLst>
              <a:ext uri="{FF2B5EF4-FFF2-40B4-BE49-F238E27FC236}">
                <a16:creationId xmlns:a16="http://schemas.microsoft.com/office/drawing/2014/main" id="{EF4A3BD1-A777-AB57-4A38-15E2B39070A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98813" y="6277530"/>
            <a:ext cx="1500461" cy="443945"/>
          </a:xfrm>
          <a:prstGeom prst="rect">
            <a:avLst/>
          </a:prstGeom>
          <a:noFill/>
          <a:ln>
            <a:noFill/>
          </a:ln>
          <a:effectLst/>
        </p:spPr>
      </p:pic>
    </p:spTree>
    <p:extLst>
      <p:ext uri="{BB962C8B-B14F-4D97-AF65-F5344CB8AC3E}">
        <p14:creationId xmlns:p14="http://schemas.microsoft.com/office/powerpoint/2010/main" val="28683844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Carattere, logo, simbolo, Elementi grafici&#10;&#10;Descrizione generata automaticamente">
            <a:extLst>
              <a:ext uri="{FF2B5EF4-FFF2-40B4-BE49-F238E27FC236}">
                <a16:creationId xmlns:a16="http://schemas.microsoft.com/office/drawing/2014/main" id="{4BDE00BB-B406-C248-96A0-EE3FB4E4CD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08572" y="35085"/>
            <a:ext cx="1213866" cy="1213866"/>
          </a:xfrm>
          <a:prstGeom prst="rect">
            <a:avLst/>
          </a:prstGeom>
        </p:spPr>
      </p:pic>
      <p:sp>
        <p:nvSpPr>
          <p:cNvPr id="3" name="Rectangle 2">
            <a:extLst>
              <a:ext uri="{FF2B5EF4-FFF2-40B4-BE49-F238E27FC236}">
                <a16:creationId xmlns:a16="http://schemas.microsoft.com/office/drawing/2014/main" id="{B62C6507-D6FE-9EAF-0547-8E92F5573FC1}"/>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6" name="Rectangle 3">
            <a:extLst>
              <a:ext uri="{FF2B5EF4-FFF2-40B4-BE49-F238E27FC236}">
                <a16:creationId xmlns:a16="http://schemas.microsoft.com/office/drawing/2014/main" id="{908D8E17-09F2-7078-80FB-DF428732B874}"/>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8" name="Rectangle 4">
            <a:extLst>
              <a:ext uri="{FF2B5EF4-FFF2-40B4-BE49-F238E27FC236}">
                <a16:creationId xmlns:a16="http://schemas.microsoft.com/office/drawing/2014/main" id="{43F9390E-36DC-61D6-9208-3F4AEA2A8FD3}"/>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12" name="CuadroTexto 11">
            <a:extLst>
              <a:ext uri="{FF2B5EF4-FFF2-40B4-BE49-F238E27FC236}">
                <a16:creationId xmlns:a16="http://schemas.microsoft.com/office/drawing/2014/main" id="{1F439A4F-0C56-A316-7C1D-A4BC91C63F14}"/>
              </a:ext>
            </a:extLst>
          </p:cNvPr>
          <p:cNvSpPr txBox="1"/>
          <p:nvPr/>
        </p:nvSpPr>
        <p:spPr>
          <a:xfrm>
            <a:off x="1935678" y="932178"/>
            <a:ext cx="6635716" cy="424732"/>
          </a:xfrm>
          <a:prstGeom prst="rect">
            <a:avLst/>
          </a:prstGeom>
          <a:noFill/>
        </p:spPr>
        <p:txBody>
          <a:bodyPr wrap="square" rtlCol="0">
            <a:spAutoFit/>
          </a:bodyPr>
          <a:lstStyle>
            <a:defPPr>
              <a:defRPr lang="en-BE"/>
            </a:defPPr>
            <a:lvl1pPr>
              <a:defRPr sz="2400" b="1">
                <a:latin typeface="+mj-lt"/>
              </a:defRPr>
            </a:lvl1pPr>
          </a:lstStyle>
          <a:p>
            <a:r>
              <a:rPr lang="es-ES" sz="2160" dirty="0"/>
              <a:t>Climatización: ajuste de temperaturas de consigna</a:t>
            </a:r>
          </a:p>
        </p:txBody>
      </p:sp>
      <p:sp>
        <p:nvSpPr>
          <p:cNvPr id="2" name="Rectangle 1">
            <a:extLst>
              <a:ext uri="{FF2B5EF4-FFF2-40B4-BE49-F238E27FC236}">
                <a16:creationId xmlns:a16="http://schemas.microsoft.com/office/drawing/2014/main" id="{1AA648ED-E784-EA05-76FD-0B8139925B16}"/>
              </a:ext>
            </a:extLst>
          </p:cNvPr>
          <p:cNvSpPr>
            <a:spLocks noChangeArrowheads="1"/>
          </p:cNvSpPr>
          <p:nvPr/>
        </p:nvSpPr>
        <p:spPr bwMode="auto">
          <a:xfrm>
            <a:off x="1006512" y="1602008"/>
            <a:ext cx="7757833" cy="4321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296" tIns="41148" rIns="82296" bIns="41148" numCol="1" anchor="ctr" anchorCtr="0" compatLnSpc="1">
            <a:prstTxWarp prst="textNoShape">
              <a:avLst/>
            </a:prstTxWarp>
            <a:spAutoFit/>
          </a:bodyPr>
          <a:lstStyle/>
          <a:p>
            <a:pPr algn="just"/>
            <a:r>
              <a:rPr lang="es-ES" sz="1620" b="1" dirty="0">
                <a:solidFill>
                  <a:srgbClr val="000038"/>
                </a:solidFill>
                <a:latin typeface="+mj-lt"/>
              </a:rPr>
              <a:t>Ajustar las temperaturas de consigna a niveles más eficientes reduce la cantidad de energía necesaria para calentar o enfriar un espacio, lo que disminuye el consumo de electricidad o combustible. </a:t>
            </a:r>
            <a:r>
              <a:rPr lang="es-ES" sz="1620" dirty="0">
                <a:solidFill>
                  <a:srgbClr val="000038"/>
                </a:solidFill>
                <a:latin typeface="+mj-lt"/>
              </a:rPr>
              <a:t>Al mismo tiempo, se asegura que los sistemas de calefacción, ventilación y aire acondicionado (HVAC) operen de manera más eficiente, evitando el sobreesfuerzo y reduciendo el desgaste de los equipos.</a:t>
            </a:r>
          </a:p>
          <a:p>
            <a:pPr algn="just"/>
            <a:endParaRPr lang="es-ES" sz="1620" dirty="0">
              <a:solidFill>
                <a:srgbClr val="000038"/>
              </a:solidFill>
              <a:latin typeface="+mj-lt"/>
            </a:endParaRPr>
          </a:p>
          <a:p>
            <a:pPr algn="just"/>
            <a:r>
              <a:rPr lang="es-ES" altLang="es-ES" sz="1620" dirty="0">
                <a:solidFill>
                  <a:srgbClr val="000038"/>
                </a:solidFill>
                <a:latin typeface="+mj-lt"/>
              </a:rPr>
              <a:t>La </a:t>
            </a:r>
            <a:r>
              <a:rPr lang="es-ES" altLang="es-ES" sz="1620" b="1" dirty="0">
                <a:solidFill>
                  <a:srgbClr val="000038"/>
                </a:solidFill>
                <a:latin typeface="+mj-lt"/>
              </a:rPr>
              <a:t>temperatura del aire en los recintos acondicionados que se indican en el Reglamento de Instalaciones Térmicas en los Edificios (RITE) son las siguientes: </a:t>
            </a:r>
          </a:p>
          <a:p>
            <a:pPr algn="just"/>
            <a:r>
              <a:rPr lang="es-ES" altLang="es-ES" sz="1620" dirty="0">
                <a:solidFill>
                  <a:srgbClr val="000038"/>
                </a:solidFill>
                <a:latin typeface="+mj-lt"/>
              </a:rPr>
              <a:t>            - No superiores a 21ºC  cuando funcionen en modo calefacción.</a:t>
            </a:r>
          </a:p>
          <a:p>
            <a:pPr lvl="1" algn="just"/>
            <a:r>
              <a:rPr lang="es-ES" altLang="es-ES" sz="1620" dirty="0">
                <a:solidFill>
                  <a:srgbClr val="000038"/>
                </a:solidFill>
                <a:latin typeface="+mj-lt"/>
              </a:rPr>
              <a:t>- No inferiores a 26ºC cuando funcionen en modo refrigeración.</a:t>
            </a:r>
          </a:p>
          <a:p>
            <a:pPr lvl="1" algn="just"/>
            <a:r>
              <a:rPr lang="es-ES" altLang="es-ES" sz="1620" dirty="0">
                <a:solidFill>
                  <a:srgbClr val="000038"/>
                </a:solidFill>
                <a:latin typeface="+mj-lt"/>
              </a:rPr>
              <a:t>- Las condiciones de temperatura anteriores estarán referidas al mantenimiento de una humedad relativa comprendida entre el 30% y el 70%.</a:t>
            </a:r>
          </a:p>
          <a:p>
            <a:pPr algn="just"/>
            <a:endParaRPr lang="es-ES" altLang="es-ES" sz="1620" dirty="0">
              <a:solidFill>
                <a:srgbClr val="000038"/>
              </a:solidFill>
              <a:latin typeface="+mj-lt"/>
            </a:endParaRPr>
          </a:p>
          <a:p>
            <a:pPr algn="just"/>
            <a:r>
              <a:rPr lang="es-ES" altLang="es-ES" sz="1620" b="1" u="sng" dirty="0">
                <a:solidFill>
                  <a:srgbClr val="000038"/>
                </a:solidFill>
                <a:latin typeface="+mj-lt"/>
              </a:rPr>
              <a:t>De forma general, subir o bajar 1ºC la temperatura, implica un aumento o reducción del consumo del 8%.</a:t>
            </a:r>
            <a:r>
              <a:rPr lang="es-ES" altLang="es-ES" sz="1620" u="sng" dirty="0">
                <a:solidFill>
                  <a:srgbClr val="000038"/>
                </a:solidFill>
                <a:latin typeface="+mj-lt"/>
              </a:rPr>
              <a:t> </a:t>
            </a:r>
            <a:r>
              <a:rPr lang="es-ES" altLang="es-ES" sz="1620" dirty="0">
                <a:solidFill>
                  <a:srgbClr val="000038"/>
                </a:solidFill>
                <a:latin typeface="+mj-lt"/>
              </a:rPr>
              <a:t>Esta medida de mejora no supone ninguna inversión.</a:t>
            </a:r>
          </a:p>
          <a:p>
            <a:pPr algn="just"/>
            <a:r>
              <a:rPr lang="es-ES" altLang="es-ES" sz="1620" b="1" dirty="0">
                <a:solidFill>
                  <a:srgbClr val="000038"/>
                </a:solidFill>
                <a:latin typeface="+mj-lt"/>
              </a:rPr>
              <a:t>Se recomienda disponer de un control del sistema de climatización que no permita su manipulación por parte de usuarios no autorizados</a:t>
            </a:r>
          </a:p>
        </p:txBody>
      </p:sp>
      <p:pic>
        <p:nvPicPr>
          <p:cNvPr id="10" name="Gráfico 9" descr="Copo de nieve con relleno sólido">
            <a:extLst>
              <a:ext uri="{FF2B5EF4-FFF2-40B4-BE49-F238E27FC236}">
                <a16:creationId xmlns:a16="http://schemas.microsoft.com/office/drawing/2014/main" id="{DC85804A-A449-13D6-132F-7477B0C682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01072" y="2975027"/>
            <a:ext cx="822960" cy="822960"/>
          </a:xfrm>
          <a:prstGeom prst="rect">
            <a:avLst/>
          </a:prstGeom>
        </p:spPr>
      </p:pic>
      <p:pic>
        <p:nvPicPr>
          <p:cNvPr id="13" name="Gráfico 12" descr="Do con relleno sólido">
            <a:extLst>
              <a:ext uri="{FF2B5EF4-FFF2-40B4-BE49-F238E27FC236}">
                <a16:creationId xmlns:a16="http://schemas.microsoft.com/office/drawing/2014/main" id="{643CCCD6-0143-6217-CE23-B70665858A0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958249" y="2987253"/>
            <a:ext cx="822960" cy="822960"/>
          </a:xfrm>
          <a:prstGeom prst="rect">
            <a:avLst/>
          </a:prstGeom>
        </p:spPr>
      </p:pic>
      <p:sp>
        <p:nvSpPr>
          <p:cNvPr id="14" name="CuadroTexto 13">
            <a:extLst>
              <a:ext uri="{FF2B5EF4-FFF2-40B4-BE49-F238E27FC236}">
                <a16:creationId xmlns:a16="http://schemas.microsoft.com/office/drawing/2014/main" id="{66D2E823-25D8-7174-C652-7F3821EA6805}"/>
              </a:ext>
            </a:extLst>
          </p:cNvPr>
          <p:cNvSpPr txBox="1"/>
          <p:nvPr/>
        </p:nvSpPr>
        <p:spPr>
          <a:xfrm>
            <a:off x="10208572" y="2504129"/>
            <a:ext cx="909223" cy="480131"/>
          </a:xfrm>
          <a:prstGeom prst="rect">
            <a:avLst/>
          </a:prstGeom>
          <a:noFill/>
        </p:spPr>
        <p:txBody>
          <a:bodyPr wrap="none" rtlCol="0">
            <a:spAutoFit/>
          </a:bodyPr>
          <a:lstStyle/>
          <a:p>
            <a:r>
              <a:rPr lang="es-ES" sz="2520" b="1" dirty="0">
                <a:solidFill>
                  <a:srgbClr val="00B0F0"/>
                </a:solidFill>
              </a:rPr>
              <a:t>21ºC</a:t>
            </a:r>
          </a:p>
        </p:txBody>
      </p:sp>
      <p:sp>
        <p:nvSpPr>
          <p:cNvPr id="15" name="CuadroTexto 14">
            <a:extLst>
              <a:ext uri="{FF2B5EF4-FFF2-40B4-BE49-F238E27FC236}">
                <a16:creationId xmlns:a16="http://schemas.microsoft.com/office/drawing/2014/main" id="{D647150E-44FB-5DF0-321C-14FA2D840B4A}"/>
              </a:ext>
            </a:extLst>
          </p:cNvPr>
          <p:cNvSpPr txBox="1"/>
          <p:nvPr/>
        </p:nvSpPr>
        <p:spPr>
          <a:xfrm>
            <a:off x="8911079" y="2466364"/>
            <a:ext cx="909223" cy="480131"/>
          </a:xfrm>
          <a:prstGeom prst="rect">
            <a:avLst/>
          </a:prstGeom>
          <a:noFill/>
        </p:spPr>
        <p:txBody>
          <a:bodyPr wrap="none" rtlCol="0">
            <a:spAutoFit/>
          </a:bodyPr>
          <a:lstStyle/>
          <a:p>
            <a:r>
              <a:rPr lang="es-ES" sz="2520" b="1" dirty="0">
                <a:solidFill>
                  <a:srgbClr val="FF0000"/>
                </a:solidFill>
              </a:rPr>
              <a:t>26ºC</a:t>
            </a:r>
          </a:p>
        </p:txBody>
      </p:sp>
      <p:sp>
        <p:nvSpPr>
          <p:cNvPr id="17" name="CuadroTexto 16">
            <a:extLst>
              <a:ext uri="{FF2B5EF4-FFF2-40B4-BE49-F238E27FC236}">
                <a16:creationId xmlns:a16="http://schemas.microsoft.com/office/drawing/2014/main" id="{DA26E748-9190-E070-E16F-F56E2DE0C429}"/>
              </a:ext>
            </a:extLst>
          </p:cNvPr>
          <p:cNvSpPr txBox="1"/>
          <p:nvPr/>
        </p:nvSpPr>
        <p:spPr>
          <a:xfrm>
            <a:off x="8958249" y="3847978"/>
            <a:ext cx="2510624" cy="424732"/>
          </a:xfrm>
          <a:prstGeom prst="rect">
            <a:avLst/>
          </a:prstGeom>
          <a:noFill/>
        </p:spPr>
        <p:txBody>
          <a:bodyPr wrap="none" rtlCol="0">
            <a:spAutoFit/>
          </a:bodyPr>
          <a:lstStyle/>
          <a:p>
            <a:r>
              <a:rPr lang="es-ES" sz="2160" b="1">
                <a:solidFill>
                  <a:srgbClr val="FF0000"/>
                </a:solidFill>
              </a:rPr>
              <a:t>1ºC – 8% consumo</a:t>
            </a:r>
          </a:p>
        </p:txBody>
      </p:sp>
      <p:sp>
        <p:nvSpPr>
          <p:cNvPr id="11" name="CuadroTexto 10">
            <a:extLst>
              <a:ext uri="{FF2B5EF4-FFF2-40B4-BE49-F238E27FC236}">
                <a16:creationId xmlns:a16="http://schemas.microsoft.com/office/drawing/2014/main" id="{2552B833-E1B2-A9B4-2133-78FCAB2C8F8B}"/>
              </a:ext>
            </a:extLst>
          </p:cNvPr>
          <p:cNvSpPr txBox="1"/>
          <p:nvPr/>
        </p:nvSpPr>
        <p:spPr>
          <a:xfrm>
            <a:off x="8958249" y="1584554"/>
            <a:ext cx="5292496" cy="840230"/>
          </a:xfrm>
          <a:prstGeom prst="rect">
            <a:avLst/>
          </a:prstGeom>
          <a:noFill/>
        </p:spPr>
        <p:txBody>
          <a:bodyPr wrap="square">
            <a:spAutoFit/>
          </a:bodyPr>
          <a:lstStyle/>
          <a:p>
            <a:pPr algn="l"/>
            <a:r>
              <a:rPr lang="es-ES" altLang="es-ES" sz="1620" dirty="0">
                <a:solidFill>
                  <a:srgbClr val="000038"/>
                </a:solidFill>
                <a:latin typeface="+mj-lt"/>
              </a:rPr>
              <a:t>Reglamento de Instalaciones</a:t>
            </a:r>
          </a:p>
          <a:p>
            <a:pPr algn="l"/>
            <a:r>
              <a:rPr lang="es-ES" altLang="es-ES" sz="1620" dirty="0">
                <a:solidFill>
                  <a:srgbClr val="000038"/>
                </a:solidFill>
                <a:latin typeface="+mj-lt"/>
              </a:rPr>
              <a:t> Térmicas</a:t>
            </a:r>
          </a:p>
          <a:p>
            <a:pPr algn="l"/>
            <a:r>
              <a:rPr lang="es-ES" altLang="es-ES" sz="1620" dirty="0">
                <a:solidFill>
                  <a:srgbClr val="000038"/>
                </a:solidFill>
                <a:latin typeface="+mj-lt"/>
              </a:rPr>
              <a:t>en los Edificios (RITE) son:</a:t>
            </a:r>
          </a:p>
        </p:txBody>
      </p:sp>
      <p:sp>
        <p:nvSpPr>
          <p:cNvPr id="7" name="Título 6">
            <a:extLst>
              <a:ext uri="{FF2B5EF4-FFF2-40B4-BE49-F238E27FC236}">
                <a16:creationId xmlns:a16="http://schemas.microsoft.com/office/drawing/2014/main" id="{3908258A-BA29-227A-8D23-BA762F87D337}"/>
              </a:ext>
            </a:extLst>
          </p:cNvPr>
          <p:cNvSpPr txBox="1">
            <a:spLocks/>
          </p:cNvSpPr>
          <p:nvPr/>
        </p:nvSpPr>
        <p:spPr>
          <a:xfrm>
            <a:off x="769562" y="161028"/>
            <a:ext cx="9491472" cy="732155"/>
          </a:xfrm>
          <a:prstGeom prst="rect">
            <a:avLst/>
          </a:prstGeom>
        </p:spPr>
        <p:txBody>
          <a:bodyPr vert="horz" lIns="82296" tIns="41148" rIns="82296" bIns="4114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ES" sz="2400" b="1" spc="-5" dirty="0">
                <a:solidFill>
                  <a:srgbClr val="154097"/>
                </a:solidFill>
                <a:latin typeface="Montserrat" panose="020B0604020202020204" charset="0"/>
                <a:cs typeface="+mn-cs"/>
              </a:rPr>
              <a:t>5- Medidas para reducir el consumo energético </a:t>
            </a:r>
            <a:r>
              <a:rPr lang="es-ES" sz="2400" b="1" dirty="0"/>
              <a:t>- </a:t>
            </a:r>
            <a:r>
              <a:rPr lang="es-ES" sz="2400" b="1" dirty="0">
                <a:solidFill>
                  <a:srgbClr val="FF0000"/>
                </a:solidFill>
              </a:rPr>
              <a:t>Alcance 1</a:t>
            </a:r>
          </a:p>
        </p:txBody>
      </p:sp>
      <p:sp>
        <p:nvSpPr>
          <p:cNvPr id="16" name="Marcador de número de diapositiva 15">
            <a:extLst>
              <a:ext uri="{FF2B5EF4-FFF2-40B4-BE49-F238E27FC236}">
                <a16:creationId xmlns:a16="http://schemas.microsoft.com/office/drawing/2014/main" id="{F29E33E0-533C-CD3D-75D2-1DD182A22417}"/>
              </a:ext>
            </a:extLst>
          </p:cNvPr>
          <p:cNvSpPr>
            <a:spLocks noGrp="1"/>
          </p:cNvSpPr>
          <p:nvPr>
            <p:ph type="sldNum" sz="quarter" idx="12"/>
          </p:nvPr>
        </p:nvSpPr>
        <p:spPr/>
        <p:txBody>
          <a:bodyPr/>
          <a:lstStyle/>
          <a:p>
            <a:fld id="{07CA9C71-7BAC-493D-8FE0-9A42846E5156}" type="slidenum">
              <a:rPr lang="es-ES" smtClean="0"/>
              <a:t>34</a:t>
            </a:fld>
            <a:endParaRPr lang="es-ES"/>
          </a:p>
        </p:txBody>
      </p:sp>
      <p:pic>
        <p:nvPicPr>
          <p:cNvPr id="18" name="Imagen 17">
            <a:extLst>
              <a:ext uri="{FF2B5EF4-FFF2-40B4-BE49-F238E27FC236}">
                <a16:creationId xmlns:a16="http://schemas.microsoft.com/office/drawing/2014/main" id="{4FF5D46D-1BFB-F2C1-4099-B0E6ECAB06BC}"/>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398813" y="6277530"/>
            <a:ext cx="1500461" cy="443945"/>
          </a:xfrm>
          <a:prstGeom prst="rect">
            <a:avLst/>
          </a:prstGeom>
          <a:noFill/>
          <a:ln>
            <a:noFill/>
          </a:ln>
          <a:effectLst/>
        </p:spPr>
      </p:pic>
    </p:spTree>
    <p:extLst>
      <p:ext uri="{BB962C8B-B14F-4D97-AF65-F5344CB8AC3E}">
        <p14:creationId xmlns:p14="http://schemas.microsoft.com/office/powerpoint/2010/main" val="24504570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Carattere, logo, simbolo, Elementi grafici&#10;&#10;Descrizione generata automaticamente">
            <a:extLst>
              <a:ext uri="{FF2B5EF4-FFF2-40B4-BE49-F238E27FC236}">
                <a16:creationId xmlns:a16="http://schemas.microsoft.com/office/drawing/2014/main" id="{4BDE00BB-B406-C248-96A0-EE3FB4E4CD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08572" y="35085"/>
            <a:ext cx="1213866" cy="1213866"/>
          </a:xfrm>
          <a:prstGeom prst="rect">
            <a:avLst/>
          </a:prstGeom>
        </p:spPr>
      </p:pic>
      <p:sp>
        <p:nvSpPr>
          <p:cNvPr id="3" name="Rectangle 2">
            <a:extLst>
              <a:ext uri="{FF2B5EF4-FFF2-40B4-BE49-F238E27FC236}">
                <a16:creationId xmlns:a16="http://schemas.microsoft.com/office/drawing/2014/main" id="{B62C6507-D6FE-9EAF-0547-8E92F5573FC1}"/>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6" name="Rectangle 3">
            <a:extLst>
              <a:ext uri="{FF2B5EF4-FFF2-40B4-BE49-F238E27FC236}">
                <a16:creationId xmlns:a16="http://schemas.microsoft.com/office/drawing/2014/main" id="{908D8E17-09F2-7078-80FB-DF428732B874}"/>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8" name="Rectangle 4">
            <a:extLst>
              <a:ext uri="{FF2B5EF4-FFF2-40B4-BE49-F238E27FC236}">
                <a16:creationId xmlns:a16="http://schemas.microsoft.com/office/drawing/2014/main" id="{43F9390E-36DC-61D6-9208-3F4AEA2A8FD3}"/>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12" name="CuadroTexto 11">
            <a:extLst>
              <a:ext uri="{FF2B5EF4-FFF2-40B4-BE49-F238E27FC236}">
                <a16:creationId xmlns:a16="http://schemas.microsoft.com/office/drawing/2014/main" id="{1F439A4F-0C56-A316-7C1D-A4BC91C63F14}"/>
              </a:ext>
            </a:extLst>
          </p:cNvPr>
          <p:cNvSpPr txBox="1"/>
          <p:nvPr/>
        </p:nvSpPr>
        <p:spPr>
          <a:xfrm>
            <a:off x="2627285" y="809770"/>
            <a:ext cx="7105278" cy="424732"/>
          </a:xfrm>
          <a:prstGeom prst="rect">
            <a:avLst/>
          </a:prstGeom>
          <a:noFill/>
        </p:spPr>
        <p:txBody>
          <a:bodyPr wrap="none" rtlCol="0">
            <a:spAutoFit/>
          </a:bodyPr>
          <a:lstStyle>
            <a:defPPr>
              <a:defRPr lang="en-BE"/>
            </a:defPPr>
            <a:lvl1pPr>
              <a:defRPr sz="2400" b="1">
                <a:latin typeface="+mj-lt"/>
              </a:defRPr>
            </a:lvl1pPr>
          </a:lstStyle>
          <a:p>
            <a:r>
              <a:rPr lang="es-ES" sz="2160"/>
              <a:t>Climatización: ubicación y mantenimiento de instalaciones</a:t>
            </a:r>
          </a:p>
        </p:txBody>
      </p:sp>
      <p:sp>
        <p:nvSpPr>
          <p:cNvPr id="2" name="Rectangle 1">
            <a:extLst>
              <a:ext uri="{FF2B5EF4-FFF2-40B4-BE49-F238E27FC236}">
                <a16:creationId xmlns:a16="http://schemas.microsoft.com/office/drawing/2014/main" id="{1AA648ED-E784-EA05-76FD-0B8139925B16}"/>
              </a:ext>
            </a:extLst>
          </p:cNvPr>
          <p:cNvSpPr>
            <a:spLocks noChangeArrowheads="1"/>
          </p:cNvSpPr>
          <p:nvPr/>
        </p:nvSpPr>
        <p:spPr bwMode="auto">
          <a:xfrm>
            <a:off x="769562" y="1541925"/>
            <a:ext cx="7349884" cy="4321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296" tIns="41148" rIns="82296" bIns="41148" numCol="1" anchor="ctr" anchorCtr="0" compatLnSpc="1">
            <a:prstTxWarp prst="textNoShape">
              <a:avLst/>
            </a:prstTxWarp>
            <a:spAutoFit/>
          </a:bodyPr>
          <a:lstStyle/>
          <a:p>
            <a:pPr algn="just"/>
            <a:r>
              <a:rPr lang="es-ES" sz="1620" b="1" dirty="0">
                <a:solidFill>
                  <a:srgbClr val="000038"/>
                </a:solidFill>
                <a:latin typeface="+mj-lt"/>
              </a:rPr>
              <a:t>La unidad exterior de los equipos de aire acondicionado tipo “Split” deben instalarse o reubicarse en un área del edificio con sombra el mayor tiempo posible</a:t>
            </a:r>
            <a:r>
              <a:rPr lang="es-ES" sz="1620" dirty="0">
                <a:solidFill>
                  <a:srgbClr val="000038"/>
                </a:solidFill>
                <a:latin typeface="+mj-lt"/>
              </a:rPr>
              <a:t>. El equipo será más eficiente si la unidad exterior trabaja con una menor temperatura ambiente y con una buena ventilación.</a:t>
            </a:r>
          </a:p>
          <a:p>
            <a:pPr algn="just"/>
            <a:endParaRPr lang="es-ES" sz="1620" dirty="0">
              <a:solidFill>
                <a:srgbClr val="000038"/>
              </a:solidFill>
              <a:latin typeface="+mj-lt"/>
            </a:endParaRPr>
          </a:p>
          <a:p>
            <a:pPr algn="just"/>
            <a:r>
              <a:rPr lang="es-ES" sz="1620" b="1" dirty="0">
                <a:solidFill>
                  <a:srgbClr val="000038"/>
                </a:solidFill>
                <a:latin typeface="+mj-lt"/>
              </a:rPr>
              <a:t>Limpieza de los filtros de aire</a:t>
            </a:r>
            <a:r>
              <a:rPr lang="es-ES" sz="1620" dirty="0">
                <a:solidFill>
                  <a:srgbClr val="000038"/>
                </a:solidFill>
                <a:latin typeface="+mj-lt"/>
              </a:rPr>
              <a:t>. Los filtros impiden el paso de polvo y partículas antes de que el aire entre al circuito de intercambio de calor. Si los filtros están sucios, los ventiladores requieren más energía para impulsar el aire. Por ello deben retirarse y limpiarse periódicamente.</a:t>
            </a:r>
          </a:p>
          <a:p>
            <a:pPr algn="just"/>
            <a:endParaRPr lang="es-ES" altLang="es-ES" sz="1620" dirty="0">
              <a:solidFill>
                <a:srgbClr val="000038"/>
              </a:solidFill>
              <a:latin typeface="+mj-lt"/>
            </a:endParaRPr>
          </a:p>
          <a:p>
            <a:pPr algn="just"/>
            <a:r>
              <a:rPr lang="es-ES" altLang="es-ES" sz="1620" dirty="0">
                <a:solidFill>
                  <a:srgbClr val="000038"/>
                </a:solidFill>
                <a:latin typeface="+mj-lt"/>
              </a:rPr>
              <a:t>Igualmente, la </a:t>
            </a:r>
            <a:r>
              <a:rPr lang="es-ES" altLang="es-ES" sz="1620" b="1" dirty="0">
                <a:solidFill>
                  <a:srgbClr val="000038"/>
                </a:solidFill>
                <a:latin typeface="+mj-lt"/>
              </a:rPr>
              <a:t>suciedad depositada en las rejillas metálicas del condensador en equipos de aire acondicionado dificulta la transferencia de calor, por lo que aumenta el consumo de energía. Su limpieza cada dos meses, </a:t>
            </a:r>
            <a:r>
              <a:rPr lang="es-ES" altLang="es-ES" sz="1620" dirty="0">
                <a:solidFill>
                  <a:srgbClr val="000038"/>
                </a:solidFill>
                <a:latin typeface="+mj-lt"/>
              </a:rPr>
              <a:t>por ejemplo, redunda en un ahorro energético.</a:t>
            </a:r>
          </a:p>
          <a:p>
            <a:pPr algn="just"/>
            <a:endParaRPr lang="es-ES" altLang="es-ES" sz="1620" b="1" dirty="0">
              <a:solidFill>
                <a:srgbClr val="000038"/>
              </a:solidFill>
              <a:latin typeface="+mj-lt"/>
            </a:endParaRPr>
          </a:p>
          <a:p>
            <a:pPr algn="just"/>
            <a:r>
              <a:rPr lang="es-ES" altLang="es-ES" sz="1620" b="1" dirty="0">
                <a:solidFill>
                  <a:srgbClr val="000038"/>
                </a:solidFill>
                <a:latin typeface="+mj-lt"/>
              </a:rPr>
              <a:t>Estas medidas tienen un coste muy bajo y pueden suponer ahorros del 3% al 5% en el consumo asociado a la climatización</a:t>
            </a:r>
            <a:r>
              <a:rPr lang="es-ES" altLang="es-ES" sz="1620" dirty="0">
                <a:solidFill>
                  <a:srgbClr val="000038"/>
                </a:solidFill>
                <a:latin typeface="+mj-lt"/>
              </a:rPr>
              <a:t>.</a:t>
            </a:r>
          </a:p>
        </p:txBody>
      </p:sp>
      <p:pic>
        <p:nvPicPr>
          <p:cNvPr id="11" name="Imagen 10" descr="Herramientas en taller mecánico">
            <a:extLst>
              <a:ext uri="{FF2B5EF4-FFF2-40B4-BE49-F238E27FC236}">
                <a16:creationId xmlns:a16="http://schemas.microsoft.com/office/drawing/2014/main" id="{503E6AEB-E02A-3D5F-26F8-8BBB62CD80D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56397" y="2721916"/>
            <a:ext cx="3139873" cy="2093249"/>
          </a:xfrm>
          <a:prstGeom prst="rect">
            <a:avLst/>
          </a:prstGeom>
        </p:spPr>
      </p:pic>
      <p:sp>
        <p:nvSpPr>
          <p:cNvPr id="7" name="Título 6">
            <a:extLst>
              <a:ext uri="{FF2B5EF4-FFF2-40B4-BE49-F238E27FC236}">
                <a16:creationId xmlns:a16="http://schemas.microsoft.com/office/drawing/2014/main" id="{CF060C32-2E00-0058-F675-6D69CD1C968C}"/>
              </a:ext>
            </a:extLst>
          </p:cNvPr>
          <p:cNvSpPr txBox="1">
            <a:spLocks/>
          </p:cNvSpPr>
          <p:nvPr/>
        </p:nvSpPr>
        <p:spPr>
          <a:xfrm>
            <a:off x="769562" y="161028"/>
            <a:ext cx="9491472" cy="732155"/>
          </a:xfrm>
          <a:prstGeom prst="rect">
            <a:avLst/>
          </a:prstGeom>
        </p:spPr>
        <p:txBody>
          <a:bodyPr vert="horz" lIns="82296" tIns="41148" rIns="82296" bIns="4114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ES" sz="2400" b="1" spc="-5" dirty="0">
                <a:solidFill>
                  <a:srgbClr val="154097"/>
                </a:solidFill>
                <a:latin typeface="Montserrat" panose="020B0604020202020204" charset="0"/>
                <a:cs typeface="+mn-cs"/>
              </a:rPr>
              <a:t>5- Medidas para reducir el consumo energético </a:t>
            </a:r>
            <a:r>
              <a:rPr lang="es-ES" sz="2400" b="1" dirty="0"/>
              <a:t>- </a:t>
            </a:r>
            <a:r>
              <a:rPr lang="es-ES" sz="2400" b="1" dirty="0">
                <a:solidFill>
                  <a:srgbClr val="FF0000"/>
                </a:solidFill>
              </a:rPr>
              <a:t>Alcance 1</a:t>
            </a:r>
          </a:p>
        </p:txBody>
      </p:sp>
      <p:sp>
        <p:nvSpPr>
          <p:cNvPr id="10" name="Marcador de número de diapositiva 9">
            <a:extLst>
              <a:ext uri="{FF2B5EF4-FFF2-40B4-BE49-F238E27FC236}">
                <a16:creationId xmlns:a16="http://schemas.microsoft.com/office/drawing/2014/main" id="{CAB2A8DA-E366-5169-0DCA-3EFDE3501113}"/>
              </a:ext>
            </a:extLst>
          </p:cNvPr>
          <p:cNvSpPr>
            <a:spLocks noGrp="1"/>
          </p:cNvSpPr>
          <p:nvPr>
            <p:ph type="sldNum" sz="quarter" idx="12"/>
          </p:nvPr>
        </p:nvSpPr>
        <p:spPr/>
        <p:txBody>
          <a:bodyPr/>
          <a:lstStyle/>
          <a:p>
            <a:fld id="{07CA9C71-7BAC-493D-8FE0-9A42846E5156}" type="slidenum">
              <a:rPr lang="es-ES" smtClean="0"/>
              <a:t>35</a:t>
            </a:fld>
            <a:endParaRPr lang="es-ES"/>
          </a:p>
        </p:txBody>
      </p:sp>
      <p:pic>
        <p:nvPicPr>
          <p:cNvPr id="13" name="Imagen 12">
            <a:extLst>
              <a:ext uri="{FF2B5EF4-FFF2-40B4-BE49-F238E27FC236}">
                <a16:creationId xmlns:a16="http://schemas.microsoft.com/office/drawing/2014/main" id="{E9DAAD1D-BCB2-0D5E-D449-DF732C352C3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98813" y="6277530"/>
            <a:ext cx="1500461" cy="443945"/>
          </a:xfrm>
          <a:prstGeom prst="rect">
            <a:avLst/>
          </a:prstGeom>
          <a:noFill/>
          <a:ln>
            <a:noFill/>
          </a:ln>
          <a:effectLst/>
        </p:spPr>
      </p:pic>
    </p:spTree>
    <p:extLst>
      <p:ext uri="{BB962C8B-B14F-4D97-AF65-F5344CB8AC3E}">
        <p14:creationId xmlns:p14="http://schemas.microsoft.com/office/powerpoint/2010/main" val="11107193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Carattere, logo, simbolo, Elementi grafici&#10;&#10;Descrizione generata automaticamente">
            <a:extLst>
              <a:ext uri="{FF2B5EF4-FFF2-40B4-BE49-F238E27FC236}">
                <a16:creationId xmlns:a16="http://schemas.microsoft.com/office/drawing/2014/main" id="{4BDE00BB-B406-C248-96A0-EE3FB4E4CD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08572" y="35085"/>
            <a:ext cx="1213866" cy="1213866"/>
          </a:xfrm>
          <a:prstGeom prst="rect">
            <a:avLst/>
          </a:prstGeom>
        </p:spPr>
      </p:pic>
      <p:sp>
        <p:nvSpPr>
          <p:cNvPr id="3" name="Rectangle 2">
            <a:extLst>
              <a:ext uri="{FF2B5EF4-FFF2-40B4-BE49-F238E27FC236}">
                <a16:creationId xmlns:a16="http://schemas.microsoft.com/office/drawing/2014/main" id="{B62C6507-D6FE-9EAF-0547-8E92F5573FC1}"/>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6" name="Rectangle 3">
            <a:extLst>
              <a:ext uri="{FF2B5EF4-FFF2-40B4-BE49-F238E27FC236}">
                <a16:creationId xmlns:a16="http://schemas.microsoft.com/office/drawing/2014/main" id="{908D8E17-09F2-7078-80FB-DF428732B874}"/>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8" name="Rectangle 4">
            <a:extLst>
              <a:ext uri="{FF2B5EF4-FFF2-40B4-BE49-F238E27FC236}">
                <a16:creationId xmlns:a16="http://schemas.microsoft.com/office/drawing/2014/main" id="{43F9390E-36DC-61D6-9208-3F4AEA2A8FD3}"/>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12" name="CuadroTexto 11">
            <a:extLst>
              <a:ext uri="{FF2B5EF4-FFF2-40B4-BE49-F238E27FC236}">
                <a16:creationId xmlns:a16="http://schemas.microsoft.com/office/drawing/2014/main" id="{1F439A4F-0C56-A316-7C1D-A4BC91C63F14}"/>
              </a:ext>
            </a:extLst>
          </p:cNvPr>
          <p:cNvSpPr txBox="1"/>
          <p:nvPr/>
        </p:nvSpPr>
        <p:spPr>
          <a:xfrm>
            <a:off x="1897679" y="869809"/>
            <a:ext cx="7854523" cy="424732"/>
          </a:xfrm>
          <a:prstGeom prst="rect">
            <a:avLst/>
          </a:prstGeom>
          <a:noFill/>
        </p:spPr>
        <p:txBody>
          <a:bodyPr wrap="none" rtlCol="0">
            <a:spAutoFit/>
          </a:bodyPr>
          <a:lstStyle>
            <a:defPPr>
              <a:defRPr lang="en-BE"/>
            </a:defPPr>
            <a:lvl1pPr>
              <a:defRPr sz="2400" b="1">
                <a:latin typeface="+mj-lt"/>
              </a:defRPr>
            </a:lvl1pPr>
          </a:lstStyle>
          <a:p>
            <a:r>
              <a:rPr lang="es-ES" sz="2160"/>
              <a:t>Climatización: recuperación de calor mediante aire de ventilación</a:t>
            </a:r>
          </a:p>
        </p:txBody>
      </p:sp>
      <p:sp>
        <p:nvSpPr>
          <p:cNvPr id="2" name="Rectangle 1">
            <a:extLst>
              <a:ext uri="{FF2B5EF4-FFF2-40B4-BE49-F238E27FC236}">
                <a16:creationId xmlns:a16="http://schemas.microsoft.com/office/drawing/2014/main" id="{1AA648ED-E784-EA05-76FD-0B8139925B16}"/>
              </a:ext>
            </a:extLst>
          </p:cNvPr>
          <p:cNvSpPr>
            <a:spLocks noChangeArrowheads="1"/>
          </p:cNvSpPr>
          <p:nvPr/>
        </p:nvSpPr>
        <p:spPr bwMode="auto">
          <a:xfrm>
            <a:off x="1073550" y="1457945"/>
            <a:ext cx="9741955" cy="2326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296" tIns="41148" rIns="82296" bIns="41148" numCol="1" anchor="ctr" anchorCtr="0" compatLnSpc="1">
            <a:prstTxWarp prst="textNoShape">
              <a:avLst/>
            </a:prstTxWarp>
            <a:spAutoFit/>
          </a:bodyPr>
          <a:lstStyle/>
          <a:p>
            <a:pPr algn="just"/>
            <a:r>
              <a:rPr lang="es-ES" sz="1620" b="1" dirty="0">
                <a:solidFill>
                  <a:srgbClr val="000038"/>
                </a:solidFill>
                <a:latin typeface="+mj-lt"/>
              </a:rPr>
              <a:t>Para mantener el aire interior con la calidad exigida por la reglamentación, en muchas instalaciones se requieren sistemas de ventilación que renueven el aire con una frecuencia dada</a:t>
            </a:r>
            <a:r>
              <a:rPr lang="es-ES" sz="1620" dirty="0">
                <a:solidFill>
                  <a:srgbClr val="000038"/>
                </a:solidFill>
                <a:latin typeface="+mj-lt"/>
              </a:rPr>
              <a:t>. Esto, normalmente, requiere extraer aire viciado e impulsar aire exterior hacia el interior mediante sistemas mecánicos.</a:t>
            </a:r>
          </a:p>
          <a:p>
            <a:pPr algn="just"/>
            <a:endParaRPr lang="es-ES" sz="1620" dirty="0">
              <a:solidFill>
                <a:srgbClr val="000038"/>
              </a:solidFill>
              <a:latin typeface="+mj-lt"/>
            </a:endParaRPr>
          </a:p>
          <a:p>
            <a:pPr algn="just"/>
            <a:r>
              <a:rPr lang="es-ES" sz="1620" dirty="0">
                <a:solidFill>
                  <a:srgbClr val="000038"/>
                </a:solidFill>
                <a:latin typeface="+mj-lt"/>
              </a:rPr>
              <a:t>Mediante intercambiadores de calor, se puede calentar (en invierno) o enfriar (en verano) el aire impulsado hacia el interior, aprovechando que el aire de salida tiene una temperatura superior o inferior al de entrada.</a:t>
            </a:r>
          </a:p>
          <a:p>
            <a:pPr algn="just"/>
            <a:endParaRPr lang="es-ES" altLang="es-ES" sz="1620" dirty="0">
              <a:solidFill>
                <a:srgbClr val="000038"/>
              </a:solidFill>
              <a:latin typeface="+mj-lt"/>
            </a:endParaRPr>
          </a:p>
          <a:p>
            <a:pPr algn="just"/>
            <a:r>
              <a:rPr lang="es-ES" altLang="es-ES" sz="1620" b="1" dirty="0">
                <a:solidFill>
                  <a:srgbClr val="000038"/>
                </a:solidFill>
                <a:latin typeface="+mj-lt"/>
              </a:rPr>
              <a:t>Esta medida requiere una inversión media, aunque depende mucho del sistema existente, pudiéndose amortizar en pocos años (3-5).</a:t>
            </a:r>
          </a:p>
        </p:txBody>
      </p:sp>
      <p:pic>
        <p:nvPicPr>
          <p:cNvPr id="9" name="Imagen 8">
            <a:extLst>
              <a:ext uri="{FF2B5EF4-FFF2-40B4-BE49-F238E27FC236}">
                <a16:creationId xmlns:a16="http://schemas.microsoft.com/office/drawing/2014/main" id="{E8FE9B95-A70F-A8C3-A0A0-22C90383D34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11135" y="3908246"/>
            <a:ext cx="4733392" cy="2366696"/>
          </a:xfrm>
          <a:prstGeom prst="rect">
            <a:avLst/>
          </a:prstGeom>
        </p:spPr>
      </p:pic>
      <p:sp>
        <p:nvSpPr>
          <p:cNvPr id="11" name="CuadroTexto 10">
            <a:extLst>
              <a:ext uri="{FF2B5EF4-FFF2-40B4-BE49-F238E27FC236}">
                <a16:creationId xmlns:a16="http://schemas.microsoft.com/office/drawing/2014/main" id="{EA76A40D-F0C7-6EED-DECD-5F8E8ABE1489}"/>
              </a:ext>
            </a:extLst>
          </p:cNvPr>
          <p:cNvSpPr txBox="1"/>
          <p:nvPr/>
        </p:nvSpPr>
        <p:spPr>
          <a:xfrm>
            <a:off x="1773935" y="6487122"/>
            <a:ext cx="8070405" cy="369332"/>
          </a:xfrm>
          <a:prstGeom prst="rect">
            <a:avLst/>
          </a:prstGeom>
          <a:noFill/>
        </p:spPr>
        <p:txBody>
          <a:bodyPr wrap="square" rtlCol="0">
            <a:spAutoFit/>
          </a:bodyPr>
          <a:lstStyle/>
          <a:p>
            <a:r>
              <a:rPr lang="es-ES" sz="900"/>
              <a:t>Fuente: https://www.caloryfrio.com/construccion-sostenible/ventilacion-y-calidad-aire-interior/recuperadores-de-calor-renovar-el-aire-ahorrando-energia.html</a:t>
            </a:r>
          </a:p>
        </p:txBody>
      </p:sp>
      <p:sp>
        <p:nvSpPr>
          <p:cNvPr id="14" name="CuadroTexto 13">
            <a:extLst>
              <a:ext uri="{FF2B5EF4-FFF2-40B4-BE49-F238E27FC236}">
                <a16:creationId xmlns:a16="http://schemas.microsoft.com/office/drawing/2014/main" id="{7B679C84-F11C-C51E-57AD-E7A2C832F86E}"/>
              </a:ext>
            </a:extLst>
          </p:cNvPr>
          <p:cNvSpPr txBox="1"/>
          <p:nvPr/>
        </p:nvSpPr>
        <p:spPr>
          <a:xfrm>
            <a:off x="6247475" y="3680200"/>
            <a:ext cx="5366593" cy="2613023"/>
          </a:xfrm>
          <a:prstGeom prst="rect">
            <a:avLst/>
          </a:prstGeom>
          <a:noFill/>
        </p:spPr>
        <p:txBody>
          <a:bodyPr wrap="square">
            <a:spAutoFit/>
          </a:bodyPr>
          <a:lstStyle/>
          <a:p>
            <a:pPr algn="just"/>
            <a:r>
              <a:rPr lang="es-ES" sz="1260" dirty="0"/>
              <a:t>Los recuperadores de calor funcionan mediante el trabajo de un ventilador extractor -que atrae el aire a su interior- un ventilador de impulsión –que lo expulsa a su exterior- y un intercambiador de calor. El aire extraído del interior del local pasa por dentro del recuperador de calor y se cruza sin mezclarse en el intercambiador con el aire impulsado del exterior. </a:t>
            </a:r>
            <a:r>
              <a:rPr lang="es-ES" sz="1260" b="1" dirty="0"/>
              <a:t>En el intercambiador se produce un intercambio de calor entre el aire más caliente que cede calor al aire más frío.</a:t>
            </a:r>
          </a:p>
          <a:p>
            <a:pPr algn="just"/>
            <a:endParaRPr lang="es-ES" sz="1260" dirty="0"/>
          </a:p>
          <a:p>
            <a:pPr algn="just"/>
            <a:r>
              <a:rPr lang="es-ES" sz="1260" dirty="0"/>
              <a:t>De esta forma, </a:t>
            </a:r>
            <a:r>
              <a:rPr lang="es-ES" sz="1260" b="1" dirty="0"/>
              <a:t>en invierno se aprovecha el calor del aire que se extrae para calentar el aire que se introduce del exterior en el local consiguiendo temperaturas de entre 14 y 16ºC. En verano ocurriría a la inversa</a:t>
            </a:r>
            <a:r>
              <a:rPr lang="es-ES" sz="1260" dirty="0"/>
              <a:t>: se aprovecha el aire más frío del interior para enfriar el aire caliente que se introduce de la calle.</a:t>
            </a:r>
          </a:p>
        </p:txBody>
      </p:sp>
      <p:sp>
        <p:nvSpPr>
          <p:cNvPr id="7" name="Título 6">
            <a:extLst>
              <a:ext uri="{FF2B5EF4-FFF2-40B4-BE49-F238E27FC236}">
                <a16:creationId xmlns:a16="http://schemas.microsoft.com/office/drawing/2014/main" id="{C0AFCB6F-58C3-77EA-9CF0-2D82E01C9905}"/>
              </a:ext>
            </a:extLst>
          </p:cNvPr>
          <p:cNvSpPr txBox="1">
            <a:spLocks/>
          </p:cNvSpPr>
          <p:nvPr/>
        </p:nvSpPr>
        <p:spPr>
          <a:xfrm>
            <a:off x="769562" y="161028"/>
            <a:ext cx="9491472" cy="732155"/>
          </a:xfrm>
          <a:prstGeom prst="rect">
            <a:avLst/>
          </a:prstGeom>
        </p:spPr>
        <p:txBody>
          <a:bodyPr vert="horz" lIns="82296" tIns="41148" rIns="82296" bIns="4114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ES" sz="2400" b="1" spc="-5" dirty="0">
                <a:solidFill>
                  <a:srgbClr val="154097"/>
                </a:solidFill>
                <a:latin typeface="Montserrat" panose="020B0604020202020204" charset="0"/>
                <a:cs typeface="+mn-cs"/>
              </a:rPr>
              <a:t>5- Medidas para reducir el consumo energético </a:t>
            </a:r>
            <a:r>
              <a:rPr lang="es-ES" sz="2400" b="1" dirty="0"/>
              <a:t>- </a:t>
            </a:r>
            <a:r>
              <a:rPr lang="es-ES" sz="2400" b="1" dirty="0">
                <a:solidFill>
                  <a:srgbClr val="FF0000"/>
                </a:solidFill>
              </a:rPr>
              <a:t>Alcance 1</a:t>
            </a:r>
          </a:p>
        </p:txBody>
      </p:sp>
      <p:sp>
        <p:nvSpPr>
          <p:cNvPr id="13" name="Marcador de número de diapositiva 12">
            <a:extLst>
              <a:ext uri="{FF2B5EF4-FFF2-40B4-BE49-F238E27FC236}">
                <a16:creationId xmlns:a16="http://schemas.microsoft.com/office/drawing/2014/main" id="{D0AD19C8-89C6-BB34-05B7-937B736053FD}"/>
              </a:ext>
            </a:extLst>
          </p:cNvPr>
          <p:cNvSpPr>
            <a:spLocks noGrp="1"/>
          </p:cNvSpPr>
          <p:nvPr>
            <p:ph type="sldNum" sz="quarter" idx="12"/>
          </p:nvPr>
        </p:nvSpPr>
        <p:spPr/>
        <p:txBody>
          <a:bodyPr/>
          <a:lstStyle/>
          <a:p>
            <a:fld id="{07CA9C71-7BAC-493D-8FE0-9A42846E5156}" type="slidenum">
              <a:rPr lang="es-ES" smtClean="0"/>
              <a:t>36</a:t>
            </a:fld>
            <a:endParaRPr lang="es-ES"/>
          </a:p>
        </p:txBody>
      </p:sp>
      <p:pic>
        <p:nvPicPr>
          <p:cNvPr id="15" name="Imagen 14">
            <a:extLst>
              <a:ext uri="{FF2B5EF4-FFF2-40B4-BE49-F238E27FC236}">
                <a16:creationId xmlns:a16="http://schemas.microsoft.com/office/drawing/2014/main" id="{972F4B5E-4066-EC2F-A83B-95E02C80239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98813" y="6277530"/>
            <a:ext cx="1500461" cy="443945"/>
          </a:xfrm>
          <a:prstGeom prst="rect">
            <a:avLst/>
          </a:prstGeom>
          <a:noFill/>
          <a:ln>
            <a:noFill/>
          </a:ln>
          <a:effectLst/>
        </p:spPr>
      </p:pic>
    </p:spTree>
    <p:extLst>
      <p:ext uri="{BB962C8B-B14F-4D97-AF65-F5344CB8AC3E}">
        <p14:creationId xmlns:p14="http://schemas.microsoft.com/office/powerpoint/2010/main" val="34357924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Carattere, logo, simbolo, Elementi grafici&#10;&#10;Descrizione generata automaticamente">
            <a:extLst>
              <a:ext uri="{FF2B5EF4-FFF2-40B4-BE49-F238E27FC236}">
                <a16:creationId xmlns:a16="http://schemas.microsoft.com/office/drawing/2014/main" id="{4BDE00BB-B406-C248-96A0-EE3FB4E4CD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08572" y="35085"/>
            <a:ext cx="1213866" cy="1213866"/>
          </a:xfrm>
          <a:prstGeom prst="rect">
            <a:avLst/>
          </a:prstGeom>
        </p:spPr>
      </p:pic>
      <p:sp>
        <p:nvSpPr>
          <p:cNvPr id="3" name="Rectangle 2">
            <a:extLst>
              <a:ext uri="{FF2B5EF4-FFF2-40B4-BE49-F238E27FC236}">
                <a16:creationId xmlns:a16="http://schemas.microsoft.com/office/drawing/2014/main" id="{B62C6507-D6FE-9EAF-0547-8E92F5573FC1}"/>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6" name="Rectangle 3">
            <a:extLst>
              <a:ext uri="{FF2B5EF4-FFF2-40B4-BE49-F238E27FC236}">
                <a16:creationId xmlns:a16="http://schemas.microsoft.com/office/drawing/2014/main" id="{908D8E17-09F2-7078-80FB-DF428732B874}"/>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8" name="Rectangle 4">
            <a:extLst>
              <a:ext uri="{FF2B5EF4-FFF2-40B4-BE49-F238E27FC236}">
                <a16:creationId xmlns:a16="http://schemas.microsoft.com/office/drawing/2014/main" id="{43F9390E-36DC-61D6-9208-3F4AEA2A8FD3}"/>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12" name="CuadroTexto 11">
            <a:extLst>
              <a:ext uri="{FF2B5EF4-FFF2-40B4-BE49-F238E27FC236}">
                <a16:creationId xmlns:a16="http://schemas.microsoft.com/office/drawing/2014/main" id="{1F439A4F-0C56-A316-7C1D-A4BC91C63F14}"/>
              </a:ext>
            </a:extLst>
          </p:cNvPr>
          <p:cNvSpPr txBox="1"/>
          <p:nvPr/>
        </p:nvSpPr>
        <p:spPr>
          <a:xfrm>
            <a:off x="2691024" y="869692"/>
            <a:ext cx="6633804" cy="424732"/>
          </a:xfrm>
          <a:prstGeom prst="rect">
            <a:avLst/>
          </a:prstGeom>
          <a:noFill/>
        </p:spPr>
        <p:txBody>
          <a:bodyPr wrap="none" rtlCol="0">
            <a:spAutoFit/>
          </a:bodyPr>
          <a:lstStyle>
            <a:defPPr>
              <a:defRPr lang="en-BE"/>
            </a:defPPr>
            <a:lvl1pPr>
              <a:defRPr sz="2400" b="1">
                <a:latin typeface="+mj-lt"/>
              </a:defRPr>
            </a:lvl1pPr>
          </a:lstStyle>
          <a:p>
            <a:r>
              <a:rPr lang="es-ES" sz="2160"/>
              <a:t>Climatización: instalación de equipos de alta eficiencia</a:t>
            </a:r>
          </a:p>
        </p:txBody>
      </p:sp>
      <p:sp>
        <p:nvSpPr>
          <p:cNvPr id="2" name="Rectangle 1">
            <a:extLst>
              <a:ext uri="{FF2B5EF4-FFF2-40B4-BE49-F238E27FC236}">
                <a16:creationId xmlns:a16="http://schemas.microsoft.com/office/drawing/2014/main" id="{1AA648ED-E784-EA05-76FD-0B8139925B16}"/>
              </a:ext>
            </a:extLst>
          </p:cNvPr>
          <p:cNvSpPr>
            <a:spLocks noChangeArrowheads="1"/>
          </p:cNvSpPr>
          <p:nvPr/>
        </p:nvSpPr>
        <p:spPr bwMode="auto">
          <a:xfrm>
            <a:off x="769563" y="1285461"/>
            <a:ext cx="10652876" cy="2825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296" tIns="41148" rIns="82296" bIns="41148" numCol="1" anchor="ctr" anchorCtr="0" compatLnSpc="1">
            <a:prstTxWarp prst="textNoShape">
              <a:avLst/>
            </a:prstTxWarp>
            <a:spAutoFit/>
          </a:bodyPr>
          <a:lstStyle/>
          <a:p>
            <a:pPr algn="just"/>
            <a:r>
              <a:rPr lang="es-ES" sz="1620" dirty="0">
                <a:solidFill>
                  <a:srgbClr val="000038"/>
                </a:solidFill>
                <a:latin typeface="+mj-lt"/>
              </a:rPr>
              <a:t>Dado que los equipos de climatización suponen un porcentaje muy elevado del consumo de energía, se debe instalar equipamiento de alta eficiencia. En </a:t>
            </a:r>
            <a:r>
              <a:rPr lang="es-ES" sz="1620" b="1" dirty="0">
                <a:solidFill>
                  <a:srgbClr val="000038"/>
                </a:solidFill>
                <a:latin typeface="+mj-lt"/>
              </a:rPr>
              <a:t>instalaciones antiguas, especialmente, se debe evaluar la conveniencia de cambiar los equipos actuales por otros de mayor eficiencia</a:t>
            </a:r>
            <a:r>
              <a:rPr lang="es-ES" sz="1620" dirty="0">
                <a:solidFill>
                  <a:srgbClr val="000038"/>
                </a:solidFill>
                <a:latin typeface="+mj-lt"/>
              </a:rPr>
              <a:t>, incluso aunque no hayan llegado al final de su vida útil.</a:t>
            </a:r>
          </a:p>
          <a:p>
            <a:pPr algn="just"/>
            <a:endParaRPr lang="es-ES" sz="1620" dirty="0">
              <a:solidFill>
                <a:srgbClr val="000038"/>
              </a:solidFill>
              <a:latin typeface="+mj-lt"/>
            </a:endParaRPr>
          </a:p>
          <a:p>
            <a:pPr algn="just"/>
            <a:r>
              <a:rPr lang="es-ES" sz="1620" dirty="0">
                <a:solidFill>
                  <a:srgbClr val="000038"/>
                </a:solidFill>
                <a:latin typeface="+mj-lt"/>
              </a:rPr>
              <a:t>Los </a:t>
            </a:r>
            <a:r>
              <a:rPr lang="es-ES" sz="1620" b="1" dirty="0">
                <a:solidFill>
                  <a:srgbClr val="000038"/>
                </a:solidFill>
                <a:latin typeface="+mj-lt"/>
              </a:rPr>
              <a:t>equipos de aire acondicionado deben venir etiquetados con su factor de eficiencia energética estacional (SEER) y su coeficiente de rendimiento estacional (SCOP) </a:t>
            </a:r>
            <a:r>
              <a:rPr lang="es-ES" sz="1620" dirty="0">
                <a:solidFill>
                  <a:srgbClr val="000038"/>
                </a:solidFill>
                <a:latin typeface="+mj-lt"/>
              </a:rPr>
              <a:t>en vez de los anteriores EER y COP. Los nuevos ratios pretenden ser más realistas y adecuados al uso que se le da una bomba de calor o equipo de aire acondicionado. Tienen en cuenta el consumo del equipo cuando esta apagado, desactivado por termostato o en espera y el funcionamiento del equipo con cargas parciales</a:t>
            </a:r>
          </a:p>
          <a:p>
            <a:pPr algn="l"/>
            <a:r>
              <a:rPr lang="es-ES" altLang="es-ES" sz="1620" b="1" dirty="0">
                <a:solidFill>
                  <a:srgbClr val="000038"/>
                </a:solidFill>
                <a:latin typeface="+mj-lt"/>
              </a:rPr>
              <a:t>Convocatoria pública para ayudas en </a:t>
            </a:r>
            <a:r>
              <a:rPr lang="es-ES" altLang="es-ES" sz="1620" dirty="0">
                <a:solidFill>
                  <a:srgbClr val="000038"/>
                </a:solidFill>
                <a:latin typeface="+mj-lt"/>
              </a:rPr>
              <a:t>España: </a:t>
            </a:r>
            <a:r>
              <a:rPr lang="es-ES" sz="1620" dirty="0">
                <a:latin typeface="Segoe UI" panose="020B0502040204020203" pitchFamily="34" charset="0"/>
                <a:hlinkClick r:id="rId4"/>
              </a:rPr>
              <a:t>https://turismo.gob.es/es-es/servicios/paginas/ayudas_sector_hotelero.aspx</a:t>
            </a:r>
            <a:endParaRPr lang="es-ES" sz="1620" dirty="0">
              <a:latin typeface="Segoe UI" panose="020B0502040204020203" pitchFamily="34" charset="0"/>
            </a:endParaRPr>
          </a:p>
          <a:p>
            <a:pPr algn="l"/>
            <a:endParaRPr lang="es-ES" altLang="es-ES" sz="1620" dirty="0">
              <a:solidFill>
                <a:srgbClr val="000038"/>
              </a:solidFill>
              <a:latin typeface="+mj-lt"/>
            </a:endParaRPr>
          </a:p>
        </p:txBody>
      </p:sp>
      <p:sp>
        <p:nvSpPr>
          <p:cNvPr id="11" name="CuadroTexto 10">
            <a:extLst>
              <a:ext uri="{FF2B5EF4-FFF2-40B4-BE49-F238E27FC236}">
                <a16:creationId xmlns:a16="http://schemas.microsoft.com/office/drawing/2014/main" id="{EA76A40D-F0C7-6EED-DECD-5F8E8ABE1489}"/>
              </a:ext>
            </a:extLst>
          </p:cNvPr>
          <p:cNvSpPr txBox="1"/>
          <p:nvPr/>
        </p:nvSpPr>
        <p:spPr>
          <a:xfrm>
            <a:off x="533669" y="6409206"/>
            <a:ext cx="5987537" cy="397032"/>
          </a:xfrm>
          <a:prstGeom prst="rect">
            <a:avLst/>
          </a:prstGeom>
          <a:noFill/>
        </p:spPr>
        <p:txBody>
          <a:bodyPr wrap="none" rtlCol="0">
            <a:spAutoFit/>
          </a:bodyPr>
          <a:lstStyle/>
          <a:p>
            <a:pPr algn="ctr"/>
            <a:r>
              <a:rPr lang="es-ES" sz="1080"/>
              <a:t>Clasificación de equipos en función de su eficiencia energética</a:t>
            </a:r>
          </a:p>
          <a:p>
            <a:pPr algn="ctr"/>
            <a:r>
              <a:rPr lang="es-ES" sz="900"/>
              <a:t>Fuente: https://www.toshiba-aire.es/toshiba-blog/post/clase-energetica-aa-en-aire-acondicionadocalefaccion.html</a:t>
            </a:r>
          </a:p>
        </p:txBody>
      </p:sp>
      <p:pic>
        <p:nvPicPr>
          <p:cNvPr id="13" name="Imagen 12" descr="Imagen que contiene Tabla&#10;&#10;Descripción generada automáticamente">
            <a:extLst>
              <a:ext uri="{FF2B5EF4-FFF2-40B4-BE49-F238E27FC236}">
                <a16:creationId xmlns:a16="http://schemas.microsoft.com/office/drawing/2014/main" id="{EB45781E-6AB1-1202-E526-6ADC844D5C0E}"/>
              </a:ext>
            </a:extLst>
          </p:cNvPr>
          <p:cNvPicPr>
            <a:picLocks noChangeAspect="1"/>
          </p:cNvPicPr>
          <p:nvPr/>
        </p:nvPicPr>
        <p:blipFill>
          <a:blip r:embed="rId5"/>
          <a:stretch>
            <a:fillRect/>
          </a:stretch>
        </p:blipFill>
        <p:spPr>
          <a:xfrm>
            <a:off x="1953730" y="4108862"/>
            <a:ext cx="3801565" cy="2233866"/>
          </a:xfrm>
          <a:prstGeom prst="rect">
            <a:avLst/>
          </a:prstGeom>
        </p:spPr>
      </p:pic>
      <p:sp>
        <p:nvSpPr>
          <p:cNvPr id="14" name="CuadroTexto 13">
            <a:extLst>
              <a:ext uri="{FF2B5EF4-FFF2-40B4-BE49-F238E27FC236}">
                <a16:creationId xmlns:a16="http://schemas.microsoft.com/office/drawing/2014/main" id="{202BFBAA-8182-7E44-C0F9-533D1BD092B0}"/>
              </a:ext>
            </a:extLst>
          </p:cNvPr>
          <p:cNvSpPr txBox="1"/>
          <p:nvPr/>
        </p:nvSpPr>
        <p:spPr>
          <a:xfrm>
            <a:off x="6436706" y="4435755"/>
            <a:ext cx="4235501" cy="1588127"/>
          </a:xfrm>
          <a:prstGeom prst="rect">
            <a:avLst/>
          </a:prstGeom>
          <a:noFill/>
        </p:spPr>
        <p:txBody>
          <a:bodyPr wrap="square" rtlCol="0">
            <a:spAutoFit/>
          </a:bodyPr>
          <a:lstStyle/>
          <a:p>
            <a:r>
              <a:rPr lang="es-ES" sz="1620" dirty="0"/>
              <a:t>Por ejemplo, un equipo de climatización con una potencia nominal de 50 kW, de clase A++, consumirá aproximadamente un 35% menos que un equipo de clase C. Con un funcionamiento anual de 5.000 horas, supondría un ahorro de casi 20.000 kWh</a:t>
            </a:r>
          </a:p>
        </p:txBody>
      </p:sp>
      <p:sp>
        <p:nvSpPr>
          <p:cNvPr id="7" name="Título 6">
            <a:extLst>
              <a:ext uri="{FF2B5EF4-FFF2-40B4-BE49-F238E27FC236}">
                <a16:creationId xmlns:a16="http://schemas.microsoft.com/office/drawing/2014/main" id="{7E369F00-731D-BA05-67FB-FE4844DAF740}"/>
              </a:ext>
            </a:extLst>
          </p:cNvPr>
          <p:cNvSpPr txBox="1">
            <a:spLocks/>
          </p:cNvSpPr>
          <p:nvPr/>
        </p:nvSpPr>
        <p:spPr>
          <a:xfrm>
            <a:off x="769562" y="161028"/>
            <a:ext cx="9491472" cy="732155"/>
          </a:xfrm>
          <a:prstGeom prst="rect">
            <a:avLst/>
          </a:prstGeom>
        </p:spPr>
        <p:txBody>
          <a:bodyPr vert="horz" lIns="82296" tIns="41148" rIns="82296" bIns="4114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ES" sz="2400" b="1" spc="-5" dirty="0">
                <a:solidFill>
                  <a:srgbClr val="154097"/>
                </a:solidFill>
                <a:latin typeface="Montserrat" panose="020B0604020202020204" charset="0"/>
                <a:cs typeface="+mn-cs"/>
              </a:rPr>
              <a:t>5- Medidas para reducir el consumo energético </a:t>
            </a:r>
            <a:r>
              <a:rPr lang="es-ES" sz="2400" b="1" dirty="0"/>
              <a:t>- </a:t>
            </a:r>
            <a:r>
              <a:rPr lang="es-ES" sz="2400" b="1" dirty="0">
                <a:solidFill>
                  <a:srgbClr val="FF0000"/>
                </a:solidFill>
              </a:rPr>
              <a:t>Alcance 1</a:t>
            </a:r>
          </a:p>
        </p:txBody>
      </p:sp>
      <p:sp>
        <p:nvSpPr>
          <p:cNvPr id="10" name="Marcador de número de diapositiva 9">
            <a:extLst>
              <a:ext uri="{FF2B5EF4-FFF2-40B4-BE49-F238E27FC236}">
                <a16:creationId xmlns:a16="http://schemas.microsoft.com/office/drawing/2014/main" id="{5916D702-9A48-E115-3421-246804051E1D}"/>
              </a:ext>
            </a:extLst>
          </p:cNvPr>
          <p:cNvSpPr>
            <a:spLocks noGrp="1"/>
          </p:cNvSpPr>
          <p:nvPr>
            <p:ph type="sldNum" sz="quarter" idx="12"/>
          </p:nvPr>
        </p:nvSpPr>
        <p:spPr/>
        <p:txBody>
          <a:bodyPr/>
          <a:lstStyle/>
          <a:p>
            <a:fld id="{07CA9C71-7BAC-493D-8FE0-9A42846E5156}" type="slidenum">
              <a:rPr lang="es-ES" smtClean="0"/>
              <a:t>37</a:t>
            </a:fld>
            <a:endParaRPr lang="es-ES"/>
          </a:p>
        </p:txBody>
      </p:sp>
      <p:pic>
        <p:nvPicPr>
          <p:cNvPr id="15" name="Imagen 14">
            <a:extLst>
              <a:ext uri="{FF2B5EF4-FFF2-40B4-BE49-F238E27FC236}">
                <a16:creationId xmlns:a16="http://schemas.microsoft.com/office/drawing/2014/main" id="{5408D734-086F-3901-9889-E1EE97BA34A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98813" y="6277530"/>
            <a:ext cx="1500461" cy="443945"/>
          </a:xfrm>
          <a:prstGeom prst="rect">
            <a:avLst/>
          </a:prstGeom>
          <a:noFill/>
          <a:ln>
            <a:noFill/>
          </a:ln>
          <a:effectLst/>
        </p:spPr>
      </p:pic>
    </p:spTree>
    <p:extLst>
      <p:ext uri="{BB962C8B-B14F-4D97-AF65-F5344CB8AC3E}">
        <p14:creationId xmlns:p14="http://schemas.microsoft.com/office/powerpoint/2010/main" val="23541416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Carattere, logo, simbolo, Elementi grafici&#10;&#10;Descrizione generata automaticamente">
            <a:extLst>
              <a:ext uri="{FF2B5EF4-FFF2-40B4-BE49-F238E27FC236}">
                <a16:creationId xmlns:a16="http://schemas.microsoft.com/office/drawing/2014/main" id="{4BDE00BB-B406-C248-96A0-EE3FB4E4CD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08572" y="35085"/>
            <a:ext cx="1213866" cy="1213866"/>
          </a:xfrm>
          <a:prstGeom prst="rect">
            <a:avLst/>
          </a:prstGeom>
        </p:spPr>
      </p:pic>
      <p:sp>
        <p:nvSpPr>
          <p:cNvPr id="3" name="Rectangle 2">
            <a:extLst>
              <a:ext uri="{FF2B5EF4-FFF2-40B4-BE49-F238E27FC236}">
                <a16:creationId xmlns:a16="http://schemas.microsoft.com/office/drawing/2014/main" id="{B62C6507-D6FE-9EAF-0547-8E92F5573FC1}"/>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6" name="Rectangle 3">
            <a:extLst>
              <a:ext uri="{FF2B5EF4-FFF2-40B4-BE49-F238E27FC236}">
                <a16:creationId xmlns:a16="http://schemas.microsoft.com/office/drawing/2014/main" id="{908D8E17-09F2-7078-80FB-DF428732B874}"/>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8" name="Rectangle 4">
            <a:extLst>
              <a:ext uri="{FF2B5EF4-FFF2-40B4-BE49-F238E27FC236}">
                <a16:creationId xmlns:a16="http://schemas.microsoft.com/office/drawing/2014/main" id="{43F9390E-36DC-61D6-9208-3F4AEA2A8FD3}"/>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12" name="CuadroTexto 11">
            <a:extLst>
              <a:ext uri="{FF2B5EF4-FFF2-40B4-BE49-F238E27FC236}">
                <a16:creationId xmlns:a16="http://schemas.microsoft.com/office/drawing/2014/main" id="{1F439A4F-0C56-A316-7C1D-A4BC91C63F14}"/>
              </a:ext>
            </a:extLst>
          </p:cNvPr>
          <p:cNvSpPr txBox="1"/>
          <p:nvPr/>
        </p:nvSpPr>
        <p:spPr>
          <a:xfrm>
            <a:off x="3660873" y="886339"/>
            <a:ext cx="5029518" cy="424732"/>
          </a:xfrm>
          <a:prstGeom prst="rect">
            <a:avLst/>
          </a:prstGeom>
          <a:noFill/>
        </p:spPr>
        <p:txBody>
          <a:bodyPr wrap="none" rtlCol="0">
            <a:spAutoFit/>
          </a:bodyPr>
          <a:lstStyle>
            <a:defPPr>
              <a:defRPr lang="en-BE"/>
            </a:defPPr>
            <a:lvl1pPr>
              <a:defRPr sz="2400" b="1">
                <a:latin typeface="+mj-lt"/>
              </a:defRPr>
            </a:lvl1pPr>
          </a:lstStyle>
          <a:p>
            <a:r>
              <a:rPr lang="es-ES" sz="2160"/>
              <a:t>Climatización: otras medidas adicionales</a:t>
            </a:r>
          </a:p>
        </p:txBody>
      </p:sp>
      <p:sp>
        <p:nvSpPr>
          <p:cNvPr id="2" name="Rectangle 1">
            <a:extLst>
              <a:ext uri="{FF2B5EF4-FFF2-40B4-BE49-F238E27FC236}">
                <a16:creationId xmlns:a16="http://schemas.microsoft.com/office/drawing/2014/main" id="{1AA648ED-E784-EA05-76FD-0B8139925B16}"/>
              </a:ext>
            </a:extLst>
          </p:cNvPr>
          <p:cNvSpPr>
            <a:spLocks noChangeArrowheads="1"/>
          </p:cNvSpPr>
          <p:nvPr/>
        </p:nvSpPr>
        <p:spPr bwMode="auto">
          <a:xfrm>
            <a:off x="938151" y="1429580"/>
            <a:ext cx="10484287" cy="449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296" tIns="41148" rIns="82296" bIns="41148" numCol="1" anchor="ctr" anchorCtr="0" compatLnSpc="1">
            <a:prstTxWarp prst="textNoShape">
              <a:avLst/>
            </a:prstTxWarp>
            <a:spAutoFit/>
          </a:bodyPr>
          <a:lstStyle/>
          <a:p>
            <a:pPr marL="257175" indent="-257175" algn="just">
              <a:buFont typeface="Arial" panose="020B0604020202020204" pitchFamily="34" charset="0"/>
              <a:buChar char="•"/>
            </a:pPr>
            <a:r>
              <a:rPr lang="es-ES" sz="2000" dirty="0">
                <a:solidFill>
                  <a:srgbClr val="000038"/>
                </a:solidFill>
                <a:latin typeface="+mj-lt"/>
              </a:rPr>
              <a:t>Uso del “</a:t>
            </a:r>
            <a:r>
              <a:rPr lang="es-ES" sz="2000" b="1" dirty="0">
                <a:solidFill>
                  <a:srgbClr val="000038"/>
                </a:solidFill>
                <a:latin typeface="+mj-lt"/>
              </a:rPr>
              <a:t>free-</a:t>
            </a:r>
            <a:r>
              <a:rPr lang="es-ES" sz="2000" b="1" dirty="0" err="1">
                <a:solidFill>
                  <a:srgbClr val="000038"/>
                </a:solidFill>
                <a:latin typeface="+mj-lt"/>
              </a:rPr>
              <a:t>cooling</a:t>
            </a:r>
            <a:r>
              <a:rPr lang="es-ES" sz="2000" b="1" dirty="0">
                <a:solidFill>
                  <a:srgbClr val="000038"/>
                </a:solidFill>
                <a:latin typeface="+mj-lt"/>
              </a:rPr>
              <a:t>” o enfriamiento gratuito</a:t>
            </a:r>
            <a:r>
              <a:rPr lang="es-ES" sz="2000" dirty="0">
                <a:solidFill>
                  <a:srgbClr val="000038"/>
                </a:solidFill>
                <a:latin typeface="+mj-lt"/>
              </a:rPr>
              <a:t>. </a:t>
            </a:r>
            <a:r>
              <a:rPr lang="es-ES" sz="1620" dirty="0">
                <a:solidFill>
                  <a:srgbClr val="000038"/>
                </a:solidFill>
                <a:latin typeface="+mj-lt"/>
              </a:rPr>
              <a:t>Consiste en un </a:t>
            </a:r>
            <a:r>
              <a:rPr lang="es-ES" sz="1620" b="1" dirty="0">
                <a:solidFill>
                  <a:srgbClr val="000038"/>
                </a:solidFill>
                <a:latin typeface="+mj-lt"/>
              </a:rPr>
              <a:t>módulo adicional en el sistema de climatización, que puede resultar muy conveniente y rentable según la zona climática, porque permite usar el aire del exterior</a:t>
            </a:r>
            <a:r>
              <a:rPr lang="es-ES" sz="1620" dirty="0">
                <a:solidFill>
                  <a:srgbClr val="000038"/>
                </a:solidFill>
                <a:latin typeface="+mj-lt"/>
              </a:rPr>
              <a:t>, cuando la temperatura es óptima, para regular las condiciones del interior del edificio. </a:t>
            </a:r>
          </a:p>
          <a:p>
            <a:pPr marL="257175" indent="-257175" algn="just">
              <a:buFont typeface="Arial" panose="020B0604020202020204" pitchFamily="34" charset="0"/>
              <a:buChar char="•"/>
            </a:pPr>
            <a:endParaRPr lang="es-ES" sz="1620" dirty="0">
              <a:solidFill>
                <a:srgbClr val="000038"/>
              </a:solidFill>
              <a:latin typeface="+mj-lt"/>
            </a:endParaRPr>
          </a:p>
          <a:p>
            <a:pPr marL="257175" indent="-257175" algn="just">
              <a:buFont typeface="Arial" panose="020B0604020202020204" pitchFamily="34" charset="0"/>
              <a:buChar char="•"/>
            </a:pPr>
            <a:r>
              <a:rPr lang="es-ES" sz="2000" b="1" dirty="0">
                <a:solidFill>
                  <a:srgbClr val="000038"/>
                </a:solidFill>
                <a:latin typeface="+mj-lt"/>
              </a:rPr>
              <a:t>Control de apertura de puertas y ventanas</a:t>
            </a:r>
            <a:r>
              <a:rPr lang="es-ES" dirty="0">
                <a:solidFill>
                  <a:srgbClr val="000038"/>
                </a:solidFill>
                <a:latin typeface="+mj-lt"/>
              </a:rPr>
              <a:t>, </a:t>
            </a:r>
            <a:r>
              <a:rPr lang="es-ES" sz="1620" dirty="0">
                <a:solidFill>
                  <a:srgbClr val="000038"/>
                </a:solidFill>
                <a:latin typeface="+mj-lt"/>
              </a:rPr>
              <a:t>especialmente en habitaciones de hotel. </a:t>
            </a:r>
            <a:r>
              <a:rPr lang="es-ES" sz="1620" b="1" dirty="0">
                <a:solidFill>
                  <a:srgbClr val="000038"/>
                </a:solidFill>
                <a:latin typeface="+mj-lt"/>
              </a:rPr>
              <a:t>Consiste en la instalación de un sensor de apertura en las puertas o ventanas, de forma que cuando esta se produzca, envíe una señal hacia la unidad de climatización para que ésta se apague</a:t>
            </a:r>
            <a:r>
              <a:rPr lang="es-ES" sz="1620" dirty="0">
                <a:solidFill>
                  <a:srgbClr val="000038"/>
                </a:solidFill>
                <a:latin typeface="+mj-lt"/>
              </a:rPr>
              <a:t>. Existen en el mercado una gran variedad de sensores ya sean magnéticos, mecánicos, etc. </a:t>
            </a:r>
          </a:p>
          <a:p>
            <a:pPr marL="257175" indent="-257175" algn="just">
              <a:buFont typeface="Arial" panose="020B0604020202020204" pitchFamily="34" charset="0"/>
              <a:buChar char="•"/>
            </a:pPr>
            <a:endParaRPr lang="es-ES" sz="1620" dirty="0">
              <a:solidFill>
                <a:srgbClr val="000038"/>
              </a:solidFill>
              <a:latin typeface="+mj-lt"/>
            </a:endParaRPr>
          </a:p>
          <a:p>
            <a:pPr marL="257175" indent="-257175" algn="just">
              <a:buFont typeface="Arial" panose="020B0604020202020204" pitchFamily="34" charset="0"/>
              <a:buChar char="•"/>
            </a:pPr>
            <a:r>
              <a:rPr lang="es-ES" sz="2000" b="1" dirty="0">
                <a:solidFill>
                  <a:srgbClr val="000038"/>
                </a:solidFill>
                <a:latin typeface="+mj-lt"/>
              </a:rPr>
              <a:t>Aislamiento de los circuitos de distribución de climatización</a:t>
            </a:r>
            <a:r>
              <a:rPr lang="es-ES" sz="1620" dirty="0">
                <a:solidFill>
                  <a:srgbClr val="000038"/>
                </a:solidFill>
                <a:latin typeface="+mj-lt"/>
              </a:rPr>
              <a:t>. Un correcto aislamiento térmico de tuberías y conductos reduce las pérdidas en la distribución y mejora el rendimiento de las instalaciones debido a que los equipos trabajan con fluidos a temperaturas próximas a las de diseño. Se </a:t>
            </a:r>
            <a:r>
              <a:rPr lang="es-ES" sz="1620" b="1" dirty="0">
                <a:solidFill>
                  <a:srgbClr val="000038"/>
                </a:solidFill>
                <a:latin typeface="+mj-lt"/>
              </a:rPr>
              <a:t>recomienda aislar los elementos de los circuitos de distribución de agua caliente, agua fría, refrigerante y conductos de aire para limitar las pérdidas en el transporte</a:t>
            </a:r>
          </a:p>
          <a:p>
            <a:pPr algn="l"/>
            <a:endParaRPr lang="es-ES" altLang="es-ES" sz="1620" b="1" dirty="0">
              <a:solidFill>
                <a:srgbClr val="000038"/>
              </a:solidFill>
              <a:latin typeface="+mj-lt"/>
            </a:endParaRPr>
          </a:p>
          <a:p>
            <a:pPr algn="l"/>
            <a:r>
              <a:rPr lang="es-ES" altLang="es-ES" sz="1620" b="1" dirty="0">
                <a:solidFill>
                  <a:srgbClr val="000038"/>
                </a:solidFill>
                <a:latin typeface="+mj-lt"/>
              </a:rPr>
              <a:t>Estas medidas requieren una inversión media-baja, aunque depende de los elementos y sistemas existentes, pudiéndose amortizar en pocos años (1-3).</a:t>
            </a:r>
          </a:p>
        </p:txBody>
      </p:sp>
      <p:sp>
        <p:nvSpPr>
          <p:cNvPr id="11" name="CuadroTexto 10">
            <a:extLst>
              <a:ext uri="{FF2B5EF4-FFF2-40B4-BE49-F238E27FC236}">
                <a16:creationId xmlns:a16="http://schemas.microsoft.com/office/drawing/2014/main" id="{EA76A40D-F0C7-6EED-DECD-5F8E8ABE1489}"/>
              </a:ext>
            </a:extLst>
          </p:cNvPr>
          <p:cNvSpPr txBox="1"/>
          <p:nvPr/>
        </p:nvSpPr>
        <p:spPr>
          <a:xfrm>
            <a:off x="1073550" y="5971661"/>
            <a:ext cx="8190063" cy="230832"/>
          </a:xfrm>
          <a:prstGeom prst="rect">
            <a:avLst/>
          </a:prstGeom>
          <a:noFill/>
        </p:spPr>
        <p:txBody>
          <a:bodyPr wrap="none" rtlCol="0">
            <a:spAutoFit/>
          </a:bodyPr>
          <a:lstStyle/>
          <a:p>
            <a:r>
              <a:rPr lang="es-ES" sz="900" dirty="0"/>
              <a:t>Fuente: https://www.caloryfrio.com/construccion-sostenible/ventilacion-y-calidad-aire-interior/recuperadores-de-calor-renovar-el-aire-ahorrando-energia.html</a:t>
            </a:r>
          </a:p>
        </p:txBody>
      </p:sp>
      <p:sp>
        <p:nvSpPr>
          <p:cNvPr id="7" name="Título 6">
            <a:extLst>
              <a:ext uri="{FF2B5EF4-FFF2-40B4-BE49-F238E27FC236}">
                <a16:creationId xmlns:a16="http://schemas.microsoft.com/office/drawing/2014/main" id="{C4625A4A-B418-065B-B529-4AF083E9ACA0}"/>
              </a:ext>
            </a:extLst>
          </p:cNvPr>
          <p:cNvSpPr txBox="1">
            <a:spLocks/>
          </p:cNvSpPr>
          <p:nvPr/>
        </p:nvSpPr>
        <p:spPr>
          <a:xfrm>
            <a:off x="769562" y="161028"/>
            <a:ext cx="9491472" cy="732155"/>
          </a:xfrm>
          <a:prstGeom prst="rect">
            <a:avLst/>
          </a:prstGeom>
        </p:spPr>
        <p:txBody>
          <a:bodyPr vert="horz" lIns="82296" tIns="41148" rIns="82296" bIns="4114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ES" sz="2400" b="1" spc="-5" dirty="0">
                <a:solidFill>
                  <a:srgbClr val="154097"/>
                </a:solidFill>
                <a:latin typeface="Montserrat" panose="020B0604020202020204" charset="0"/>
                <a:cs typeface="+mn-cs"/>
              </a:rPr>
              <a:t>5- Medidas para reducir el consumo energético </a:t>
            </a:r>
            <a:r>
              <a:rPr lang="es-ES" sz="2400" b="1" dirty="0"/>
              <a:t>- </a:t>
            </a:r>
            <a:r>
              <a:rPr lang="es-ES" sz="2400" b="1" dirty="0">
                <a:solidFill>
                  <a:srgbClr val="FF0000"/>
                </a:solidFill>
              </a:rPr>
              <a:t>Alcance 1</a:t>
            </a:r>
          </a:p>
        </p:txBody>
      </p:sp>
      <p:pic>
        <p:nvPicPr>
          <p:cNvPr id="13" name="Imagen 12">
            <a:extLst>
              <a:ext uri="{FF2B5EF4-FFF2-40B4-BE49-F238E27FC236}">
                <a16:creationId xmlns:a16="http://schemas.microsoft.com/office/drawing/2014/main" id="{5A162901-CCB6-EA6E-AFC1-2348272CC33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98813" y="6277530"/>
            <a:ext cx="1500461" cy="443945"/>
          </a:xfrm>
          <a:prstGeom prst="rect">
            <a:avLst/>
          </a:prstGeom>
          <a:noFill/>
          <a:ln>
            <a:noFill/>
          </a:ln>
          <a:effectLst/>
        </p:spPr>
      </p:pic>
      <p:sp>
        <p:nvSpPr>
          <p:cNvPr id="9" name="Marcador de número de diapositiva 8">
            <a:extLst>
              <a:ext uri="{FF2B5EF4-FFF2-40B4-BE49-F238E27FC236}">
                <a16:creationId xmlns:a16="http://schemas.microsoft.com/office/drawing/2014/main" id="{0F6094FE-A4A3-812A-8341-F71F2ED0AC8E}"/>
              </a:ext>
            </a:extLst>
          </p:cNvPr>
          <p:cNvSpPr>
            <a:spLocks noGrp="1"/>
          </p:cNvSpPr>
          <p:nvPr>
            <p:ph type="sldNum" sz="quarter" idx="12"/>
          </p:nvPr>
        </p:nvSpPr>
        <p:spPr/>
        <p:txBody>
          <a:bodyPr/>
          <a:lstStyle/>
          <a:p>
            <a:fld id="{07CA9C71-7BAC-493D-8FE0-9A42846E5156}" type="slidenum">
              <a:rPr lang="es-ES" smtClean="0"/>
              <a:t>38</a:t>
            </a:fld>
            <a:endParaRPr lang="es-ES"/>
          </a:p>
        </p:txBody>
      </p:sp>
    </p:spTree>
    <p:extLst>
      <p:ext uri="{BB962C8B-B14F-4D97-AF65-F5344CB8AC3E}">
        <p14:creationId xmlns:p14="http://schemas.microsoft.com/office/powerpoint/2010/main" val="15332427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ECCF7BE-76FD-4AC6-A064-39FF1365AA5C}"/>
              </a:ext>
            </a:extLst>
          </p:cNvPr>
          <p:cNvSpPr txBox="1"/>
          <p:nvPr/>
        </p:nvSpPr>
        <p:spPr>
          <a:xfrm>
            <a:off x="967561" y="1690688"/>
            <a:ext cx="5932003" cy="5909310"/>
          </a:xfrm>
          <a:prstGeom prst="rect">
            <a:avLst/>
          </a:prstGeom>
          <a:noFill/>
        </p:spPr>
        <p:txBody>
          <a:bodyPr wrap="square" rtlCol="0">
            <a:spAutoFit/>
          </a:bodyPr>
          <a:lstStyle/>
          <a:p>
            <a:r>
              <a:rPr lang="es-ES" dirty="0"/>
              <a:t> Prioriza las siguientes medidas de reducción según su impacto a corto plazo:</a:t>
            </a:r>
          </a:p>
          <a:p>
            <a:pPr eaLnBrk="0" fontAlgn="base" hangingPunct="0">
              <a:spcBef>
                <a:spcPct val="0"/>
              </a:spcBef>
              <a:spcAft>
                <a:spcPct val="0"/>
              </a:spcAft>
            </a:pPr>
            <a:r>
              <a:rPr lang="es-ES" altLang="es-ES" dirty="0">
                <a:latin typeface="Arial" panose="020B0604020202020204" pitchFamily="34" charset="0"/>
              </a:rPr>
              <a:t>A) Optimización de la potencia contratada.</a:t>
            </a:r>
          </a:p>
          <a:p>
            <a:pPr lvl="0" eaLnBrk="0" fontAlgn="base" hangingPunct="0">
              <a:spcBef>
                <a:spcPct val="0"/>
              </a:spcBef>
              <a:spcAft>
                <a:spcPct val="0"/>
              </a:spcAft>
            </a:pPr>
            <a:r>
              <a:rPr lang="es-ES" altLang="es-ES" dirty="0">
                <a:latin typeface="Arial" panose="020B0604020202020204" pitchFamily="34" charset="0"/>
              </a:rPr>
              <a:t>B) Instalación de sensores de movimiento para iluminación.</a:t>
            </a:r>
          </a:p>
          <a:p>
            <a:pPr lvl="0" eaLnBrk="0" fontAlgn="base" hangingPunct="0">
              <a:spcBef>
                <a:spcPct val="0"/>
              </a:spcBef>
              <a:spcAft>
                <a:spcPct val="0"/>
              </a:spcAft>
              <a:tabLst>
                <a:tab pos="5561013" algn="l"/>
              </a:tabLst>
            </a:pPr>
            <a:r>
              <a:rPr lang="es-ES" altLang="es-ES" dirty="0">
                <a:latin typeface="Arial" panose="020B0604020202020204" pitchFamily="34" charset="0"/>
              </a:rPr>
              <a:t>c) Sustitución de iluminación convencional por LED.</a:t>
            </a:r>
          </a:p>
          <a:p>
            <a:pPr lvl="0" eaLnBrk="0" fontAlgn="base" hangingPunct="0">
              <a:spcBef>
                <a:spcPct val="0"/>
              </a:spcBef>
              <a:spcAft>
                <a:spcPct val="0"/>
              </a:spcAft>
            </a:pPr>
            <a:r>
              <a:rPr lang="es-ES" altLang="es-ES" dirty="0">
                <a:latin typeface="Arial" panose="020B0604020202020204" pitchFamily="34" charset="0"/>
              </a:rPr>
              <a:t>D) Mejora de los sistemas de aislamiento térmico. </a:t>
            </a:r>
          </a:p>
          <a:p>
            <a:pPr lvl="0" eaLnBrk="0" fontAlgn="base" hangingPunct="0">
              <a:spcBef>
                <a:spcPct val="0"/>
              </a:spcBef>
              <a:spcAft>
                <a:spcPct val="0"/>
              </a:spcAft>
            </a:pPr>
            <a:r>
              <a:rPr lang="es-ES" altLang="es-ES" dirty="0">
                <a:latin typeface="Arial" panose="020B0604020202020204" pitchFamily="34" charset="0"/>
              </a:rPr>
              <a:t>OTRAS: </a:t>
            </a:r>
          </a:p>
          <a:p>
            <a:pPr lvl="0" eaLnBrk="0" fontAlgn="base" hangingPunct="0">
              <a:spcBef>
                <a:spcPct val="0"/>
              </a:spcBef>
              <a:spcAft>
                <a:spcPct val="0"/>
              </a:spcAft>
            </a:pPr>
            <a:endParaRPr lang="es-ES" altLang="es-ES"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s-ES" altLang="es-ES" sz="1800" i="0" u="none" strike="noStrike" cap="none" normalizeH="0" baseline="0" dirty="0">
                <a:ln>
                  <a:noFill/>
                </a:ln>
                <a:solidFill>
                  <a:schemeClr val="tx1"/>
                </a:solidFill>
                <a:effectLst/>
                <a:latin typeface="Arial" panose="020B0604020202020204" pitchFamily="34" charset="0"/>
              </a:rPr>
              <a:t>En su experiencia, ¿qué impacto ha tenido la implementación de prácticas de eficiencia energética en la satisfacción de tus clientes?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altLang="es-ES" sz="1800" b="0" i="0" u="none" strike="noStrike" cap="none" normalizeH="0" baseline="0" dirty="0">
                <a:ln>
                  <a:noFill/>
                </a:ln>
                <a:solidFill>
                  <a:schemeClr val="tx1"/>
                </a:solidFill>
                <a:effectLst/>
                <a:latin typeface="Arial" panose="020B0604020202020204" pitchFamily="34" charset="0"/>
              </a:rPr>
              <a:t>A) Aumento considerable en la satisfacción.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altLang="es-ES" sz="1800" b="0" i="0" u="none" strike="noStrike" cap="none" normalizeH="0" baseline="0" dirty="0">
                <a:ln>
                  <a:noFill/>
                </a:ln>
                <a:solidFill>
                  <a:schemeClr val="tx1"/>
                </a:solidFill>
                <a:effectLst/>
                <a:latin typeface="Arial" panose="020B0604020202020204" pitchFamily="34" charset="0"/>
              </a:rPr>
              <a:t>B) Ligera mejora en la percepción de sostenibilidad.</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altLang="es-ES" sz="1800" b="0" i="0" u="none" strike="noStrike" cap="none" normalizeH="0" baseline="0" dirty="0">
                <a:ln>
                  <a:noFill/>
                </a:ln>
                <a:solidFill>
                  <a:schemeClr val="tx1"/>
                </a:solidFill>
                <a:effectLst/>
                <a:latin typeface="Arial" panose="020B0604020202020204" pitchFamily="34" charset="0"/>
              </a:rPr>
              <a:t>C) Sin cambios notables en la satisfacción.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altLang="es-ES" sz="1800" b="0" i="0" u="none" strike="noStrike" cap="none" normalizeH="0" baseline="0" dirty="0">
                <a:ln>
                  <a:noFill/>
                </a:ln>
                <a:solidFill>
                  <a:schemeClr val="tx1"/>
                </a:solidFill>
                <a:effectLst/>
                <a:latin typeface="Arial" panose="020B0604020202020204" pitchFamily="34" charset="0"/>
              </a:rPr>
              <a:t>D) No se ha percibido ningún impacto en la satisfacción del cliente</a:t>
            </a:r>
          </a:p>
          <a:p>
            <a:pPr lvl="0" eaLnBrk="0" fontAlgn="base" hangingPunct="0">
              <a:spcBef>
                <a:spcPct val="0"/>
              </a:spcBef>
              <a:spcAft>
                <a:spcPct val="0"/>
              </a:spcAft>
            </a:pPr>
            <a:endParaRPr lang="es-ES" altLang="es-ES" dirty="0">
              <a:latin typeface="Arial" panose="020B0604020202020204" pitchFamily="34" charset="0"/>
            </a:endParaRPr>
          </a:p>
          <a:p>
            <a:endParaRPr lang="es-ES" dirty="0"/>
          </a:p>
          <a:p>
            <a:pPr marL="285750" indent="-285750">
              <a:buFontTx/>
              <a:buChar char="-"/>
            </a:pPr>
            <a:endParaRPr lang="es-ES" dirty="0"/>
          </a:p>
          <a:p>
            <a:endParaRPr lang="es-ES" dirty="0"/>
          </a:p>
        </p:txBody>
      </p:sp>
      <p:sp>
        <p:nvSpPr>
          <p:cNvPr id="5" name="Marcador de número de diapositiva 4">
            <a:extLst>
              <a:ext uri="{FF2B5EF4-FFF2-40B4-BE49-F238E27FC236}">
                <a16:creationId xmlns:a16="http://schemas.microsoft.com/office/drawing/2014/main" id="{F8D76F4D-B00E-01E9-4B79-5110E018095B}"/>
              </a:ext>
            </a:extLst>
          </p:cNvPr>
          <p:cNvSpPr>
            <a:spLocks noGrp="1"/>
          </p:cNvSpPr>
          <p:nvPr>
            <p:ph type="sldNum" sz="quarter" idx="12"/>
          </p:nvPr>
        </p:nvSpPr>
        <p:spPr/>
        <p:txBody>
          <a:bodyPr/>
          <a:lstStyle/>
          <a:p>
            <a:fld id="{07CA9C71-7BAC-493D-8FE0-9A42846E5156}" type="slidenum">
              <a:rPr lang="es-ES" smtClean="0"/>
              <a:t>39</a:t>
            </a:fld>
            <a:endParaRPr lang="es-ES"/>
          </a:p>
        </p:txBody>
      </p:sp>
      <p:sp>
        <p:nvSpPr>
          <p:cNvPr id="7" name="Título 1">
            <a:extLst>
              <a:ext uri="{FF2B5EF4-FFF2-40B4-BE49-F238E27FC236}">
                <a16:creationId xmlns:a16="http://schemas.microsoft.com/office/drawing/2014/main" id="{87662256-FC20-D366-C317-BE3D7B89F2EB}"/>
              </a:ext>
            </a:extLst>
          </p:cNvPr>
          <p:cNvSpPr>
            <a:spLocks noGrp="1"/>
          </p:cNvSpPr>
          <p:nvPr>
            <p:ph type="title"/>
          </p:nvPr>
        </p:nvSpPr>
        <p:spPr>
          <a:xfrm>
            <a:off x="340055" y="285583"/>
            <a:ext cx="10515600" cy="1325563"/>
          </a:xfrm>
        </p:spPr>
        <p:txBody>
          <a:bodyPr/>
          <a:lstStyle/>
          <a:p>
            <a:r>
              <a:rPr lang="es-ES" dirty="0">
                <a:highlight>
                  <a:srgbClr val="FFFF00"/>
                </a:highlight>
              </a:rPr>
              <a:t>PREGUNTAS MENTIMETER</a:t>
            </a:r>
          </a:p>
        </p:txBody>
      </p:sp>
      <p:pic>
        <p:nvPicPr>
          <p:cNvPr id="8" name="Immagine 4" descr="Immagine che contiene Carattere, logo, simbolo, Elementi grafici&#10;&#10;Descrizione generata automaticamente">
            <a:extLst>
              <a:ext uri="{FF2B5EF4-FFF2-40B4-BE49-F238E27FC236}">
                <a16:creationId xmlns:a16="http://schemas.microsoft.com/office/drawing/2014/main" id="{3625A860-EB37-55A8-1EB9-5C79928F62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08572" y="35085"/>
            <a:ext cx="1213866" cy="1213866"/>
          </a:xfrm>
          <a:prstGeom prst="rect">
            <a:avLst/>
          </a:prstGeom>
        </p:spPr>
      </p:pic>
      <p:sp>
        <p:nvSpPr>
          <p:cNvPr id="10" name="CuadroTexto 9">
            <a:extLst>
              <a:ext uri="{FF2B5EF4-FFF2-40B4-BE49-F238E27FC236}">
                <a16:creationId xmlns:a16="http://schemas.microsoft.com/office/drawing/2014/main" id="{67BA8045-C118-96FB-E002-D566C30777F3}"/>
              </a:ext>
            </a:extLst>
          </p:cNvPr>
          <p:cNvSpPr txBox="1"/>
          <p:nvPr/>
        </p:nvSpPr>
        <p:spPr>
          <a:xfrm>
            <a:off x="7627041" y="1662873"/>
            <a:ext cx="2121030" cy="369332"/>
          </a:xfrm>
          <a:prstGeom prst="rect">
            <a:avLst/>
          </a:prstGeom>
          <a:noFill/>
        </p:spPr>
        <p:txBody>
          <a:bodyPr wrap="square" rtlCol="0">
            <a:spAutoFit/>
          </a:bodyPr>
          <a:lstStyle/>
          <a:p>
            <a:r>
              <a:rPr lang="es-ES" dirty="0"/>
              <a:t>Cómo acceder:</a:t>
            </a:r>
          </a:p>
        </p:txBody>
      </p:sp>
      <p:sp>
        <p:nvSpPr>
          <p:cNvPr id="2" name="CuadroTexto 1">
            <a:extLst>
              <a:ext uri="{FF2B5EF4-FFF2-40B4-BE49-F238E27FC236}">
                <a16:creationId xmlns:a16="http://schemas.microsoft.com/office/drawing/2014/main" id="{554B597B-AA88-E196-3A36-C4655D726C47}"/>
              </a:ext>
            </a:extLst>
          </p:cNvPr>
          <p:cNvSpPr txBox="1"/>
          <p:nvPr/>
        </p:nvSpPr>
        <p:spPr>
          <a:xfrm>
            <a:off x="7627041" y="5033586"/>
            <a:ext cx="4168218" cy="369332"/>
          </a:xfrm>
          <a:prstGeom prst="rect">
            <a:avLst/>
          </a:prstGeom>
          <a:noFill/>
        </p:spPr>
        <p:txBody>
          <a:bodyPr wrap="square">
            <a:spAutoFit/>
          </a:bodyPr>
          <a:lstStyle/>
          <a:p>
            <a:r>
              <a:rPr lang="es-ES" dirty="0"/>
              <a:t>Menti.com – código 8149 7752</a:t>
            </a:r>
          </a:p>
        </p:txBody>
      </p:sp>
      <p:pic>
        <p:nvPicPr>
          <p:cNvPr id="4" name="Picture 2">
            <a:extLst>
              <a:ext uri="{FF2B5EF4-FFF2-40B4-BE49-F238E27FC236}">
                <a16:creationId xmlns:a16="http://schemas.microsoft.com/office/drawing/2014/main" id="{7EE88F8B-FCD7-A393-8A04-37369B56D4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1309" y="2246524"/>
            <a:ext cx="2617799" cy="2617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108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Immagine che contiene Carattere, logo, simbolo, Elementi grafici&#10;&#10;Descrizione generata automaticamente">
            <a:extLst>
              <a:ext uri="{FF2B5EF4-FFF2-40B4-BE49-F238E27FC236}">
                <a16:creationId xmlns:a16="http://schemas.microsoft.com/office/drawing/2014/main" id="{9968ADA5-E208-394E-8887-2AF25616A7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95145" y="1"/>
            <a:ext cx="1300038" cy="1300038"/>
          </a:xfrm>
          <a:prstGeom prst="rect">
            <a:avLst/>
          </a:prstGeom>
        </p:spPr>
      </p:pic>
      <p:grpSp>
        <p:nvGrpSpPr>
          <p:cNvPr id="5" name="Group 2">
            <a:extLst>
              <a:ext uri="{FF2B5EF4-FFF2-40B4-BE49-F238E27FC236}">
                <a16:creationId xmlns:a16="http://schemas.microsoft.com/office/drawing/2014/main" id="{657080E0-1438-97E4-5332-23C7AE29EFB4}"/>
              </a:ext>
            </a:extLst>
          </p:cNvPr>
          <p:cNvGrpSpPr/>
          <p:nvPr/>
        </p:nvGrpSpPr>
        <p:grpSpPr>
          <a:xfrm>
            <a:off x="711218" y="311641"/>
            <a:ext cx="350434" cy="2232509"/>
            <a:chOff x="0" y="0"/>
            <a:chExt cx="1098832" cy="3479800"/>
          </a:xfrm>
          <a:solidFill>
            <a:schemeClr val="accent1">
              <a:lumMod val="75000"/>
            </a:schemeClr>
          </a:solidFill>
        </p:grpSpPr>
        <p:sp>
          <p:nvSpPr>
            <p:cNvPr id="8" name="Freeform 3">
              <a:extLst>
                <a:ext uri="{FF2B5EF4-FFF2-40B4-BE49-F238E27FC236}">
                  <a16:creationId xmlns:a16="http://schemas.microsoft.com/office/drawing/2014/main" id="{587AD695-DD5A-C1CC-3B8E-D201C52FE3D3}"/>
                </a:ext>
              </a:extLst>
            </p:cNvPr>
            <p:cNvSpPr/>
            <p:nvPr/>
          </p:nvSpPr>
          <p:spPr>
            <a:xfrm>
              <a:off x="0" y="0"/>
              <a:ext cx="1098832" cy="3479800"/>
            </a:xfrm>
            <a:custGeom>
              <a:avLst/>
              <a:gdLst/>
              <a:ahLst/>
              <a:cxnLst/>
              <a:rect l="l" t="t" r="r" b="b"/>
              <a:pathLst>
                <a:path w="1098832" h="3479800">
                  <a:moveTo>
                    <a:pt x="0" y="0"/>
                  </a:moveTo>
                  <a:lnTo>
                    <a:pt x="1098832" y="0"/>
                  </a:lnTo>
                  <a:lnTo>
                    <a:pt x="1098832" y="3479800"/>
                  </a:lnTo>
                  <a:lnTo>
                    <a:pt x="0" y="3479800"/>
                  </a:lnTo>
                  <a:close/>
                </a:path>
              </a:pathLst>
            </a:custGeom>
            <a:grpFill/>
          </p:spPr>
          <p:txBody>
            <a:bodyPr/>
            <a:ls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BE" sz="1620"/>
            </a:p>
          </p:txBody>
        </p:sp>
      </p:grpSp>
      <p:sp>
        <p:nvSpPr>
          <p:cNvPr id="10" name="QuadreDeText 9">
            <a:extLst>
              <a:ext uri="{FF2B5EF4-FFF2-40B4-BE49-F238E27FC236}">
                <a16:creationId xmlns:a16="http://schemas.microsoft.com/office/drawing/2014/main" id="{992DC2DD-05F4-B165-F30F-1299F28276F8}"/>
              </a:ext>
            </a:extLst>
          </p:cNvPr>
          <p:cNvSpPr txBox="1"/>
          <p:nvPr/>
        </p:nvSpPr>
        <p:spPr>
          <a:xfrm>
            <a:off x="1308728" y="176937"/>
            <a:ext cx="8886416" cy="1089529"/>
          </a:xfrm>
          <a:prstGeom prst="rect">
            <a:avLst/>
          </a:prstGeom>
          <a:noFill/>
        </p:spPr>
        <p:txBody>
          <a:bodyPr wrap="square">
            <a:spAutoFit/>
          </a:bodyPr>
          <a:lstStyle/>
          <a:p>
            <a:pPr algn="ctr"/>
            <a:r>
              <a:rPr lang="es-ES" sz="3240" b="1" spc="-5" dirty="0">
                <a:solidFill>
                  <a:srgbClr val="154097"/>
                </a:solidFill>
                <a:latin typeface="Montserrat" panose="020B0604020202020204" charset="0"/>
                <a:ea typeface="+mj-ea"/>
              </a:rPr>
              <a:t>1-Introducción: Proyecto europeo EE4HORECA</a:t>
            </a:r>
            <a:endParaRPr lang="en-US" sz="3240" dirty="0">
              <a:solidFill>
                <a:srgbClr val="154097"/>
              </a:solidFill>
              <a:latin typeface="Montserrat" panose="00000500000000000000" pitchFamily="2" charset="0"/>
            </a:endParaRPr>
          </a:p>
        </p:txBody>
      </p:sp>
      <p:graphicFrame>
        <p:nvGraphicFramePr>
          <p:cNvPr id="9" name="Diagrama 8">
            <a:extLst>
              <a:ext uri="{FF2B5EF4-FFF2-40B4-BE49-F238E27FC236}">
                <a16:creationId xmlns:a16="http://schemas.microsoft.com/office/drawing/2014/main" id="{A711A309-6616-E082-DAFD-5756CB31FE57}"/>
              </a:ext>
            </a:extLst>
          </p:cNvPr>
          <p:cNvGraphicFramePr/>
          <p:nvPr/>
        </p:nvGraphicFramePr>
        <p:xfrm>
          <a:off x="1115097" y="1577340"/>
          <a:ext cx="10029259" cy="24395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Diagrama 5">
            <a:extLst>
              <a:ext uri="{FF2B5EF4-FFF2-40B4-BE49-F238E27FC236}">
                <a16:creationId xmlns:a16="http://schemas.microsoft.com/office/drawing/2014/main" id="{DF33D759-7559-E395-0EAC-8154AEBB8724}"/>
              </a:ext>
            </a:extLst>
          </p:cNvPr>
          <p:cNvGraphicFramePr/>
          <p:nvPr>
            <p:extLst>
              <p:ext uri="{D42A27DB-BD31-4B8C-83A1-F6EECF244321}">
                <p14:modId xmlns:p14="http://schemas.microsoft.com/office/powerpoint/2010/main" val="2659821828"/>
              </p:ext>
            </p:extLst>
          </p:nvPr>
        </p:nvGraphicFramePr>
        <p:xfrm>
          <a:off x="1863159" y="4663644"/>
          <a:ext cx="8331985" cy="109175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 name="Marcador de número de diapositiva 1">
            <a:extLst>
              <a:ext uri="{FF2B5EF4-FFF2-40B4-BE49-F238E27FC236}">
                <a16:creationId xmlns:a16="http://schemas.microsoft.com/office/drawing/2014/main" id="{F7EC3C4E-054D-A8A0-5232-1D429C2379DD}"/>
              </a:ext>
            </a:extLst>
          </p:cNvPr>
          <p:cNvSpPr>
            <a:spLocks noGrp="1"/>
          </p:cNvSpPr>
          <p:nvPr>
            <p:ph type="sldNum" sz="quarter" idx="12"/>
          </p:nvPr>
        </p:nvSpPr>
        <p:spPr/>
        <p:txBody>
          <a:bodyPr/>
          <a:lstStyle/>
          <a:p>
            <a:fld id="{07CA9C71-7BAC-493D-8FE0-9A42846E5156}" type="slidenum">
              <a:rPr lang="es-ES" smtClean="0"/>
              <a:t>4</a:t>
            </a:fld>
            <a:endParaRPr lang="es-ES"/>
          </a:p>
        </p:txBody>
      </p:sp>
      <p:pic>
        <p:nvPicPr>
          <p:cNvPr id="11" name="Imagen 10">
            <a:extLst>
              <a:ext uri="{FF2B5EF4-FFF2-40B4-BE49-F238E27FC236}">
                <a16:creationId xmlns:a16="http://schemas.microsoft.com/office/drawing/2014/main" id="{659F04A8-D723-6111-E4CF-0157DFD7C366}"/>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398813" y="6277530"/>
            <a:ext cx="1500461" cy="443945"/>
          </a:xfrm>
          <a:prstGeom prst="rect">
            <a:avLst/>
          </a:prstGeom>
          <a:noFill/>
          <a:ln>
            <a:noFill/>
          </a:ln>
          <a:effectLst/>
        </p:spPr>
      </p:pic>
    </p:spTree>
    <p:extLst>
      <p:ext uri="{BB962C8B-B14F-4D97-AF65-F5344CB8AC3E}">
        <p14:creationId xmlns:p14="http://schemas.microsoft.com/office/powerpoint/2010/main" val="31377939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Carattere, logo, simbolo, Elementi grafici&#10;&#10;Descrizione generata automaticamente">
            <a:extLst>
              <a:ext uri="{FF2B5EF4-FFF2-40B4-BE49-F238E27FC236}">
                <a16:creationId xmlns:a16="http://schemas.microsoft.com/office/drawing/2014/main" id="{4BDE00BB-B406-C248-96A0-EE3FB4E4CD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08572" y="35085"/>
            <a:ext cx="1213866" cy="1213866"/>
          </a:xfrm>
          <a:prstGeom prst="rect">
            <a:avLst/>
          </a:prstGeom>
        </p:spPr>
      </p:pic>
      <p:sp>
        <p:nvSpPr>
          <p:cNvPr id="3" name="Rectangle 2">
            <a:extLst>
              <a:ext uri="{FF2B5EF4-FFF2-40B4-BE49-F238E27FC236}">
                <a16:creationId xmlns:a16="http://schemas.microsoft.com/office/drawing/2014/main" id="{B62C6507-D6FE-9EAF-0547-8E92F5573FC1}"/>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6" name="Rectangle 3">
            <a:extLst>
              <a:ext uri="{FF2B5EF4-FFF2-40B4-BE49-F238E27FC236}">
                <a16:creationId xmlns:a16="http://schemas.microsoft.com/office/drawing/2014/main" id="{908D8E17-09F2-7078-80FB-DF428732B874}"/>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8" name="Rectangle 4">
            <a:extLst>
              <a:ext uri="{FF2B5EF4-FFF2-40B4-BE49-F238E27FC236}">
                <a16:creationId xmlns:a16="http://schemas.microsoft.com/office/drawing/2014/main" id="{43F9390E-36DC-61D6-9208-3F4AEA2A8FD3}"/>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12" name="CuadroTexto 11">
            <a:extLst>
              <a:ext uri="{FF2B5EF4-FFF2-40B4-BE49-F238E27FC236}">
                <a16:creationId xmlns:a16="http://schemas.microsoft.com/office/drawing/2014/main" id="{1F439A4F-0C56-A316-7C1D-A4BC91C63F14}"/>
              </a:ext>
            </a:extLst>
          </p:cNvPr>
          <p:cNvSpPr txBox="1"/>
          <p:nvPr/>
        </p:nvSpPr>
        <p:spPr>
          <a:xfrm>
            <a:off x="892939" y="1236382"/>
            <a:ext cx="10074040" cy="424732"/>
          </a:xfrm>
          <a:prstGeom prst="rect">
            <a:avLst/>
          </a:prstGeom>
          <a:noFill/>
        </p:spPr>
        <p:txBody>
          <a:bodyPr wrap="none" rtlCol="0">
            <a:spAutoFit/>
          </a:bodyPr>
          <a:lstStyle>
            <a:defPPr>
              <a:defRPr lang="en-BE"/>
            </a:defPPr>
            <a:lvl1pPr>
              <a:defRPr sz="2400" b="1">
                <a:latin typeface="+mj-lt"/>
              </a:defRPr>
            </a:lvl1pPr>
          </a:lstStyle>
          <a:p>
            <a:r>
              <a:rPr lang="es-ES" sz="2160" dirty="0"/>
              <a:t>Calefacción y ACS: quemadores modulantes y control de parámetros de combustión</a:t>
            </a:r>
          </a:p>
        </p:txBody>
      </p:sp>
      <p:sp>
        <p:nvSpPr>
          <p:cNvPr id="2" name="Rectangle 1">
            <a:extLst>
              <a:ext uri="{FF2B5EF4-FFF2-40B4-BE49-F238E27FC236}">
                <a16:creationId xmlns:a16="http://schemas.microsoft.com/office/drawing/2014/main" id="{1AA648ED-E784-EA05-76FD-0B8139925B16}"/>
              </a:ext>
            </a:extLst>
          </p:cNvPr>
          <p:cNvSpPr>
            <a:spLocks noChangeArrowheads="1"/>
          </p:cNvSpPr>
          <p:nvPr/>
        </p:nvSpPr>
        <p:spPr bwMode="auto">
          <a:xfrm>
            <a:off x="892939" y="1683349"/>
            <a:ext cx="10074040" cy="257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296" tIns="41148" rIns="82296" bIns="41148" numCol="1" anchor="ctr" anchorCtr="0" compatLnSpc="1">
            <a:prstTxWarp prst="textNoShape">
              <a:avLst/>
            </a:prstTxWarp>
            <a:spAutoFit/>
          </a:bodyPr>
          <a:lstStyle/>
          <a:p>
            <a:pPr algn="just"/>
            <a:r>
              <a:rPr lang="es-ES" sz="1620" b="1" dirty="0">
                <a:solidFill>
                  <a:srgbClr val="000038"/>
                </a:solidFill>
                <a:latin typeface="+mj-lt"/>
              </a:rPr>
              <a:t>En las calderas para calefacción y ACS, es conveniente utilizar quemadores modulantes, que regulan la generación de calor en función de la demanda. Mejoran la eficiencia y prolongan la vida del equipo</a:t>
            </a:r>
            <a:r>
              <a:rPr lang="es-ES" sz="1620" dirty="0">
                <a:solidFill>
                  <a:srgbClr val="000038"/>
                </a:solidFill>
                <a:latin typeface="+mj-lt"/>
              </a:rPr>
              <a:t>. La medida implica sustituir quemadores en una o dos etapas por modulantes, lo cual no siempre es posible. Normalmente, las calderas con quemadores no modulantes suelen tener 20 años o más.</a:t>
            </a:r>
          </a:p>
          <a:p>
            <a:pPr algn="just"/>
            <a:endParaRPr lang="es-ES" sz="1620" dirty="0">
              <a:solidFill>
                <a:srgbClr val="000038"/>
              </a:solidFill>
              <a:latin typeface="+mj-lt"/>
            </a:endParaRPr>
          </a:p>
          <a:p>
            <a:pPr algn="just"/>
            <a:r>
              <a:rPr lang="es-ES" sz="1620" dirty="0">
                <a:solidFill>
                  <a:srgbClr val="000038"/>
                </a:solidFill>
                <a:latin typeface="+mj-lt"/>
              </a:rPr>
              <a:t>En calderas de gran potencia (400 kW), utilizadas en hoteles con muchas habitaciones, con instalaciones de SPA y piscinas climatizadas, por ejemplo, </a:t>
            </a:r>
            <a:r>
              <a:rPr lang="es-ES" sz="1620" b="1" dirty="0">
                <a:solidFill>
                  <a:srgbClr val="000038"/>
                </a:solidFill>
                <a:latin typeface="+mj-lt"/>
              </a:rPr>
              <a:t>se puede instalar sensores de oxígeno para regular automáticamente la relación aire-combustible.</a:t>
            </a:r>
            <a:r>
              <a:rPr lang="es-ES" sz="1620" dirty="0">
                <a:solidFill>
                  <a:srgbClr val="000038"/>
                </a:solidFill>
                <a:latin typeface="+mj-lt"/>
              </a:rPr>
              <a:t> </a:t>
            </a:r>
            <a:r>
              <a:rPr lang="es-ES" sz="1620" b="1" dirty="0">
                <a:solidFill>
                  <a:srgbClr val="000038"/>
                </a:solidFill>
                <a:latin typeface="+mj-lt"/>
              </a:rPr>
              <a:t>Si no son de gran potencia, se debe realizar análisis de humos periódicos para ajustar los parámetros de combustión, evitando el exceso de aire en los quemadores, pudiéndose ahorrar entre el 1% y el 5% del consumo de combustible.</a:t>
            </a:r>
          </a:p>
        </p:txBody>
      </p:sp>
      <p:sp>
        <p:nvSpPr>
          <p:cNvPr id="11" name="CuadroTexto 10">
            <a:extLst>
              <a:ext uri="{FF2B5EF4-FFF2-40B4-BE49-F238E27FC236}">
                <a16:creationId xmlns:a16="http://schemas.microsoft.com/office/drawing/2014/main" id="{EA76A40D-F0C7-6EED-DECD-5F8E8ABE1489}"/>
              </a:ext>
            </a:extLst>
          </p:cNvPr>
          <p:cNvSpPr txBox="1"/>
          <p:nvPr/>
        </p:nvSpPr>
        <p:spPr>
          <a:xfrm>
            <a:off x="4433341" y="5982814"/>
            <a:ext cx="4079963" cy="397032"/>
          </a:xfrm>
          <a:prstGeom prst="rect">
            <a:avLst/>
          </a:prstGeom>
          <a:noFill/>
        </p:spPr>
        <p:txBody>
          <a:bodyPr wrap="none" rtlCol="0">
            <a:spAutoFit/>
          </a:bodyPr>
          <a:lstStyle/>
          <a:p>
            <a:pPr algn="ctr"/>
            <a:r>
              <a:rPr lang="es-ES" sz="1080"/>
              <a:t>Valor de los parámetros óptimos en la combustión de gas natural</a:t>
            </a:r>
          </a:p>
          <a:p>
            <a:pPr algn="ctr"/>
            <a:r>
              <a:rPr lang="es-ES" sz="900"/>
              <a:t>Fuente: AIDIMME</a:t>
            </a:r>
          </a:p>
        </p:txBody>
      </p:sp>
      <p:graphicFrame>
        <p:nvGraphicFramePr>
          <p:cNvPr id="13" name="Tabla 12">
            <a:extLst>
              <a:ext uri="{FF2B5EF4-FFF2-40B4-BE49-F238E27FC236}">
                <a16:creationId xmlns:a16="http://schemas.microsoft.com/office/drawing/2014/main" id="{884F3D82-654D-CB9B-BCB3-FEB4515BFF08}"/>
              </a:ext>
            </a:extLst>
          </p:cNvPr>
          <p:cNvGraphicFramePr>
            <a:graphicFrameLocks noGrp="1"/>
          </p:cNvGraphicFramePr>
          <p:nvPr/>
        </p:nvGraphicFramePr>
        <p:xfrm>
          <a:off x="3924757" y="4540793"/>
          <a:ext cx="4837634" cy="1397550"/>
        </p:xfrm>
        <a:graphic>
          <a:graphicData uri="http://schemas.openxmlformats.org/drawingml/2006/table">
            <a:tbl>
              <a:tblPr firstRow="1" firstCol="1" bandRow="1"/>
              <a:tblGrid>
                <a:gridCol w="1383573">
                  <a:extLst>
                    <a:ext uri="{9D8B030D-6E8A-4147-A177-3AD203B41FA5}">
                      <a16:colId xmlns:a16="http://schemas.microsoft.com/office/drawing/2014/main" val="1100394721"/>
                    </a:ext>
                  </a:extLst>
                </a:gridCol>
                <a:gridCol w="3454061">
                  <a:extLst>
                    <a:ext uri="{9D8B030D-6E8A-4147-A177-3AD203B41FA5}">
                      <a16:colId xmlns:a16="http://schemas.microsoft.com/office/drawing/2014/main" val="1326639797"/>
                    </a:ext>
                  </a:extLst>
                </a:gridCol>
              </a:tblGrid>
              <a:tr h="366234">
                <a:tc>
                  <a:txBody>
                    <a:bodyPr/>
                    <a:lstStyle/>
                    <a:p>
                      <a:pPr algn="just">
                        <a:spcAft>
                          <a:spcPts val="300"/>
                        </a:spcAft>
                        <a:tabLst>
                          <a:tab pos="733425" algn="l"/>
                        </a:tabLst>
                      </a:pPr>
                      <a:r>
                        <a:rPr lang="es-ES" sz="1000" b="1">
                          <a:solidFill>
                            <a:srgbClr val="000000"/>
                          </a:solidFill>
                          <a:effectLst/>
                          <a:highlight>
                            <a:srgbClr val="C6D9F1"/>
                          </a:highlight>
                          <a:latin typeface="Calibri" panose="020F0502020204030204" pitchFamily="34" charset="0"/>
                          <a:ea typeface="Times New Roman" panose="02020603050405020304" pitchFamily="18" charset="0"/>
                          <a:cs typeface="Arial" panose="020B0604020202020204" pitchFamily="34" charset="0"/>
                        </a:rPr>
                        <a:t>       </a:t>
                      </a:r>
                      <a:r>
                        <a:rPr lang="en-US" sz="1000" b="1">
                          <a:solidFill>
                            <a:srgbClr val="000000"/>
                          </a:solidFill>
                          <a:effectLst/>
                          <a:highlight>
                            <a:srgbClr val="C6D9F1"/>
                          </a:highlight>
                          <a:latin typeface="Calibri" panose="020F0502020204030204" pitchFamily="34" charset="0"/>
                          <a:ea typeface="Times New Roman" panose="02020603050405020304" pitchFamily="18" charset="0"/>
                          <a:cs typeface="Arial" panose="020B0604020202020204" pitchFamily="34" charset="0"/>
                        </a:rPr>
                        <a:t>Parámetros</a:t>
                      </a:r>
                      <a:endParaRPr lang="es-ES" sz="1300" b="1">
                        <a:effectLst/>
                        <a:highlight>
                          <a:srgbClr val="C6D9F1"/>
                        </a:highligh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indent="20955" algn="just">
                        <a:spcAft>
                          <a:spcPts val="300"/>
                        </a:spcAft>
                        <a:tabLst>
                          <a:tab pos="733425" algn="l"/>
                        </a:tabLst>
                      </a:pPr>
                      <a:r>
                        <a:rPr lang="es-ES" sz="1000" b="1">
                          <a:solidFill>
                            <a:srgbClr val="000000"/>
                          </a:solidFill>
                          <a:effectLst/>
                          <a:highlight>
                            <a:srgbClr val="C6D9F1"/>
                          </a:highlight>
                          <a:latin typeface="Calibri" panose="020F0502020204030204" pitchFamily="34" charset="0"/>
                          <a:ea typeface="Times New Roman" panose="02020603050405020304" pitchFamily="18" charset="0"/>
                          <a:cs typeface="Arial" panose="020B0604020202020204" pitchFamily="34" charset="0"/>
                        </a:rPr>
                        <a:t>Valores ÓPTIMOS para una combustión con GAS NATURAL</a:t>
                      </a:r>
                      <a:endParaRPr lang="es-ES" sz="1300" b="1">
                        <a:effectLst/>
                        <a:highlight>
                          <a:srgbClr val="C6D9F1"/>
                        </a:highligh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4002230932"/>
                  </a:ext>
                </a:extLst>
              </a:tr>
              <a:tr h="257829">
                <a:tc>
                  <a:txBody>
                    <a:bodyPr/>
                    <a:lstStyle/>
                    <a:p>
                      <a:pPr algn="just">
                        <a:spcAft>
                          <a:spcPts val="300"/>
                        </a:spcAft>
                        <a:tabLst>
                          <a:tab pos="733425" algn="l"/>
                        </a:tabLst>
                      </a:pPr>
                      <a:r>
                        <a:rPr lang="en-US" sz="1000" b="0">
                          <a:effectLst/>
                          <a:latin typeface="Calibri" panose="020F0502020204030204" pitchFamily="34" charset="0"/>
                          <a:ea typeface="Times New Roman" panose="02020603050405020304" pitchFamily="18" charset="0"/>
                          <a:cs typeface="Arial" panose="020B0604020202020204" pitchFamily="34" charset="0"/>
                        </a:rPr>
                        <a:t>CO</a:t>
                      </a:r>
                      <a:r>
                        <a:rPr lang="en-US" sz="1000" b="0" baseline="-25000">
                          <a:effectLst/>
                          <a:latin typeface="Calibri" panose="020F0502020204030204" pitchFamily="34" charset="0"/>
                          <a:ea typeface="Times New Roman" panose="02020603050405020304" pitchFamily="18" charset="0"/>
                          <a:cs typeface="Arial" panose="020B0604020202020204" pitchFamily="34" charset="0"/>
                        </a:rPr>
                        <a:t>2 </a:t>
                      </a:r>
                      <a:r>
                        <a:rPr lang="en-US" sz="1000" b="0">
                          <a:effectLst/>
                          <a:latin typeface="Calibri" panose="020F0502020204030204" pitchFamily="34" charset="0"/>
                          <a:ea typeface="Times New Roman" panose="02020603050405020304" pitchFamily="18" charset="0"/>
                          <a:cs typeface="Arial" panose="020B0604020202020204" pitchFamily="34" charset="0"/>
                        </a:rPr>
                        <a:t>(%) </a:t>
                      </a:r>
                      <a:endParaRPr lang="es-ES" sz="1300" b="1">
                        <a:effectLs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300"/>
                        </a:spcAft>
                        <a:tabLst>
                          <a:tab pos="733425" algn="l"/>
                        </a:tabLst>
                      </a:pPr>
                      <a:r>
                        <a:rPr lang="en-US" sz="1000" b="0">
                          <a:effectLst/>
                          <a:latin typeface="Calibri" panose="020F0502020204030204" pitchFamily="34" charset="0"/>
                          <a:ea typeface="Times New Roman" panose="02020603050405020304" pitchFamily="18" charset="0"/>
                          <a:cs typeface="Arial" panose="020B0604020202020204" pitchFamily="34" charset="0"/>
                        </a:rPr>
                        <a:t>11 </a:t>
                      </a:r>
                      <a:endParaRPr lang="es-ES" sz="1300" b="1">
                        <a:effectLs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96139166"/>
                  </a:ext>
                </a:extLst>
              </a:tr>
              <a:tr h="257829">
                <a:tc>
                  <a:txBody>
                    <a:bodyPr/>
                    <a:lstStyle/>
                    <a:p>
                      <a:pPr algn="just">
                        <a:spcAft>
                          <a:spcPts val="300"/>
                        </a:spcAft>
                        <a:tabLst>
                          <a:tab pos="733425" algn="l"/>
                        </a:tabLst>
                      </a:pPr>
                      <a:r>
                        <a:rPr lang="en-US" sz="1000" b="0">
                          <a:effectLst/>
                          <a:latin typeface="Calibri" panose="020F0502020204030204" pitchFamily="34" charset="0"/>
                          <a:ea typeface="Times New Roman" panose="02020603050405020304" pitchFamily="18" charset="0"/>
                          <a:cs typeface="Arial" panose="020B0604020202020204" pitchFamily="34" charset="0"/>
                        </a:rPr>
                        <a:t>O</a:t>
                      </a:r>
                      <a:r>
                        <a:rPr lang="en-US" sz="1000" b="0" baseline="-25000">
                          <a:effectLst/>
                          <a:latin typeface="Calibri" panose="020F0502020204030204" pitchFamily="34" charset="0"/>
                          <a:ea typeface="Times New Roman" panose="02020603050405020304" pitchFamily="18" charset="0"/>
                          <a:cs typeface="Arial" panose="020B0604020202020204" pitchFamily="34" charset="0"/>
                        </a:rPr>
                        <a:t>2 </a:t>
                      </a:r>
                      <a:r>
                        <a:rPr lang="en-US" sz="1000" b="0">
                          <a:effectLst/>
                          <a:latin typeface="Calibri" panose="020F0502020204030204" pitchFamily="34" charset="0"/>
                          <a:ea typeface="Times New Roman" panose="02020603050405020304" pitchFamily="18" charset="0"/>
                          <a:cs typeface="Arial" panose="020B0604020202020204" pitchFamily="34" charset="0"/>
                        </a:rPr>
                        <a:t>(%) </a:t>
                      </a:r>
                      <a:endParaRPr lang="es-ES" sz="1300" b="1">
                        <a:effectLs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300"/>
                        </a:spcAft>
                        <a:tabLst>
                          <a:tab pos="733425" algn="l"/>
                        </a:tabLst>
                      </a:pPr>
                      <a:r>
                        <a:rPr lang="en-US" sz="1000" b="0">
                          <a:effectLst/>
                          <a:latin typeface="Calibri" panose="020F0502020204030204" pitchFamily="34" charset="0"/>
                          <a:ea typeface="Times New Roman" panose="02020603050405020304" pitchFamily="18" charset="0"/>
                          <a:cs typeface="Arial" panose="020B0604020202020204" pitchFamily="34" charset="0"/>
                        </a:rPr>
                        <a:t>1,5 </a:t>
                      </a:r>
                      <a:endParaRPr lang="es-ES" sz="1300" b="1">
                        <a:effectLs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3909470"/>
                  </a:ext>
                </a:extLst>
              </a:tr>
              <a:tr h="257829">
                <a:tc>
                  <a:txBody>
                    <a:bodyPr/>
                    <a:lstStyle/>
                    <a:p>
                      <a:pPr algn="just">
                        <a:spcAft>
                          <a:spcPts val="300"/>
                        </a:spcAft>
                        <a:tabLst>
                          <a:tab pos="733425" algn="l"/>
                        </a:tabLst>
                      </a:pPr>
                      <a:r>
                        <a:rPr lang="en-US" sz="1000" b="0">
                          <a:effectLst/>
                          <a:latin typeface="Calibri" panose="020F0502020204030204" pitchFamily="34" charset="0"/>
                          <a:ea typeface="Times New Roman" panose="02020603050405020304" pitchFamily="18" charset="0"/>
                          <a:cs typeface="Arial" panose="020B0604020202020204" pitchFamily="34" charset="0"/>
                        </a:rPr>
                        <a:t>CO (ppm)</a:t>
                      </a:r>
                      <a:endParaRPr lang="es-ES" sz="1300" b="1">
                        <a:effectLs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300"/>
                        </a:spcAft>
                        <a:tabLst>
                          <a:tab pos="733425" algn="l"/>
                        </a:tabLst>
                      </a:pPr>
                      <a:r>
                        <a:rPr lang="en-US" sz="1000" b="0">
                          <a:effectLst/>
                          <a:latin typeface="Calibri" panose="020F0502020204030204" pitchFamily="34" charset="0"/>
                          <a:ea typeface="Times New Roman" panose="02020603050405020304" pitchFamily="18" charset="0"/>
                          <a:cs typeface="Arial" panose="020B0604020202020204" pitchFamily="34" charset="0"/>
                        </a:rPr>
                        <a:t>&lt;150 ppm</a:t>
                      </a:r>
                      <a:endParaRPr lang="es-ES" sz="1300" b="1">
                        <a:effectLs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55052591"/>
                  </a:ext>
                </a:extLst>
              </a:tr>
              <a:tr h="257829">
                <a:tc>
                  <a:txBody>
                    <a:bodyPr/>
                    <a:lstStyle/>
                    <a:p>
                      <a:pPr algn="just">
                        <a:spcAft>
                          <a:spcPts val="300"/>
                        </a:spcAft>
                        <a:tabLst>
                          <a:tab pos="733425" algn="l"/>
                        </a:tabLst>
                      </a:pPr>
                      <a:r>
                        <a:rPr lang="en-US" sz="1000" b="0">
                          <a:effectLst/>
                          <a:latin typeface="Calibri" panose="020F0502020204030204" pitchFamily="34" charset="0"/>
                          <a:ea typeface="Times New Roman" panose="02020603050405020304" pitchFamily="18" charset="0"/>
                          <a:cs typeface="Arial" panose="020B0604020202020204" pitchFamily="34" charset="0"/>
                        </a:rPr>
                        <a:t>Exceso de aire (%)</a:t>
                      </a:r>
                      <a:endParaRPr lang="es-ES" sz="1300" b="1">
                        <a:effectLs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300"/>
                        </a:spcAft>
                        <a:tabLst>
                          <a:tab pos="733425" algn="l"/>
                        </a:tabLst>
                      </a:pPr>
                      <a:r>
                        <a:rPr lang="en-US" sz="1000" b="0">
                          <a:effectLst/>
                          <a:latin typeface="Calibri" panose="020F0502020204030204" pitchFamily="34" charset="0"/>
                          <a:ea typeface="Times New Roman" panose="02020603050405020304" pitchFamily="18" charset="0"/>
                          <a:cs typeface="Arial" panose="020B0604020202020204" pitchFamily="34" charset="0"/>
                        </a:rPr>
                        <a:t>5  </a:t>
                      </a:r>
                      <a:endParaRPr lang="es-ES" sz="1300" b="1">
                        <a:effectLs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3175522"/>
                  </a:ext>
                </a:extLst>
              </a:tr>
            </a:tbl>
          </a:graphicData>
        </a:graphic>
      </p:graphicFrame>
      <p:sp>
        <p:nvSpPr>
          <p:cNvPr id="7" name="Título 6">
            <a:extLst>
              <a:ext uri="{FF2B5EF4-FFF2-40B4-BE49-F238E27FC236}">
                <a16:creationId xmlns:a16="http://schemas.microsoft.com/office/drawing/2014/main" id="{97A8CA89-0EE2-C5C7-A1D7-43D82974DD2E}"/>
              </a:ext>
            </a:extLst>
          </p:cNvPr>
          <p:cNvSpPr txBox="1">
            <a:spLocks/>
          </p:cNvSpPr>
          <p:nvPr/>
        </p:nvSpPr>
        <p:spPr>
          <a:xfrm>
            <a:off x="769562" y="161028"/>
            <a:ext cx="9491472" cy="732155"/>
          </a:xfrm>
          <a:prstGeom prst="rect">
            <a:avLst/>
          </a:prstGeom>
        </p:spPr>
        <p:txBody>
          <a:bodyPr vert="horz" lIns="82296" tIns="41148" rIns="82296" bIns="4114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ES" sz="2400" b="1" spc="-5" dirty="0">
                <a:solidFill>
                  <a:srgbClr val="154097"/>
                </a:solidFill>
                <a:latin typeface="Montserrat" panose="020B0604020202020204" charset="0"/>
                <a:cs typeface="+mn-cs"/>
              </a:rPr>
              <a:t>5- Medidas para reducir el consumo energético </a:t>
            </a:r>
            <a:r>
              <a:rPr lang="es-ES" sz="2400" b="1" dirty="0"/>
              <a:t>- </a:t>
            </a:r>
            <a:r>
              <a:rPr lang="es-ES" sz="2400" b="1" dirty="0">
                <a:solidFill>
                  <a:srgbClr val="FF0000"/>
                </a:solidFill>
              </a:rPr>
              <a:t>Alcance 1</a:t>
            </a:r>
          </a:p>
        </p:txBody>
      </p:sp>
      <p:sp>
        <p:nvSpPr>
          <p:cNvPr id="10" name="Marcador de número de diapositiva 9">
            <a:extLst>
              <a:ext uri="{FF2B5EF4-FFF2-40B4-BE49-F238E27FC236}">
                <a16:creationId xmlns:a16="http://schemas.microsoft.com/office/drawing/2014/main" id="{5A8E2366-09B4-310E-BE5D-1F1955DCA0FD}"/>
              </a:ext>
            </a:extLst>
          </p:cNvPr>
          <p:cNvSpPr>
            <a:spLocks noGrp="1"/>
          </p:cNvSpPr>
          <p:nvPr>
            <p:ph type="sldNum" sz="quarter" idx="12"/>
          </p:nvPr>
        </p:nvSpPr>
        <p:spPr/>
        <p:txBody>
          <a:bodyPr/>
          <a:lstStyle/>
          <a:p>
            <a:fld id="{07CA9C71-7BAC-493D-8FE0-9A42846E5156}" type="slidenum">
              <a:rPr lang="es-ES" smtClean="0"/>
              <a:t>40</a:t>
            </a:fld>
            <a:endParaRPr lang="es-ES"/>
          </a:p>
        </p:txBody>
      </p:sp>
      <p:pic>
        <p:nvPicPr>
          <p:cNvPr id="14" name="Imagen 13">
            <a:extLst>
              <a:ext uri="{FF2B5EF4-FFF2-40B4-BE49-F238E27FC236}">
                <a16:creationId xmlns:a16="http://schemas.microsoft.com/office/drawing/2014/main" id="{21CC2FEB-376C-C23E-FA33-FEC8665ECB9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98813" y="6277530"/>
            <a:ext cx="1500461" cy="443945"/>
          </a:xfrm>
          <a:prstGeom prst="rect">
            <a:avLst/>
          </a:prstGeom>
          <a:noFill/>
          <a:ln>
            <a:noFill/>
          </a:ln>
          <a:effectLst/>
        </p:spPr>
      </p:pic>
    </p:spTree>
    <p:extLst>
      <p:ext uri="{BB962C8B-B14F-4D97-AF65-F5344CB8AC3E}">
        <p14:creationId xmlns:p14="http://schemas.microsoft.com/office/powerpoint/2010/main" val="38788540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Carattere, logo, simbolo, Elementi grafici&#10;&#10;Descrizione generata automaticamente">
            <a:extLst>
              <a:ext uri="{FF2B5EF4-FFF2-40B4-BE49-F238E27FC236}">
                <a16:creationId xmlns:a16="http://schemas.microsoft.com/office/drawing/2014/main" id="{4BDE00BB-B406-C248-96A0-EE3FB4E4CD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08572" y="35085"/>
            <a:ext cx="1213866" cy="1213866"/>
          </a:xfrm>
          <a:prstGeom prst="rect">
            <a:avLst/>
          </a:prstGeom>
        </p:spPr>
      </p:pic>
      <p:sp>
        <p:nvSpPr>
          <p:cNvPr id="3" name="Rectangle 2">
            <a:extLst>
              <a:ext uri="{FF2B5EF4-FFF2-40B4-BE49-F238E27FC236}">
                <a16:creationId xmlns:a16="http://schemas.microsoft.com/office/drawing/2014/main" id="{B62C6507-D6FE-9EAF-0547-8E92F5573FC1}"/>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6" name="Rectangle 3">
            <a:extLst>
              <a:ext uri="{FF2B5EF4-FFF2-40B4-BE49-F238E27FC236}">
                <a16:creationId xmlns:a16="http://schemas.microsoft.com/office/drawing/2014/main" id="{908D8E17-09F2-7078-80FB-DF428732B874}"/>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8" name="Rectangle 4">
            <a:extLst>
              <a:ext uri="{FF2B5EF4-FFF2-40B4-BE49-F238E27FC236}">
                <a16:creationId xmlns:a16="http://schemas.microsoft.com/office/drawing/2014/main" id="{43F9390E-36DC-61D6-9208-3F4AEA2A8FD3}"/>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12" name="CuadroTexto 11">
            <a:extLst>
              <a:ext uri="{FF2B5EF4-FFF2-40B4-BE49-F238E27FC236}">
                <a16:creationId xmlns:a16="http://schemas.microsoft.com/office/drawing/2014/main" id="{1F439A4F-0C56-A316-7C1D-A4BC91C63F14}"/>
              </a:ext>
            </a:extLst>
          </p:cNvPr>
          <p:cNvSpPr txBox="1"/>
          <p:nvPr/>
        </p:nvSpPr>
        <p:spPr>
          <a:xfrm>
            <a:off x="2689754" y="959033"/>
            <a:ext cx="6646948" cy="424732"/>
          </a:xfrm>
          <a:prstGeom prst="rect">
            <a:avLst/>
          </a:prstGeom>
          <a:noFill/>
        </p:spPr>
        <p:txBody>
          <a:bodyPr wrap="none" rtlCol="0">
            <a:spAutoFit/>
          </a:bodyPr>
          <a:lstStyle>
            <a:defPPr>
              <a:defRPr lang="en-BE"/>
            </a:defPPr>
            <a:lvl1pPr>
              <a:defRPr sz="2400" b="1">
                <a:latin typeface="+mj-lt"/>
              </a:defRPr>
            </a:lvl1pPr>
          </a:lstStyle>
          <a:p>
            <a:r>
              <a:rPr lang="es-ES" sz="2160"/>
              <a:t>Calefacción y ACS: instalación de energía solar térmica</a:t>
            </a:r>
          </a:p>
        </p:txBody>
      </p:sp>
      <p:sp>
        <p:nvSpPr>
          <p:cNvPr id="2" name="Rectangle 1">
            <a:extLst>
              <a:ext uri="{FF2B5EF4-FFF2-40B4-BE49-F238E27FC236}">
                <a16:creationId xmlns:a16="http://schemas.microsoft.com/office/drawing/2014/main" id="{1AA648ED-E784-EA05-76FD-0B8139925B16}"/>
              </a:ext>
            </a:extLst>
          </p:cNvPr>
          <p:cNvSpPr>
            <a:spLocks noChangeArrowheads="1"/>
          </p:cNvSpPr>
          <p:nvPr/>
        </p:nvSpPr>
        <p:spPr bwMode="auto">
          <a:xfrm>
            <a:off x="609600" y="1767244"/>
            <a:ext cx="5678325"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296" tIns="41148" rIns="82296" bIns="41148" numCol="1" anchor="ctr" anchorCtr="0" compatLnSpc="1">
            <a:prstTxWarp prst="textNoShape">
              <a:avLst/>
            </a:prstTxWarp>
            <a:spAutoFit/>
          </a:bodyPr>
          <a:lstStyle/>
          <a:p>
            <a:pPr algn="just"/>
            <a:r>
              <a:rPr lang="es-ES" sz="1620" dirty="0">
                <a:latin typeface="+mj-lt"/>
              </a:rPr>
              <a:t>Los </a:t>
            </a:r>
            <a:r>
              <a:rPr lang="es-ES" sz="1620" b="1" dirty="0">
                <a:latin typeface="+mj-lt"/>
              </a:rPr>
              <a:t>paneles solares térmicos (que calientan un fluido, a diferencia de los fotovoltaicos, que transforman la luz solar en energía eléctrica) ahorran energía, disminuyen las emisiones de CO2 del edificio y permiten un ahorro económico que facilita su amortización,</a:t>
            </a:r>
            <a:r>
              <a:rPr lang="es-ES" sz="1620" dirty="0">
                <a:latin typeface="+mj-lt"/>
              </a:rPr>
              <a:t> en especial en las instalaciones hoteleras caracterizadas por presentar elevados consumos de Agua Caliente Sanitaria más o menos constantes durante todo el año. Para ello, estos sistemas deben estar bien diseñados, realizados de forma sencilla y utilizando tecnologías y equipos fiables y eficientes.</a:t>
            </a:r>
          </a:p>
          <a:p>
            <a:pPr algn="l"/>
            <a:endParaRPr lang="es-ES" sz="1620" dirty="0">
              <a:solidFill>
                <a:srgbClr val="000038"/>
              </a:solidFill>
              <a:latin typeface="+mj-lt"/>
            </a:endParaRPr>
          </a:p>
          <a:p>
            <a:pPr algn="l"/>
            <a:r>
              <a:rPr lang="es-ES" sz="1620" dirty="0">
                <a:solidFill>
                  <a:srgbClr val="000038"/>
                </a:solidFill>
                <a:latin typeface="+mj-lt"/>
              </a:rPr>
              <a:t>Por ejemplo, con una instalación de unos 60 m2</a:t>
            </a:r>
            <a:r>
              <a:rPr lang="es-ES" sz="1620" b="1" dirty="0">
                <a:solidFill>
                  <a:srgbClr val="000038"/>
                </a:solidFill>
                <a:latin typeface="+mj-lt"/>
              </a:rPr>
              <a:t>, se puede cubrir hasta el 60% de las necesidades de ACS de un hotel de 100 habitaciones</a:t>
            </a:r>
            <a:r>
              <a:rPr lang="es-ES" sz="1620" dirty="0">
                <a:solidFill>
                  <a:srgbClr val="000038"/>
                </a:solidFill>
                <a:latin typeface="+mj-lt"/>
              </a:rPr>
              <a:t> </a:t>
            </a:r>
            <a:r>
              <a:rPr lang="es-ES" sz="1080" dirty="0">
                <a:solidFill>
                  <a:srgbClr val="000038"/>
                </a:solidFill>
                <a:latin typeface="+mj-lt"/>
              </a:rPr>
              <a:t>(Fuente: </a:t>
            </a:r>
            <a:r>
              <a:rPr lang="es-ES" sz="1080" dirty="0">
                <a:latin typeface="+mj-lt"/>
              </a:rPr>
              <a:t>Energía solar térmica en hoteles: usos, beneficios y desafíos. Óscar Alonso - ITH) </a:t>
            </a:r>
          </a:p>
          <a:p>
            <a:pPr algn="l"/>
            <a:endParaRPr lang="es-ES" sz="1080" dirty="0">
              <a:solidFill>
                <a:srgbClr val="000038"/>
              </a:solidFill>
              <a:latin typeface="+mj-lt"/>
            </a:endParaRPr>
          </a:p>
          <a:p>
            <a:pPr algn="l"/>
            <a:r>
              <a:rPr lang="es-ES" sz="1620" b="1" dirty="0">
                <a:solidFill>
                  <a:srgbClr val="000038"/>
                </a:solidFill>
                <a:latin typeface="+mj-lt"/>
              </a:rPr>
              <a:t>La inversión requerida es media-alta, y el periodo de amortización también es elevado (8-10 años).</a:t>
            </a:r>
          </a:p>
        </p:txBody>
      </p:sp>
      <p:sp>
        <p:nvSpPr>
          <p:cNvPr id="11" name="CuadroTexto 10">
            <a:extLst>
              <a:ext uri="{FF2B5EF4-FFF2-40B4-BE49-F238E27FC236}">
                <a16:creationId xmlns:a16="http://schemas.microsoft.com/office/drawing/2014/main" id="{EA76A40D-F0C7-6EED-DECD-5F8E8ABE1489}"/>
              </a:ext>
            </a:extLst>
          </p:cNvPr>
          <p:cNvSpPr txBox="1"/>
          <p:nvPr/>
        </p:nvSpPr>
        <p:spPr>
          <a:xfrm>
            <a:off x="7035873" y="5038542"/>
            <a:ext cx="4052226" cy="674031"/>
          </a:xfrm>
          <a:prstGeom prst="rect">
            <a:avLst/>
          </a:prstGeom>
          <a:noFill/>
        </p:spPr>
        <p:txBody>
          <a:bodyPr wrap="square" rtlCol="0">
            <a:spAutoFit/>
          </a:bodyPr>
          <a:lstStyle/>
          <a:p>
            <a:pPr algn="ctr"/>
            <a:r>
              <a:rPr lang="es-ES" sz="1080"/>
              <a:t>Instalación solar térmica en el hotel </a:t>
            </a:r>
            <a:r>
              <a:rPr lang="es-ES" sz="1080" err="1"/>
              <a:t>Carris</a:t>
            </a:r>
            <a:r>
              <a:rPr lang="es-ES" sz="1080"/>
              <a:t> </a:t>
            </a:r>
            <a:r>
              <a:rPr lang="es-ES" sz="1080" err="1"/>
              <a:t>Marineda</a:t>
            </a:r>
            <a:r>
              <a:rPr lang="es-ES" sz="1080"/>
              <a:t> (Coruña)</a:t>
            </a:r>
          </a:p>
          <a:p>
            <a:pPr algn="ctr"/>
            <a:r>
              <a:rPr lang="es-ES" sz="900"/>
              <a:t>Fuente: Saunier Duval</a:t>
            </a:r>
          </a:p>
          <a:p>
            <a:pPr algn="ctr"/>
            <a:r>
              <a:rPr lang="es-ES" sz="900"/>
              <a:t>(https://re-magazine.saunierduval.es/proyectos/hotel-carris-marineda-un-ejemplo-de-utilizacion-de-la-energia-solar)  </a:t>
            </a:r>
          </a:p>
        </p:txBody>
      </p:sp>
      <p:pic>
        <p:nvPicPr>
          <p:cNvPr id="2050" name="Picture 2" descr="paneles solares termicos">
            <a:extLst>
              <a:ext uri="{FF2B5EF4-FFF2-40B4-BE49-F238E27FC236}">
                <a16:creationId xmlns:a16="http://schemas.microsoft.com/office/drawing/2014/main" id="{B5D5EFC3-FDC4-BB70-84B5-A7FE876D8EB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81701" y="1642595"/>
            <a:ext cx="4560570" cy="3334703"/>
          </a:xfrm>
          <a:prstGeom prst="rect">
            <a:avLst/>
          </a:prstGeom>
          <a:noFill/>
          <a:extLst>
            <a:ext uri="{909E8E84-426E-40DD-AFC4-6F175D3DCCD1}">
              <a14:hiddenFill xmlns:a14="http://schemas.microsoft.com/office/drawing/2010/main">
                <a:solidFill>
                  <a:srgbClr val="FFFFFF"/>
                </a:solidFill>
              </a14:hiddenFill>
            </a:ext>
          </a:extLst>
        </p:spPr>
      </p:pic>
      <p:sp>
        <p:nvSpPr>
          <p:cNvPr id="7" name="Título 6">
            <a:extLst>
              <a:ext uri="{FF2B5EF4-FFF2-40B4-BE49-F238E27FC236}">
                <a16:creationId xmlns:a16="http://schemas.microsoft.com/office/drawing/2014/main" id="{DB34D395-3858-079C-DB0F-32C8F5063059}"/>
              </a:ext>
            </a:extLst>
          </p:cNvPr>
          <p:cNvSpPr txBox="1">
            <a:spLocks/>
          </p:cNvSpPr>
          <p:nvPr/>
        </p:nvSpPr>
        <p:spPr>
          <a:xfrm>
            <a:off x="769562" y="161028"/>
            <a:ext cx="9491472" cy="732155"/>
          </a:xfrm>
          <a:prstGeom prst="rect">
            <a:avLst/>
          </a:prstGeom>
        </p:spPr>
        <p:txBody>
          <a:bodyPr vert="horz" lIns="82296" tIns="41148" rIns="82296" bIns="4114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ES" sz="2400" b="1" spc="-5" dirty="0">
                <a:solidFill>
                  <a:srgbClr val="154097"/>
                </a:solidFill>
                <a:latin typeface="Montserrat" panose="020B0604020202020204" charset="0"/>
                <a:cs typeface="+mn-cs"/>
              </a:rPr>
              <a:t>5- Medidas para reducir el consumo energético </a:t>
            </a:r>
            <a:r>
              <a:rPr lang="es-ES" sz="2400" b="1" dirty="0"/>
              <a:t>- </a:t>
            </a:r>
            <a:r>
              <a:rPr lang="es-ES" sz="2400" b="1" dirty="0">
                <a:solidFill>
                  <a:srgbClr val="FF0000"/>
                </a:solidFill>
              </a:rPr>
              <a:t>Alcance 1</a:t>
            </a:r>
          </a:p>
        </p:txBody>
      </p:sp>
      <p:sp>
        <p:nvSpPr>
          <p:cNvPr id="10" name="Marcador de número de diapositiva 9">
            <a:extLst>
              <a:ext uri="{FF2B5EF4-FFF2-40B4-BE49-F238E27FC236}">
                <a16:creationId xmlns:a16="http://schemas.microsoft.com/office/drawing/2014/main" id="{7DEF3C31-029F-16A9-5E0D-7C5A9775B1C3}"/>
              </a:ext>
            </a:extLst>
          </p:cNvPr>
          <p:cNvSpPr>
            <a:spLocks noGrp="1"/>
          </p:cNvSpPr>
          <p:nvPr>
            <p:ph type="sldNum" sz="quarter" idx="12"/>
          </p:nvPr>
        </p:nvSpPr>
        <p:spPr/>
        <p:txBody>
          <a:bodyPr/>
          <a:lstStyle/>
          <a:p>
            <a:fld id="{07CA9C71-7BAC-493D-8FE0-9A42846E5156}" type="slidenum">
              <a:rPr lang="es-ES" smtClean="0"/>
              <a:t>41</a:t>
            </a:fld>
            <a:endParaRPr lang="es-ES"/>
          </a:p>
        </p:txBody>
      </p:sp>
      <p:pic>
        <p:nvPicPr>
          <p:cNvPr id="13" name="Imagen 12">
            <a:extLst>
              <a:ext uri="{FF2B5EF4-FFF2-40B4-BE49-F238E27FC236}">
                <a16:creationId xmlns:a16="http://schemas.microsoft.com/office/drawing/2014/main" id="{B38B56C6-B50E-381D-D2F9-D913AB8FDE6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98813" y="6277530"/>
            <a:ext cx="1500461" cy="443945"/>
          </a:xfrm>
          <a:prstGeom prst="rect">
            <a:avLst/>
          </a:prstGeom>
          <a:noFill/>
          <a:ln>
            <a:noFill/>
          </a:ln>
          <a:effectLst/>
        </p:spPr>
      </p:pic>
    </p:spTree>
    <p:extLst>
      <p:ext uri="{BB962C8B-B14F-4D97-AF65-F5344CB8AC3E}">
        <p14:creationId xmlns:p14="http://schemas.microsoft.com/office/powerpoint/2010/main" val="5793637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Carattere, logo, simbolo, Elementi grafici&#10;&#10;Descrizione generata automaticamente">
            <a:extLst>
              <a:ext uri="{FF2B5EF4-FFF2-40B4-BE49-F238E27FC236}">
                <a16:creationId xmlns:a16="http://schemas.microsoft.com/office/drawing/2014/main" id="{4BDE00BB-B406-C248-96A0-EE3FB4E4CD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08572" y="35085"/>
            <a:ext cx="1213866" cy="1213866"/>
          </a:xfrm>
          <a:prstGeom prst="rect">
            <a:avLst/>
          </a:prstGeom>
        </p:spPr>
      </p:pic>
      <p:sp>
        <p:nvSpPr>
          <p:cNvPr id="3" name="Rectangle 2">
            <a:extLst>
              <a:ext uri="{FF2B5EF4-FFF2-40B4-BE49-F238E27FC236}">
                <a16:creationId xmlns:a16="http://schemas.microsoft.com/office/drawing/2014/main" id="{B62C6507-D6FE-9EAF-0547-8E92F5573FC1}"/>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6" name="Rectangle 3">
            <a:extLst>
              <a:ext uri="{FF2B5EF4-FFF2-40B4-BE49-F238E27FC236}">
                <a16:creationId xmlns:a16="http://schemas.microsoft.com/office/drawing/2014/main" id="{908D8E17-09F2-7078-80FB-DF428732B874}"/>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8" name="Rectangle 4">
            <a:extLst>
              <a:ext uri="{FF2B5EF4-FFF2-40B4-BE49-F238E27FC236}">
                <a16:creationId xmlns:a16="http://schemas.microsoft.com/office/drawing/2014/main" id="{43F9390E-36DC-61D6-9208-3F4AEA2A8FD3}"/>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12" name="CuadroTexto 11">
            <a:extLst>
              <a:ext uri="{FF2B5EF4-FFF2-40B4-BE49-F238E27FC236}">
                <a16:creationId xmlns:a16="http://schemas.microsoft.com/office/drawing/2014/main" id="{1F439A4F-0C56-A316-7C1D-A4BC91C63F14}"/>
              </a:ext>
            </a:extLst>
          </p:cNvPr>
          <p:cNvSpPr txBox="1"/>
          <p:nvPr/>
        </p:nvSpPr>
        <p:spPr>
          <a:xfrm>
            <a:off x="2689754" y="959033"/>
            <a:ext cx="5936497" cy="424732"/>
          </a:xfrm>
          <a:prstGeom prst="rect">
            <a:avLst/>
          </a:prstGeom>
          <a:noFill/>
        </p:spPr>
        <p:txBody>
          <a:bodyPr wrap="none" rtlCol="0">
            <a:spAutoFit/>
          </a:bodyPr>
          <a:lstStyle>
            <a:defPPr>
              <a:defRPr lang="en-BE"/>
            </a:defPPr>
            <a:lvl1pPr>
              <a:defRPr sz="2400" b="1">
                <a:latin typeface="+mj-lt"/>
              </a:defRPr>
            </a:lvl1pPr>
          </a:lstStyle>
          <a:p>
            <a:r>
              <a:rPr lang="es-ES" sz="2160"/>
              <a:t>Calefacción y ACS: uso de equipos de aerotermia</a:t>
            </a:r>
          </a:p>
        </p:txBody>
      </p:sp>
      <p:sp>
        <p:nvSpPr>
          <p:cNvPr id="2" name="Rectangle 1">
            <a:extLst>
              <a:ext uri="{FF2B5EF4-FFF2-40B4-BE49-F238E27FC236}">
                <a16:creationId xmlns:a16="http://schemas.microsoft.com/office/drawing/2014/main" id="{1AA648ED-E784-EA05-76FD-0B8139925B16}"/>
              </a:ext>
            </a:extLst>
          </p:cNvPr>
          <p:cNvSpPr>
            <a:spLocks noChangeArrowheads="1"/>
          </p:cNvSpPr>
          <p:nvPr/>
        </p:nvSpPr>
        <p:spPr bwMode="auto">
          <a:xfrm>
            <a:off x="486889" y="1553793"/>
            <a:ext cx="6085412" cy="4819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296" tIns="41148" rIns="82296" bIns="41148" numCol="1" anchor="ctr" anchorCtr="0" compatLnSpc="1">
            <a:prstTxWarp prst="textNoShape">
              <a:avLst/>
            </a:prstTxWarp>
            <a:spAutoFit/>
          </a:bodyPr>
          <a:lstStyle/>
          <a:p>
            <a:pPr algn="just"/>
            <a:r>
              <a:rPr lang="es-ES" sz="1620" b="1" dirty="0">
                <a:highlight>
                  <a:srgbClr val="FFFFFF"/>
                </a:highlight>
                <a:latin typeface="+mj-lt"/>
              </a:rPr>
              <a:t>La aerotermia es una fuente de energía renovable que aprovecha la energía almacenada en forma de calor en el aire que nos rodea y que permite cubrir, total o parcialmente, la demanda de calefacción, agua caliente sanitaria y refrigeración</a:t>
            </a:r>
            <a:r>
              <a:rPr lang="es-ES" sz="1620" dirty="0">
                <a:highlight>
                  <a:srgbClr val="FFFFFF"/>
                </a:highlight>
                <a:latin typeface="+mj-lt"/>
              </a:rPr>
              <a:t>.  </a:t>
            </a:r>
          </a:p>
          <a:p>
            <a:pPr algn="just"/>
            <a:endParaRPr lang="es-ES" sz="1620" dirty="0">
              <a:solidFill>
                <a:srgbClr val="666666"/>
              </a:solidFill>
              <a:highlight>
                <a:srgbClr val="FFFFFF"/>
              </a:highlight>
              <a:latin typeface="+mj-lt"/>
            </a:endParaRPr>
          </a:p>
          <a:p>
            <a:pPr algn="just"/>
            <a:r>
              <a:rPr lang="es-ES" sz="1620" dirty="0">
                <a:latin typeface="+mj-lt"/>
              </a:rPr>
              <a:t>La aerotermia puede aprovecharse también para generar agua caliente sanitaria, ACS. </a:t>
            </a:r>
            <a:r>
              <a:rPr lang="es-ES" sz="1620" b="1" dirty="0">
                <a:latin typeface="+mj-lt"/>
              </a:rPr>
              <a:t>Las bombas de calor aerotérmicas permiten aprovechar la energía del aire no sólo para calefacción (o refrigeración), sino también para generar el agua caliente sanitaria de uso diario en baños y cocina</a:t>
            </a:r>
            <a:r>
              <a:rPr lang="es-ES" sz="1620" dirty="0">
                <a:latin typeface="+mj-lt"/>
              </a:rPr>
              <a:t>. </a:t>
            </a:r>
            <a:r>
              <a:rPr lang="es-ES" sz="1620" b="1" dirty="0">
                <a:latin typeface="+mj-lt"/>
              </a:rPr>
              <a:t>Para ello, se utiliza un depósito acumulador de agua caliente que puede estar bien partido o bien integrado en un mismo sistema compacto.</a:t>
            </a:r>
          </a:p>
          <a:p>
            <a:pPr algn="l"/>
            <a:endParaRPr lang="es-ES" sz="1620" dirty="0">
              <a:latin typeface="+mj-lt"/>
            </a:endParaRPr>
          </a:p>
          <a:p>
            <a:pPr algn="just"/>
            <a:r>
              <a:rPr lang="es-ES" sz="1620" b="1" dirty="0">
                <a:latin typeface="+mj-lt"/>
              </a:rPr>
              <a:t>En instalaciones nuevas, es una opción muy recomendable </a:t>
            </a:r>
            <a:r>
              <a:rPr lang="es-ES" sz="1620" dirty="0">
                <a:latin typeface="+mj-lt"/>
              </a:rPr>
              <a:t>porque la inversión se recupera con rapidez, al disminuir mucho el consumo.</a:t>
            </a:r>
          </a:p>
          <a:p>
            <a:pPr algn="just"/>
            <a:endParaRPr lang="es-ES" sz="1620" dirty="0">
              <a:latin typeface="+mj-lt"/>
            </a:endParaRPr>
          </a:p>
          <a:p>
            <a:pPr algn="just"/>
            <a:r>
              <a:rPr lang="es-ES" sz="1620" dirty="0">
                <a:latin typeface="+mj-lt"/>
              </a:rPr>
              <a:t>En </a:t>
            </a:r>
            <a:r>
              <a:rPr lang="es-ES" sz="1620" b="1" dirty="0">
                <a:latin typeface="+mj-lt"/>
              </a:rPr>
              <a:t>instalaciones existentes, el coste de sustitución puede ser elevado, aunque son sistemas de alta eficiencia</a:t>
            </a:r>
            <a:r>
              <a:rPr lang="es-ES" sz="1620" dirty="0">
                <a:latin typeface="+mj-lt"/>
              </a:rPr>
              <a:t>, especialmente en la generación de calor.</a:t>
            </a:r>
          </a:p>
        </p:txBody>
      </p:sp>
      <p:sp>
        <p:nvSpPr>
          <p:cNvPr id="11" name="CuadroTexto 10">
            <a:extLst>
              <a:ext uri="{FF2B5EF4-FFF2-40B4-BE49-F238E27FC236}">
                <a16:creationId xmlns:a16="http://schemas.microsoft.com/office/drawing/2014/main" id="{EA76A40D-F0C7-6EED-DECD-5F8E8ABE1489}"/>
              </a:ext>
            </a:extLst>
          </p:cNvPr>
          <p:cNvSpPr txBox="1"/>
          <p:nvPr/>
        </p:nvSpPr>
        <p:spPr>
          <a:xfrm>
            <a:off x="7035873" y="5038542"/>
            <a:ext cx="4052226" cy="674031"/>
          </a:xfrm>
          <a:prstGeom prst="rect">
            <a:avLst/>
          </a:prstGeom>
          <a:noFill/>
        </p:spPr>
        <p:txBody>
          <a:bodyPr wrap="square" rtlCol="0">
            <a:spAutoFit/>
          </a:bodyPr>
          <a:lstStyle/>
          <a:p>
            <a:pPr algn="ctr"/>
            <a:r>
              <a:rPr lang="es-ES" sz="1080"/>
              <a:t>Instalación de aerotermia en el hotel Cullera Holiday</a:t>
            </a:r>
          </a:p>
          <a:p>
            <a:pPr algn="ctr"/>
            <a:r>
              <a:rPr lang="es-ES" sz="900"/>
              <a:t>Fuente: CEHAT</a:t>
            </a:r>
          </a:p>
          <a:p>
            <a:pPr algn="ctr"/>
            <a:r>
              <a:rPr lang="es-ES" sz="900"/>
              <a:t>(https://cehat.com/aerotermia-para-producir-agua-caliente-sanitaria-en-hoteles-una-solucion-sostenible-y-eficiente/)  </a:t>
            </a:r>
          </a:p>
        </p:txBody>
      </p:sp>
      <p:pic>
        <p:nvPicPr>
          <p:cNvPr id="10" name="Imagen 9">
            <a:extLst>
              <a:ext uri="{FF2B5EF4-FFF2-40B4-BE49-F238E27FC236}">
                <a16:creationId xmlns:a16="http://schemas.microsoft.com/office/drawing/2014/main" id="{B66F4017-1D7F-0EBB-DA68-FC49B9EAF1B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67634" y="1705137"/>
            <a:ext cx="4574638" cy="3050438"/>
          </a:xfrm>
          <a:prstGeom prst="rect">
            <a:avLst/>
          </a:prstGeom>
        </p:spPr>
      </p:pic>
      <p:sp>
        <p:nvSpPr>
          <p:cNvPr id="7" name="Título 6">
            <a:extLst>
              <a:ext uri="{FF2B5EF4-FFF2-40B4-BE49-F238E27FC236}">
                <a16:creationId xmlns:a16="http://schemas.microsoft.com/office/drawing/2014/main" id="{F62E938C-BF15-A8E2-A3B1-0BD9B6BBD101}"/>
              </a:ext>
            </a:extLst>
          </p:cNvPr>
          <p:cNvSpPr txBox="1">
            <a:spLocks/>
          </p:cNvSpPr>
          <p:nvPr/>
        </p:nvSpPr>
        <p:spPr>
          <a:xfrm>
            <a:off x="769562" y="161028"/>
            <a:ext cx="9491472" cy="732155"/>
          </a:xfrm>
          <a:prstGeom prst="rect">
            <a:avLst/>
          </a:prstGeom>
        </p:spPr>
        <p:txBody>
          <a:bodyPr vert="horz" lIns="82296" tIns="41148" rIns="82296" bIns="4114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ES" sz="2400" b="1" spc="-5" dirty="0">
                <a:solidFill>
                  <a:srgbClr val="154097"/>
                </a:solidFill>
                <a:latin typeface="Montserrat" panose="020B0604020202020204" charset="0"/>
                <a:cs typeface="+mn-cs"/>
              </a:rPr>
              <a:t>5- Medidas para reducir el consumo energético </a:t>
            </a:r>
            <a:r>
              <a:rPr lang="es-ES" sz="2400" b="1" dirty="0"/>
              <a:t>- </a:t>
            </a:r>
            <a:r>
              <a:rPr lang="es-ES" sz="2400" b="1" dirty="0">
                <a:solidFill>
                  <a:srgbClr val="FF0000"/>
                </a:solidFill>
              </a:rPr>
              <a:t>Alcance 1</a:t>
            </a:r>
          </a:p>
        </p:txBody>
      </p:sp>
      <p:sp>
        <p:nvSpPr>
          <p:cNvPr id="13" name="Marcador de número de diapositiva 12">
            <a:extLst>
              <a:ext uri="{FF2B5EF4-FFF2-40B4-BE49-F238E27FC236}">
                <a16:creationId xmlns:a16="http://schemas.microsoft.com/office/drawing/2014/main" id="{61E65E0E-DBBD-E87E-F3BE-6647850B052E}"/>
              </a:ext>
            </a:extLst>
          </p:cNvPr>
          <p:cNvSpPr>
            <a:spLocks noGrp="1"/>
          </p:cNvSpPr>
          <p:nvPr>
            <p:ph type="sldNum" sz="quarter" idx="12"/>
          </p:nvPr>
        </p:nvSpPr>
        <p:spPr/>
        <p:txBody>
          <a:bodyPr/>
          <a:lstStyle/>
          <a:p>
            <a:fld id="{07CA9C71-7BAC-493D-8FE0-9A42846E5156}" type="slidenum">
              <a:rPr lang="es-ES" smtClean="0"/>
              <a:t>42</a:t>
            </a:fld>
            <a:endParaRPr lang="es-ES"/>
          </a:p>
        </p:txBody>
      </p:sp>
      <p:pic>
        <p:nvPicPr>
          <p:cNvPr id="14" name="Imagen 13">
            <a:extLst>
              <a:ext uri="{FF2B5EF4-FFF2-40B4-BE49-F238E27FC236}">
                <a16:creationId xmlns:a16="http://schemas.microsoft.com/office/drawing/2014/main" id="{E50D89C1-CDFA-FBDB-73DD-A9826AC350F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98813" y="6277530"/>
            <a:ext cx="1500461" cy="443945"/>
          </a:xfrm>
          <a:prstGeom prst="rect">
            <a:avLst/>
          </a:prstGeom>
          <a:noFill/>
          <a:ln>
            <a:noFill/>
          </a:ln>
          <a:effectLst/>
        </p:spPr>
      </p:pic>
    </p:spTree>
    <p:extLst>
      <p:ext uri="{BB962C8B-B14F-4D97-AF65-F5344CB8AC3E}">
        <p14:creationId xmlns:p14="http://schemas.microsoft.com/office/powerpoint/2010/main" val="12393720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Carattere, logo, simbolo, Elementi grafici&#10;&#10;Descrizione generata automaticamente">
            <a:extLst>
              <a:ext uri="{FF2B5EF4-FFF2-40B4-BE49-F238E27FC236}">
                <a16:creationId xmlns:a16="http://schemas.microsoft.com/office/drawing/2014/main" id="{4BDE00BB-B406-C248-96A0-EE3FB4E4CD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08572" y="35085"/>
            <a:ext cx="1213866" cy="1213866"/>
          </a:xfrm>
          <a:prstGeom prst="rect">
            <a:avLst/>
          </a:prstGeom>
        </p:spPr>
      </p:pic>
      <p:sp>
        <p:nvSpPr>
          <p:cNvPr id="3" name="Rectangle 2">
            <a:extLst>
              <a:ext uri="{FF2B5EF4-FFF2-40B4-BE49-F238E27FC236}">
                <a16:creationId xmlns:a16="http://schemas.microsoft.com/office/drawing/2014/main" id="{B62C6507-D6FE-9EAF-0547-8E92F5573FC1}"/>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6" name="Rectangle 3">
            <a:extLst>
              <a:ext uri="{FF2B5EF4-FFF2-40B4-BE49-F238E27FC236}">
                <a16:creationId xmlns:a16="http://schemas.microsoft.com/office/drawing/2014/main" id="{908D8E17-09F2-7078-80FB-DF428732B874}"/>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8" name="Rectangle 4">
            <a:extLst>
              <a:ext uri="{FF2B5EF4-FFF2-40B4-BE49-F238E27FC236}">
                <a16:creationId xmlns:a16="http://schemas.microsoft.com/office/drawing/2014/main" id="{43F9390E-36DC-61D6-9208-3F4AEA2A8FD3}"/>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12" name="CuadroTexto 11">
            <a:extLst>
              <a:ext uri="{FF2B5EF4-FFF2-40B4-BE49-F238E27FC236}">
                <a16:creationId xmlns:a16="http://schemas.microsoft.com/office/drawing/2014/main" id="{1F439A4F-0C56-A316-7C1D-A4BC91C63F14}"/>
              </a:ext>
            </a:extLst>
          </p:cNvPr>
          <p:cNvSpPr txBox="1"/>
          <p:nvPr/>
        </p:nvSpPr>
        <p:spPr>
          <a:xfrm>
            <a:off x="2735585" y="1150222"/>
            <a:ext cx="5562164" cy="424732"/>
          </a:xfrm>
          <a:prstGeom prst="rect">
            <a:avLst/>
          </a:prstGeom>
          <a:noFill/>
        </p:spPr>
        <p:txBody>
          <a:bodyPr wrap="none" rtlCol="0">
            <a:spAutoFit/>
          </a:bodyPr>
          <a:lstStyle>
            <a:defPPr>
              <a:defRPr lang="en-BE"/>
            </a:defPPr>
            <a:lvl1pPr>
              <a:defRPr sz="2400" b="1">
                <a:latin typeface="+mj-lt"/>
              </a:defRPr>
            </a:lvl1pPr>
          </a:lstStyle>
          <a:p>
            <a:r>
              <a:rPr lang="es-ES" sz="2160"/>
              <a:t>Calefacción y ACS: otras medidas adicionales</a:t>
            </a:r>
          </a:p>
        </p:txBody>
      </p:sp>
      <p:sp>
        <p:nvSpPr>
          <p:cNvPr id="2" name="Rectangle 1">
            <a:extLst>
              <a:ext uri="{FF2B5EF4-FFF2-40B4-BE49-F238E27FC236}">
                <a16:creationId xmlns:a16="http://schemas.microsoft.com/office/drawing/2014/main" id="{1AA648ED-E784-EA05-76FD-0B8139925B16}"/>
              </a:ext>
            </a:extLst>
          </p:cNvPr>
          <p:cNvSpPr>
            <a:spLocks noChangeArrowheads="1"/>
          </p:cNvSpPr>
          <p:nvPr/>
        </p:nvSpPr>
        <p:spPr bwMode="auto">
          <a:xfrm>
            <a:off x="5722924" y="1760394"/>
            <a:ext cx="5558360" cy="4321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296" tIns="41148" rIns="82296" bIns="41148" numCol="1" anchor="ctr" anchorCtr="0" compatLnSpc="1">
            <a:prstTxWarp prst="textNoShape">
              <a:avLst/>
            </a:prstTxWarp>
            <a:spAutoFit/>
          </a:bodyPr>
          <a:lstStyle/>
          <a:p>
            <a:pPr marL="257175" indent="-257175" algn="just">
              <a:buFont typeface="Arial" panose="020B0604020202020204" pitchFamily="34" charset="0"/>
              <a:buChar char="•"/>
            </a:pPr>
            <a:r>
              <a:rPr lang="es-ES" sz="1620" dirty="0">
                <a:latin typeface="+mj-lt"/>
              </a:rPr>
              <a:t>La colocación </a:t>
            </a:r>
            <a:r>
              <a:rPr lang="es-ES" sz="1620" b="1" dirty="0">
                <a:latin typeface="+mj-lt"/>
              </a:rPr>
              <a:t>de válvulas termostáticas </a:t>
            </a:r>
            <a:r>
              <a:rPr lang="es-ES" sz="1620" dirty="0">
                <a:latin typeface="+mj-lt"/>
              </a:rPr>
              <a:t>en los radiadores es una mejora de aplicación sencilla, de baja inversión y periodos de retorno bajos. Las válvulas termostáticas</a:t>
            </a:r>
            <a:r>
              <a:rPr lang="es-ES" sz="1620" b="1" dirty="0">
                <a:latin typeface="+mj-lt"/>
              </a:rPr>
              <a:t> permiten ajustar la temperatura de cada radiador individualmente</a:t>
            </a:r>
            <a:r>
              <a:rPr lang="es-ES" sz="1620" dirty="0">
                <a:latin typeface="+mj-lt"/>
              </a:rPr>
              <a:t>, evitando el sobrecalentamiento de habitaciones no ocupadas o menos utilizadas. </a:t>
            </a:r>
            <a:r>
              <a:rPr lang="es-ES" sz="1620" b="1" dirty="0">
                <a:latin typeface="+mj-lt"/>
              </a:rPr>
              <a:t>Estas válvulas detectan la temperatura ambiente y ajustan automáticamente el flujo de agua caliente al radiador, manteniendo una temperatura constante </a:t>
            </a:r>
            <a:r>
              <a:rPr lang="es-ES" sz="1620" dirty="0">
                <a:latin typeface="+mj-lt"/>
              </a:rPr>
              <a:t>y cómoda sin desperdiciar energía.</a:t>
            </a:r>
          </a:p>
          <a:p>
            <a:pPr marL="257175" indent="-257175" algn="just">
              <a:buFont typeface="Arial" panose="020B0604020202020204" pitchFamily="34" charset="0"/>
              <a:buChar char="•"/>
            </a:pPr>
            <a:endParaRPr lang="es-ES" sz="1620" dirty="0">
              <a:latin typeface="+mj-lt"/>
            </a:endParaRPr>
          </a:p>
          <a:p>
            <a:pPr marL="257175" indent="-257175" algn="just">
              <a:buFont typeface="Arial" panose="020B0604020202020204" pitchFamily="34" charset="0"/>
              <a:buChar char="•"/>
            </a:pPr>
            <a:r>
              <a:rPr lang="es-ES" sz="1620" dirty="0">
                <a:latin typeface="+mj-lt"/>
              </a:rPr>
              <a:t>La sustitución del </a:t>
            </a:r>
            <a:r>
              <a:rPr lang="es-ES" sz="1620" b="1" dirty="0">
                <a:latin typeface="+mj-lt"/>
              </a:rPr>
              <a:t>gasóleo por gas natural mejora la eficiencia energética debido a una combustión más eficiente</a:t>
            </a:r>
            <a:r>
              <a:rPr lang="es-ES" sz="1620" dirty="0">
                <a:latin typeface="+mj-lt"/>
              </a:rPr>
              <a:t>, menores emisiones de contaminantes, consistencia en la calidad del combustible, suministro continuo y la disponibilidad de tecnologías de calefacción más avanzadas. </a:t>
            </a:r>
            <a:r>
              <a:rPr lang="es-ES" sz="1620" b="1" dirty="0">
                <a:latin typeface="+mj-lt"/>
              </a:rPr>
              <a:t>Además, el precio del kWh suele ser más económico con gas que con gasóleo</a:t>
            </a:r>
            <a:r>
              <a:rPr lang="es-ES" sz="1620" dirty="0">
                <a:latin typeface="+mj-lt"/>
              </a:rPr>
              <a:t>.</a:t>
            </a:r>
          </a:p>
        </p:txBody>
      </p:sp>
      <p:pic>
        <p:nvPicPr>
          <p:cNvPr id="15" name="Imagen 14" descr="Chimenea industrial">
            <a:extLst>
              <a:ext uri="{FF2B5EF4-FFF2-40B4-BE49-F238E27FC236}">
                <a16:creationId xmlns:a16="http://schemas.microsoft.com/office/drawing/2014/main" id="{071F8F85-445B-12DA-0FE8-7B914B3113D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0717" y="2125925"/>
            <a:ext cx="4526280" cy="3017520"/>
          </a:xfrm>
          <a:prstGeom prst="rect">
            <a:avLst/>
          </a:prstGeom>
        </p:spPr>
      </p:pic>
      <p:sp>
        <p:nvSpPr>
          <p:cNvPr id="7" name="Título 6">
            <a:extLst>
              <a:ext uri="{FF2B5EF4-FFF2-40B4-BE49-F238E27FC236}">
                <a16:creationId xmlns:a16="http://schemas.microsoft.com/office/drawing/2014/main" id="{7EA82063-0FFE-8A1B-47A4-E456F31DEAB1}"/>
              </a:ext>
            </a:extLst>
          </p:cNvPr>
          <p:cNvSpPr txBox="1">
            <a:spLocks/>
          </p:cNvSpPr>
          <p:nvPr/>
        </p:nvSpPr>
        <p:spPr>
          <a:xfrm>
            <a:off x="769562" y="161028"/>
            <a:ext cx="9491472" cy="732155"/>
          </a:xfrm>
          <a:prstGeom prst="rect">
            <a:avLst/>
          </a:prstGeom>
        </p:spPr>
        <p:txBody>
          <a:bodyPr vert="horz" lIns="82296" tIns="41148" rIns="82296" bIns="4114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ES" sz="2400" b="1" spc="-5" dirty="0">
                <a:solidFill>
                  <a:srgbClr val="154097"/>
                </a:solidFill>
                <a:latin typeface="Montserrat" panose="020B0604020202020204" charset="0"/>
                <a:cs typeface="+mn-cs"/>
              </a:rPr>
              <a:t>5- Medidas para reducir el consumo energético </a:t>
            </a:r>
            <a:r>
              <a:rPr lang="es-ES" sz="2400" b="1" dirty="0"/>
              <a:t>- </a:t>
            </a:r>
            <a:r>
              <a:rPr lang="es-ES" sz="2400" b="1" dirty="0">
                <a:solidFill>
                  <a:srgbClr val="FF0000"/>
                </a:solidFill>
              </a:rPr>
              <a:t>Alcance 1</a:t>
            </a:r>
          </a:p>
        </p:txBody>
      </p:sp>
      <p:sp>
        <p:nvSpPr>
          <p:cNvPr id="10" name="Marcador de número de diapositiva 9">
            <a:extLst>
              <a:ext uri="{FF2B5EF4-FFF2-40B4-BE49-F238E27FC236}">
                <a16:creationId xmlns:a16="http://schemas.microsoft.com/office/drawing/2014/main" id="{15FC151D-F7F1-244C-7643-9977BA0EFC2C}"/>
              </a:ext>
            </a:extLst>
          </p:cNvPr>
          <p:cNvSpPr>
            <a:spLocks noGrp="1"/>
          </p:cNvSpPr>
          <p:nvPr>
            <p:ph type="sldNum" sz="quarter" idx="12"/>
          </p:nvPr>
        </p:nvSpPr>
        <p:spPr/>
        <p:txBody>
          <a:bodyPr/>
          <a:lstStyle/>
          <a:p>
            <a:fld id="{07CA9C71-7BAC-493D-8FE0-9A42846E5156}" type="slidenum">
              <a:rPr lang="es-ES" smtClean="0"/>
              <a:t>43</a:t>
            </a:fld>
            <a:endParaRPr lang="es-ES"/>
          </a:p>
        </p:txBody>
      </p:sp>
      <p:pic>
        <p:nvPicPr>
          <p:cNvPr id="11" name="Imagen 10">
            <a:extLst>
              <a:ext uri="{FF2B5EF4-FFF2-40B4-BE49-F238E27FC236}">
                <a16:creationId xmlns:a16="http://schemas.microsoft.com/office/drawing/2014/main" id="{55608772-6039-D177-F6C7-8BEE65C6716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98813" y="6277530"/>
            <a:ext cx="1500461" cy="443945"/>
          </a:xfrm>
          <a:prstGeom prst="rect">
            <a:avLst/>
          </a:prstGeom>
          <a:noFill/>
          <a:ln>
            <a:noFill/>
          </a:ln>
          <a:effectLst/>
        </p:spPr>
      </p:pic>
    </p:spTree>
    <p:extLst>
      <p:ext uri="{BB962C8B-B14F-4D97-AF65-F5344CB8AC3E}">
        <p14:creationId xmlns:p14="http://schemas.microsoft.com/office/powerpoint/2010/main" val="21027948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Carattere, logo, simbolo, Elementi grafici&#10;&#10;Descrizione generata automaticamente">
            <a:extLst>
              <a:ext uri="{FF2B5EF4-FFF2-40B4-BE49-F238E27FC236}">
                <a16:creationId xmlns:a16="http://schemas.microsoft.com/office/drawing/2014/main" id="{4BDE00BB-B406-C248-96A0-EE3FB4E4CD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08572" y="35085"/>
            <a:ext cx="1213866" cy="1213866"/>
          </a:xfrm>
          <a:prstGeom prst="rect">
            <a:avLst/>
          </a:prstGeom>
        </p:spPr>
      </p:pic>
      <p:sp>
        <p:nvSpPr>
          <p:cNvPr id="3" name="Rectangle 2">
            <a:extLst>
              <a:ext uri="{FF2B5EF4-FFF2-40B4-BE49-F238E27FC236}">
                <a16:creationId xmlns:a16="http://schemas.microsoft.com/office/drawing/2014/main" id="{B62C6507-D6FE-9EAF-0547-8E92F5573FC1}"/>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6" name="Rectangle 3">
            <a:extLst>
              <a:ext uri="{FF2B5EF4-FFF2-40B4-BE49-F238E27FC236}">
                <a16:creationId xmlns:a16="http://schemas.microsoft.com/office/drawing/2014/main" id="{908D8E17-09F2-7078-80FB-DF428732B874}"/>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8" name="Rectangle 4">
            <a:extLst>
              <a:ext uri="{FF2B5EF4-FFF2-40B4-BE49-F238E27FC236}">
                <a16:creationId xmlns:a16="http://schemas.microsoft.com/office/drawing/2014/main" id="{43F9390E-36DC-61D6-9208-3F4AEA2A8FD3}"/>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12" name="CuadroTexto 11">
            <a:extLst>
              <a:ext uri="{FF2B5EF4-FFF2-40B4-BE49-F238E27FC236}">
                <a16:creationId xmlns:a16="http://schemas.microsoft.com/office/drawing/2014/main" id="{1F439A4F-0C56-A316-7C1D-A4BC91C63F14}"/>
              </a:ext>
            </a:extLst>
          </p:cNvPr>
          <p:cNvSpPr txBox="1"/>
          <p:nvPr/>
        </p:nvSpPr>
        <p:spPr>
          <a:xfrm>
            <a:off x="1862583" y="958686"/>
            <a:ext cx="7727371" cy="424732"/>
          </a:xfrm>
          <a:prstGeom prst="rect">
            <a:avLst/>
          </a:prstGeom>
          <a:noFill/>
        </p:spPr>
        <p:txBody>
          <a:bodyPr wrap="square" rtlCol="0">
            <a:spAutoFit/>
          </a:bodyPr>
          <a:lstStyle>
            <a:defPPr>
              <a:defRPr lang="en-BE"/>
            </a:defPPr>
            <a:lvl1pPr>
              <a:defRPr sz="2400" b="1">
                <a:latin typeface="+mj-lt"/>
              </a:defRPr>
            </a:lvl1pPr>
          </a:lstStyle>
          <a:p>
            <a:pPr algn="ctr"/>
            <a:r>
              <a:rPr lang="es-ES" sz="2160"/>
              <a:t>Instalación de energía solar fotovoltaica</a:t>
            </a:r>
          </a:p>
        </p:txBody>
      </p:sp>
      <p:sp>
        <p:nvSpPr>
          <p:cNvPr id="2" name="Rectangle 1">
            <a:extLst>
              <a:ext uri="{FF2B5EF4-FFF2-40B4-BE49-F238E27FC236}">
                <a16:creationId xmlns:a16="http://schemas.microsoft.com/office/drawing/2014/main" id="{1AA648ED-E784-EA05-76FD-0B8139925B16}"/>
              </a:ext>
            </a:extLst>
          </p:cNvPr>
          <p:cNvSpPr>
            <a:spLocks noChangeArrowheads="1"/>
          </p:cNvSpPr>
          <p:nvPr/>
        </p:nvSpPr>
        <p:spPr bwMode="auto">
          <a:xfrm>
            <a:off x="5973289" y="1429142"/>
            <a:ext cx="5449149" cy="5069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296" tIns="41148" rIns="82296" bIns="41148" numCol="1" anchor="ctr" anchorCtr="0" compatLnSpc="1">
            <a:prstTxWarp prst="textNoShape">
              <a:avLst/>
            </a:prstTxWarp>
            <a:spAutoFit/>
          </a:bodyPr>
          <a:lstStyle/>
          <a:p>
            <a:pPr algn="just"/>
            <a:r>
              <a:rPr lang="es-ES" sz="1620" b="1" dirty="0">
                <a:solidFill>
                  <a:srgbClr val="000038"/>
                </a:solidFill>
                <a:latin typeface="+mj-lt"/>
              </a:rPr>
              <a:t>La energía solar fotovoltaica se obtiene directamente de la radiación del sol gracias al efecto fotoeléctrico </a:t>
            </a:r>
            <a:r>
              <a:rPr lang="es-ES" sz="1620" dirty="0">
                <a:solidFill>
                  <a:srgbClr val="000038"/>
                </a:solidFill>
                <a:latin typeface="+mj-lt"/>
              </a:rPr>
              <a:t>que se consigue mediante paneles solares fotovoltaicos.</a:t>
            </a:r>
          </a:p>
          <a:p>
            <a:pPr algn="just"/>
            <a:r>
              <a:rPr lang="es-ES" sz="1620" dirty="0">
                <a:solidFill>
                  <a:srgbClr val="000038"/>
                </a:solidFill>
                <a:latin typeface="+mj-lt"/>
              </a:rPr>
              <a:t>Debe existir espacio para su instalación, bien sea en la cubierta resistente, o bien en terrenos anexos, con una elevada insolación y sin sombras.</a:t>
            </a:r>
          </a:p>
          <a:p>
            <a:pPr algn="just"/>
            <a:r>
              <a:rPr lang="es-ES" sz="1620" dirty="0">
                <a:solidFill>
                  <a:srgbClr val="000038"/>
                </a:solidFill>
                <a:latin typeface="+mj-lt"/>
              </a:rPr>
              <a:t>El rendimiento aproximado actual de los paneles es del 20-25%, es decir que cada metro cuadrado de panel puede generar 200-250 W. </a:t>
            </a:r>
          </a:p>
          <a:p>
            <a:pPr algn="just"/>
            <a:r>
              <a:rPr lang="es-ES" sz="1620" b="1" dirty="0">
                <a:latin typeface="+mj-lt"/>
              </a:rPr>
              <a:t>La energía generada por los paneles solares puede cubrir una parte significativa del consumo eléctrico del establecimiento, reduciendo considerablemente las facturas de electricidad. </a:t>
            </a:r>
          </a:p>
          <a:p>
            <a:pPr algn="just"/>
            <a:r>
              <a:rPr lang="es-ES" sz="1620" b="1" dirty="0">
                <a:latin typeface="+mj-lt"/>
              </a:rPr>
              <a:t>Si existe espacio para la instalación, es una opción muy recomendable, en cualquier caso</a:t>
            </a:r>
            <a:r>
              <a:rPr lang="es-ES" sz="1620" dirty="0">
                <a:latin typeface="+mj-lt"/>
              </a:rPr>
              <a:t>.</a:t>
            </a:r>
          </a:p>
          <a:p>
            <a:pPr algn="just"/>
            <a:r>
              <a:rPr lang="es-ES" sz="1620" b="1" dirty="0">
                <a:latin typeface="+mj-lt"/>
              </a:rPr>
              <a:t>Los paneles solares tienen una vida útil larga (generalmente 25 años o más) y requieren poco mantenimiento, </a:t>
            </a:r>
            <a:r>
              <a:rPr lang="es-ES" sz="1620" dirty="0">
                <a:latin typeface="+mj-lt"/>
              </a:rPr>
              <a:t>lo que los convierte en una inversión a largo plazo confiable.</a:t>
            </a:r>
          </a:p>
          <a:p>
            <a:pPr algn="just"/>
            <a:r>
              <a:rPr lang="es-ES" sz="1620" b="1" dirty="0">
                <a:latin typeface="+mj-lt"/>
              </a:rPr>
              <a:t>La inversión inicial es importante, y el plazo de amortización medio-alto (5-10 años)</a:t>
            </a:r>
          </a:p>
        </p:txBody>
      </p:sp>
      <p:pic>
        <p:nvPicPr>
          <p:cNvPr id="9" name="Imagen 8">
            <a:extLst>
              <a:ext uri="{FF2B5EF4-FFF2-40B4-BE49-F238E27FC236}">
                <a16:creationId xmlns:a16="http://schemas.microsoft.com/office/drawing/2014/main" id="{08454BEB-EB0C-C581-875A-920EA583D1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0827" y="1586585"/>
            <a:ext cx="4675442" cy="4129404"/>
          </a:xfrm>
          <a:prstGeom prst="rect">
            <a:avLst/>
          </a:prstGeom>
        </p:spPr>
      </p:pic>
      <p:sp>
        <p:nvSpPr>
          <p:cNvPr id="10" name="CuadroTexto 9">
            <a:extLst>
              <a:ext uri="{FF2B5EF4-FFF2-40B4-BE49-F238E27FC236}">
                <a16:creationId xmlns:a16="http://schemas.microsoft.com/office/drawing/2014/main" id="{415DDDE2-166F-9E27-7BFB-27D1EBF1EA6F}"/>
              </a:ext>
            </a:extLst>
          </p:cNvPr>
          <p:cNvSpPr txBox="1"/>
          <p:nvPr/>
        </p:nvSpPr>
        <p:spPr>
          <a:xfrm>
            <a:off x="1050827" y="5792607"/>
            <a:ext cx="4052226" cy="424732"/>
          </a:xfrm>
          <a:prstGeom prst="rect">
            <a:avLst/>
          </a:prstGeom>
          <a:noFill/>
        </p:spPr>
        <p:txBody>
          <a:bodyPr wrap="square" rtlCol="0">
            <a:spAutoFit/>
          </a:bodyPr>
          <a:lstStyle/>
          <a:p>
            <a:pPr algn="ctr"/>
            <a:r>
              <a:rPr lang="es-ES" sz="1080"/>
              <a:t>Instalación fotovoltaica en el hotel Bell Repos</a:t>
            </a:r>
          </a:p>
          <a:p>
            <a:pPr algn="ctr"/>
            <a:r>
              <a:rPr lang="es-ES" sz="1080"/>
              <a:t>(https://hotelbellrepos.com/aprovechamos-la-energia-solar/)</a:t>
            </a:r>
          </a:p>
        </p:txBody>
      </p:sp>
      <p:sp>
        <p:nvSpPr>
          <p:cNvPr id="7" name="Título 6">
            <a:extLst>
              <a:ext uri="{FF2B5EF4-FFF2-40B4-BE49-F238E27FC236}">
                <a16:creationId xmlns:a16="http://schemas.microsoft.com/office/drawing/2014/main" id="{D6B5B92E-BE2D-6698-CAF8-C9DA6682E35E}"/>
              </a:ext>
            </a:extLst>
          </p:cNvPr>
          <p:cNvSpPr txBox="1">
            <a:spLocks/>
          </p:cNvSpPr>
          <p:nvPr/>
        </p:nvSpPr>
        <p:spPr>
          <a:xfrm>
            <a:off x="769562" y="161028"/>
            <a:ext cx="9491472" cy="732155"/>
          </a:xfrm>
          <a:prstGeom prst="rect">
            <a:avLst/>
          </a:prstGeom>
        </p:spPr>
        <p:txBody>
          <a:bodyPr vert="horz" lIns="82296" tIns="41148" rIns="82296" bIns="4114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ES" sz="2400" b="1" spc="-5" dirty="0">
                <a:solidFill>
                  <a:srgbClr val="154097"/>
                </a:solidFill>
                <a:latin typeface="Montserrat" panose="020B0604020202020204" charset="0"/>
                <a:cs typeface="+mn-cs"/>
              </a:rPr>
              <a:t>5- Medidas para reducir el consumo energético </a:t>
            </a:r>
            <a:r>
              <a:rPr lang="es-ES" sz="2400" b="1" dirty="0"/>
              <a:t>- </a:t>
            </a:r>
            <a:r>
              <a:rPr lang="es-ES" sz="2400" b="1" dirty="0">
                <a:solidFill>
                  <a:srgbClr val="FF0000"/>
                </a:solidFill>
              </a:rPr>
              <a:t>Alcance 1</a:t>
            </a:r>
          </a:p>
        </p:txBody>
      </p:sp>
      <p:sp>
        <p:nvSpPr>
          <p:cNvPr id="13" name="Marcador de número de diapositiva 12">
            <a:extLst>
              <a:ext uri="{FF2B5EF4-FFF2-40B4-BE49-F238E27FC236}">
                <a16:creationId xmlns:a16="http://schemas.microsoft.com/office/drawing/2014/main" id="{90DD00F0-3816-3C3B-2540-502270C9BBBA}"/>
              </a:ext>
            </a:extLst>
          </p:cNvPr>
          <p:cNvSpPr>
            <a:spLocks noGrp="1"/>
          </p:cNvSpPr>
          <p:nvPr>
            <p:ph type="sldNum" sz="quarter" idx="12"/>
          </p:nvPr>
        </p:nvSpPr>
        <p:spPr/>
        <p:txBody>
          <a:bodyPr/>
          <a:lstStyle/>
          <a:p>
            <a:fld id="{07CA9C71-7BAC-493D-8FE0-9A42846E5156}" type="slidenum">
              <a:rPr lang="es-ES" smtClean="0"/>
              <a:t>44</a:t>
            </a:fld>
            <a:endParaRPr lang="es-ES" dirty="0"/>
          </a:p>
        </p:txBody>
      </p:sp>
      <p:pic>
        <p:nvPicPr>
          <p:cNvPr id="15" name="Imagen 14">
            <a:extLst>
              <a:ext uri="{FF2B5EF4-FFF2-40B4-BE49-F238E27FC236}">
                <a16:creationId xmlns:a16="http://schemas.microsoft.com/office/drawing/2014/main" id="{30E3B208-8FFF-20B3-3BFD-CD30E67BBCE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98813" y="6277530"/>
            <a:ext cx="1500461" cy="443945"/>
          </a:xfrm>
          <a:prstGeom prst="rect">
            <a:avLst/>
          </a:prstGeom>
          <a:noFill/>
          <a:ln>
            <a:noFill/>
          </a:ln>
          <a:effectLst/>
        </p:spPr>
      </p:pic>
    </p:spTree>
    <p:extLst>
      <p:ext uri="{BB962C8B-B14F-4D97-AF65-F5344CB8AC3E}">
        <p14:creationId xmlns:p14="http://schemas.microsoft.com/office/powerpoint/2010/main" val="12651352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Carattere, logo, simbolo, Elementi grafici&#10;&#10;Descrizione generata automaticamente">
            <a:extLst>
              <a:ext uri="{FF2B5EF4-FFF2-40B4-BE49-F238E27FC236}">
                <a16:creationId xmlns:a16="http://schemas.microsoft.com/office/drawing/2014/main" id="{4BDE00BB-B406-C248-96A0-EE3FB4E4CD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08572" y="35085"/>
            <a:ext cx="1213866" cy="1213866"/>
          </a:xfrm>
          <a:prstGeom prst="rect">
            <a:avLst/>
          </a:prstGeom>
        </p:spPr>
      </p:pic>
      <p:sp>
        <p:nvSpPr>
          <p:cNvPr id="3" name="Rectangle 2">
            <a:extLst>
              <a:ext uri="{FF2B5EF4-FFF2-40B4-BE49-F238E27FC236}">
                <a16:creationId xmlns:a16="http://schemas.microsoft.com/office/drawing/2014/main" id="{B62C6507-D6FE-9EAF-0547-8E92F5573FC1}"/>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6" name="Rectangle 3">
            <a:extLst>
              <a:ext uri="{FF2B5EF4-FFF2-40B4-BE49-F238E27FC236}">
                <a16:creationId xmlns:a16="http://schemas.microsoft.com/office/drawing/2014/main" id="{908D8E17-09F2-7078-80FB-DF428732B874}"/>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8" name="Rectangle 4">
            <a:extLst>
              <a:ext uri="{FF2B5EF4-FFF2-40B4-BE49-F238E27FC236}">
                <a16:creationId xmlns:a16="http://schemas.microsoft.com/office/drawing/2014/main" id="{43F9390E-36DC-61D6-9208-3F4AEA2A8FD3}"/>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12" name="CuadroTexto 11">
            <a:extLst>
              <a:ext uri="{FF2B5EF4-FFF2-40B4-BE49-F238E27FC236}">
                <a16:creationId xmlns:a16="http://schemas.microsoft.com/office/drawing/2014/main" id="{1F439A4F-0C56-A316-7C1D-A4BC91C63F14}"/>
              </a:ext>
            </a:extLst>
          </p:cNvPr>
          <p:cNvSpPr txBox="1"/>
          <p:nvPr/>
        </p:nvSpPr>
        <p:spPr>
          <a:xfrm>
            <a:off x="1744583" y="755258"/>
            <a:ext cx="7727371" cy="424732"/>
          </a:xfrm>
          <a:prstGeom prst="rect">
            <a:avLst/>
          </a:prstGeom>
          <a:noFill/>
        </p:spPr>
        <p:txBody>
          <a:bodyPr wrap="square" rtlCol="0">
            <a:spAutoFit/>
          </a:bodyPr>
          <a:lstStyle>
            <a:defPPr>
              <a:defRPr lang="en-BE"/>
            </a:defPPr>
            <a:lvl1pPr>
              <a:defRPr sz="2400" b="1">
                <a:latin typeface="+mj-lt"/>
              </a:defRPr>
            </a:lvl1pPr>
          </a:lstStyle>
          <a:p>
            <a:pPr algn="ctr"/>
            <a:r>
              <a:rPr lang="es-ES" sz="2160" dirty="0"/>
              <a:t>Objetivos anuales de eficiencia energética</a:t>
            </a:r>
          </a:p>
        </p:txBody>
      </p:sp>
      <p:sp>
        <p:nvSpPr>
          <p:cNvPr id="2" name="Rectangle 1">
            <a:extLst>
              <a:ext uri="{FF2B5EF4-FFF2-40B4-BE49-F238E27FC236}">
                <a16:creationId xmlns:a16="http://schemas.microsoft.com/office/drawing/2014/main" id="{1AA648ED-E784-EA05-76FD-0B8139925B16}"/>
              </a:ext>
            </a:extLst>
          </p:cNvPr>
          <p:cNvSpPr>
            <a:spLocks noChangeArrowheads="1"/>
          </p:cNvSpPr>
          <p:nvPr/>
        </p:nvSpPr>
        <p:spPr bwMode="auto">
          <a:xfrm>
            <a:off x="1007964" y="1333525"/>
            <a:ext cx="10176071" cy="4445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296" tIns="41148" rIns="82296" bIns="41148" numCol="1" anchor="ctr" anchorCtr="0" compatLnSpc="1">
            <a:prstTxWarp prst="textNoShape">
              <a:avLst/>
            </a:prstTxWarp>
            <a:spAutoFit/>
          </a:bodyPr>
          <a:lstStyle/>
          <a:p>
            <a:pPr algn="just">
              <a:spcAft>
                <a:spcPts val="540"/>
              </a:spcAft>
            </a:pPr>
            <a:r>
              <a:rPr lang="es-ES" sz="1620" b="1" dirty="0">
                <a:solidFill>
                  <a:srgbClr val="000038"/>
                </a:solidFill>
                <a:latin typeface="+mj-lt"/>
              </a:rPr>
              <a:t>Tener objetivos de eficiencia energética que se revisen y comparen anualmente, ayuda a reducir el consumo de energía de manera efectiva</a:t>
            </a:r>
            <a:r>
              <a:rPr lang="es-ES" sz="1620" dirty="0">
                <a:solidFill>
                  <a:srgbClr val="000038"/>
                </a:solidFill>
                <a:latin typeface="+mj-lt"/>
              </a:rPr>
              <a:t>. </a:t>
            </a:r>
          </a:p>
          <a:p>
            <a:pPr marL="285750" indent="-285750" algn="just">
              <a:spcAft>
                <a:spcPts val="540"/>
              </a:spcAft>
              <a:buFont typeface="Arial" panose="020B0604020202020204" pitchFamily="34" charset="0"/>
              <a:buChar char="•"/>
            </a:pPr>
            <a:r>
              <a:rPr lang="es-ES" sz="1620" dirty="0">
                <a:solidFill>
                  <a:srgbClr val="000038"/>
                </a:solidFill>
                <a:latin typeface="+mj-lt"/>
              </a:rPr>
              <a:t>Permiten </a:t>
            </a:r>
            <a:r>
              <a:rPr lang="es-ES" sz="1620" b="1" dirty="0">
                <a:solidFill>
                  <a:srgbClr val="000038"/>
                </a:solidFill>
                <a:latin typeface="+mj-lt"/>
              </a:rPr>
              <a:t>monitorizar y evaluar regularmente el uso de la energía</a:t>
            </a:r>
            <a:r>
              <a:rPr lang="es-ES" sz="1620" dirty="0">
                <a:solidFill>
                  <a:srgbClr val="000038"/>
                </a:solidFill>
                <a:latin typeface="+mj-lt"/>
              </a:rPr>
              <a:t>, lo que facilita identificar áreas de mejora y ajustar estrategias para reducir consumos.</a:t>
            </a:r>
          </a:p>
          <a:p>
            <a:pPr marL="285750" indent="-285750" algn="just">
              <a:spcAft>
                <a:spcPts val="540"/>
              </a:spcAft>
              <a:buFont typeface="Arial" panose="020B0604020202020204" pitchFamily="34" charset="0"/>
              <a:buChar char="•"/>
            </a:pPr>
            <a:r>
              <a:rPr lang="es-ES" sz="1620" dirty="0">
                <a:solidFill>
                  <a:srgbClr val="000038"/>
                </a:solidFill>
                <a:latin typeface="+mj-lt"/>
              </a:rPr>
              <a:t>Los </a:t>
            </a:r>
            <a:r>
              <a:rPr lang="es-ES" sz="1620" b="1" dirty="0">
                <a:solidFill>
                  <a:srgbClr val="000038"/>
                </a:solidFill>
                <a:latin typeface="+mj-lt"/>
              </a:rPr>
              <a:t>objetivos anuales motivan la adopción de tecnologías y prácticas más eficientes, impulsando la modernización y optimización de los procesos del negocio.</a:t>
            </a:r>
          </a:p>
          <a:p>
            <a:pPr marL="285750" indent="-285750" algn="just">
              <a:spcAft>
                <a:spcPts val="540"/>
              </a:spcAft>
              <a:buFont typeface="Arial" panose="020B0604020202020204" pitchFamily="34" charset="0"/>
              <a:buChar char="•"/>
            </a:pPr>
            <a:r>
              <a:rPr lang="es-ES" sz="1620" dirty="0">
                <a:solidFill>
                  <a:srgbClr val="000038"/>
                </a:solidFill>
                <a:latin typeface="+mj-lt"/>
              </a:rPr>
              <a:t>Ayuda a cumplir con regulaciones ambientales y energéticas, </a:t>
            </a:r>
            <a:r>
              <a:rPr lang="es-ES" sz="1620" b="1" dirty="0">
                <a:solidFill>
                  <a:srgbClr val="000038"/>
                </a:solidFill>
                <a:latin typeface="+mj-lt"/>
              </a:rPr>
              <a:t>evitando posibles sanciones y mejorando la imagen corporativa.</a:t>
            </a:r>
          </a:p>
          <a:p>
            <a:pPr marL="285750" indent="-285750">
              <a:spcAft>
                <a:spcPts val="540"/>
              </a:spcAft>
              <a:buFont typeface="Arial" panose="020B0604020202020204" pitchFamily="34" charset="0"/>
              <a:buChar char="•"/>
            </a:pPr>
            <a:endParaRPr lang="es-ES" sz="1620" dirty="0">
              <a:solidFill>
                <a:srgbClr val="000038"/>
              </a:solidFill>
              <a:latin typeface="+mj-lt"/>
            </a:endParaRPr>
          </a:p>
          <a:p>
            <a:pPr>
              <a:spcAft>
                <a:spcPts val="540"/>
              </a:spcAft>
            </a:pPr>
            <a:r>
              <a:rPr lang="es-ES" sz="1620" b="1" dirty="0">
                <a:solidFill>
                  <a:srgbClr val="000038"/>
                </a:solidFill>
                <a:latin typeface="+mj-lt"/>
              </a:rPr>
              <a:t>Por ejemplo, </a:t>
            </a:r>
            <a:r>
              <a:rPr lang="es-ES" sz="2000" b="1" dirty="0">
                <a:solidFill>
                  <a:srgbClr val="000038"/>
                </a:solidFill>
                <a:latin typeface="+mj-lt"/>
              </a:rPr>
              <a:t>en un hotel se pueden establecer los siguientes indicadores anuales </a:t>
            </a:r>
            <a:r>
              <a:rPr lang="es-ES" sz="1620" dirty="0">
                <a:solidFill>
                  <a:srgbClr val="000038"/>
                </a:solidFill>
                <a:latin typeface="+mj-lt"/>
              </a:rPr>
              <a:t>para medir la eficiencia energética:</a:t>
            </a:r>
          </a:p>
          <a:p>
            <a:pPr marL="742950" lvl="1" indent="-285750">
              <a:spcAft>
                <a:spcPts val="540"/>
              </a:spcAft>
              <a:buFont typeface="Wingdings" panose="05000000000000000000" pitchFamily="2" charset="2"/>
              <a:buChar char="q"/>
            </a:pPr>
            <a:r>
              <a:rPr lang="es-ES" sz="1600" dirty="0"/>
              <a:t>kWh/Habitación </a:t>
            </a:r>
          </a:p>
          <a:p>
            <a:pPr marL="742950" lvl="1" indent="-285750">
              <a:spcAft>
                <a:spcPts val="540"/>
              </a:spcAft>
              <a:buFont typeface="Wingdings" panose="05000000000000000000" pitchFamily="2" charset="2"/>
              <a:buChar char="q"/>
            </a:pPr>
            <a:r>
              <a:rPr lang="es-ES" sz="1600" dirty="0"/>
              <a:t>KWh/Plaza </a:t>
            </a:r>
          </a:p>
          <a:p>
            <a:pPr marL="742950" lvl="1" indent="-285750">
              <a:spcAft>
                <a:spcPts val="540"/>
              </a:spcAft>
              <a:buFont typeface="Wingdings" panose="05000000000000000000" pitchFamily="2" charset="2"/>
              <a:buChar char="q"/>
            </a:pPr>
            <a:r>
              <a:rPr lang="es-ES" sz="1600" dirty="0"/>
              <a:t>kWh/Pernocta </a:t>
            </a:r>
          </a:p>
          <a:p>
            <a:pPr marL="742950" lvl="1" indent="-285750">
              <a:spcAft>
                <a:spcPts val="540"/>
              </a:spcAft>
              <a:buFont typeface="Wingdings" panose="05000000000000000000" pitchFamily="2" charset="2"/>
              <a:buChar char="q"/>
            </a:pPr>
            <a:r>
              <a:rPr lang="es-ES" sz="1600" dirty="0"/>
              <a:t>kWh/m2</a:t>
            </a:r>
            <a:endParaRPr lang="es-ES" sz="1620" dirty="0">
              <a:solidFill>
                <a:srgbClr val="000038"/>
              </a:solidFill>
              <a:latin typeface="+mj-lt"/>
            </a:endParaRPr>
          </a:p>
        </p:txBody>
      </p:sp>
      <p:sp>
        <p:nvSpPr>
          <p:cNvPr id="7" name="Título 6">
            <a:extLst>
              <a:ext uri="{FF2B5EF4-FFF2-40B4-BE49-F238E27FC236}">
                <a16:creationId xmlns:a16="http://schemas.microsoft.com/office/drawing/2014/main" id="{AB79BE6D-CFFF-AF2B-C66C-0A9C29446E38}"/>
              </a:ext>
            </a:extLst>
          </p:cNvPr>
          <p:cNvSpPr txBox="1">
            <a:spLocks/>
          </p:cNvSpPr>
          <p:nvPr/>
        </p:nvSpPr>
        <p:spPr>
          <a:xfrm>
            <a:off x="769562" y="161028"/>
            <a:ext cx="9491472" cy="732155"/>
          </a:xfrm>
          <a:prstGeom prst="rect">
            <a:avLst/>
          </a:prstGeom>
        </p:spPr>
        <p:txBody>
          <a:bodyPr vert="horz" lIns="82296" tIns="41148" rIns="82296" bIns="4114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ES" sz="2400" b="1" spc="-5" dirty="0">
                <a:solidFill>
                  <a:srgbClr val="154097"/>
                </a:solidFill>
                <a:latin typeface="Montserrat" panose="020B0604020202020204" charset="0"/>
                <a:cs typeface="+mn-cs"/>
              </a:rPr>
              <a:t>5- Medidas para reducir el consumo energético </a:t>
            </a:r>
            <a:r>
              <a:rPr lang="es-ES" sz="2400" b="1" dirty="0"/>
              <a:t>- </a:t>
            </a:r>
            <a:r>
              <a:rPr lang="es-ES" sz="2400" b="1" dirty="0">
                <a:solidFill>
                  <a:srgbClr val="FF0000"/>
                </a:solidFill>
              </a:rPr>
              <a:t>Alcance 1</a:t>
            </a:r>
          </a:p>
        </p:txBody>
      </p:sp>
      <p:sp>
        <p:nvSpPr>
          <p:cNvPr id="10" name="Marcador de número de diapositiva 9">
            <a:extLst>
              <a:ext uri="{FF2B5EF4-FFF2-40B4-BE49-F238E27FC236}">
                <a16:creationId xmlns:a16="http://schemas.microsoft.com/office/drawing/2014/main" id="{64A9C717-BB06-0463-9CD4-68D19EBC078D}"/>
              </a:ext>
            </a:extLst>
          </p:cNvPr>
          <p:cNvSpPr>
            <a:spLocks noGrp="1"/>
          </p:cNvSpPr>
          <p:nvPr>
            <p:ph type="sldNum" sz="quarter" idx="12"/>
          </p:nvPr>
        </p:nvSpPr>
        <p:spPr/>
        <p:txBody>
          <a:bodyPr/>
          <a:lstStyle/>
          <a:p>
            <a:fld id="{07CA9C71-7BAC-493D-8FE0-9A42846E5156}" type="slidenum">
              <a:rPr lang="es-ES" smtClean="0"/>
              <a:t>45</a:t>
            </a:fld>
            <a:endParaRPr lang="es-ES"/>
          </a:p>
        </p:txBody>
      </p:sp>
      <p:pic>
        <p:nvPicPr>
          <p:cNvPr id="11" name="Imagen 10">
            <a:extLst>
              <a:ext uri="{FF2B5EF4-FFF2-40B4-BE49-F238E27FC236}">
                <a16:creationId xmlns:a16="http://schemas.microsoft.com/office/drawing/2014/main" id="{212FC3F7-65F8-9DBF-B4AE-34102683E5C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98813" y="6277530"/>
            <a:ext cx="1500461" cy="443945"/>
          </a:xfrm>
          <a:prstGeom prst="rect">
            <a:avLst/>
          </a:prstGeom>
          <a:noFill/>
          <a:ln>
            <a:noFill/>
          </a:ln>
          <a:effectLst/>
        </p:spPr>
      </p:pic>
    </p:spTree>
    <p:extLst>
      <p:ext uri="{BB962C8B-B14F-4D97-AF65-F5344CB8AC3E}">
        <p14:creationId xmlns:p14="http://schemas.microsoft.com/office/powerpoint/2010/main" val="20261321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Carattere, logo, simbolo, Elementi grafici&#10;&#10;Descrizione generata automaticamente">
            <a:extLst>
              <a:ext uri="{FF2B5EF4-FFF2-40B4-BE49-F238E27FC236}">
                <a16:creationId xmlns:a16="http://schemas.microsoft.com/office/drawing/2014/main" id="{4BDE00BB-B406-C248-96A0-EE3FB4E4CD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08572" y="35085"/>
            <a:ext cx="1213866" cy="1213866"/>
          </a:xfrm>
          <a:prstGeom prst="rect">
            <a:avLst/>
          </a:prstGeom>
        </p:spPr>
      </p:pic>
      <p:sp>
        <p:nvSpPr>
          <p:cNvPr id="3" name="Rectangle 2">
            <a:extLst>
              <a:ext uri="{FF2B5EF4-FFF2-40B4-BE49-F238E27FC236}">
                <a16:creationId xmlns:a16="http://schemas.microsoft.com/office/drawing/2014/main" id="{B62C6507-D6FE-9EAF-0547-8E92F5573FC1}"/>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6" name="Rectangle 3">
            <a:extLst>
              <a:ext uri="{FF2B5EF4-FFF2-40B4-BE49-F238E27FC236}">
                <a16:creationId xmlns:a16="http://schemas.microsoft.com/office/drawing/2014/main" id="{908D8E17-09F2-7078-80FB-DF428732B874}"/>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8" name="Rectangle 4">
            <a:extLst>
              <a:ext uri="{FF2B5EF4-FFF2-40B4-BE49-F238E27FC236}">
                <a16:creationId xmlns:a16="http://schemas.microsoft.com/office/drawing/2014/main" id="{43F9390E-36DC-61D6-9208-3F4AEA2A8FD3}"/>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12" name="CuadroTexto 11">
            <a:extLst>
              <a:ext uri="{FF2B5EF4-FFF2-40B4-BE49-F238E27FC236}">
                <a16:creationId xmlns:a16="http://schemas.microsoft.com/office/drawing/2014/main" id="{1F439A4F-0C56-A316-7C1D-A4BC91C63F14}"/>
              </a:ext>
            </a:extLst>
          </p:cNvPr>
          <p:cNvSpPr txBox="1"/>
          <p:nvPr/>
        </p:nvSpPr>
        <p:spPr>
          <a:xfrm>
            <a:off x="1744583" y="755258"/>
            <a:ext cx="7727371" cy="424732"/>
          </a:xfrm>
          <a:prstGeom prst="rect">
            <a:avLst/>
          </a:prstGeom>
          <a:noFill/>
        </p:spPr>
        <p:txBody>
          <a:bodyPr wrap="square" rtlCol="0">
            <a:spAutoFit/>
          </a:bodyPr>
          <a:lstStyle>
            <a:defPPr>
              <a:defRPr lang="en-BE"/>
            </a:defPPr>
            <a:lvl1pPr>
              <a:defRPr sz="2400" b="1">
                <a:latin typeface="+mj-lt"/>
              </a:defRPr>
            </a:lvl1pPr>
          </a:lstStyle>
          <a:p>
            <a:pPr algn="ctr"/>
            <a:r>
              <a:rPr lang="es-ES" sz="2160"/>
              <a:t>Instalación de sistemas de monitorización y gestión energética</a:t>
            </a:r>
          </a:p>
        </p:txBody>
      </p:sp>
      <p:sp>
        <p:nvSpPr>
          <p:cNvPr id="2" name="Rectangle 1">
            <a:extLst>
              <a:ext uri="{FF2B5EF4-FFF2-40B4-BE49-F238E27FC236}">
                <a16:creationId xmlns:a16="http://schemas.microsoft.com/office/drawing/2014/main" id="{1AA648ED-E784-EA05-76FD-0B8139925B16}"/>
              </a:ext>
            </a:extLst>
          </p:cNvPr>
          <p:cNvSpPr>
            <a:spLocks noChangeArrowheads="1"/>
          </p:cNvSpPr>
          <p:nvPr/>
        </p:nvSpPr>
        <p:spPr bwMode="auto">
          <a:xfrm>
            <a:off x="923525" y="1328672"/>
            <a:ext cx="10176071" cy="1724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296" tIns="41148" rIns="82296" bIns="41148" numCol="1" anchor="ctr" anchorCtr="0" compatLnSpc="1">
            <a:prstTxWarp prst="textNoShape">
              <a:avLst/>
            </a:prstTxWarp>
            <a:spAutoFit/>
          </a:bodyPr>
          <a:lstStyle/>
          <a:p>
            <a:pPr algn="just">
              <a:lnSpc>
                <a:spcPts val="1440"/>
              </a:lnSpc>
              <a:spcAft>
                <a:spcPts val="540"/>
              </a:spcAft>
            </a:pPr>
            <a:r>
              <a:rPr lang="es-ES" sz="1620" b="1" dirty="0">
                <a:solidFill>
                  <a:srgbClr val="000038"/>
                </a:solidFill>
                <a:latin typeface="+mj-lt"/>
              </a:rPr>
              <a:t>Estos sistemas permiten gestionar en tiempo real los consumos, y detectar desviaciones respecto al consumo estándar o al consumo esperado, pudiéndose fijar alarmas y elaborar informes que permiten corregir desviaciones y generar ahorros energéticos de forma continuada. </a:t>
            </a:r>
          </a:p>
          <a:p>
            <a:pPr algn="just">
              <a:lnSpc>
                <a:spcPts val="1440"/>
              </a:lnSpc>
              <a:spcAft>
                <a:spcPts val="540"/>
              </a:spcAft>
            </a:pPr>
            <a:r>
              <a:rPr lang="es-ES" sz="1620" dirty="0">
                <a:solidFill>
                  <a:srgbClr val="000038"/>
                </a:solidFill>
                <a:latin typeface="+mj-lt"/>
              </a:rPr>
              <a:t> </a:t>
            </a:r>
          </a:p>
          <a:p>
            <a:pPr algn="just">
              <a:lnSpc>
                <a:spcPts val="1440"/>
              </a:lnSpc>
              <a:spcAft>
                <a:spcPts val="540"/>
              </a:spcAft>
            </a:pPr>
            <a:r>
              <a:rPr lang="es-ES" sz="1620" dirty="0">
                <a:solidFill>
                  <a:srgbClr val="000038"/>
                </a:solidFill>
                <a:latin typeface="+mj-lt"/>
              </a:rPr>
              <a:t>También </a:t>
            </a:r>
            <a:r>
              <a:rPr lang="es-ES" sz="1620" b="1" dirty="0">
                <a:solidFill>
                  <a:srgbClr val="000038"/>
                </a:solidFill>
                <a:latin typeface="+mj-lt"/>
              </a:rPr>
              <a:t>permiten realizar el seguimiento de la eficiencia de los equipos de mayor consumo</a:t>
            </a:r>
            <a:r>
              <a:rPr lang="es-ES" sz="1620" dirty="0">
                <a:solidFill>
                  <a:srgbClr val="000038"/>
                </a:solidFill>
                <a:latin typeface="+mj-lt"/>
              </a:rPr>
              <a:t>, de manera que se detectan situaciones anómalas o necesidades de reparación. Igualmente, </a:t>
            </a:r>
            <a:r>
              <a:rPr lang="es-ES" sz="1620" b="1" dirty="0">
                <a:solidFill>
                  <a:srgbClr val="000038"/>
                </a:solidFill>
                <a:latin typeface="+mj-lt"/>
              </a:rPr>
              <a:t>permiten conectar y desconectar cargas de forma remota para no exceder los límites de potencia contratados</a:t>
            </a:r>
            <a:r>
              <a:rPr lang="es-ES" sz="1620" dirty="0">
                <a:solidFill>
                  <a:srgbClr val="000038"/>
                </a:solidFill>
                <a:latin typeface="+mj-lt"/>
              </a:rPr>
              <a:t>, o para solucionar necesidades puntuales.</a:t>
            </a:r>
          </a:p>
          <a:p>
            <a:pPr>
              <a:lnSpc>
                <a:spcPts val="1440"/>
              </a:lnSpc>
              <a:spcAft>
                <a:spcPts val="540"/>
              </a:spcAft>
            </a:pPr>
            <a:r>
              <a:rPr lang="es-ES" sz="1620" dirty="0">
                <a:solidFill>
                  <a:srgbClr val="000038"/>
                </a:solidFill>
                <a:latin typeface="+mj-lt"/>
              </a:rPr>
              <a:t> </a:t>
            </a:r>
          </a:p>
        </p:txBody>
      </p:sp>
      <p:pic>
        <p:nvPicPr>
          <p:cNvPr id="13" name="Imagen 12">
            <a:extLst>
              <a:ext uri="{FF2B5EF4-FFF2-40B4-BE49-F238E27FC236}">
                <a16:creationId xmlns:a16="http://schemas.microsoft.com/office/drawing/2014/main" id="{4AAE99DD-BAA2-C02E-255F-1A0CC3F2D6D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37282" y="3063879"/>
            <a:ext cx="5486400" cy="3086100"/>
          </a:xfrm>
          <a:prstGeom prst="rect">
            <a:avLst/>
          </a:prstGeom>
        </p:spPr>
      </p:pic>
      <p:sp>
        <p:nvSpPr>
          <p:cNvPr id="15" name="CuadroTexto 14">
            <a:extLst>
              <a:ext uri="{FF2B5EF4-FFF2-40B4-BE49-F238E27FC236}">
                <a16:creationId xmlns:a16="http://schemas.microsoft.com/office/drawing/2014/main" id="{79A140A2-C3BA-DFBF-2E33-6E756E83615A}"/>
              </a:ext>
            </a:extLst>
          </p:cNvPr>
          <p:cNvSpPr txBox="1"/>
          <p:nvPr/>
        </p:nvSpPr>
        <p:spPr>
          <a:xfrm>
            <a:off x="1092404" y="2873378"/>
            <a:ext cx="4689671" cy="3872342"/>
          </a:xfrm>
          <a:prstGeom prst="rect">
            <a:avLst/>
          </a:prstGeom>
          <a:noFill/>
        </p:spPr>
        <p:txBody>
          <a:bodyPr wrap="square">
            <a:spAutoFit/>
          </a:bodyPr>
          <a:lstStyle/>
          <a:p>
            <a:pPr algn="just">
              <a:lnSpc>
                <a:spcPts val="1440"/>
              </a:lnSpc>
              <a:spcAft>
                <a:spcPts val="540"/>
              </a:spcAft>
            </a:pPr>
            <a:endParaRPr lang="es-ES" sz="1620" dirty="0">
              <a:solidFill>
                <a:srgbClr val="000038"/>
              </a:solidFill>
              <a:latin typeface="+mj-lt"/>
            </a:endParaRPr>
          </a:p>
          <a:p>
            <a:pPr algn="just">
              <a:lnSpc>
                <a:spcPts val="1440"/>
              </a:lnSpc>
              <a:spcAft>
                <a:spcPts val="540"/>
              </a:spcAft>
            </a:pPr>
            <a:r>
              <a:rPr lang="es-ES" sz="1620" dirty="0">
                <a:solidFill>
                  <a:srgbClr val="000038"/>
                </a:solidFill>
                <a:latin typeface="+mj-lt"/>
              </a:rPr>
              <a:t>Estos sistemas se presentan en diferente formato: sistema propietario, </a:t>
            </a:r>
            <a:r>
              <a:rPr lang="es-ES" sz="1620" b="1" dirty="0">
                <a:solidFill>
                  <a:srgbClr val="000038"/>
                </a:solidFill>
                <a:latin typeface="+mj-lt"/>
              </a:rPr>
              <a:t>pago por uso, sólo extracción de datos, plataformas en la nube</a:t>
            </a:r>
            <a:r>
              <a:rPr lang="es-ES" sz="1620" dirty="0">
                <a:solidFill>
                  <a:srgbClr val="000038"/>
                </a:solidFill>
                <a:latin typeface="+mj-lt"/>
              </a:rPr>
              <a:t>, </a:t>
            </a:r>
            <a:r>
              <a:rPr lang="es-ES" sz="1620" dirty="0" err="1">
                <a:solidFill>
                  <a:srgbClr val="000038"/>
                </a:solidFill>
                <a:latin typeface="+mj-lt"/>
              </a:rPr>
              <a:t>etc</a:t>
            </a:r>
            <a:r>
              <a:rPr lang="es-ES" sz="1620" dirty="0">
                <a:solidFill>
                  <a:srgbClr val="000038"/>
                </a:solidFill>
                <a:latin typeface="+mj-lt"/>
              </a:rPr>
              <a:t>, y con diferentes niveles de complejidad. </a:t>
            </a:r>
          </a:p>
          <a:p>
            <a:pPr>
              <a:lnSpc>
                <a:spcPts val="1440"/>
              </a:lnSpc>
              <a:spcAft>
                <a:spcPts val="540"/>
              </a:spcAft>
            </a:pPr>
            <a:endParaRPr lang="es-ES" sz="1620" dirty="0">
              <a:solidFill>
                <a:srgbClr val="000038"/>
              </a:solidFill>
              <a:latin typeface="+mj-lt"/>
            </a:endParaRPr>
          </a:p>
          <a:p>
            <a:pPr>
              <a:lnSpc>
                <a:spcPts val="1440"/>
              </a:lnSpc>
              <a:spcAft>
                <a:spcPts val="540"/>
              </a:spcAft>
            </a:pPr>
            <a:r>
              <a:rPr lang="es-ES" sz="1620" dirty="0">
                <a:solidFill>
                  <a:srgbClr val="000038"/>
                </a:solidFill>
                <a:latin typeface="+mj-lt"/>
              </a:rPr>
              <a:t>Algunas referencias son:</a:t>
            </a:r>
          </a:p>
          <a:p>
            <a:pPr>
              <a:lnSpc>
                <a:spcPts val="1440"/>
              </a:lnSpc>
              <a:spcAft>
                <a:spcPts val="540"/>
              </a:spcAft>
            </a:pPr>
            <a:r>
              <a:rPr lang="es-ES" sz="1620" dirty="0">
                <a:solidFill>
                  <a:srgbClr val="000038"/>
                </a:solidFill>
                <a:latin typeface="+mj-lt"/>
                <a:hlinkClick r:id="rId5">
                  <a:extLst>
                    <a:ext uri="{A12FA001-AC4F-418D-AE19-62706E023703}">
                      <ahyp:hlinkClr xmlns:ahyp="http://schemas.microsoft.com/office/drawing/2018/hyperlinkcolor" val="tx"/>
                    </a:ext>
                  </a:extLst>
                </a:hlinkClick>
              </a:rPr>
              <a:t>https://www.satel-iberia.com/aplicaciones/monitorizacion-de-consumos/</a:t>
            </a:r>
            <a:endParaRPr lang="es-ES" sz="1620" dirty="0">
              <a:solidFill>
                <a:srgbClr val="000038"/>
              </a:solidFill>
              <a:latin typeface="+mj-lt"/>
            </a:endParaRPr>
          </a:p>
          <a:p>
            <a:pPr>
              <a:lnSpc>
                <a:spcPts val="1440"/>
              </a:lnSpc>
              <a:spcAft>
                <a:spcPts val="540"/>
              </a:spcAft>
            </a:pPr>
            <a:r>
              <a:rPr lang="es-ES" sz="1620" dirty="0">
                <a:solidFill>
                  <a:srgbClr val="000038"/>
                </a:solidFill>
                <a:latin typeface="+mj-lt"/>
                <a:hlinkClick r:id="rId6">
                  <a:extLst>
                    <a:ext uri="{A12FA001-AC4F-418D-AE19-62706E023703}">
                      <ahyp:hlinkClr xmlns:ahyp="http://schemas.microsoft.com/office/drawing/2018/hyperlinkcolor" val="tx"/>
                    </a:ext>
                  </a:extLst>
                </a:hlinkClick>
              </a:rPr>
              <a:t>https://seinon.org/asesoramiento-energetico/</a:t>
            </a:r>
            <a:endParaRPr lang="es-ES" sz="1620" dirty="0">
              <a:solidFill>
                <a:srgbClr val="000038"/>
              </a:solidFill>
              <a:latin typeface="+mj-lt"/>
            </a:endParaRPr>
          </a:p>
          <a:p>
            <a:pPr>
              <a:lnSpc>
                <a:spcPts val="1440"/>
              </a:lnSpc>
              <a:spcAft>
                <a:spcPts val="540"/>
              </a:spcAft>
            </a:pPr>
            <a:r>
              <a:rPr lang="es-ES" sz="1620" dirty="0">
                <a:solidFill>
                  <a:srgbClr val="000038"/>
                </a:solidFill>
                <a:latin typeface="+mj-lt"/>
                <a:hlinkClick r:id="rId7">
                  <a:extLst>
                    <a:ext uri="{A12FA001-AC4F-418D-AE19-62706E023703}">
                      <ahyp:hlinkClr xmlns:ahyp="http://schemas.microsoft.com/office/drawing/2018/hyperlinkcolor" val="tx"/>
                    </a:ext>
                  </a:extLst>
                </a:hlinkClick>
              </a:rPr>
              <a:t>https://www.enerlike.com/enerlike-control-solucion-energetica/</a:t>
            </a:r>
            <a:endParaRPr lang="es-ES" sz="1620" dirty="0">
              <a:solidFill>
                <a:srgbClr val="000038"/>
              </a:solidFill>
              <a:latin typeface="+mj-lt"/>
            </a:endParaRPr>
          </a:p>
          <a:p>
            <a:pPr algn="just"/>
            <a:r>
              <a:rPr lang="es-ES" sz="1620" b="1" dirty="0">
                <a:solidFill>
                  <a:srgbClr val="000038"/>
                </a:solidFill>
                <a:latin typeface="+mj-lt"/>
              </a:rPr>
              <a:t>Dependiendo de la plataforma seleccionada la inversión inicial puede variar mucho, así como el plazo de amortización</a:t>
            </a:r>
            <a:r>
              <a:rPr lang="es-ES" sz="1620" dirty="0">
                <a:solidFill>
                  <a:srgbClr val="000038"/>
                </a:solidFill>
                <a:latin typeface="+mj-lt"/>
              </a:rPr>
              <a:t>, que puede ser rápido en algunos casos</a:t>
            </a:r>
          </a:p>
        </p:txBody>
      </p:sp>
      <p:sp>
        <p:nvSpPr>
          <p:cNvPr id="16" name="CuadroTexto 15">
            <a:extLst>
              <a:ext uri="{FF2B5EF4-FFF2-40B4-BE49-F238E27FC236}">
                <a16:creationId xmlns:a16="http://schemas.microsoft.com/office/drawing/2014/main" id="{47C77B8B-18A8-EA63-8EF7-FE271461DB1D}"/>
              </a:ext>
            </a:extLst>
          </p:cNvPr>
          <p:cNvSpPr txBox="1"/>
          <p:nvPr/>
        </p:nvSpPr>
        <p:spPr>
          <a:xfrm>
            <a:off x="6156346" y="6149979"/>
            <a:ext cx="4052226" cy="424732"/>
          </a:xfrm>
          <a:prstGeom prst="rect">
            <a:avLst/>
          </a:prstGeom>
          <a:noFill/>
        </p:spPr>
        <p:txBody>
          <a:bodyPr wrap="square" rtlCol="0">
            <a:spAutoFit/>
          </a:bodyPr>
          <a:lstStyle/>
          <a:p>
            <a:pPr algn="ctr"/>
            <a:r>
              <a:rPr lang="es-ES" sz="1080"/>
              <a:t>Fuente: https://www.enerlike.com/enerlike-control-solucion-energetica/</a:t>
            </a:r>
          </a:p>
        </p:txBody>
      </p:sp>
      <p:sp>
        <p:nvSpPr>
          <p:cNvPr id="9" name="Título 6">
            <a:extLst>
              <a:ext uri="{FF2B5EF4-FFF2-40B4-BE49-F238E27FC236}">
                <a16:creationId xmlns:a16="http://schemas.microsoft.com/office/drawing/2014/main" id="{71C18337-40EE-95FB-0315-ED38D5A30097}"/>
              </a:ext>
            </a:extLst>
          </p:cNvPr>
          <p:cNvSpPr txBox="1">
            <a:spLocks/>
          </p:cNvSpPr>
          <p:nvPr/>
        </p:nvSpPr>
        <p:spPr>
          <a:xfrm>
            <a:off x="1346276" y="129642"/>
            <a:ext cx="8749607" cy="732155"/>
          </a:xfrm>
          <a:prstGeom prst="rect">
            <a:avLst/>
          </a:prstGeom>
        </p:spPr>
        <p:txBody>
          <a:bodyPr vert="horz" lIns="82296" tIns="41148" rIns="82296" bIns="41148"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ES" sz="2880" b="1"/>
              <a:t>5- Medidas para reducir el consumo energético - </a:t>
            </a:r>
            <a:r>
              <a:rPr lang="es-ES" sz="2880" b="1">
                <a:solidFill>
                  <a:srgbClr val="FF0000"/>
                </a:solidFill>
              </a:rPr>
              <a:t>Alcance 1</a:t>
            </a:r>
          </a:p>
        </p:txBody>
      </p:sp>
      <p:sp>
        <p:nvSpPr>
          <p:cNvPr id="10" name="Marcador de número de diapositiva 9">
            <a:extLst>
              <a:ext uri="{FF2B5EF4-FFF2-40B4-BE49-F238E27FC236}">
                <a16:creationId xmlns:a16="http://schemas.microsoft.com/office/drawing/2014/main" id="{2DE9B4F9-FE3A-7080-20A3-6B9FE4C4BC63}"/>
              </a:ext>
            </a:extLst>
          </p:cNvPr>
          <p:cNvSpPr>
            <a:spLocks noGrp="1"/>
          </p:cNvSpPr>
          <p:nvPr>
            <p:ph type="sldNum" sz="quarter" idx="12"/>
          </p:nvPr>
        </p:nvSpPr>
        <p:spPr/>
        <p:txBody>
          <a:bodyPr/>
          <a:lstStyle/>
          <a:p>
            <a:fld id="{07CA9C71-7BAC-493D-8FE0-9A42846E5156}" type="slidenum">
              <a:rPr lang="es-ES" smtClean="0"/>
              <a:t>46</a:t>
            </a:fld>
            <a:endParaRPr lang="es-ES"/>
          </a:p>
        </p:txBody>
      </p:sp>
      <p:pic>
        <p:nvPicPr>
          <p:cNvPr id="11" name="Imagen 10">
            <a:extLst>
              <a:ext uri="{FF2B5EF4-FFF2-40B4-BE49-F238E27FC236}">
                <a16:creationId xmlns:a16="http://schemas.microsoft.com/office/drawing/2014/main" id="{0376B13E-5622-DB91-E86F-B90F5ECACBC5}"/>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398813" y="6277530"/>
            <a:ext cx="1500461" cy="443945"/>
          </a:xfrm>
          <a:prstGeom prst="rect">
            <a:avLst/>
          </a:prstGeom>
          <a:noFill/>
          <a:ln>
            <a:noFill/>
          </a:ln>
          <a:effectLst/>
        </p:spPr>
      </p:pic>
    </p:spTree>
    <p:extLst>
      <p:ext uri="{BB962C8B-B14F-4D97-AF65-F5344CB8AC3E}">
        <p14:creationId xmlns:p14="http://schemas.microsoft.com/office/powerpoint/2010/main" val="34160231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Carattere, logo, simbolo, Elementi grafici&#10;&#10;Descrizione generata automaticamente">
            <a:extLst>
              <a:ext uri="{FF2B5EF4-FFF2-40B4-BE49-F238E27FC236}">
                <a16:creationId xmlns:a16="http://schemas.microsoft.com/office/drawing/2014/main" id="{4BDE00BB-B406-C248-96A0-EE3FB4E4CD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08572" y="35085"/>
            <a:ext cx="1213866" cy="1213866"/>
          </a:xfrm>
          <a:prstGeom prst="rect">
            <a:avLst/>
          </a:prstGeom>
        </p:spPr>
      </p:pic>
      <p:sp>
        <p:nvSpPr>
          <p:cNvPr id="3" name="Rectangle 2">
            <a:extLst>
              <a:ext uri="{FF2B5EF4-FFF2-40B4-BE49-F238E27FC236}">
                <a16:creationId xmlns:a16="http://schemas.microsoft.com/office/drawing/2014/main" id="{B62C6507-D6FE-9EAF-0547-8E92F5573FC1}"/>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6" name="Rectangle 3">
            <a:extLst>
              <a:ext uri="{FF2B5EF4-FFF2-40B4-BE49-F238E27FC236}">
                <a16:creationId xmlns:a16="http://schemas.microsoft.com/office/drawing/2014/main" id="{908D8E17-09F2-7078-80FB-DF428732B874}"/>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8" name="Rectangle 4">
            <a:extLst>
              <a:ext uri="{FF2B5EF4-FFF2-40B4-BE49-F238E27FC236}">
                <a16:creationId xmlns:a16="http://schemas.microsoft.com/office/drawing/2014/main" id="{43F9390E-36DC-61D6-9208-3F4AEA2A8FD3}"/>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12" name="CuadroTexto 11">
            <a:extLst>
              <a:ext uri="{FF2B5EF4-FFF2-40B4-BE49-F238E27FC236}">
                <a16:creationId xmlns:a16="http://schemas.microsoft.com/office/drawing/2014/main" id="{1F439A4F-0C56-A316-7C1D-A4BC91C63F14}"/>
              </a:ext>
            </a:extLst>
          </p:cNvPr>
          <p:cNvSpPr txBox="1"/>
          <p:nvPr/>
        </p:nvSpPr>
        <p:spPr>
          <a:xfrm>
            <a:off x="2235808" y="895785"/>
            <a:ext cx="7720385" cy="757130"/>
          </a:xfrm>
          <a:prstGeom prst="rect">
            <a:avLst/>
          </a:prstGeom>
          <a:noFill/>
        </p:spPr>
        <p:txBody>
          <a:bodyPr wrap="square" rtlCol="0">
            <a:spAutoFit/>
          </a:bodyPr>
          <a:lstStyle>
            <a:defPPr>
              <a:defRPr lang="en-BE"/>
            </a:defPPr>
            <a:lvl1pPr>
              <a:defRPr sz="2400" b="1">
                <a:latin typeface="+mj-lt"/>
              </a:defRPr>
            </a:lvl1pPr>
          </a:lstStyle>
          <a:p>
            <a:pPr algn="ctr"/>
            <a:r>
              <a:rPr lang="es-ES" sz="2160"/>
              <a:t>Equipamiento (cocinas, lavanderías, otros equipos): sistemas de bombeo eficientes</a:t>
            </a:r>
          </a:p>
        </p:txBody>
      </p:sp>
      <p:sp>
        <p:nvSpPr>
          <p:cNvPr id="2" name="Rectangle 1">
            <a:extLst>
              <a:ext uri="{FF2B5EF4-FFF2-40B4-BE49-F238E27FC236}">
                <a16:creationId xmlns:a16="http://schemas.microsoft.com/office/drawing/2014/main" id="{1AA648ED-E784-EA05-76FD-0B8139925B16}"/>
              </a:ext>
            </a:extLst>
          </p:cNvPr>
          <p:cNvSpPr>
            <a:spLocks noChangeArrowheads="1"/>
          </p:cNvSpPr>
          <p:nvPr/>
        </p:nvSpPr>
        <p:spPr bwMode="auto">
          <a:xfrm>
            <a:off x="1220224" y="1650118"/>
            <a:ext cx="10156346" cy="2326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296" tIns="41148" rIns="82296" bIns="41148" numCol="1" anchor="ctr" anchorCtr="0" compatLnSpc="1">
            <a:prstTxWarp prst="textNoShape">
              <a:avLst/>
            </a:prstTxWarp>
            <a:spAutoFit/>
          </a:bodyPr>
          <a:lstStyle/>
          <a:p>
            <a:pPr algn="just"/>
            <a:r>
              <a:rPr lang="es-ES" sz="1620" dirty="0">
                <a:latin typeface="+mj-lt"/>
              </a:rPr>
              <a:t>Los </a:t>
            </a:r>
            <a:r>
              <a:rPr lang="es-ES" sz="1620" b="1" dirty="0">
                <a:latin typeface="+mj-lt"/>
              </a:rPr>
              <a:t>sistemas de bombeo utilizados con diferentes fines (ACS, refrigeración, calefacción, aguas residuales, </a:t>
            </a:r>
            <a:r>
              <a:rPr lang="es-ES" sz="1620" b="1" dirty="0" err="1">
                <a:latin typeface="+mj-lt"/>
              </a:rPr>
              <a:t>etc</a:t>
            </a:r>
            <a:r>
              <a:rPr lang="es-ES" sz="1620" b="1" dirty="0">
                <a:latin typeface="+mj-lt"/>
              </a:rPr>
              <a:t>) suponen un consumo elevado en cualquier instalación hotelera</a:t>
            </a:r>
            <a:r>
              <a:rPr lang="es-ES" sz="1620" dirty="0">
                <a:latin typeface="+mj-lt"/>
              </a:rPr>
              <a:t>.</a:t>
            </a:r>
          </a:p>
          <a:p>
            <a:pPr algn="just"/>
            <a:endParaRPr lang="es-ES" sz="1620" dirty="0">
              <a:latin typeface="+mj-lt"/>
            </a:endParaRPr>
          </a:p>
          <a:p>
            <a:pPr algn="just"/>
            <a:r>
              <a:rPr lang="es-ES" sz="1620" b="1" dirty="0">
                <a:latin typeface="+mj-lt"/>
              </a:rPr>
              <a:t>Los equipos de bombeo eficientes pueden ahorrar una buena parte de esa energía</a:t>
            </a:r>
            <a:r>
              <a:rPr lang="es-ES" sz="1620" dirty="0">
                <a:latin typeface="+mj-lt"/>
              </a:rPr>
              <a:t>. Se debe utilizar motores eléctricos de alta eficiencia y variadores de frecuencia para ajustar la potencia entregada por el motor a la carga real a transportar.</a:t>
            </a:r>
          </a:p>
          <a:p>
            <a:pPr algn="just"/>
            <a:endParaRPr lang="es-ES" sz="1620" dirty="0">
              <a:latin typeface="+mj-lt"/>
            </a:endParaRPr>
          </a:p>
          <a:p>
            <a:pPr algn="just"/>
            <a:r>
              <a:rPr lang="es-ES" sz="1620" dirty="0">
                <a:latin typeface="+mj-lt"/>
              </a:rPr>
              <a:t>Salvo bombas con elevada potencia y antiguas, en las que cabe el reemplazo, </a:t>
            </a:r>
            <a:r>
              <a:rPr lang="es-ES" sz="1620" b="1" dirty="0">
                <a:latin typeface="+mj-lt"/>
              </a:rPr>
              <a:t>lo habitual es cambiar estos equipos en su renovación. Sin embargo, se debe evaluar cada caso.</a:t>
            </a:r>
          </a:p>
        </p:txBody>
      </p:sp>
      <p:graphicFrame>
        <p:nvGraphicFramePr>
          <p:cNvPr id="13" name="Tabla 12">
            <a:extLst>
              <a:ext uri="{FF2B5EF4-FFF2-40B4-BE49-F238E27FC236}">
                <a16:creationId xmlns:a16="http://schemas.microsoft.com/office/drawing/2014/main" id="{072ED35A-3AB8-7DE8-4B92-C33D5FCEC4CD}"/>
              </a:ext>
            </a:extLst>
          </p:cNvPr>
          <p:cNvGraphicFramePr>
            <a:graphicFrameLocks noGrp="1"/>
          </p:cNvGraphicFramePr>
          <p:nvPr/>
        </p:nvGraphicFramePr>
        <p:xfrm>
          <a:off x="1363978" y="4219299"/>
          <a:ext cx="9464048" cy="1165863"/>
        </p:xfrm>
        <a:graphic>
          <a:graphicData uri="http://schemas.openxmlformats.org/drawingml/2006/table">
            <a:tbl>
              <a:tblPr firstRow="1" firstCol="1" bandRow="1"/>
              <a:tblGrid>
                <a:gridCol w="1481063">
                  <a:extLst>
                    <a:ext uri="{9D8B030D-6E8A-4147-A177-3AD203B41FA5}">
                      <a16:colId xmlns:a16="http://schemas.microsoft.com/office/drawing/2014/main" val="2914330834"/>
                    </a:ext>
                  </a:extLst>
                </a:gridCol>
                <a:gridCol w="532199">
                  <a:extLst>
                    <a:ext uri="{9D8B030D-6E8A-4147-A177-3AD203B41FA5}">
                      <a16:colId xmlns:a16="http://schemas.microsoft.com/office/drawing/2014/main" val="2968674280"/>
                    </a:ext>
                  </a:extLst>
                </a:gridCol>
                <a:gridCol w="532199">
                  <a:extLst>
                    <a:ext uri="{9D8B030D-6E8A-4147-A177-3AD203B41FA5}">
                      <a16:colId xmlns:a16="http://schemas.microsoft.com/office/drawing/2014/main" val="2897682817"/>
                    </a:ext>
                  </a:extLst>
                </a:gridCol>
                <a:gridCol w="532199">
                  <a:extLst>
                    <a:ext uri="{9D8B030D-6E8A-4147-A177-3AD203B41FA5}">
                      <a16:colId xmlns:a16="http://schemas.microsoft.com/office/drawing/2014/main" val="2191893347"/>
                    </a:ext>
                  </a:extLst>
                </a:gridCol>
                <a:gridCol w="532199">
                  <a:extLst>
                    <a:ext uri="{9D8B030D-6E8A-4147-A177-3AD203B41FA5}">
                      <a16:colId xmlns:a16="http://schemas.microsoft.com/office/drawing/2014/main" val="1967544904"/>
                    </a:ext>
                  </a:extLst>
                </a:gridCol>
                <a:gridCol w="532199">
                  <a:extLst>
                    <a:ext uri="{9D8B030D-6E8A-4147-A177-3AD203B41FA5}">
                      <a16:colId xmlns:a16="http://schemas.microsoft.com/office/drawing/2014/main" val="214261129"/>
                    </a:ext>
                  </a:extLst>
                </a:gridCol>
                <a:gridCol w="532199">
                  <a:extLst>
                    <a:ext uri="{9D8B030D-6E8A-4147-A177-3AD203B41FA5}">
                      <a16:colId xmlns:a16="http://schemas.microsoft.com/office/drawing/2014/main" val="1074983302"/>
                    </a:ext>
                  </a:extLst>
                </a:gridCol>
                <a:gridCol w="532199">
                  <a:extLst>
                    <a:ext uri="{9D8B030D-6E8A-4147-A177-3AD203B41FA5}">
                      <a16:colId xmlns:a16="http://schemas.microsoft.com/office/drawing/2014/main" val="2398983170"/>
                    </a:ext>
                  </a:extLst>
                </a:gridCol>
                <a:gridCol w="532199">
                  <a:extLst>
                    <a:ext uri="{9D8B030D-6E8A-4147-A177-3AD203B41FA5}">
                      <a16:colId xmlns:a16="http://schemas.microsoft.com/office/drawing/2014/main" val="4136512861"/>
                    </a:ext>
                  </a:extLst>
                </a:gridCol>
                <a:gridCol w="532199">
                  <a:extLst>
                    <a:ext uri="{9D8B030D-6E8A-4147-A177-3AD203B41FA5}">
                      <a16:colId xmlns:a16="http://schemas.microsoft.com/office/drawing/2014/main" val="938457188"/>
                    </a:ext>
                  </a:extLst>
                </a:gridCol>
                <a:gridCol w="532199">
                  <a:extLst>
                    <a:ext uri="{9D8B030D-6E8A-4147-A177-3AD203B41FA5}">
                      <a16:colId xmlns:a16="http://schemas.microsoft.com/office/drawing/2014/main" val="1937556493"/>
                    </a:ext>
                  </a:extLst>
                </a:gridCol>
                <a:gridCol w="532199">
                  <a:extLst>
                    <a:ext uri="{9D8B030D-6E8A-4147-A177-3AD203B41FA5}">
                      <a16:colId xmlns:a16="http://schemas.microsoft.com/office/drawing/2014/main" val="3874197700"/>
                    </a:ext>
                  </a:extLst>
                </a:gridCol>
                <a:gridCol w="532199">
                  <a:extLst>
                    <a:ext uri="{9D8B030D-6E8A-4147-A177-3AD203B41FA5}">
                      <a16:colId xmlns:a16="http://schemas.microsoft.com/office/drawing/2014/main" val="1876394807"/>
                    </a:ext>
                  </a:extLst>
                </a:gridCol>
                <a:gridCol w="532199">
                  <a:extLst>
                    <a:ext uri="{9D8B030D-6E8A-4147-A177-3AD203B41FA5}">
                      <a16:colId xmlns:a16="http://schemas.microsoft.com/office/drawing/2014/main" val="2499533408"/>
                    </a:ext>
                  </a:extLst>
                </a:gridCol>
                <a:gridCol w="532199">
                  <a:extLst>
                    <a:ext uri="{9D8B030D-6E8A-4147-A177-3AD203B41FA5}">
                      <a16:colId xmlns:a16="http://schemas.microsoft.com/office/drawing/2014/main" val="2268979781"/>
                    </a:ext>
                  </a:extLst>
                </a:gridCol>
                <a:gridCol w="532199">
                  <a:extLst>
                    <a:ext uri="{9D8B030D-6E8A-4147-A177-3AD203B41FA5}">
                      <a16:colId xmlns:a16="http://schemas.microsoft.com/office/drawing/2014/main" val="266235068"/>
                    </a:ext>
                  </a:extLst>
                </a:gridCol>
              </a:tblGrid>
              <a:tr h="180023">
                <a:tc>
                  <a:txBody>
                    <a:bodyPr/>
                    <a:lstStyle/>
                    <a:p>
                      <a:pPr algn="just">
                        <a:spcAft>
                          <a:spcPts val="300"/>
                        </a:spcAft>
                      </a:pPr>
                      <a:r>
                        <a:rPr lang="en-US" sz="1100" b="0">
                          <a:solidFill>
                            <a:srgbClr val="000000"/>
                          </a:solidFill>
                          <a:effectLst/>
                          <a:highlight>
                            <a:srgbClr val="F2F2F2"/>
                          </a:highlight>
                          <a:latin typeface="Arial" panose="020B0604020202020204" pitchFamily="34" charset="0"/>
                          <a:ea typeface="Times New Roman" panose="02020603050405020304" pitchFamily="18" charset="0"/>
                          <a:cs typeface="Arial" panose="020B0604020202020204" pitchFamily="34" charset="0"/>
                        </a:rPr>
                        <a:t>Potencia kW</a:t>
                      </a:r>
                      <a:endParaRPr lang="es-ES" sz="1300" b="1">
                        <a:effectLst/>
                        <a:highlight>
                          <a:srgbClr val="F2F2F2"/>
                        </a:highligh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spcAft>
                          <a:spcPts val="300"/>
                        </a:spcAft>
                      </a:pPr>
                      <a:r>
                        <a:rPr lang="en-US" sz="1100" b="0">
                          <a:solidFill>
                            <a:srgbClr val="000000"/>
                          </a:solidFill>
                          <a:effectLst/>
                          <a:highlight>
                            <a:srgbClr val="F2F2F2"/>
                          </a:highlight>
                          <a:latin typeface="Arial" panose="020B0604020202020204" pitchFamily="34" charset="0"/>
                          <a:ea typeface="Times New Roman" panose="02020603050405020304" pitchFamily="18" charset="0"/>
                          <a:cs typeface="Arial" panose="020B0604020202020204" pitchFamily="34" charset="0"/>
                        </a:rPr>
                        <a:t>1</a:t>
                      </a:r>
                      <a:endParaRPr lang="es-ES" sz="1300" b="1">
                        <a:effectLst/>
                        <a:highlight>
                          <a:srgbClr val="F2F2F2"/>
                        </a:highligh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spcAft>
                          <a:spcPts val="300"/>
                        </a:spcAft>
                      </a:pPr>
                      <a:r>
                        <a:rPr lang="en-US" sz="1100" b="0">
                          <a:solidFill>
                            <a:srgbClr val="000000"/>
                          </a:solidFill>
                          <a:effectLst/>
                          <a:highlight>
                            <a:srgbClr val="F2F2F2"/>
                          </a:highlight>
                          <a:latin typeface="Arial" panose="020B0604020202020204" pitchFamily="34" charset="0"/>
                          <a:ea typeface="Times New Roman" panose="02020603050405020304" pitchFamily="18" charset="0"/>
                          <a:cs typeface="Arial" panose="020B0604020202020204" pitchFamily="34" charset="0"/>
                        </a:rPr>
                        <a:t>1,5</a:t>
                      </a:r>
                      <a:endParaRPr lang="es-ES" sz="1300" b="1">
                        <a:effectLst/>
                        <a:highlight>
                          <a:srgbClr val="F2F2F2"/>
                        </a:highligh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spcAft>
                          <a:spcPts val="300"/>
                        </a:spcAft>
                      </a:pPr>
                      <a:r>
                        <a:rPr lang="en-US" sz="1100" b="0">
                          <a:solidFill>
                            <a:srgbClr val="000000"/>
                          </a:solidFill>
                          <a:effectLst/>
                          <a:highlight>
                            <a:srgbClr val="F2F2F2"/>
                          </a:highlight>
                          <a:latin typeface="Arial" panose="020B0604020202020204" pitchFamily="34" charset="0"/>
                          <a:ea typeface="Times New Roman" panose="02020603050405020304" pitchFamily="18" charset="0"/>
                          <a:cs typeface="Arial" panose="020B0604020202020204" pitchFamily="34" charset="0"/>
                        </a:rPr>
                        <a:t>2,2</a:t>
                      </a:r>
                      <a:endParaRPr lang="es-ES" sz="1300" b="1">
                        <a:effectLst/>
                        <a:highlight>
                          <a:srgbClr val="F2F2F2"/>
                        </a:highligh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spcAft>
                          <a:spcPts val="300"/>
                        </a:spcAft>
                      </a:pPr>
                      <a:r>
                        <a:rPr lang="en-US" sz="1100" b="0">
                          <a:solidFill>
                            <a:srgbClr val="000000"/>
                          </a:solidFill>
                          <a:effectLst/>
                          <a:highlight>
                            <a:srgbClr val="F2F2F2"/>
                          </a:highlight>
                          <a:latin typeface="Arial" panose="020B0604020202020204" pitchFamily="34" charset="0"/>
                          <a:ea typeface="Times New Roman" panose="02020603050405020304" pitchFamily="18" charset="0"/>
                          <a:cs typeface="Arial" panose="020B0604020202020204" pitchFamily="34" charset="0"/>
                        </a:rPr>
                        <a:t>3</a:t>
                      </a:r>
                      <a:endParaRPr lang="es-ES" sz="1300" b="1">
                        <a:effectLst/>
                        <a:highlight>
                          <a:srgbClr val="F2F2F2"/>
                        </a:highligh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spcAft>
                          <a:spcPts val="300"/>
                        </a:spcAft>
                      </a:pPr>
                      <a:r>
                        <a:rPr lang="en-US" sz="1100" b="0">
                          <a:solidFill>
                            <a:srgbClr val="000000"/>
                          </a:solidFill>
                          <a:effectLst/>
                          <a:highlight>
                            <a:srgbClr val="F2F2F2"/>
                          </a:highlight>
                          <a:latin typeface="Arial" panose="020B0604020202020204" pitchFamily="34" charset="0"/>
                          <a:ea typeface="Times New Roman" panose="02020603050405020304" pitchFamily="18" charset="0"/>
                          <a:cs typeface="Arial" panose="020B0604020202020204" pitchFamily="34" charset="0"/>
                        </a:rPr>
                        <a:t>4</a:t>
                      </a:r>
                      <a:endParaRPr lang="es-ES" sz="1300" b="1">
                        <a:effectLst/>
                        <a:highlight>
                          <a:srgbClr val="F2F2F2"/>
                        </a:highligh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spcAft>
                          <a:spcPts val="300"/>
                        </a:spcAft>
                      </a:pPr>
                      <a:r>
                        <a:rPr lang="en-US" sz="1100" b="0">
                          <a:solidFill>
                            <a:srgbClr val="000000"/>
                          </a:solidFill>
                          <a:effectLst/>
                          <a:highlight>
                            <a:srgbClr val="F2F2F2"/>
                          </a:highlight>
                          <a:latin typeface="Arial" panose="020B0604020202020204" pitchFamily="34" charset="0"/>
                          <a:ea typeface="Times New Roman" panose="02020603050405020304" pitchFamily="18" charset="0"/>
                          <a:cs typeface="Arial" panose="020B0604020202020204" pitchFamily="34" charset="0"/>
                        </a:rPr>
                        <a:t>5,5</a:t>
                      </a:r>
                      <a:endParaRPr lang="es-ES" sz="1300" b="1">
                        <a:effectLst/>
                        <a:highlight>
                          <a:srgbClr val="F2F2F2"/>
                        </a:highligh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spcAft>
                          <a:spcPts val="300"/>
                        </a:spcAft>
                      </a:pPr>
                      <a:r>
                        <a:rPr lang="en-US" sz="1100" b="0">
                          <a:solidFill>
                            <a:srgbClr val="000000"/>
                          </a:solidFill>
                          <a:effectLst/>
                          <a:highlight>
                            <a:srgbClr val="F2F2F2"/>
                          </a:highlight>
                          <a:latin typeface="Arial" panose="020B0604020202020204" pitchFamily="34" charset="0"/>
                          <a:ea typeface="Times New Roman" panose="02020603050405020304" pitchFamily="18" charset="0"/>
                          <a:cs typeface="Arial" panose="020B0604020202020204" pitchFamily="34" charset="0"/>
                        </a:rPr>
                        <a:t>7,5</a:t>
                      </a:r>
                      <a:endParaRPr lang="es-ES" sz="1300" b="1">
                        <a:effectLst/>
                        <a:highlight>
                          <a:srgbClr val="F2F2F2"/>
                        </a:highligh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spcAft>
                          <a:spcPts val="300"/>
                        </a:spcAft>
                      </a:pPr>
                      <a:r>
                        <a:rPr lang="en-US" sz="1100" b="0">
                          <a:solidFill>
                            <a:srgbClr val="000000"/>
                          </a:solidFill>
                          <a:effectLst/>
                          <a:highlight>
                            <a:srgbClr val="F2F2F2"/>
                          </a:highlight>
                          <a:latin typeface="Arial" panose="020B0604020202020204" pitchFamily="34" charset="0"/>
                          <a:ea typeface="Times New Roman" panose="02020603050405020304" pitchFamily="18" charset="0"/>
                          <a:cs typeface="Arial" panose="020B0604020202020204" pitchFamily="34" charset="0"/>
                        </a:rPr>
                        <a:t>11</a:t>
                      </a:r>
                      <a:endParaRPr lang="es-ES" sz="1300" b="1">
                        <a:effectLst/>
                        <a:highlight>
                          <a:srgbClr val="F2F2F2"/>
                        </a:highligh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spcAft>
                          <a:spcPts val="300"/>
                        </a:spcAft>
                      </a:pPr>
                      <a:r>
                        <a:rPr lang="en-US" sz="1100" b="0">
                          <a:solidFill>
                            <a:srgbClr val="000000"/>
                          </a:solidFill>
                          <a:effectLst/>
                          <a:highlight>
                            <a:srgbClr val="F2F2F2"/>
                          </a:highlight>
                          <a:latin typeface="Arial" panose="020B0604020202020204" pitchFamily="34" charset="0"/>
                          <a:ea typeface="Times New Roman" panose="02020603050405020304" pitchFamily="18" charset="0"/>
                          <a:cs typeface="Arial" panose="020B0604020202020204" pitchFamily="34" charset="0"/>
                        </a:rPr>
                        <a:t>15</a:t>
                      </a:r>
                      <a:endParaRPr lang="es-ES" sz="1300" b="1">
                        <a:effectLst/>
                        <a:highlight>
                          <a:srgbClr val="F2F2F2"/>
                        </a:highligh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spcAft>
                          <a:spcPts val="300"/>
                        </a:spcAft>
                      </a:pPr>
                      <a:r>
                        <a:rPr lang="en-US" sz="1100" b="0">
                          <a:solidFill>
                            <a:srgbClr val="000000"/>
                          </a:solidFill>
                          <a:effectLst/>
                          <a:highlight>
                            <a:srgbClr val="F2F2F2"/>
                          </a:highlight>
                          <a:latin typeface="Arial" panose="020B0604020202020204" pitchFamily="34" charset="0"/>
                          <a:ea typeface="Times New Roman" panose="02020603050405020304" pitchFamily="18" charset="0"/>
                          <a:cs typeface="Arial" panose="020B0604020202020204" pitchFamily="34" charset="0"/>
                        </a:rPr>
                        <a:t>18,5</a:t>
                      </a:r>
                      <a:endParaRPr lang="es-ES" sz="1300" b="1">
                        <a:effectLst/>
                        <a:highlight>
                          <a:srgbClr val="F2F2F2"/>
                        </a:highligh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spcAft>
                          <a:spcPts val="300"/>
                        </a:spcAft>
                      </a:pPr>
                      <a:r>
                        <a:rPr lang="en-US" sz="1100" b="0">
                          <a:solidFill>
                            <a:srgbClr val="000000"/>
                          </a:solidFill>
                          <a:effectLst/>
                          <a:highlight>
                            <a:srgbClr val="F2F2F2"/>
                          </a:highlight>
                          <a:latin typeface="Arial" panose="020B0604020202020204" pitchFamily="34" charset="0"/>
                          <a:ea typeface="Times New Roman" panose="02020603050405020304" pitchFamily="18" charset="0"/>
                          <a:cs typeface="Arial" panose="020B0604020202020204" pitchFamily="34" charset="0"/>
                        </a:rPr>
                        <a:t>22</a:t>
                      </a:r>
                      <a:endParaRPr lang="es-ES" sz="1300" b="1">
                        <a:effectLst/>
                        <a:highlight>
                          <a:srgbClr val="F2F2F2"/>
                        </a:highligh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spcAft>
                          <a:spcPts val="300"/>
                        </a:spcAft>
                      </a:pPr>
                      <a:r>
                        <a:rPr lang="en-US" sz="1100" b="0">
                          <a:solidFill>
                            <a:srgbClr val="000000"/>
                          </a:solidFill>
                          <a:effectLst/>
                          <a:highlight>
                            <a:srgbClr val="F2F2F2"/>
                          </a:highlight>
                          <a:latin typeface="Arial" panose="020B0604020202020204" pitchFamily="34" charset="0"/>
                          <a:ea typeface="Times New Roman" panose="02020603050405020304" pitchFamily="18" charset="0"/>
                          <a:cs typeface="Arial" panose="020B0604020202020204" pitchFamily="34" charset="0"/>
                        </a:rPr>
                        <a:t>30</a:t>
                      </a:r>
                      <a:endParaRPr lang="es-ES" sz="1300" b="1">
                        <a:effectLst/>
                        <a:highlight>
                          <a:srgbClr val="F2F2F2"/>
                        </a:highligh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spcAft>
                          <a:spcPts val="300"/>
                        </a:spcAft>
                      </a:pPr>
                      <a:r>
                        <a:rPr lang="en-US" sz="1100" b="0">
                          <a:solidFill>
                            <a:srgbClr val="000000"/>
                          </a:solidFill>
                          <a:effectLst/>
                          <a:highlight>
                            <a:srgbClr val="F2F2F2"/>
                          </a:highlight>
                          <a:latin typeface="Arial" panose="020B0604020202020204" pitchFamily="34" charset="0"/>
                          <a:ea typeface="Times New Roman" panose="02020603050405020304" pitchFamily="18" charset="0"/>
                          <a:cs typeface="Arial" panose="020B0604020202020204" pitchFamily="34" charset="0"/>
                        </a:rPr>
                        <a:t>37</a:t>
                      </a:r>
                      <a:endParaRPr lang="es-ES" sz="1300" b="1">
                        <a:effectLst/>
                        <a:highlight>
                          <a:srgbClr val="F2F2F2"/>
                        </a:highligh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spcAft>
                          <a:spcPts val="300"/>
                        </a:spcAft>
                      </a:pPr>
                      <a:r>
                        <a:rPr lang="en-US" sz="1100" b="0">
                          <a:solidFill>
                            <a:srgbClr val="000000"/>
                          </a:solidFill>
                          <a:effectLst/>
                          <a:highlight>
                            <a:srgbClr val="F2F2F2"/>
                          </a:highlight>
                          <a:latin typeface="Arial" panose="020B0604020202020204" pitchFamily="34" charset="0"/>
                          <a:ea typeface="Times New Roman" panose="02020603050405020304" pitchFamily="18" charset="0"/>
                          <a:cs typeface="Arial" panose="020B0604020202020204" pitchFamily="34" charset="0"/>
                        </a:rPr>
                        <a:t>45</a:t>
                      </a:r>
                      <a:endParaRPr lang="es-ES" sz="1300" b="1">
                        <a:effectLst/>
                        <a:highlight>
                          <a:srgbClr val="F2F2F2"/>
                        </a:highligh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spcAft>
                          <a:spcPts val="300"/>
                        </a:spcAft>
                      </a:pPr>
                      <a:r>
                        <a:rPr lang="en-US" sz="1100" b="0">
                          <a:solidFill>
                            <a:srgbClr val="000000"/>
                          </a:solidFill>
                          <a:effectLst/>
                          <a:highlight>
                            <a:srgbClr val="F2F2F2"/>
                          </a:highlight>
                          <a:latin typeface="Arial" panose="020B0604020202020204" pitchFamily="34" charset="0"/>
                          <a:ea typeface="Times New Roman" panose="02020603050405020304" pitchFamily="18" charset="0"/>
                          <a:cs typeface="Arial" panose="020B0604020202020204" pitchFamily="34" charset="0"/>
                        </a:rPr>
                        <a:t>75</a:t>
                      </a:r>
                      <a:endParaRPr lang="es-ES" sz="1300" b="1">
                        <a:effectLst/>
                        <a:highlight>
                          <a:srgbClr val="F2F2F2"/>
                        </a:highligh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340636274"/>
                  </a:ext>
                </a:extLst>
              </a:tr>
              <a:tr h="180023">
                <a:tc>
                  <a:txBody>
                    <a:bodyPr/>
                    <a:lstStyle/>
                    <a:p>
                      <a:pPr algn="just">
                        <a:spcAft>
                          <a:spcPts val="300"/>
                        </a:spcAft>
                      </a:pPr>
                      <a:r>
                        <a:rPr lang="en-US" sz="1100" b="0">
                          <a:effectLst/>
                          <a:latin typeface="Arial" panose="020B0604020202020204" pitchFamily="34" charset="0"/>
                          <a:ea typeface="Times New Roman" panose="02020603050405020304" pitchFamily="18" charset="0"/>
                          <a:cs typeface="Arial" panose="020B0604020202020204" pitchFamily="34" charset="0"/>
                        </a:rPr>
                        <a:t>Eficiencia IE2 (%)</a:t>
                      </a:r>
                      <a:endParaRPr lang="es-ES" sz="1300" b="1">
                        <a:effectLs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300"/>
                        </a:spcAft>
                      </a:pPr>
                      <a:r>
                        <a:rPr lang="en-US" sz="1100" b="0">
                          <a:effectLst/>
                          <a:latin typeface="Arial" panose="020B0604020202020204" pitchFamily="34" charset="0"/>
                          <a:ea typeface="Times New Roman" panose="02020603050405020304" pitchFamily="18" charset="0"/>
                          <a:cs typeface="Arial" panose="020B0604020202020204" pitchFamily="34" charset="0"/>
                        </a:rPr>
                        <a:t>81,4</a:t>
                      </a:r>
                      <a:endParaRPr lang="es-ES" sz="1300" b="1">
                        <a:effectLs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300"/>
                        </a:spcAft>
                      </a:pPr>
                      <a:r>
                        <a:rPr lang="en-US" sz="1100" b="0">
                          <a:effectLst/>
                          <a:latin typeface="Arial" panose="020B0604020202020204" pitchFamily="34" charset="0"/>
                          <a:ea typeface="Times New Roman" panose="02020603050405020304" pitchFamily="18" charset="0"/>
                          <a:cs typeface="Arial" panose="020B0604020202020204" pitchFamily="34" charset="0"/>
                        </a:rPr>
                        <a:t>82,8</a:t>
                      </a:r>
                      <a:endParaRPr lang="es-ES" sz="1300" b="1">
                        <a:effectLs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300"/>
                        </a:spcAft>
                      </a:pPr>
                      <a:r>
                        <a:rPr lang="en-US" sz="1100" b="0">
                          <a:effectLst/>
                          <a:latin typeface="Arial" panose="020B0604020202020204" pitchFamily="34" charset="0"/>
                          <a:ea typeface="Times New Roman" panose="02020603050405020304" pitchFamily="18" charset="0"/>
                          <a:cs typeface="Arial" panose="020B0604020202020204" pitchFamily="34" charset="0"/>
                        </a:rPr>
                        <a:t>84,3</a:t>
                      </a:r>
                      <a:endParaRPr lang="es-ES" sz="1300" b="1">
                        <a:effectLs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300"/>
                        </a:spcAft>
                      </a:pPr>
                      <a:r>
                        <a:rPr lang="en-US" sz="1100" b="0">
                          <a:effectLst/>
                          <a:latin typeface="Arial" panose="020B0604020202020204" pitchFamily="34" charset="0"/>
                          <a:ea typeface="Times New Roman" panose="02020603050405020304" pitchFamily="18" charset="0"/>
                          <a:cs typeface="Arial" panose="020B0604020202020204" pitchFamily="34" charset="0"/>
                        </a:rPr>
                        <a:t>85,5</a:t>
                      </a:r>
                      <a:endParaRPr lang="es-ES" sz="1300" b="1">
                        <a:effectLs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300"/>
                        </a:spcAft>
                      </a:pPr>
                      <a:r>
                        <a:rPr lang="en-US" sz="1100" b="0">
                          <a:effectLst/>
                          <a:latin typeface="Arial" panose="020B0604020202020204" pitchFamily="34" charset="0"/>
                          <a:ea typeface="Times New Roman" panose="02020603050405020304" pitchFamily="18" charset="0"/>
                          <a:cs typeface="Arial" panose="020B0604020202020204" pitchFamily="34" charset="0"/>
                        </a:rPr>
                        <a:t>86,6</a:t>
                      </a:r>
                      <a:endParaRPr lang="es-ES" sz="1300" b="1">
                        <a:effectLs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300"/>
                        </a:spcAft>
                      </a:pPr>
                      <a:r>
                        <a:rPr lang="en-US" sz="1100" b="0">
                          <a:effectLst/>
                          <a:latin typeface="Arial" panose="020B0604020202020204" pitchFamily="34" charset="0"/>
                          <a:ea typeface="Times New Roman" panose="02020603050405020304" pitchFamily="18" charset="0"/>
                          <a:cs typeface="Arial" panose="020B0604020202020204" pitchFamily="34" charset="0"/>
                        </a:rPr>
                        <a:t>87,7</a:t>
                      </a:r>
                      <a:endParaRPr lang="es-ES" sz="1300" b="1">
                        <a:effectLs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300"/>
                        </a:spcAft>
                      </a:pPr>
                      <a:r>
                        <a:rPr lang="en-US" sz="1100" b="0">
                          <a:effectLst/>
                          <a:latin typeface="Arial" panose="020B0604020202020204" pitchFamily="34" charset="0"/>
                          <a:ea typeface="Times New Roman" panose="02020603050405020304" pitchFamily="18" charset="0"/>
                          <a:cs typeface="Arial" panose="020B0604020202020204" pitchFamily="34" charset="0"/>
                        </a:rPr>
                        <a:t>88,7</a:t>
                      </a:r>
                      <a:endParaRPr lang="es-ES" sz="1300" b="1">
                        <a:effectLs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300"/>
                        </a:spcAft>
                      </a:pPr>
                      <a:r>
                        <a:rPr lang="en-US" sz="1100" b="0">
                          <a:effectLst/>
                          <a:latin typeface="Arial" panose="020B0604020202020204" pitchFamily="34" charset="0"/>
                          <a:ea typeface="Times New Roman" panose="02020603050405020304" pitchFamily="18" charset="0"/>
                          <a:cs typeface="Arial" panose="020B0604020202020204" pitchFamily="34" charset="0"/>
                        </a:rPr>
                        <a:t>89,8</a:t>
                      </a:r>
                      <a:endParaRPr lang="es-ES" sz="1300" b="1">
                        <a:effectLs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300"/>
                        </a:spcAft>
                      </a:pPr>
                      <a:r>
                        <a:rPr lang="en-US" sz="1100" b="0">
                          <a:effectLst/>
                          <a:latin typeface="Arial" panose="020B0604020202020204" pitchFamily="34" charset="0"/>
                          <a:ea typeface="Times New Roman" panose="02020603050405020304" pitchFamily="18" charset="0"/>
                          <a:cs typeface="Arial" panose="020B0604020202020204" pitchFamily="34" charset="0"/>
                        </a:rPr>
                        <a:t>90,6</a:t>
                      </a:r>
                      <a:endParaRPr lang="es-ES" sz="1300" b="1">
                        <a:effectLs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300"/>
                        </a:spcAft>
                      </a:pPr>
                      <a:r>
                        <a:rPr lang="en-US" sz="1100" b="0">
                          <a:effectLst/>
                          <a:latin typeface="Arial" panose="020B0604020202020204" pitchFamily="34" charset="0"/>
                          <a:ea typeface="Times New Roman" panose="02020603050405020304" pitchFamily="18" charset="0"/>
                          <a:cs typeface="Arial" panose="020B0604020202020204" pitchFamily="34" charset="0"/>
                        </a:rPr>
                        <a:t>91,2</a:t>
                      </a:r>
                      <a:endParaRPr lang="es-ES" sz="1300" b="1">
                        <a:effectLs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300"/>
                        </a:spcAft>
                      </a:pPr>
                      <a:r>
                        <a:rPr lang="en-US" sz="1100" b="0">
                          <a:effectLst/>
                          <a:latin typeface="Arial" panose="020B0604020202020204" pitchFamily="34" charset="0"/>
                          <a:ea typeface="Times New Roman" panose="02020603050405020304" pitchFamily="18" charset="0"/>
                          <a:cs typeface="Arial" panose="020B0604020202020204" pitchFamily="34" charset="0"/>
                        </a:rPr>
                        <a:t>91,6</a:t>
                      </a:r>
                      <a:endParaRPr lang="es-ES" sz="1300" b="1">
                        <a:effectLs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300"/>
                        </a:spcAft>
                      </a:pPr>
                      <a:r>
                        <a:rPr lang="en-US" sz="1100" b="0">
                          <a:effectLst/>
                          <a:latin typeface="Arial" panose="020B0604020202020204" pitchFamily="34" charset="0"/>
                          <a:ea typeface="Times New Roman" panose="02020603050405020304" pitchFamily="18" charset="0"/>
                          <a:cs typeface="Arial" panose="020B0604020202020204" pitchFamily="34" charset="0"/>
                        </a:rPr>
                        <a:t>92,3</a:t>
                      </a:r>
                      <a:endParaRPr lang="es-ES" sz="1300" b="1">
                        <a:effectLs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300"/>
                        </a:spcAft>
                      </a:pPr>
                      <a:r>
                        <a:rPr lang="en-US" sz="1100" b="0">
                          <a:effectLst/>
                          <a:latin typeface="Arial" panose="020B0604020202020204" pitchFamily="34" charset="0"/>
                          <a:ea typeface="Times New Roman" panose="02020603050405020304" pitchFamily="18" charset="0"/>
                          <a:cs typeface="Arial" panose="020B0604020202020204" pitchFamily="34" charset="0"/>
                        </a:rPr>
                        <a:t>92,7</a:t>
                      </a:r>
                      <a:endParaRPr lang="es-ES" sz="1300" b="1">
                        <a:effectLs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300"/>
                        </a:spcAft>
                      </a:pPr>
                      <a:r>
                        <a:rPr lang="en-US" sz="1100" b="0">
                          <a:effectLst/>
                          <a:latin typeface="Arial" panose="020B0604020202020204" pitchFamily="34" charset="0"/>
                          <a:ea typeface="Times New Roman" panose="02020603050405020304" pitchFamily="18" charset="0"/>
                          <a:cs typeface="Arial" panose="020B0604020202020204" pitchFamily="34" charset="0"/>
                        </a:rPr>
                        <a:t>93,1</a:t>
                      </a:r>
                      <a:endParaRPr lang="es-ES" sz="1300" b="1">
                        <a:effectLs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300"/>
                        </a:spcAft>
                      </a:pPr>
                      <a:r>
                        <a:rPr lang="en-US" sz="1100" b="0">
                          <a:effectLst/>
                          <a:latin typeface="Arial" panose="020B0604020202020204" pitchFamily="34" charset="0"/>
                          <a:ea typeface="Times New Roman" panose="02020603050405020304" pitchFamily="18" charset="0"/>
                          <a:cs typeface="Arial" panose="020B0604020202020204" pitchFamily="34" charset="0"/>
                        </a:rPr>
                        <a:t>94</a:t>
                      </a:r>
                      <a:endParaRPr lang="es-ES" sz="1300" b="1">
                        <a:effectLs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97455425"/>
                  </a:ext>
                </a:extLst>
              </a:tr>
              <a:tr h="180023">
                <a:tc>
                  <a:txBody>
                    <a:bodyPr/>
                    <a:lstStyle/>
                    <a:p>
                      <a:pPr algn="just">
                        <a:spcAft>
                          <a:spcPts val="300"/>
                        </a:spcAft>
                      </a:pPr>
                      <a:r>
                        <a:rPr lang="en-US" sz="1100" b="0">
                          <a:effectLst/>
                          <a:latin typeface="Arial" panose="020B0604020202020204" pitchFamily="34" charset="0"/>
                          <a:ea typeface="Times New Roman" panose="02020603050405020304" pitchFamily="18" charset="0"/>
                          <a:cs typeface="Arial" panose="020B0604020202020204" pitchFamily="34" charset="0"/>
                        </a:rPr>
                        <a:t>Eficiencia IE3 (%)</a:t>
                      </a:r>
                      <a:endParaRPr lang="es-ES" sz="1300" b="1">
                        <a:effectLs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300"/>
                        </a:spcAft>
                      </a:pPr>
                      <a:r>
                        <a:rPr lang="en-US" sz="1100" b="0">
                          <a:effectLst/>
                          <a:latin typeface="Arial" panose="020B0604020202020204" pitchFamily="34" charset="0"/>
                          <a:ea typeface="Times New Roman" panose="02020603050405020304" pitchFamily="18" charset="0"/>
                          <a:cs typeface="Arial" panose="020B0604020202020204" pitchFamily="34" charset="0"/>
                        </a:rPr>
                        <a:t>84,1</a:t>
                      </a:r>
                      <a:endParaRPr lang="es-ES" sz="1300" b="1">
                        <a:effectLs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300"/>
                        </a:spcAft>
                      </a:pPr>
                      <a:r>
                        <a:rPr lang="en-US" sz="1100" b="0">
                          <a:effectLst/>
                          <a:latin typeface="Arial" panose="020B0604020202020204" pitchFamily="34" charset="0"/>
                          <a:ea typeface="Times New Roman" panose="02020603050405020304" pitchFamily="18" charset="0"/>
                          <a:cs typeface="Arial" panose="020B0604020202020204" pitchFamily="34" charset="0"/>
                        </a:rPr>
                        <a:t>85,3</a:t>
                      </a:r>
                      <a:endParaRPr lang="es-ES" sz="1300" b="1">
                        <a:effectLs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300"/>
                        </a:spcAft>
                      </a:pPr>
                      <a:r>
                        <a:rPr lang="en-US" sz="1100" b="0">
                          <a:effectLst/>
                          <a:latin typeface="Arial" panose="020B0604020202020204" pitchFamily="34" charset="0"/>
                          <a:ea typeface="Times New Roman" panose="02020603050405020304" pitchFamily="18" charset="0"/>
                          <a:cs typeface="Arial" panose="020B0604020202020204" pitchFamily="34" charset="0"/>
                        </a:rPr>
                        <a:t>86,7</a:t>
                      </a:r>
                      <a:endParaRPr lang="es-ES" sz="1300" b="1">
                        <a:effectLs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300"/>
                        </a:spcAft>
                      </a:pPr>
                      <a:r>
                        <a:rPr lang="en-US" sz="1100" b="0">
                          <a:effectLst/>
                          <a:latin typeface="Arial" panose="020B0604020202020204" pitchFamily="34" charset="0"/>
                          <a:ea typeface="Times New Roman" panose="02020603050405020304" pitchFamily="18" charset="0"/>
                          <a:cs typeface="Arial" panose="020B0604020202020204" pitchFamily="34" charset="0"/>
                        </a:rPr>
                        <a:t>87,7</a:t>
                      </a:r>
                      <a:endParaRPr lang="es-ES" sz="1300" b="1">
                        <a:effectLs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300"/>
                        </a:spcAft>
                      </a:pPr>
                      <a:r>
                        <a:rPr lang="en-US" sz="1100" b="0">
                          <a:effectLst/>
                          <a:latin typeface="Arial" panose="020B0604020202020204" pitchFamily="34" charset="0"/>
                          <a:ea typeface="Times New Roman" panose="02020603050405020304" pitchFamily="18" charset="0"/>
                          <a:cs typeface="Arial" panose="020B0604020202020204" pitchFamily="34" charset="0"/>
                        </a:rPr>
                        <a:t>88,6</a:t>
                      </a:r>
                      <a:endParaRPr lang="es-ES" sz="1300" b="1">
                        <a:effectLs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300"/>
                        </a:spcAft>
                      </a:pPr>
                      <a:r>
                        <a:rPr lang="en-US" sz="1100" b="0">
                          <a:effectLst/>
                          <a:latin typeface="Arial" panose="020B0604020202020204" pitchFamily="34" charset="0"/>
                          <a:ea typeface="Times New Roman" panose="02020603050405020304" pitchFamily="18" charset="0"/>
                          <a:cs typeface="Arial" panose="020B0604020202020204" pitchFamily="34" charset="0"/>
                        </a:rPr>
                        <a:t>89,6</a:t>
                      </a:r>
                      <a:endParaRPr lang="es-ES" sz="1300" b="1">
                        <a:effectLs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300"/>
                        </a:spcAft>
                      </a:pPr>
                      <a:r>
                        <a:rPr lang="en-US" sz="1100" b="0">
                          <a:effectLst/>
                          <a:latin typeface="Arial" panose="020B0604020202020204" pitchFamily="34" charset="0"/>
                          <a:ea typeface="Times New Roman" panose="02020603050405020304" pitchFamily="18" charset="0"/>
                          <a:cs typeface="Arial" panose="020B0604020202020204" pitchFamily="34" charset="0"/>
                        </a:rPr>
                        <a:t>90,4</a:t>
                      </a:r>
                      <a:endParaRPr lang="es-ES" sz="1300" b="1">
                        <a:effectLs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300"/>
                        </a:spcAft>
                      </a:pPr>
                      <a:r>
                        <a:rPr lang="en-US" sz="1100" b="0">
                          <a:effectLst/>
                          <a:latin typeface="Arial" panose="020B0604020202020204" pitchFamily="34" charset="0"/>
                          <a:ea typeface="Times New Roman" panose="02020603050405020304" pitchFamily="18" charset="0"/>
                          <a:cs typeface="Arial" panose="020B0604020202020204" pitchFamily="34" charset="0"/>
                        </a:rPr>
                        <a:t>91,4</a:t>
                      </a:r>
                      <a:endParaRPr lang="es-ES" sz="1300" b="1">
                        <a:effectLs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300"/>
                        </a:spcAft>
                      </a:pPr>
                      <a:r>
                        <a:rPr lang="en-US" sz="1100" b="0">
                          <a:effectLst/>
                          <a:latin typeface="Arial" panose="020B0604020202020204" pitchFamily="34" charset="0"/>
                          <a:ea typeface="Times New Roman" panose="02020603050405020304" pitchFamily="18" charset="0"/>
                          <a:cs typeface="Arial" panose="020B0604020202020204" pitchFamily="34" charset="0"/>
                        </a:rPr>
                        <a:t>92,1</a:t>
                      </a:r>
                      <a:endParaRPr lang="es-ES" sz="1300" b="1">
                        <a:effectLs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300"/>
                        </a:spcAft>
                      </a:pPr>
                      <a:r>
                        <a:rPr lang="en-US" sz="1100" b="0">
                          <a:effectLst/>
                          <a:latin typeface="Arial" panose="020B0604020202020204" pitchFamily="34" charset="0"/>
                          <a:ea typeface="Times New Roman" panose="02020603050405020304" pitchFamily="18" charset="0"/>
                          <a:cs typeface="Arial" panose="020B0604020202020204" pitchFamily="34" charset="0"/>
                        </a:rPr>
                        <a:t>92,6</a:t>
                      </a:r>
                      <a:endParaRPr lang="es-ES" sz="1300" b="1">
                        <a:effectLs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300"/>
                        </a:spcAft>
                      </a:pPr>
                      <a:r>
                        <a:rPr lang="en-US" sz="1100" b="0">
                          <a:effectLst/>
                          <a:latin typeface="Arial" panose="020B0604020202020204" pitchFamily="34" charset="0"/>
                          <a:ea typeface="Times New Roman" panose="02020603050405020304" pitchFamily="18" charset="0"/>
                          <a:cs typeface="Arial" panose="020B0604020202020204" pitchFamily="34" charset="0"/>
                        </a:rPr>
                        <a:t>93</a:t>
                      </a:r>
                      <a:endParaRPr lang="es-ES" sz="1300" b="1">
                        <a:effectLs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300"/>
                        </a:spcAft>
                      </a:pPr>
                      <a:r>
                        <a:rPr lang="en-US" sz="1100" b="0">
                          <a:effectLst/>
                          <a:latin typeface="Arial" panose="020B0604020202020204" pitchFamily="34" charset="0"/>
                          <a:ea typeface="Times New Roman" panose="02020603050405020304" pitchFamily="18" charset="0"/>
                          <a:cs typeface="Arial" panose="020B0604020202020204" pitchFamily="34" charset="0"/>
                        </a:rPr>
                        <a:t>93,6</a:t>
                      </a:r>
                      <a:endParaRPr lang="es-ES" sz="1300" b="1">
                        <a:effectLs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300"/>
                        </a:spcAft>
                      </a:pPr>
                      <a:r>
                        <a:rPr lang="en-US" sz="1100" b="0">
                          <a:effectLst/>
                          <a:latin typeface="Arial" panose="020B0604020202020204" pitchFamily="34" charset="0"/>
                          <a:ea typeface="Times New Roman" panose="02020603050405020304" pitchFamily="18" charset="0"/>
                          <a:cs typeface="Arial" panose="020B0604020202020204" pitchFamily="34" charset="0"/>
                        </a:rPr>
                        <a:t>93,9</a:t>
                      </a:r>
                      <a:endParaRPr lang="es-ES" sz="1300" b="1">
                        <a:effectLs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300"/>
                        </a:spcAft>
                      </a:pPr>
                      <a:r>
                        <a:rPr lang="en-US" sz="1100" b="0">
                          <a:effectLst/>
                          <a:latin typeface="Arial" panose="020B0604020202020204" pitchFamily="34" charset="0"/>
                          <a:ea typeface="Times New Roman" panose="02020603050405020304" pitchFamily="18" charset="0"/>
                          <a:cs typeface="Arial" panose="020B0604020202020204" pitchFamily="34" charset="0"/>
                        </a:rPr>
                        <a:t>94,2</a:t>
                      </a:r>
                      <a:endParaRPr lang="es-ES" sz="1300" b="1">
                        <a:effectLs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300"/>
                        </a:spcAft>
                      </a:pPr>
                      <a:r>
                        <a:rPr lang="en-US" sz="1100" b="0">
                          <a:effectLst/>
                          <a:latin typeface="Arial" panose="020B0604020202020204" pitchFamily="34" charset="0"/>
                          <a:ea typeface="Times New Roman" panose="02020603050405020304" pitchFamily="18" charset="0"/>
                          <a:cs typeface="Arial" panose="020B0604020202020204" pitchFamily="34" charset="0"/>
                        </a:rPr>
                        <a:t>95</a:t>
                      </a:r>
                      <a:endParaRPr lang="es-ES" sz="1300" b="1">
                        <a:effectLs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41538580"/>
                  </a:ext>
                </a:extLst>
              </a:tr>
              <a:tr h="180023">
                <a:tc>
                  <a:txBody>
                    <a:bodyPr/>
                    <a:lstStyle/>
                    <a:p>
                      <a:pPr algn="just">
                        <a:spcAft>
                          <a:spcPts val="300"/>
                        </a:spcAft>
                      </a:pPr>
                      <a:r>
                        <a:rPr lang="en-US" sz="1100" b="0">
                          <a:effectLst/>
                          <a:latin typeface="Arial" panose="020B0604020202020204" pitchFamily="34" charset="0"/>
                          <a:ea typeface="Times New Roman" panose="02020603050405020304" pitchFamily="18" charset="0"/>
                          <a:cs typeface="Arial" panose="020B0604020202020204" pitchFamily="34" charset="0"/>
                        </a:rPr>
                        <a:t>Eficiencia IE4 (%)</a:t>
                      </a:r>
                      <a:endParaRPr lang="es-ES" sz="1300" b="1">
                        <a:effectLs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300"/>
                        </a:spcAft>
                      </a:pPr>
                      <a:r>
                        <a:rPr lang="en-US" sz="1100" b="0">
                          <a:effectLst/>
                          <a:latin typeface="Arial" panose="020B0604020202020204" pitchFamily="34" charset="0"/>
                          <a:ea typeface="Times New Roman" panose="02020603050405020304" pitchFamily="18" charset="0"/>
                          <a:cs typeface="Arial" panose="020B0604020202020204" pitchFamily="34" charset="0"/>
                        </a:rPr>
                        <a:t>87,4</a:t>
                      </a:r>
                      <a:endParaRPr lang="es-ES" sz="1300" b="1">
                        <a:effectLs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300"/>
                        </a:spcAft>
                      </a:pPr>
                      <a:r>
                        <a:rPr lang="en-US" sz="1100" b="0">
                          <a:effectLst/>
                          <a:latin typeface="Arial" panose="020B0604020202020204" pitchFamily="34" charset="0"/>
                          <a:ea typeface="Times New Roman" panose="02020603050405020304" pitchFamily="18" charset="0"/>
                          <a:cs typeface="Arial" panose="020B0604020202020204" pitchFamily="34" charset="0"/>
                        </a:rPr>
                        <a:t>88,1</a:t>
                      </a:r>
                      <a:endParaRPr lang="es-ES" sz="1300" b="1">
                        <a:effectLs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300"/>
                        </a:spcAft>
                      </a:pPr>
                      <a:r>
                        <a:rPr lang="en-US" sz="1100" b="0">
                          <a:effectLst/>
                          <a:latin typeface="Arial" panose="020B0604020202020204" pitchFamily="34" charset="0"/>
                          <a:ea typeface="Times New Roman" panose="02020603050405020304" pitchFamily="18" charset="0"/>
                          <a:cs typeface="Arial" panose="020B0604020202020204" pitchFamily="34" charset="0"/>
                        </a:rPr>
                        <a:t>98,7</a:t>
                      </a:r>
                      <a:endParaRPr lang="es-ES" sz="1300" b="1">
                        <a:effectLs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300"/>
                        </a:spcAft>
                      </a:pPr>
                      <a:r>
                        <a:rPr lang="en-US" sz="1100" b="0">
                          <a:effectLst/>
                          <a:latin typeface="Arial" panose="020B0604020202020204" pitchFamily="34" charset="0"/>
                          <a:ea typeface="Times New Roman" panose="02020603050405020304" pitchFamily="18" charset="0"/>
                          <a:cs typeface="Arial" panose="020B0604020202020204" pitchFamily="34" charset="0"/>
                        </a:rPr>
                        <a:t>90,3</a:t>
                      </a:r>
                      <a:endParaRPr lang="es-ES" sz="1300" b="1">
                        <a:effectLs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300"/>
                        </a:spcAft>
                      </a:pPr>
                      <a:r>
                        <a:rPr lang="en-US" sz="1100" b="0">
                          <a:effectLst/>
                          <a:latin typeface="Arial" panose="020B0604020202020204" pitchFamily="34" charset="0"/>
                          <a:ea typeface="Times New Roman" panose="02020603050405020304" pitchFamily="18" charset="0"/>
                          <a:cs typeface="Arial" panose="020B0604020202020204" pitchFamily="34" charset="0"/>
                        </a:rPr>
                        <a:t>90,9</a:t>
                      </a:r>
                      <a:endParaRPr lang="es-ES" sz="1300" b="1">
                        <a:effectLs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300"/>
                        </a:spcAft>
                      </a:pPr>
                      <a:r>
                        <a:rPr lang="en-US" sz="1100" b="0">
                          <a:effectLst/>
                          <a:latin typeface="Arial" panose="020B0604020202020204" pitchFamily="34" charset="0"/>
                          <a:ea typeface="Times New Roman" panose="02020603050405020304" pitchFamily="18" charset="0"/>
                          <a:cs typeface="Arial" panose="020B0604020202020204" pitchFamily="34" charset="0"/>
                        </a:rPr>
                        <a:t>92,1</a:t>
                      </a:r>
                      <a:endParaRPr lang="es-ES" sz="1300" b="1">
                        <a:effectLs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300"/>
                        </a:spcAft>
                      </a:pPr>
                      <a:r>
                        <a:rPr lang="en-US" sz="1100" b="0">
                          <a:effectLst/>
                          <a:latin typeface="Arial" panose="020B0604020202020204" pitchFamily="34" charset="0"/>
                          <a:ea typeface="Times New Roman" panose="02020603050405020304" pitchFamily="18" charset="0"/>
                          <a:cs typeface="Arial" panose="020B0604020202020204" pitchFamily="34" charset="0"/>
                        </a:rPr>
                        <a:t>92,6</a:t>
                      </a:r>
                      <a:endParaRPr lang="es-ES" sz="1300" b="1">
                        <a:effectLs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300"/>
                        </a:spcAft>
                      </a:pPr>
                      <a:r>
                        <a:rPr lang="en-US" sz="1100" b="0">
                          <a:effectLst/>
                          <a:latin typeface="Arial" panose="020B0604020202020204" pitchFamily="34" charset="0"/>
                          <a:ea typeface="Times New Roman" panose="02020603050405020304" pitchFamily="18" charset="0"/>
                          <a:cs typeface="Arial" panose="020B0604020202020204" pitchFamily="34" charset="0"/>
                        </a:rPr>
                        <a:t>93,6</a:t>
                      </a:r>
                      <a:endParaRPr lang="es-ES" sz="1300" b="1">
                        <a:effectLs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300"/>
                        </a:spcAft>
                      </a:pPr>
                      <a:r>
                        <a:rPr lang="en-US" sz="1100" b="0">
                          <a:effectLst/>
                          <a:latin typeface="Arial" panose="020B0604020202020204" pitchFamily="34" charset="0"/>
                          <a:ea typeface="Times New Roman" panose="02020603050405020304" pitchFamily="18" charset="0"/>
                          <a:cs typeface="Arial" panose="020B0604020202020204" pitchFamily="34" charset="0"/>
                        </a:rPr>
                        <a:t>94</a:t>
                      </a:r>
                      <a:endParaRPr lang="es-ES" sz="1300" b="1">
                        <a:effectLs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300"/>
                        </a:spcAft>
                      </a:pPr>
                      <a:r>
                        <a:rPr lang="en-US" sz="1100" b="0">
                          <a:effectLst/>
                          <a:latin typeface="Arial" panose="020B0604020202020204" pitchFamily="34" charset="0"/>
                          <a:ea typeface="Times New Roman" panose="02020603050405020304" pitchFamily="18" charset="0"/>
                          <a:cs typeface="Arial" panose="020B0604020202020204" pitchFamily="34" charset="0"/>
                        </a:rPr>
                        <a:t>94,3</a:t>
                      </a:r>
                      <a:endParaRPr lang="es-ES" sz="1300" b="1">
                        <a:effectLs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300"/>
                        </a:spcAft>
                      </a:pPr>
                      <a:r>
                        <a:rPr lang="en-US" sz="1100" b="0">
                          <a:effectLst/>
                          <a:latin typeface="Arial" panose="020B0604020202020204" pitchFamily="34" charset="0"/>
                          <a:ea typeface="Times New Roman" panose="02020603050405020304" pitchFamily="18" charset="0"/>
                          <a:cs typeface="Arial" panose="020B0604020202020204" pitchFamily="34" charset="0"/>
                        </a:rPr>
                        <a:t>94,7</a:t>
                      </a:r>
                      <a:endParaRPr lang="es-ES" sz="1300" b="1">
                        <a:effectLs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300"/>
                        </a:spcAft>
                      </a:pPr>
                      <a:r>
                        <a:rPr lang="en-US" sz="1100" b="0">
                          <a:effectLst/>
                          <a:latin typeface="Arial" panose="020B0604020202020204" pitchFamily="34" charset="0"/>
                          <a:ea typeface="Times New Roman" panose="02020603050405020304" pitchFamily="18" charset="0"/>
                          <a:cs typeface="Arial" panose="020B0604020202020204" pitchFamily="34" charset="0"/>
                        </a:rPr>
                        <a:t>95</a:t>
                      </a:r>
                      <a:endParaRPr lang="es-ES" sz="1300" b="1">
                        <a:effectLs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300"/>
                        </a:spcAft>
                      </a:pPr>
                      <a:r>
                        <a:rPr lang="en-US" sz="1100" b="0">
                          <a:effectLst/>
                          <a:latin typeface="Arial" panose="020B0604020202020204" pitchFamily="34" charset="0"/>
                          <a:ea typeface="Times New Roman" panose="02020603050405020304" pitchFamily="18" charset="0"/>
                          <a:cs typeface="Arial" panose="020B0604020202020204" pitchFamily="34" charset="0"/>
                        </a:rPr>
                        <a:t>95,3</a:t>
                      </a:r>
                      <a:endParaRPr lang="es-ES" sz="1300" b="1">
                        <a:effectLs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300"/>
                        </a:spcAft>
                      </a:pPr>
                      <a:r>
                        <a:rPr lang="en-US" sz="1100" b="0">
                          <a:effectLst/>
                          <a:latin typeface="Arial" panose="020B0604020202020204" pitchFamily="34" charset="0"/>
                          <a:ea typeface="Times New Roman" panose="02020603050405020304" pitchFamily="18" charset="0"/>
                          <a:cs typeface="Arial" panose="020B0604020202020204" pitchFamily="34" charset="0"/>
                        </a:rPr>
                        <a:t>95,6</a:t>
                      </a:r>
                      <a:endParaRPr lang="es-ES" sz="1300" b="1">
                        <a:effectLs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300"/>
                        </a:spcAft>
                      </a:pPr>
                      <a:r>
                        <a:rPr lang="en-US" sz="1100" b="0">
                          <a:effectLst/>
                          <a:latin typeface="Arial" panose="020B0604020202020204" pitchFamily="34" charset="0"/>
                          <a:ea typeface="Times New Roman" panose="02020603050405020304" pitchFamily="18" charset="0"/>
                          <a:cs typeface="Arial" panose="020B0604020202020204" pitchFamily="34" charset="0"/>
                        </a:rPr>
                        <a:t>96</a:t>
                      </a:r>
                      <a:endParaRPr lang="es-ES" sz="1300" b="1">
                        <a:effectLs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65180434"/>
                  </a:ext>
                </a:extLst>
              </a:tr>
              <a:tr h="180023">
                <a:tc>
                  <a:txBody>
                    <a:bodyPr/>
                    <a:lstStyle/>
                    <a:p>
                      <a:pPr algn="just">
                        <a:spcAft>
                          <a:spcPts val="300"/>
                        </a:spcAft>
                      </a:pPr>
                      <a:r>
                        <a:rPr lang="en-US" sz="1100" b="0">
                          <a:solidFill>
                            <a:srgbClr val="000000"/>
                          </a:solidFill>
                          <a:effectLst/>
                          <a:highlight>
                            <a:srgbClr val="DAEEF3"/>
                          </a:highlight>
                          <a:latin typeface="Arial" panose="020B0604020202020204" pitchFamily="34" charset="0"/>
                          <a:ea typeface="Times New Roman" panose="02020603050405020304" pitchFamily="18" charset="0"/>
                          <a:cs typeface="Arial" panose="020B0604020202020204" pitchFamily="34" charset="0"/>
                        </a:rPr>
                        <a:t>Ahorro IE3 vs IE2 (€) </a:t>
                      </a:r>
                      <a:endParaRPr lang="es-ES" sz="1300" b="1">
                        <a:effectLst/>
                        <a:highlight>
                          <a:srgbClr val="DAEEF3"/>
                        </a:highligh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just">
                        <a:spcAft>
                          <a:spcPts val="300"/>
                        </a:spcAft>
                      </a:pPr>
                      <a:r>
                        <a:rPr lang="en-US" sz="1100" b="0">
                          <a:solidFill>
                            <a:srgbClr val="000000"/>
                          </a:solidFill>
                          <a:effectLst/>
                          <a:highlight>
                            <a:srgbClr val="DAEEF3"/>
                          </a:highlight>
                          <a:latin typeface="Arial" panose="020B0604020202020204" pitchFamily="34" charset="0"/>
                          <a:ea typeface="Times New Roman" panose="02020603050405020304" pitchFamily="18" charset="0"/>
                          <a:cs typeface="Arial" panose="020B0604020202020204" pitchFamily="34" charset="0"/>
                        </a:rPr>
                        <a:t>9</a:t>
                      </a:r>
                      <a:endParaRPr lang="es-ES" sz="1300" b="1">
                        <a:effectLst/>
                        <a:highlight>
                          <a:srgbClr val="DAEEF3"/>
                        </a:highligh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just">
                        <a:spcAft>
                          <a:spcPts val="300"/>
                        </a:spcAft>
                      </a:pPr>
                      <a:r>
                        <a:rPr lang="en-US" sz="1100" b="0">
                          <a:solidFill>
                            <a:srgbClr val="000000"/>
                          </a:solidFill>
                          <a:effectLst/>
                          <a:highlight>
                            <a:srgbClr val="DAEEF3"/>
                          </a:highlight>
                          <a:latin typeface="Arial" panose="020B0604020202020204" pitchFamily="34" charset="0"/>
                          <a:ea typeface="Times New Roman" panose="02020603050405020304" pitchFamily="18" charset="0"/>
                          <a:cs typeface="Arial" panose="020B0604020202020204" pitchFamily="34" charset="0"/>
                        </a:rPr>
                        <a:t>12</a:t>
                      </a:r>
                      <a:endParaRPr lang="es-ES" sz="1300" b="1">
                        <a:effectLst/>
                        <a:highlight>
                          <a:srgbClr val="DAEEF3"/>
                        </a:highligh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just">
                        <a:spcAft>
                          <a:spcPts val="300"/>
                        </a:spcAft>
                      </a:pPr>
                      <a:r>
                        <a:rPr lang="en-US" sz="1100" b="0">
                          <a:solidFill>
                            <a:srgbClr val="000000"/>
                          </a:solidFill>
                          <a:effectLst/>
                          <a:highlight>
                            <a:srgbClr val="DAEEF3"/>
                          </a:highlight>
                          <a:latin typeface="Arial" panose="020B0604020202020204" pitchFamily="34" charset="0"/>
                          <a:ea typeface="Times New Roman" panose="02020603050405020304" pitchFamily="18" charset="0"/>
                          <a:cs typeface="Arial" panose="020B0604020202020204" pitchFamily="34" charset="0"/>
                        </a:rPr>
                        <a:t>16</a:t>
                      </a:r>
                      <a:endParaRPr lang="es-ES" sz="1300" b="1">
                        <a:effectLst/>
                        <a:highlight>
                          <a:srgbClr val="DAEEF3"/>
                        </a:highligh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just">
                        <a:spcAft>
                          <a:spcPts val="300"/>
                        </a:spcAft>
                      </a:pPr>
                      <a:r>
                        <a:rPr lang="en-US" sz="1100" b="0">
                          <a:solidFill>
                            <a:srgbClr val="000000"/>
                          </a:solidFill>
                          <a:effectLst/>
                          <a:highlight>
                            <a:srgbClr val="DAEEF3"/>
                          </a:highlight>
                          <a:latin typeface="Arial" panose="020B0604020202020204" pitchFamily="34" charset="0"/>
                          <a:ea typeface="Times New Roman" panose="02020603050405020304" pitchFamily="18" charset="0"/>
                          <a:cs typeface="Arial" panose="020B0604020202020204" pitchFamily="34" charset="0"/>
                        </a:rPr>
                        <a:t>19</a:t>
                      </a:r>
                      <a:endParaRPr lang="es-ES" sz="1300" b="1">
                        <a:effectLst/>
                        <a:highlight>
                          <a:srgbClr val="DAEEF3"/>
                        </a:highligh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just">
                        <a:spcAft>
                          <a:spcPts val="300"/>
                        </a:spcAft>
                      </a:pPr>
                      <a:r>
                        <a:rPr lang="en-US" sz="1100" b="0">
                          <a:solidFill>
                            <a:srgbClr val="000000"/>
                          </a:solidFill>
                          <a:effectLst/>
                          <a:highlight>
                            <a:srgbClr val="DAEEF3"/>
                          </a:highlight>
                          <a:latin typeface="Arial" panose="020B0604020202020204" pitchFamily="34" charset="0"/>
                          <a:ea typeface="Times New Roman" panose="02020603050405020304" pitchFamily="18" charset="0"/>
                          <a:cs typeface="Arial" panose="020B0604020202020204" pitchFamily="34" charset="0"/>
                        </a:rPr>
                        <a:t>23</a:t>
                      </a:r>
                      <a:endParaRPr lang="es-ES" sz="1300" b="1">
                        <a:effectLst/>
                        <a:highlight>
                          <a:srgbClr val="DAEEF3"/>
                        </a:highligh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just">
                        <a:spcAft>
                          <a:spcPts val="300"/>
                        </a:spcAft>
                      </a:pPr>
                      <a:r>
                        <a:rPr lang="en-US" sz="1100" b="0">
                          <a:solidFill>
                            <a:srgbClr val="000000"/>
                          </a:solidFill>
                          <a:effectLst/>
                          <a:highlight>
                            <a:srgbClr val="DAEEF3"/>
                          </a:highlight>
                          <a:latin typeface="Arial" panose="020B0604020202020204" pitchFamily="34" charset="0"/>
                          <a:ea typeface="Times New Roman" panose="02020603050405020304" pitchFamily="18" charset="0"/>
                          <a:cs typeface="Arial" panose="020B0604020202020204" pitchFamily="34" charset="0"/>
                        </a:rPr>
                        <a:t>29</a:t>
                      </a:r>
                      <a:endParaRPr lang="es-ES" sz="1300" b="1">
                        <a:effectLst/>
                        <a:highlight>
                          <a:srgbClr val="DAEEF3"/>
                        </a:highligh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just">
                        <a:spcAft>
                          <a:spcPts val="300"/>
                        </a:spcAft>
                      </a:pPr>
                      <a:r>
                        <a:rPr lang="en-US" sz="1100" b="0">
                          <a:solidFill>
                            <a:srgbClr val="000000"/>
                          </a:solidFill>
                          <a:effectLst/>
                          <a:highlight>
                            <a:srgbClr val="DAEEF3"/>
                          </a:highlight>
                          <a:latin typeface="Arial" panose="020B0604020202020204" pitchFamily="34" charset="0"/>
                          <a:ea typeface="Times New Roman" panose="02020603050405020304" pitchFamily="18" charset="0"/>
                          <a:cs typeface="Arial" panose="020B0604020202020204" pitchFamily="34" charset="0"/>
                        </a:rPr>
                        <a:t>35</a:t>
                      </a:r>
                      <a:endParaRPr lang="es-ES" sz="1300" b="1">
                        <a:effectLst/>
                        <a:highlight>
                          <a:srgbClr val="DAEEF3"/>
                        </a:highligh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just">
                        <a:spcAft>
                          <a:spcPts val="300"/>
                        </a:spcAft>
                      </a:pPr>
                      <a:r>
                        <a:rPr lang="en-US" sz="1100" b="0">
                          <a:solidFill>
                            <a:srgbClr val="000000"/>
                          </a:solidFill>
                          <a:effectLst/>
                          <a:highlight>
                            <a:srgbClr val="DAEEF3"/>
                          </a:highlight>
                          <a:latin typeface="Arial" panose="020B0604020202020204" pitchFamily="34" charset="0"/>
                          <a:ea typeface="Times New Roman" panose="02020603050405020304" pitchFamily="18" charset="0"/>
                          <a:cs typeface="Arial" panose="020B0604020202020204" pitchFamily="34" charset="0"/>
                        </a:rPr>
                        <a:t>47</a:t>
                      </a:r>
                      <a:endParaRPr lang="es-ES" sz="1300" b="1">
                        <a:effectLst/>
                        <a:highlight>
                          <a:srgbClr val="DAEEF3"/>
                        </a:highligh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just">
                        <a:spcAft>
                          <a:spcPts val="300"/>
                        </a:spcAft>
                      </a:pPr>
                      <a:r>
                        <a:rPr lang="en-US" sz="1100" b="0">
                          <a:solidFill>
                            <a:srgbClr val="000000"/>
                          </a:solidFill>
                          <a:effectLst/>
                          <a:highlight>
                            <a:srgbClr val="DAEEF3"/>
                          </a:highlight>
                          <a:latin typeface="Arial" panose="020B0604020202020204" pitchFamily="34" charset="0"/>
                          <a:ea typeface="Times New Roman" panose="02020603050405020304" pitchFamily="18" charset="0"/>
                          <a:cs typeface="Arial" panose="020B0604020202020204" pitchFamily="34" charset="0"/>
                        </a:rPr>
                        <a:t>59</a:t>
                      </a:r>
                      <a:endParaRPr lang="es-ES" sz="1300" b="1">
                        <a:effectLst/>
                        <a:highlight>
                          <a:srgbClr val="DAEEF3"/>
                        </a:highligh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just">
                        <a:spcAft>
                          <a:spcPts val="300"/>
                        </a:spcAft>
                      </a:pPr>
                      <a:r>
                        <a:rPr lang="en-US" sz="1100" b="0">
                          <a:solidFill>
                            <a:srgbClr val="000000"/>
                          </a:solidFill>
                          <a:effectLst/>
                          <a:highlight>
                            <a:srgbClr val="DAEEF3"/>
                          </a:highlight>
                          <a:latin typeface="Arial" panose="020B0604020202020204" pitchFamily="34" charset="0"/>
                          <a:ea typeface="Times New Roman" panose="02020603050405020304" pitchFamily="18" charset="0"/>
                          <a:cs typeface="Arial" panose="020B0604020202020204" pitchFamily="34" charset="0"/>
                        </a:rPr>
                        <a:t>67</a:t>
                      </a:r>
                      <a:endParaRPr lang="es-ES" sz="1300" b="1">
                        <a:effectLst/>
                        <a:highlight>
                          <a:srgbClr val="DAEEF3"/>
                        </a:highligh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just">
                        <a:spcAft>
                          <a:spcPts val="300"/>
                        </a:spcAft>
                      </a:pPr>
                      <a:r>
                        <a:rPr lang="en-US" sz="1100" b="0">
                          <a:solidFill>
                            <a:srgbClr val="000000"/>
                          </a:solidFill>
                          <a:effectLst/>
                          <a:highlight>
                            <a:srgbClr val="DAEEF3"/>
                          </a:highlight>
                          <a:latin typeface="Arial" panose="020B0604020202020204" pitchFamily="34" charset="0"/>
                          <a:ea typeface="Times New Roman" panose="02020603050405020304" pitchFamily="18" charset="0"/>
                          <a:cs typeface="Arial" panose="020B0604020202020204" pitchFamily="34" charset="0"/>
                        </a:rPr>
                        <a:t>79</a:t>
                      </a:r>
                      <a:endParaRPr lang="es-ES" sz="1300" b="1">
                        <a:effectLst/>
                        <a:highlight>
                          <a:srgbClr val="DAEEF3"/>
                        </a:highligh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just">
                        <a:spcAft>
                          <a:spcPts val="300"/>
                        </a:spcAft>
                      </a:pPr>
                      <a:r>
                        <a:rPr lang="en-US" sz="1100" b="0">
                          <a:solidFill>
                            <a:srgbClr val="000000"/>
                          </a:solidFill>
                          <a:effectLst/>
                          <a:highlight>
                            <a:srgbClr val="DAEEF3"/>
                          </a:highlight>
                          <a:latin typeface="Arial" panose="020B0604020202020204" pitchFamily="34" charset="0"/>
                          <a:ea typeface="Times New Roman" panose="02020603050405020304" pitchFamily="18" charset="0"/>
                          <a:cs typeface="Arial" panose="020B0604020202020204" pitchFamily="34" charset="0"/>
                        </a:rPr>
                        <a:t>98</a:t>
                      </a:r>
                      <a:endParaRPr lang="es-ES" sz="1300" b="1">
                        <a:effectLst/>
                        <a:highlight>
                          <a:srgbClr val="DAEEF3"/>
                        </a:highligh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just">
                        <a:spcAft>
                          <a:spcPts val="300"/>
                        </a:spcAft>
                      </a:pPr>
                      <a:r>
                        <a:rPr lang="en-US" sz="1100" b="0">
                          <a:solidFill>
                            <a:srgbClr val="000000"/>
                          </a:solidFill>
                          <a:effectLst/>
                          <a:highlight>
                            <a:srgbClr val="DAEEF3"/>
                          </a:highlight>
                          <a:latin typeface="Arial" panose="020B0604020202020204" pitchFamily="34" charset="0"/>
                          <a:ea typeface="Times New Roman" panose="02020603050405020304" pitchFamily="18" charset="0"/>
                          <a:cs typeface="Arial" panose="020B0604020202020204" pitchFamily="34" charset="0"/>
                        </a:rPr>
                        <a:t>111</a:t>
                      </a:r>
                      <a:endParaRPr lang="es-ES" sz="1300" b="1">
                        <a:effectLst/>
                        <a:highlight>
                          <a:srgbClr val="DAEEF3"/>
                        </a:highligh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just">
                        <a:spcAft>
                          <a:spcPts val="300"/>
                        </a:spcAft>
                      </a:pPr>
                      <a:r>
                        <a:rPr lang="en-US" sz="1100" b="0">
                          <a:solidFill>
                            <a:srgbClr val="000000"/>
                          </a:solidFill>
                          <a:effectLst/>
                          <a:highlight>
                            <a:srgbClr val="DAEEF3"/>
                          </a:highlight>
                          <a:latin typeface="Arial" panose="020B0604020202020204" pitchFamily="34" charset="0"/>
                          <a:ea typeface="Times New Roman" panose="02020603050405020304" pitchFamily="18" charset="0"/>
                          <a:cs typeface="Arial" panose="020B0604020202020204" pitchFamily="34" charset="0"/>
                        </a:rPr>
                        <a:t>123</a:t>
                      </a:r>
                      <a:endParaRPr lang="es-ES" sz="1300" b="1">
                        <a:effectLst/>
                        <a:highlight>
                          <a:srgbClr val="DAEEF3"/>
                        </a:highligh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just">
                        <a:spcAft>
                          <a:spcPts val="300"/>
                        </a:spcAft>
                      </a:pPr>
                      <a:r>
                        <a:rPr lang="en-US" sz="1100" b="0">
                          <a:solidFill>
                            <a:srgbClr val="000000"/>
                          </a:solidFill>
                          <a:effectLst/>
                          <a:highlight>
                            <a:srgbClr val="DAEEF3"/>
                          </a:highlight>
                          <a:latin typeface="Arial" panose="020B0604020202020204" pitchFamily="34" charset="0"/>
                          <a:ea typeface="Times New Roman" panose="02020603050405020304" pitchFamily="18" charset="0"/>
                          <a:cs typeface="Arial" panose="020B0604020202020204" pitchFamily="34" charset="0"/>
                        </a:rPr>
                        <a:t>183</a:t>
                      </a:r>
                      <a:endParaRPr lang="es-ES" sz="1300" b="1">
                        <a:effectLst/>
                        <a:highlight>
                          <a:srgbClr val="DAEEF3"/>
                        </a:highligh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638829278"/>
                  </a:ext>
                </a:extLst>
              </a:tr>
              <a:tr h="265748">
                <a:tc>
                  <a:txBody>
                    <a:bodyPr/>
                    <a:lstStyle/>
                    <a:p>
                      <a:pPr algn="just">
                        <a:spcAft>
                          <a:spcPts val="300"/>
                        </a:spcAft>
                      </a:pPr>
                      <a:r>
                        <a:rPr lang="en-US" sz="1100" b="0">
                          <a:solidFill>
                            <a:srgbClr val="000000"/>
                          </a:solidFill>
                          <a:effectLst/>
                          <a:highlight>
                            <a:srgbClr val="EAF1DD"/>
                          </a:highlight>
                          <a:latin typeface="Arial" panose="020B0604020202020204" pitchFamily="34" charset="0"/>
                          <a:ea typeface="Times New Roman" panose="02020603050405020304" pitchFamily="18" charset="0"/>
                          <a:cs typeface="Arial" panose="020B0604020202020204" pitchFamily="34" charset="0"/>
                        </a:rPr>
                        <a:t>Ahorro IE4 vs IE2 (€) </a:t>
                      </a:r>
                      <a:endParaRPr lang="es-ES" sz="1300" b="1">
                        <a:effectLst/>
                        <a:highlight>
                          <a:srgbClr val="EAF1DD"/>
                        </a:highligh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just">
                        <a:spcAft>
                          <a:spcPts val="300"/>
                        </a:spcAft>
                      </a:pPr>
                      <a:r>
                        <a:rPr lang="en-US" sz="1100" b="0">
                          <a:solidFill>
                            <a:srgbClr val="000000"/>
                          </a:solidFill>
                          <a:effectLst/>
                          <a:highlight>
                            <a:srgbClr val="EAF1DD"/>
                          </a:highlight>
                          <a:latin typeface="Arial" panose="020B0604020202020204" pitchFamily="34" charset="0"/>
                          <a:ea typeface="Times New Roman" panose="02020603050405020304" pitchFamily="18" charset="0"/>
                          <a:cs typeface="Arial" panose="020B0604020202020204" pitchFamily="34" charset="0"/>
                        </a:rPr>
                        <a:t>18</a:t>
                      </a:r>
                      <a:endParaRPr lang="es-ES" sz="1300" b="1">
                        <a:effectLst/>
                        <a:highlight>
                          <a:srgbClr val="EAF1DD"/>
                        </a:highligh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just">
                        <a:spcAft>
                          <a:spcPts val="300"/>
                        </a:spcAft>
                      </a:pPr>
                      <a:r>
                        <a:rPr lang="en-US" sz="1100" b="0">
                          <a:solidFill>
                            <a:srgbClr val="000000"/>
                          </a:solidFill>
                          <a:effectLst/>
                          <a:highlight>
                            <a:srgbClr val="EAF1DD"/>
                          </a:highlight>
                          <a:latin typeface="Arial" panose="020B0604020202020204" pitchFamily="34" charset="0"/>
                          <a:ea typeface="Times New Roman" panose="02020603050405020304" pitchFamily="18" charset="0"/>
                          <a:cs typeface="Arial" panose="020B0604020202020204" pitchFamily="34" charset="0"/>
                        </a:rPr>
                        <a:t>24</a:t>
                      </a:r>
                      <a:endParaRPr lang="es-ES" sz="1300" b="1">
                        <a:effectLst/>
                        <a:highlight>
                          <a:srgbClr val="EAF1DD"/>
                        </a:highligh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just">
                        <a:spcAft>
                          <a:spcPts val="300"/>
                        </a:spcAft>
                      </a:pPr>
                      <a:r>
                        <a:rPr lang="en-US" sz="1100" b="0">
                          <a:solidFill>
                            <a:srgbClr val="000000"/>
                          </a:solidFill>
                          <a:effectLst/>
                          <a:highlight>
                            <a:srgbClr val="EAF1DD"/>
                          </a:highlight>
                          <a:latin typeface="Arial" panose="020B0604020202020204" pitchFamily="34" charset="0"/>
                          <a:ea typeface="Times New Roman" panose="02020603050405020304" pitchFamily="18" charset="0"/>
                          <a:cs typeface="Arial" panose="020B0604020202020204" pitchFamily="34" charset="0"/>
                        </a:rPr>
                        <a:t>83</a:t>
                      </a:r>
                      <a:endParaRPr lang="es-ES" sz="1300" b="1">
                        <a:effectLst/>
                        <a:highlight>
                          <a:srgbClr val="EAF1DD"/>
                        </a:highligh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just">
                        <a:spcAft>
                          <a:spcPts val="300"/>
                        </a:spcAft>
                      </a:pPr>
                      <a:r>
                        <a:rPr lang="en-US" sz="1100" b="0">
                          <a:solidFill>
                            <a:srgbClr val="000000"/>
                          </a:solidFill>
                          <a:effectLst/>
                          <a:highlight>
                            <a:srgbClr val="EAF1DD"/>
                          </a:highlight>
                          <a:latin typeface="Arial" panose="020B0604020202020204" pitchFamily="34" charset="0"/>
                          <a:ea typeface="Times New Roman" panose="02020603050405020304" pitchFamily="18" charset="0"/>
                          <a:cs typeface="Arial" panose="020B0604020202020204" pitchFamily="34" charset="0"/>
                        </a:rPr>
                        <a:t>41</a:t>
                      </a:r>
                      <a:endParaRPr lang="es-ES" sz="1300" b="1">
                        <a:effectLst/>
                        <a:highlight>
                          <a:srgbClr val="EAF1DD"/>
                        </a:highligh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just">
                        <a:spcAft>
                          <a:spcPts val="300"/>
                        </a:spcAft>
                      </a:pPr>
                      <a:r>
                        <a:rPr lang="en-US" sz="1100" b="0">
                          <a:solidFill>
                            <a:srgbClr val="000000"/>
                          </a:solidFill>
                          <a:effectLst/>
                          <a:highlight>
                            <a:srgbClr val="EAF1DD"/>
                          </a:highlight>
                          <a:latin typeface="Arial" panose="020B0604020202020204" pitchFamily="34" charset="0"/>
                          <a:ea typeface="Times New Roman" panose="02020603050405020304" pitchFamily="18" charset="0"/>
                          <a:cs typeface="Arial" panose="020B0604020202020204" pitchFamily="34" charset="0"/>
                        </a:rPr>
                        <a:t>48</a:t>
                      </a:r>
                      <a:endParaRPr lang="es-ES" sz="1300" b="1">
                        <a:effectLst/>
                        <a:highlight>
                          <a:srgbClr val="EAF1DD"/>
                        </a:highligh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just">
                        <a:spcAft>
                          <a:spcPts val="300"/>
                        </a:spcAft>
                      </a:pPr>
                      <a:r>
                        <a:rPr lang="en-US" sz="1100" b="0">
                          <a:solidFill>
                            <a:srgbClr val="000000"/>
                          </a:solidFill>
                          <a:effectLst/>
                          <a:highlight>
                            <a:srgbClr val="EAF1DD"/>
                          </a:highlight>
                          <a:latin typeface="Arial" panose="020B0604020202020204" pitchFamily="34" charset="0"/>
                          <a:ea typeface="Times New Roman" panose="02020603050405020304" pitchFamily="18" charset="0"/>
                          <a:cs typeface="Arial" panose="020B0604020202020204" pitchFamily="34" charset="0"/>
                        </a:rPr>
                        <a:t>65</a:t>
                      </a:r>
                      <a:endParaRPr lang="es-ES" sz="1300" b="1">
                        <a:effectLst/>
                        <a:highlight>
                          <a:srgbClr val="EAF1DD"/>
                        </a:highligh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just">
                        <a:spcAft>
                          <a:spcPts val="300"/>
                        </a:spcAft>
                      </a:pPr>
                      <a:r>
                        <a:rPr lang="en-US" sz="1100" b="0">
                          <a:solidFill>
                            <a:srgbClr val="000000"/>
                          </a:solidFill>
                          <a:effectLst/>
                          <a:highlight>
                            <a:srgbClr val="EAF1DD"/>
                          </a:highlight>
                          <a:latin typeface="Arial" panose="020B0604020202020204" pitchFamily="34" charset="0"/>
                          <a:ea typeface="Times New Roman" panose="02020603050405020304" pitchFamily="18" charset="0"/>
                          <a:cs typeface="Arial" panose="020B0604020202020204" pitchFamily="34" charset="0"/>
                        </a:rPr>
                        <a:t>78</a:t>
                      </a:r>
                      <a:endParaRPr lang="es-ES" sz="1300" b="1">
                        <a:effectLst/>
                        <a:highlight>
                          <a:srgbClr val="EAF1DD"/>
                        </a:highligh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just">
                        <a:spcAft>
                          <a:spcPts val="300"/>
                        </a:spcAft>
                      </a:pPr>
                      <a:r>
                        <a:rPr lang="en-US" sz="1100" b="0">
                          <a:solidFill>
                            <a:srgbClr val="000000"/>
                          </a:solidFill>
                          <a:effectLst/>
                          <a:highlight>
                            <a:srgbClr val="EAF1DD"/>
                          </a:highlight>
                          <a:latin typeface="Arial" panose="020B0604020202020204" pitchFamily="34" charset="0"/>
                          <a:ea typeface="Times New Roman" panose="02020603050405020304" pitchFamily="18" charset="0"/>
                          <a:cs typeface="Arial" panose="020B0604020202020204" pitchFamily="34" charset="0"/>
                        </a:rPr>
                        <a:t>108</a:t>
                      </a:r>
                      <a:endParaRPr lang="es-ES" sz="1300" b="1">
                        <a:effectLst/>
                        <a:highlight>
                          <a:srgbClr val="EAF1DD"/>
                        </a:highligh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just">
                        <a:spcAft>
                          <a:spcPts val="300"/>
                        </a:spcAft>
                      </a:pPr>
                      <a:r>
                        <a:rPr lang="en-US" sz="1100" b="0">
                          <a:solidFill>
                            <a:srgbClr val="000000"/>
                          </a:solidFill>
                          <a:effectLst/>
                          <a:highlight>
                            <a:srgbClr val="EAF1DD"/>
                          </a:highlight>
                          <a:latin typeface="Arial" panose="020B0604020202020204" pitchFamily="34" charset="0"/>
                          <a:ea typeface="Times New Roman" panose="02020603050405020304" pitchFamily="18" charset="0"/>
                          <a:cs typeface="Arial" panose="020B0604020202020204" pitchFamily="34" charset="0"/>
                        </a:rPr>
                        <a:t>130</a:t>
                      </a:r>
                      <a:endParaRPr lang="es-ES" sz="1300" b="1">
                        <a:effectLst/>
                        <a:highlight>
                          <a:srgbClr val="EAF1DD"/>
                        </a:highligh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just">
                        <a:spcAft>
                          <a:spcPts val="300"/>
                        </a:spcAft>
                      </a:pPr>
                      <a:r>
                        <a:rPr lang="en-US" sz="1100" b="0">
                          <a:solidFill>
                            <a:srgbClr val="000000"/>
                          </a:solidFill>
                          <a:effectLst/>
                          <a:highlight>
                            <a:srgbClr val="EAF1DD"/>
                          </a:highlight>
                          <a:latin typeface="Arial" panose="020B0604020202020204" pitchFamily="34" charset="0"/>
                          <a:ea typeface="Times New Roman" panose="02020603050405020304" pitchFamily="18" charset="0"/>
                          <a:cs typeface="Arial" panose="020B0604020202020204" pitchFamily="34" charset="0"/>
                        </a:rPr>
                        <a:t>145</a:t>
                      </a:r>
                      <a:endParaRPr lang="es-ES" sz="1300" b="1">
                        <a:effectLst/>
                        <a:highlight>
                          <a:srgbClr val="EAF1DD"/>
                        </a:highligh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just">
                        <a:spcAft>
                          <a:spcPts val="300"/>
                        </a:spcAft>
                      </a:pPr>
                      <a:r>
                        <a:rPr lang="en-US" sz="1100" b="0">
                          <a:solidFill>
                            <a:srgbClr val="000000"/>
                          </a:solidFill>
                          <a:effectLst/>
                          <a:highlight>
                            <a:srgbClr val="EAF1DD"/>
                          </a:highlight>
                          <a:latin typeface="Arial" panose="020B0604020202020204" pitchFamily="34" charset="0"/>
                          <a:ea typeface="Times New Roman" panose="02020603050405020304" pitchFamily="18" charset="0"/>
                          <a:cs typeface="Arial" panose="020B0604020202020204" pitchFamily="34" charset="0"/>
                        </a:rPr>
                        <a:t>171</a:t>
                      </a:r>
                      <a:endParaRPr lang="es-ES" sz="1300" b="1">
                        <a:effectLst/>
                        <a:highlight>
                          <a:srgbClr val="EAF1DD"/>
                        </a:highligh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just">
                        <a:spcAft>
                          <a:spcPts val="300"/>
                        </a:spcAft>
                      </a:pPr>
                      <a:r>
                        <a:rPr lang="en-US" sz="1100" b="0">
                          <a:solidFill>
                            <a:srgbClr val="000000"/>
                          </a:solidFill>
                          <a:effectLst/>
                          <a:highlight>
                            <a:srgbClr val="EAF1DD"/>
                          </a:highlight>
                          <a:latin typeface="Arial" panose="020B0604020202020204" pitchFamily="34" charset="0"/>
                          <a:ea typeface="Times New Roman" panose="02020603050405020304" pitchFamily="18" charset="0"/>
                          <a:cs typeface="Arial" panose="020B0604020202020204" pitchFamily="34" charset="0"/>
                        </a:rPr>
                        <a:t>201</a:t>
                      </a:r>
                      <a:endParaRPr lang="es-ES" sz="1300" b="1">
                        <a:effectLst/>
                        <a:highlight>
                          <a:srgbClr val="EAF1DD"/>
                        </a:highligh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just">
                        <a:spcAft>
                          <a:spcPts val="300"/>
                        </a:spcAft>
                      </a:pPr>
                      <a:r>
                        <a:rPr lang="en-US" sz="1100" b="0">
                          <a:solidFill>
                            <a:srgbClr val="000000"/>
                          </a:solidFill>
                          <a:effectLst/>
                          <a:highlight>
                            <a:srgbClr val="EAF1DD"/>
                          </a:highlight>
                          <a:latin typeface="Arial" panose="020B0604020202020204" pitchFamily="34" charset="0"/>
                          <a:ea typeface="Times New Roman" panose="02020603050405020304" pitchFamily="18" charset="0"/>
                          <a:cs typeface="Arial" panose="020B0604020202020204" pitchFamily="34" charset="0"/>
                        </a:rPr>
                        <a:t>237</a:t>
                      </a:r>
                      <a:endParaRPr lang="es-ES" sz="1300" b="1">
                        <a:effectLst/>
                        <a:highlight>
                          <a:srgbClr val="EAF1DD"/>
                        </a:highligh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just">
                        <a:spcAft>
                          <a:spcPts val="300"/>
                        </a:spcAft>
                      </a:pPr>
                      <a:r>
                        <a:rPr lang="en-US" sz="1100" b="0">
                          <a:solidFill>
                            <a:srgbClr val="000000"/>
                          </a:solidFill>
                          <a:effectLst/>
                          <a:highlight>
                            <a:srgbClr val="EAF1DD"/>
                          </a:highlight>
                          <a:latin typeface="Arial" panose="020B0604020202020204" pitchFamily="34" charset="0"/>
                          <a:ea typeface="Times New Roman" panose="02020603050405020304" pitchFamily="18" charset="0"/>
                          <a:cs typeface="Arial" panose="020B0604020202020204" pitchFamily="34" charset="0"/>
                        </a:rPr>
                        <a:t>275</a:t>
                      </a:r>
                      <a:endParaRPr lang="es-ES" sz="1300" b="1">
                        <a:effectLst/>
                        <a:highlight>
                          <a:srgbClr val="EAF1DD"/>
                        </a:highligh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just">
                        <a:spcAft>
                          <a:spcPts val="300"/>
                        </a:spcAft>
                      </a:pPr>
                      <a:r>
                        <a:rPr lang="en-US" sz="1100" b="0">
                          <a:solidFill>
                            <a:srgbClr val="000000"/>
                          </a:solidFill>
                          <a:effectLst/>
                          <a:highlight>
                            <a:srgbClr val="EAF1DD"/>
                          </a:highlight>
                          <a:latin typeface="Arial" panose="020B0604020202020204" pitchFamily="34" charset="0"/>
                          <a:ea typeface="Times New Roman" panose="02020603050405020304" pitchFamily="18" charset="0"/>
                          <a:cs typeface="Arial" panose="020B0604020202020204" pitchFamily="34" charset="0"/>
                        </a:rPr>
                        <a:t>362</a:t>
                      </a:r>
                      <a:endParaRPr lang="es-ES" sz="1300" b="1">
                        <a:effectLst/>
                        <a:highlight>
                          <a:srgbClr val="EAF1DD"/>
                        </a:highlight>
                        <a:latin typeface="Arial" panose="020B0604020202020204" pitchFamily="34" charset="0"/>
                        <a:ea typeface="Times New Roman" panose="02020603050405020304" pitchFamily="18" charset="0"/>
                        <a:cs typeface="Times New Roman" panose="02020603050405020304" pitchFamily="18" charset="0"/>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2974916633"/>
                  </a:ext>
                </a:extLst>
              </a:tr>
            </a:tbl>
          </a:graphicData>
        </a:graphic>
      </p:graphicFrame>
      <p:sp>
        <p:nvSpPr>
          <p:cNvPr id="15" name="CuadroTexto 14">
            <a:extLst>
              <a:ext uri="{FF2B5EF4-FFF2-40B4-BE49-F238E27FC236}">
                <a16:creationId xmlns:a16="http://schemas.microsoft.com/office/drawing/2014/main" id="{E2038F83-FA6C-A324-6905-0FBCCCE75508}"/>
              </a:ext>
            </a:extLst>
          </p:cNvPr>
          <p:cNvSpPr txBox="1"/>
          <p:nvPr/>
        </p:nvSpPr>
        <p:spPr>
          <a:xfrm>
            <a:off x="1363978" y="5507014"/>
            <a:ext cx="9464045" cy="590931"/>
          </a:xfrm>
          <a:prstGeom prst="rect">
            <a:avLst/>
          </a:prstGeom>
          <a:noFill/>
        </p:spPr>
        <p:txBody>
          <a:bodyPr wrap="square">
            <a:spAutoFit/>
          </a:bodyPr>
          <a:lstStyle/>
          <a:p>
            <a:pPr algn="ctr"/>
            <a:r>
              <a:rPr lang="es-ES" sz="1080"/>
              <a:t>Eficiencia en motores eléctricos. Los datos de rendimiento se han obtenido de la norma IEC 60034-31 (2010). </a:t>
            </a:r>
          </a:p>
          <a:p>
            <a:pPr algn="ctr"/>
            <a:r>
              <a:rPr lang="es-ES" sz="1080"/>
              <a:t>Se consideran motores de cuatro polos, con un régimen de funcionamiento del 50% del tiempo de trabajo (2.640 horas).</a:t>
            </a:r>
          </a:p>
          <a:p>
            <a:pPr algn="ctr"/>
            <a:r>
              <a:rPr lang="es-ES" sz="1080"/>
              <a:t>Fuente: AIDIMME</a:t>
            </a:r>
          </a:p>
        </p:txBody>
      </p:sp>
      <p:sp>
        <p:nvSpPr>
          <p:cNvPr id="7" name="Título 6">
            <a:extLst>
              <a:ext uri="{FF2B5EF4-FFF2-40B4-BE49-F238E27FC236}">
                <a16:creationId xmlns:a16="http://schemas.microsoft.com/office/drawing/2014/main" id="{76290079-D441-1782-9B54-A954A3F4FDB5}"/>
              </a:ext>
            </a:extLst>
          </p:cNvPr>
          <p:cNvSpPr txBox="1">
            <a:spLocks/>
          </p:cNvSpPr>
          <p:nvPr/>
        </p:nvSpPr>
        <p:spPr>
          <a:xfrm>
            <a:off x="769562" y="161028"/>
            <a:ext cx="9491472" cy="732155"/>
          </a:xfrm>
          <a:prstGeom prst="rect">
            <a:avLst/>
          </a:prstGeom>
        </p:spPr>
        <p:txBody>
          <a:bodyPr vert="horz" lIns="82296" tIns="41148" rIns="82296" bIns="4114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ES" sz="2400" b="1" spc="-5" dirty="0">
                <a:solidFill>
                  <a:srgbClr val="154097"/>
                </a:solidFill>
                <a:latin typeface="Montserrat" panose="020B0604020202020204" charset="0"/>
                <a:cs typeface="+mn-cs"/>
              </a:rPr>
              <a:t>5- Medidas para reducir el consumo energético </a:t>
            </a:r>
            <a:r>
              <a:rPr lang="es-ES" sz="2400" b="1" dirty="0"/>
              <a:t>- </a:t>
            </a:r>
            <a:r>
              <a:rPr lang="es-ES" sz="2400" b="1" dirty="0">
                <a:solidFill>
                  <a:srgbClr val="FF0000"/>
                </a:solidFill>
              </a:rPr>
              <a:t>Alcance 1</a:t>
            </a:r>
          </a:p>
        </p:txBody>
      </p:sp>
      <p:sp>
        <p:nvSpPr>
          <p:cNvPr id="10" name="Marcador de número de diapositiva 9">
            <a:extLst>
              <a:ext uri="{FF2B5EF4-FFF2-40B4-BE49-F238E27FC236}">
                <a16:creationId xmlns:a16="http://schemas.microsoft.com/office/drawing/2014/main" id="{B6FBE89E-BEC3-8F0B-E333-696CC4A6E4A4}"/>
              </a:ext>
            </a:extLst>
          </p:cNvPr>
          <p:cNvSpPr>
            <a:spLocks noGrp="1"/>
          </p:cNvSpPr>
          <p:nvPr>
            <p:ph type="sldNum" sz="quarter" idx="12"/>
          </p:nvPr>
        </p:nvSpPr>
        <p:spPr/>
        <p:txBody>
          <a:bodyPr/>
          <a:lstStyle/>
          <a:p>
            <a:fld id="{07CA9C71-7BAC-493D-8FE0-9A42846E5156}" type="slidenum">
              <a:rPr lang="es-ES" smtClean="0"/>
              <a:t>47</a:t>
            </a:fld>
            <a:endParaRPr lang="es-ES"/>
          </a:p>
        </p:txBody>
      </p:sp>
      <p:pic>
        <p:nvPicPr>
          <p:cNvPr id="11" name="Imagen 10">
            <a:extLst>
              <a:ext uri="{FF2B5EF4-FFF2-40B4-BE49-F238E27FC236}">
                <a16:creationId xmlns:a16="http://schemas.microsoft.com/office/drawing/2014/main" id="{811607FE-907C-8C71-FD48-F5969404E3B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98813" y="6277530"/>
            <a:ext cx="1500461" cy="443945"/>
          </a:xfrm>
          <a:prstGeom prst="rect">
            <a:avLst/>
          </a:prstGeom>
          <a:noFill/>
          <a:ln>
            <a:noFill/>
          </a:ln>
          <a:effectLst/>
        </p:spPr>
      </p:pic>
    </p:spTree>
    <p:extLst>
      <p:ext uri="{BB962C8B-B14F-4D97-AF65-F5344CB8AC3E}">
        <p14:creationId xmlns:p14="http://schemas.microsoft.com/office/powerpoint/2010/main" val="32741033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Carattere, logo, simbolo, Elementi grafici&#10;&#10;Descrizione generata automaticamente">
            <a:extLst>
              <a:ext uri="{FF2B5EF4-FFF2-40B4-BE49-F238E27FC236}">
                <a16:creationId xmlns:a16="http://schemas.microsoft.com/office/drawing/2014/main" id="{4BDE00BB-B406-C248-96A0-EE3FB4E4CD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08572" y="35085"/>
            <a:ext cx="1213866" cy="1213866"/>
          </a:xfrm>
          <a:prstGeom prst="rect">
            <a:avLst/>
          </a:prstGeom>
        </p:spPr>
      </p:pic>
      <p:sp>
        <p:nvSpPr>
          <p:cNvPr id="3" name="Rectangle 2">
            <a:extLst>
              <a:ext uri="{FF2B5EF4-FFF2-40B4-BE49-F238E27FC236}">
                <a16:creationId xmlns:a16="http://schemas.microsoft.com/office/drawing/2014/main" id="{B62C6507-D6FE-9EAF-0547-8E92F5573FC1}"/>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6" name="Rectangle 3">
            <a:extLst>
              <a:ext uri="{FF2B5EF4-FFF2-40B4-BE49-F238E27FC236}">
                <a16:creationId xmlns:a16="http://schemas.microsoft.com/office/drawing/2014/main" id="{908D8E17-09F2-7078-80FB-DF428732B874}"/>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8" name="Rectangle 4">
            <a:extLst>
              <a:ext uri="{FF2B5EF4-FFF2-40B4-BE49-F238E27FC236}">
                <a16:creationId xmlns:a16="http://schemas.microsoft.com/office/drawing/2014/main" id="{43F9390E-36DC-61D6-9208-3F4AEA2A8FD3}"/>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12" name="CuadroTexto 11">
            <a:extLst>
              <a:ext uri="{FF2B5EF4-FFF2-40B4-BE49-F238E27FC236}">
                <a16:creationId xmlns:a16="http://schemas.microsoft.com/office/drawing/2014/main" id="{1F439A4F-0C56-A316-7C1D-A4BC91C63F14}"/>
              </a:ext>
            </a:extLst>
          </p:cNvPr>
          <p:cNvSpPr txBox="1"/>
          <p:nvPr/>
        </p:nvSpPr>
        <p:spPr>
          <a:xfrm>
            <a:off x="2090928" y="864924"/>
            <a:ext cx="8038596" cy="757130"/>
          </a:xfrm>
          <a:prstGeom prst="rect">
            <a:avLst/>
          </a:prstGeom>
          <a:noFill/>
        </p:spPr>
        <p:txBody>
          <a:bodyPr wrap="square" rtlCol="0">
            <a:spAutoFit/>
          </a:bodyPr>
          <a:lstStyle>
            <a:defPPr>
              <a:defRPr lang="en-BE"/>
            </a:defPPr>
            <a:lvl1pPr>
              <a:defRPr sz="2400" b="1">
                <a:latin typeface="+mj-lt"/>
              </a:defRPr>
            </a:lvl1pPr>
          </a:lstStyle>
          <a:p>
            <a:pPr algn="ctr"/>
            <a:r>
              <a:rPr lang="es-ES" sz="2160"/>
              <a:t>Equipamiento (cocinas, lavanderías, otros equipos): uso eficiente de equipos de lavandería</a:t>
            </a:r>
          </a:p>
        </p:txBody>
      </p:sp>
      <p:sp>
        <p:nvSpPr>
          <p:cNvPr id="2" name="Rectangle 1">
            <a:extLst>
              <a:ext uri="{FF2B5EF4-FFF2-40B4-BE49-F238E27FC236}">
                <a16:creationId xmlns:a16="http://schemas.microsoft.com/office/drawing/2014/main" id="{1AA648ED-E784-EA05-76FD-0B8139925B16}"/>
              </a:ext>
            </a:extLst>
          </p:cNvPr>
          <p:cNvSpPr>
            <a:spLocks noChangeArrowheads="1"/>
          </p:cNvSpPr>
          <p:nvPr/>
        </p:nvSpPr>
        <p:spPr bwMode="auto">
          <a:xfrm>
            <a:off x="670807" y="1671893"/>
            <a:ext cx="7051044" cy="4321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296" tIns="41148" rIns="82296" bIns="41148" numCol="1" anchor="ctr" anchorCtr="0" compatLnSpc="1">
            <a:prstTxWarp prst="textNoShape">
              <a:avLst/>
            </a:prstTxWarp>
            <a:spAutoFit/>
          </a:bodyPr>
          <a:lstStyle/>
          <a:p>
            <a:pPr algn="just"/>
            <a:r>
              <a:rPr lang="es-ES" sz="1620" b="1" dirty="0">
                <a:latin typeface="+mj-lt"/>
              </a:rPr>
              <a:t>En las lavanderías se suele utilizar alrededor del 6% de la energía total consumida, por lo que cabe plantear medidas específicas para intentar reducir el consumo.</a:t>
            </a:r>
          </a:p>
          <a:p>
            <a:pPr algn="just"/>
            <a:endParaRPr lang="es-ES" sz="1620" dirty="0">
              <a:latin typeface="+mj-lt"/>
            </a:endParaRPr>
          </a:p>
          <a:p>
            <a:pPr algn="just"/>
            <a:r>
              <a:rPr lang="es-ES" sz="1620" dirty="0">
                <a:latin typeface="+mj-lt"/>
              </a:rPr>
              <a:t>Algunas de estas medidas pueden ser:</a:t>
            </a:r>
          </a:p>
          <a:p>
            <a:pPr marL="257175" indent="-257175" algn="just">
              <a:buFont typeface="Arial" panose="020B0604020202020204" pitchFamily="34" charset="0"/>
              <a:buChar char="•"/>
            </a:pPr>
            <a:r>
              <a:rPr lang="es-ES" sz="1620" dirty="0">
                <a:latin typeface="+mj-lt"/>
              </a:rPr>
              <a:t>Uso de lavadoras y secadoras de alta eficiencia</a:t>
            </a:r>
          </a:p>
          <a:p>
            <a:pPr marL="257175" indent="-257175" algn="just">
              <a:buFont typeface="Arial" panose="020B0604020202020204" pitchFamily="34" charset="0"/>
              <a:buChar char="•"/>
            </a:pPr>
            <a:r>
              <a:rPr lang="es-ES" sz="1620" b="1" dirty="0">
                <a:latin typeface="+mj-lt"/>
              </a:rPr>
              <a:t>Mantenimiento regular </a:t>
            </a:r>
            <a:r>
              <a:rPr lang="es-ES" sz="1620" dirty="0">
                <a:latin typeface="+mj-lt"/>
              </a:rPr>
              <a:t>para asegurar que las máquinas funcionen de manera óptima y evitar desperdicios de energía.</a:t>
            </a:r>
          </a:p>
          <a:p>
            <a:pPr marL="257175" indent="-257175" algn="just">
              <a:buFont typeface="Arial" panose="020B0604020202020204" pitchFamily="34" charset="0"/>
              <a:buChar char="•"/>
            </a:pPr>
            <a:r>
              <a:rPr lang="es-ES" sz="1620" b="1" dirty="0">
                <a:latin typeface="+mj-lt"/>
              </a:rPr>
              <a:t>Equipos auxiliares para atender épocas de baja demanda </a:t>
            </a:r>
            <a:r>
              <a:rPr lang="es-ES" sz="1620" dirty="0">
                <a:latin typeface="+mj-lt"/>
              </a:rPr>
              <a:t>y no usar equipos a media carga</a:t>
            </a:r>
          </a:p>
          <a:p>
            <a:pPr marL="257175" indent="-257175" algn="just">
              <a:buFont typeface="Arial" panose="020B0604020202020204" pitchFamily="34" charset="0"/>
              <a:buChar char="•"/>
            </a:pPr>
            <a:r>
              <a:rPr lang="es-ES" sz="1620" dirty="0">
                <a:latin typeface="+mj-lt"/>
              </a:rPr>
              <a:t>Asegurarse de que las </a:t>
            </a:r>
            <a:r>
              <a:rPr lang="es-ES" sz="1620" b="1" dirty="0">
                <a:latin typeface="+mj-lt"/>
              </a:rPr>
              <a:t>lavadoras y secadoras funcionen con cargas completas para maximizar la eficiencia </a:t>
            </a:r>
            <a:r>
              <a:rPr lang="es-ES" sz="1620" dirty="0">
                <a:latin typeface="+mj-lt"/>
              </a:rPr>
              <a:t>por ciclo</a:t>
            </a:r>
          </a:p>
          <a:p>
            <a:pPr marL="257175" indent="-257175" algn="just">
              <a:buFont typeface="Arial" panose="020B0604020202020204" pitchFamily="34" charset="0"/>
              <a:buChar char="•"/>
            </a:pPr>
            <a:r>
              <a:rPr lang="es-ES" sz="1620" dirty="0">
                <a:latin typeface="+mj-lt"/>
              </a:rPr>
              <a:t>Utilizar programas de lavado y secado que sean adecuados para el tipo de ropa y nivel de suciedad, evitando ciclos innecesariamente largos o intensos.</a:t>
            </a:r>
          </a:p>
          <a:p>
            <a:pPr marL="257175" indent="-257175" algn="just">
              <a:buFont typeface="Arial" panose="020B0604020202020204" pitchFamily="34" charset="0"/>
              <a:buChar char="•"/>
            </a:pPr>
            <a:r>
              <a:rPr lang="es-ES" sz="1620" dirty="0">
                <a:latin typeface="+mj-lt"/>
              </a:rPr>
              <a:t>Utilizar, </a:t>
            </a:r>
            <a:r>
              <a:rPr lang="es-ES" sz="1620" b="1" dirty="0">
                <a:latin typeface="+mj-lt"/>
              </a:rPr>
              <a:t>en la medida de lo posible, agua caliente del circuito en lugar de las resistencias eléctricas de las máquinas</a:t>
            </a:r>
          </a:p>
          <a:p>
            <a:pPr marL="257175" indent="-257175" algn="just">
              <a:buFont typeface="Arial" panose="020B0604020202020204" pitchFamily="34" charset="0"/>
              <a:buChar char="•"/>
            </a:pPr>
            <a:r>
              <a:rPr lang="es-ES" sz="1620" b="1" dirty="0">
                <a:latin typeface="+mj-lt"/>
              </a:rPr>
              <a:t>Formar al personal en el uso eficiente </a:t>
            </a:r>
            <a:r>
              <a:rPr lang="es-ES" sz="1620" dirty="0">
                <a:latin typeface="+mj-lt"/>
              </a:rPr>
              <a:t>de los equipos</a:t>
            </a:r>
          </a:p>
        </p:txBody>
      </p:sp>
      <p:pic>
        <p:nvPicPr>
          <p:cNvPr id="10" name="Imagen 9" descr="Primer plano de ropa blanca en el tendedero">
            <a:extLst>
              <a:ext uri="{FF2B5EF4-FFF2-40B4-BE49-F238E27FC236}">
                <a16:creationId xmlns:a16="http://schemas.microsoft.com/office/drawing/2014/main" id="{1985AA76-3BD7-B099-EF6C-EE45A09E921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95182" y="2355827"/>
            <a:ext cx="3626011" cy="2417341"/>
          </a:xfrm>
          <a:prstGeom prst="rect">
            <a:avLst/>
          </a:prstGeom>
        </p:spPr>
      </p:pic>
      <p:sp>
        <p:nvSpPr>
          <p:cNvPr id="7" name="Título 6">
            <a:extLst>
              <a:ext uri="{FF2B5EF4-FFF2-40B4-BE49-F238E27FC236}">
                <a16:creationId xmlns:a16="http://schemas.microsoft.com/office/drawing/2014/main" id="{32E8DDDD-E7AC-3E3E-981C-62E91DF74AFC}"/>
              </a:ext>
            </a:extLst>
          </p:cNvPr>
          <p:cNvSpPr txBox="1">
            <a:spLocks/>
          </p:cNvSpPr>
          <p:nvPr/>
        </p:nvSpPr>
        <p:spPr>
          <a:xfrm>
            <a:off x="769562" y="161028"/>
            <a:ext cx="9491472" cy="732155"/>
          </a:xfrm>
          <a:prstGeom prst="rect">
            <a:avLst/>
          </a:prstGeom>
        </p:spPr>
        <p:txBody>
          <a:bodyPr vert="horz" lIns="82296" tIns="41148" rIns="82296" bIns="4114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ES" sz="2400" b="1" spc="-5" dirty="0">
                <a:solidFill>
                  <a:srgbClr val="154097"/>
                </a:solidFill>
                <a:latin typeface="Montserrat" panose="020B0604020202020204" charset="0"/>
                <a:cs typeface="+mn-cs"/>
              </a:rPr>
              <a:t>5- Medidas para reducir el consumo energético </a:t>
            </a:r>
            <a:r>
              <a:rPr lang="es-ES" sz="2400" b="1" dirty="0"/>
              <a:t>- </a:t>
            </a:r>
            <a:r>
              <a:rPr lang="es-ES" sz="2400" b="1" dirty="0">
                <a:solidFill>
                  <a:srgbClr val="FF0000"/>
                </a:solidFill>
              </a:rPr>
              <a:t>Alcance 1</a:t>
            </a:r>
          </a:p>
        </p:txBody>
      </p:sp>
      <p:sp>
        <p:nvSpPr>
          <p:cNvPr id="11" name="Marcador de número de diapositiva 10">
            <a:extLst>
              <a:ext uri="{FF2B5EF4-FFF2-40B4-BE49-F238E27FC236}">
                <a16:creationId xmlns:a16="http://schemas.microsoft.com/office/drawing/2014/main" id="{2F9A34CF-8486-1E69-DE65-17CDDBC46602}"/>
              </a:ext>
            </a:extLst>
          </p:cNvPr>
          <p:cNvSpPr>
            <a:spLocks noGrp="1"/>
          </p:cNvSpPr>
          <p:nvPr>
            <p:ph type="sldNum" sz="quarter" idx="12"/>
          </p:nvPr>
        </p:nvSpPr>
        <p:spPr/>
        <p:txBody>
          <a:bodyPr/>
          <a:lstStyle/>
          <a:p>
            <a:fld id="{07CA9C71-7BAC-493D-8FE0-9A42846E5156}" type="slidenum">
              <a:rPr lang="es-ES" smtClean="0"/>
              <a:t>48</a:t>
            </a:fld>
            <a:endParaRPr lang="es-ES"/>
          </a:p>
        </p:txBody>
      </p:sp>
      <p:pic>
        <p:nvPicPr>
          <p:cNvPr id="13" name="Imagen 12">
            <a:extLst>
              <a:ext uri="{FF2B5EF4-FFF2-40B4-BE49-F238E27FC236}">
                <a16:creationId xmlns:a16="http://schemas.microsoft.com/office/drawing/2014/main" id="{AB4AFFD3-AD04-B000-1EC0-B8CF64533F1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98813" y="6277530"/>
            <a:ext cx="1500461" cy="443945"/>
          </a:xfrm>
          <a:prstGeom prst="rect">
            <a:avLst/>
          </a:prstGeom>
          <a:noFill/>
          <a:ln>
            <a:noFill/>
          </a:ln>
          <a:effectLst/>
        </p:spPr>
      </p:pic>
    </p:spTree>
    <p:extLst>
      <p:ext uri="{BB962C8B-B14F-4D97-AF65-F5344CB8AC3E}">
        <p14:creationId xmlns:p14="http://schemas.microsoft.com/office/powerpoint/2010/main" val="20513090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Carattere, logo, simbolo, Elementi grafici&#10;&#10;Descrizione generata automaticamente">
            <a:extLst>
              <a:ext uri="{FF2B5EF4-FFF2-40B4-BE49-F238E27FC236}">
                <a16:creationId xmlns:a16="http://schemas.microsoft.com/office/drawing/2014/main" id="{4BDE00BB-B406-C248-96A0-EE3FB4E4CD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08572" y="35085"/>
            <a:ext cx="1213866" cy="1213866"/>
          </a:xfrm>
          <a:prstGeom prst="rect">
            <a:avLst/>
          </a:prstGeom>
        </p:spPr>
      </p:pic>
      <p:sp>
        <p:nvSpPr>
          <p:cNvPr id="3" name="Rectangle 2">
            <a:extLst>
              <a:ext uri="{FF2B5EF4-FFF2-40B4-BE49-F238E27FC236}">
                <a16:creationId xmlns:a16="http://schemas.microsoft.com/office/drawing/2014/main" id="{B62C6507-D6FE-9EAF-0547-8E92F5573FC1}"/>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6" name="Rectangle 3">
            <a:extLst>
              <a:ext uri="{FF2B5EF4-FFF2-40B4-BE49-F238E27FC236}">
                <a16:creationId xmlns:a16="http://schemas.microsoft.com/office/drawing/2014/main" id="{908D8E17-09F2-7078-80FB-DF428732B874}"/>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8" name="Rectangle 4">
            <a:extLst>
              <a:ext uri="{FF2B5EF4-FFF2-40B4-BE49-F238E27FC236}">
                <a16:creationId xmlns:a16="http://schemas.microsoft.com/office/drawing/2014/main" id="{43F9390E-36DC-61D6-9208-3F4AEA2A8FD3}"/>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12" name="CuadroTexto 11">
            <a:extLst>
              <a:ext uri="{FF2B5EF4-FFF2-40B4-BE49-F238E27FC236}">
                <a16:creationId xmlns:a16="http://schemas.microsoft.com/office/drawing/2014/main" id="{1F439A4F-0C56-A316-7C1D-A4BC91C63F14}"/>
              </a:ext>
            </a:extLst>
          </p:cNvPr>
          <p:cNvSpPr txBox="1"/>
          <p:nvPr/>
        </p:nvSpPr>
        <p:spPr>
          <a:xfrm>
            <a:off x="2090928" y="932179"/>
            <a:ext cx="8038596" cy="867930"/>
          </a:xfrm>
          <a:prstGeom prst="rect">
            <a:avLst/>
          </a:prstGeom>
          <a:noFill/>
        </p:spPr>
        <p:txBody>
          <a:bodyPr wrap="square" rtlCol="0">
            <a:spAutoFit/>
          </a:bodyPr>
          <a:lstStyle>
            <a:defPPr>
              <a:defRPr lang="en-BE"/>
            </a:defPPr>
            <a:lvl1pPr>
              <a:defRPr sz="2400" b="1">
                <a:latin typeface="+mj-lt"/>
              </a:defRPr>
            </a:lvl1pPr>
          </a:lstStyle>
          <a:p>
            <a:pPr algn="ctr"/>
            <a:r>
              <a:rPr lang="es-ES" sz="2520" dirty="0"/>
              <a:t>Equipamiento (Otros equipos): Ascensores más eficientes</a:t>
            </a:r>
          </a:p>
        </p:txBody>
      </p:sp>
      <p:sp>
        <p:nvSpPr>
          <p:cNvPr id="2" name="Rectangle 1">
            <a:extLst>
              <a:ext uri="{FF2B5EF4-FFF2-40B4-BE49-F238E27FC236}">
                <a16:creationId xmlns:a16="http://schemas.microsoft.com/office/drawing/2014/main" id="{1AA648ED-E784-EA05-76FD-0B8139925B16}"/>
              </a:ext>
            </a:extLst>
          </p:cNvPr>
          <p:cNvSpPr>
            <a:spLocks noChangeArrowheads="1"/>
          </p:cNvSpPr>
          <p:nvPr/>
        </p:nvSpPr>
        <p:spPr bwMode="auto">
          <a:xfrm>
            <a:off x="3907889" y="1960426"/>
            <a:ext cx="7224626" cy="307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296" tIns="41148" rIns="82296" bIns="41148" numCol="1" anchor="ctr" anchorCtr="0" compatLnSpc="1">
            <a:prstTxWarp prst="textNoShape">
              <a:avLst/>
            </a:prstTxWarp>
            <a:spAutoFit/>
          </a:bodyPr>
          <a:lstStyle/>
          <a:p>
            <a:pPr algn="l"/>
            <a:r>
              <a:rPr lang="es-ES" sz="1620" dirty="0">
                <a:solidFill>
                  <a:srgbClr val="000038"/>
                </a:solidFill>
                <a:latin typeface="+mj-lt"/>
              </a:rPr>
              <a:t>Los ascensores, especialmente los equipos que ya tienen cierta antigüedad suelen utilizar alrededor del 6% de la energía total consumida. En tal caso, convendría abordar algunos cambios en componentes o sistemas para aprovechar la energía consumida (sistemas de regeneración) y reducir los consumos:</a:t>
            </a:r>
          </a:p>
          <a:p>
            <a:pPr algn="l"/>
            <a:endParaRPr lang="es-ES" sz="1620" dirty="0">
              <a:solidFill>
                <a:srgbClr val="000038"/>
              </a:solidFill>
              <a:latin typeface="+mj-lt"/>
            </a:endParaRPr>
          </a:p>
          <a:p>
            <a:pPr marL="257175" indent="-257175">
              <a:buFont typeface="Arial" panose="020B0604020202020204" pitchFamily="34" charset="0"/>
              <a:buChar char="•"/>
            </a:pPr>
            <a:r>
              <a:rPr lang="es-ES" sz="1620" dirty="0">
                <a:solidFill>
                  <a:srgbClr val="000038"/>
                </a:solidFill>
                <a:latin typeface="+mj-lt"/>
              </a:rPr>
              <a:t>Sustituir el sistema de tracción por motor síncrono de imanes permanente</a:t>
            </a:r>
          </a:p>
          <a:p>
            <a:pPr marL="257175" indent="-257175">
              <a:buFont typeface="Arial" panose="020B0604020202020204" pitchFamily="34" charset="0"/>
              <a:buChar char="•"/>
            </a:pPr>
            <a:r>
              <a:rPr lang="es-ES" sz="1620" dirty="0">
                <a:solidFill>
                  <a:srgbClr val="000038"/>
                </a:solidFill>
                <a:latin typeface="+mj-lt"/>
              </a:rPr>
              <a:t>Cuadro de maniobra para optimizar el tráfico</a:t>
            </a:r>
          </a:p>
          <a:p>
            <a:pPr marL="257175" indent="-257175">
              <a:buFont typeface="Arial" panose="020B0604020202020204" pitchFamily="34" charset="0"/>
              <a:buChar char="•"/>
            </a:pPr>
            <a:r>
              <a:rPr lang="es-ES" sz="1620" dirty="0">
                <a:solidFill>
                  <a:srgbClr val="000038"/>
                </a:solidFill>
                <a:latin typeface="+mj-lt"/>
              </a:rPr>
              <a:t>Iluminación eficiente de la cabina y apagado automático</a:t>
            </a:r>
          </a:p>
          <a:p>
            <a:pPr marL="257175" indent="-257175">
              <a:buFont typeface="Arial" panose="020B0604020202020204" pitchFamily="34" charset="0"/>
              <a:buChar char="•"/>
            </a:pPr>
            <a:r>
              <a:rPr lang="es-ES" sz="1620" dirty="0">
                <a:solidFill>
                  <a:srgbClr val="000038"/>
                </a:solidFill>
                <a:latin typeface="+mj-lt"/>
              </a:rPr>
              <a:t>Sistemas de regeneración de energía</a:t>
            </a:r>
          </a:p>
          <a:p>
            <a:pPr marL="257175" indent="-257175">
              <a:buFont typeface="Arial" panose="020B0604020202020204" pitchFamily="34" charset="0"/>
              <a:buChar char="•"/>
            </a:pPr>
            <a:r>
              <a:rPr lang="es-ES" sz="1620" dirty="0">
                <a:solidFill>
                  <a:srgbClr val="000038"/>
                </a:solidFill>
                <a:latin typeface="+mj-lt"/>
              </a:rPr>
              <a:t>Variadores de frecuencia para control de velocidad</a:t>
            </a:r>
          </a:p>
          <a:p>
            <a:pPr algn="l"/>
            <a:endParaRPr lang="es-ES" sz="1620" dirty="0">
              <a:solidFill>
                <a:srgbClr val="000038"/>
              </a:solidFill>
              <a:latin typeface="+mj-lt"/>
            </a:endParaRPr>
          </a:p>
          <a:p>
            <a:pPr algn="l"/>
            <a:r>
              <a:rPr lang="es-ES" sz="1620" dirty="0">
                <a:solidFill>
                  <a:srgbClr val="000038"/>
                </a:solidFill>
                <a:latin typeface="+mj-lt"/>
              </a:rPr>
              <a:t>Estas medidas suelen tener un coste elevado, con periodos largos de amortización</a:t>
            </a:r>
          </a:p>
        </p:txBody>
      </p:sp>
      <p:pic>
        <p:nvPicPr>
          <p:cNvPr id="11" name="Gráfico 10" descr="Ascensor contorno">
            <a:extLst>
              <a:ext uri="{FF2B5EF4-FFF2-40B4-BE49-F238E27FC236}">
                <a16:creationId xmlns:a16="http://schemas.microsoft.com/office/drawing/2014/main" id="{E8CF47C5-226C-7CB5-9157-2F68DB24B00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71956" y="1960425"/>
            <a:ext cx="2659124" cy="2659124"/>
          </a:xfrm>
          <a:prstGeom prst="rect">
            <a:avLst/>
          </a:prstGeom>
        </p:spPr>
      </p:pic>
      <p:sp>
        <p:nvSpPr>
          <p:cNvPr id="9" name="Título 6">
            <a:extLst>
              <a:ext uri="{FF2B5EF4-FFF2-40B4-BE49-F238E27FC236}">
                <a16:creationId xmlns:a16="http://schemas.microsoft.com/office/drawing/2014/main" id="{AF6B3EC6-6BFB-F0B5-EC82-41E4301A2838}"/>
              </a:ext>
            </a:extLst>
          </p:cNvPr>
          <p:cNvSpPr txBox="1">
            <a:spLocks/>
          </p:cNvSpPr>
          <p:nvPr/>
        </p:nvSpPr>
        <p:spPr>
          <a:xfrm>
            <a:off x="1351465" y="200024"/>
            <a:ext cx="8749607" cy="732155"/>
          </a:xfrm>
          <a:prstGeom prst="rect">
            <a:avLst/>
          </a:prstGeom>
        </p:spPr>
        <p:txBody>
          <a:bodyPr vert="horz" lIns="82296" tIns="41148" rIns="82296" bIns="41148"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ES" sz="2880" b="1"/>
              <a:t>5- Medidas para reducir el consumo energético - </a:t>
            </a:r>
            <a:r>
              <a:rPr lang="es-ES" sz="2880" b="1">
                <a:solidFill>
                  <a:srgbClr val="FF0000"/>
                </a:solidFill>
              </a:rPr>
              <a:t>Alcance 1</a:t>
            </a:r>
          </a:p>
        </p:txBody>
      </p:sp>
      <p:sp>
        <p:nvSpPr>
          <p:cNvPr id="10" name="Marcador de número de diapositiva 9">
            <a:extLst>
              <a:ext uri="{FF2B5EF4-FFF2-40B4-BE49-F238E27FC236}">
                <a16:creationId xmlns:a16="http://schemas.microsoft.com/office/drawing/2014/main" id="{02A7CF4B-D9C8-1B6E-2A6C-B09C4F480C87}"/>
              </a:ext>
            </a:extLst>
          </p:cNvPr>
          <p:cNvSpPr>
            <a:spLocks noGrp="1"/>
          </p:cNvSpPr>
          <p:nvPr>
            <p:ph type="sldNum" sz="quarter" idx="12"/>
          </p:nvPr>
        </p:nvSpPr>
        <p:spPr/>
        <p:txBody>
          <a:bodyPr/>
          <a:lstStyle/>
          <a:p>
            <a:fld id="{07CA9C71-7BAC-493D-8FE0-9A42846E5156}" type="slidenum">
              <a:rPr lang="es-ES" smtClean="0"/>
              <a:t>49</a:t>
            </a:fld>
            <a:endParaRPr lang="es-ES"/>
          </a:p>
        </p:txBody>
      </p:sp>
      <p:pic>
        <p:nvPicPr>
          <p:cNvPr id="13" name="Imagen 12">
            <a:extLst>
              <a:ext uri="{FF2B5EF4-FFF2-40B4-BE49-F238E27FC236}">
                <a16:creationId xmlns:a16="http://schemas.microsoft.com/office/drawing/2014/main" id="{B48C0AE7-D05E-963A-308F-C3EBB3B4B70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98813" y="6277530"/>
            <a:ext cx="1500461" cy="443945"/>
          </a:xfrm>
          <a:prstGeom prst="rect">
            <a:avLst/>
          </a:prstGeom>
          <a:noFill/>
          <a:ln>
            <a:noFill/>
          </a:ln>
          <a:effectLst/>
        </p:spPr>
      </p:pic>
    </p:spTree>
    <p:extLst>
      <p:ext uri="{BB962C8B-B14F-4D97-AF65-F5344CB8AC3E}">
        <p14:creationId xmlns:p14="http://schemas.microsoft.com/office/powerpoint/2010/main" val="3892997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4" descr="Immagine che contiene Carattere, logo, simbolo, Elementi grafici&#10;&#10;Descrizione generata automaticamente">
            <a:extLst>
              <a:ext uri="{FF2B5EF4-FFF2-40B4-BE49-F238E27FC236}">
                <a16:creationId xmlns:a16="http://schemas.microsoft.com/office/drawing/2014/main" id="{B2C9BC52-66D2-FFE3-98D9-BA057E92F1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08572" y="35085"/>
            <a:ext cx="1213866" cy="1213866"/>
          </a:xfrm>
          <a:prstGeom prst="rect">
            <a:avLst/>
          </a:prstGeom>
        </p:spPr>
      </p:pic>
      <p:sp>
        <p:nvSpPr>
          <p:cNvPr id="7" name="Título 6">
            <a:extLst>
              <a:ext uri="{FF2B5EF4-FFF2-40B4-BE49-F238E27FC236}">
                <a16:creationId xmlns:a16="http://schemas.microsoft.com/office/drawing/2014/main" id="{F42DF7D9-4458-2AAD-A866-FBB297F48DDD}"/>
              </a:ext>
            </a:extLst>
          </p:cNvPr>
          <p:cNvSpPr txBox="1">
            <a:spLocks/>
          </p:cNvSpPr>
          <p:nvPr/>
        </p:nvSpPr>
        <p:spPr>
          <a:xfrm>
            <a:off x="916060" y="336501"/>
            <a:ext cx="9292512" cy="912449"/>
          </a:xfrm>
          <a:prstGeom prst="rect">
            <a:avLst/>
          </a:prstGeom>
        </p:spPr>
        <p:txBody>
          <a:bodyPr vert="horz" lIns="82296" tIns="41148" rIns="82296" bIns="41148"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ES" sz="3240" b="1" spc="-5" dirty="0">
                <a:solidFill>
                  <a:srgbClr val="154097"/>
                </a:solidFill>
                <a:latin typeface="Montserrat" panose="020B0604020202020204" charset="0"/>
                <a:cs typeface="+mn-cs"/>
              </a:rPr>
              <a:t>1- Introducción: ¿Por qué  eficiencia energética y </a:t>
            </a:r>
          </a:p>
          <a:p>
            <a:pPr algn="ctr">
              <a:lnSpc>
                <a:spcPct val="100000"/>
              </a:lnSpc>
            </a:pPr>
            <a:r>
              <a:rPr lang="es-ES" sz="3240" b="1" spc="-5" dirty="0">
                <a:solidFill>
                  <a:srgbClr val="154097"/>
                </a:solidFill>
                <a:latin typeface="Montserrat" panose="020B0604020202020204" charset="0"/>
                <a:cs typeface="+mn-cs"/>
              </a:rPr>
              <a:t>sector HORECA?</a:t>
            </a:r>
          </a:p>
        </p:txBody>
      </p:sp>
      <p:sp>
        <p:nvSpPr>
          <p:cNvPr id="8" name="CuadroTexto 7">
            <a:extLst>
              <a:ext uri="{FF2B5EF4-FFF2-40B4-BE49-F238E27FC236}">
                <a16:creationId xmlns:a16="http://schemas.microsoft.com/office/drawing/2014/main" id="{DA5C082C-8D31-D95D-6896-C84E49CC9F10}"/>
              </a:ext>
            </a:extLst>
          </p:cNvPr>
          <p:cNvSpPr txBox="1"/>
          <p:nvPr/>
        </p:nvSpPr>
        <p:spPr>
          <a:xfrm>
            <a:off x="769562" y="1140620"/>
            <a:ext cx="10280746" cy="5078313"/>
          </a:xfrm>
          <a:prstGeom prst="rect">
            <a:avLst/>
          </a:prstGeom>
          <a:noFill/>
        </p:spPr>
        <p:txBody>
          <a:bodyPr wrap="square">
            <a:spAutoFit/>
          </a:bodyPr>
          <a:lstStyle/>
          <a:p>
            <a:pPr algn="just"/>
            <a:endParaRPr lang="es-ES" sz="1620" dirty="0">
              <a:solidFill>
                <a:srgbClr val="202124"/>
              </a:solidFill>
              <a:latin typeface="+mj-lt"/>
            </a:endParaRPr>
          </a:p>
          <a:p>
            <a:pPr marL="308610" indent="-308610" algn="just">
              <a:buFont typeface="Arial" panose="020B0604020202020204" pitchFamily="34" charset="0"/>
              <a:buChar char="•"/>
            </a:pPr>
            <a:r>
              <a:rPr lang="es-ES" sz="1620" b="1" dirty="0">
                <a:solidFill>
                  <a:srgbClr val="202124"/>
                </a:solidFill>
                <a:latin typeface="+mj-lt"/>
              </a:rPr>
              <a:t>El sector HORECA es un gran consumidor de energía </a:t>
            </a:r>
            <a:r>
              <a:rPr lang="es-ES" sz="1620" dirty="0">
                <a:solidFill>
                  <a:srgbClr val="202124"/>
                </a:solidFill>
                <a:latin typeface="+mj-lt"/>
              </a:rPr>
              <a:t>debido a sus operaciones continuas y la diversidad de servicios que ofrece. La eficiencia energética en este sector no solo reduce costos operativos, sino que también mejora la sostenibilidad y la reputación corporativa. </a:t>
            </a:r>
          </a:p>
          <a:p>
            <a:pPr marL="308610" indent="-308610" algn="just">
              <a:buFont typeface="Arial" panose="020B0604020202020204" pitchFamily="34" charset="0"/>
              <a:buChar char="•"/>
            </a:pPr>
            <a:endParaRPr lang="es-ES" sz="1620" dirty="0">
              <a:solidFill>
                <a:srgbClr val="202124"/>
              </a:solidFill>
              <a:latin typeface="+mj-lt"/>
            </a:endParaRPr>
          </a:p>
          <a:p>
            <a:pPr marL="308610" indent="-308610" algn="just">
              <a:buFont typeface="Arial" panose="020B0604020202020204" pitchFamily="34" charset="0"/>
              <a:buChar char="•"/>
            </a:pPr>
            <a:r>
              <a:rPr lang="es-ES" sz="1620" b="1" dirty="0">
                <a:solidFill>
                  <a:srgbClr val="202124"/>
                </a:solidFill>
                <a:latin typeface="+mj-lt"/>
              </a:rPr>
              <a:t>La eficiencia energética </a:t>
            </a:r>
            <a:r>
              <a:rPr lang="es-ES" sz="1620" dirty="0">
                <a:solidFill>
                  <a:srgbClr val="202124"/>
                </a:solidFill>
                <a:latin typeface="+mj-lt"/>
              </a:rPr>
              <a:t>se refiere al uso de menos energía para proporcionar el mismo servicio o nivel de actividad mediante la implementación de tecnologías y prácticas que reducen el consumo de energía sin comprometer el rendimiento. </a:t>
            </a:r>
          </a:p>
          <a:p>
            <a:pPr marL="308610" indent="-308610" algn="just">
              <a:buFont typeface="Arial" panose="020B0604020202020204" pitchFamily="34" charset="0"/>
              <a:buChar char="•"/>
            </a:pPr>
            <a:endParaRPr lang="es-ES" sz="1620" dirty="0">
              <a:solidFill>
                <a:srgbClr val="202124"/>
              </a:solidFill>
              <a:latin typeface="+mj-lt"/>
            </a:endParaRPr>
          </a:p>
          <a:p>
            <a:pPr marL="308610" indent="-308610" algn="just">
              <a:buFont typeface="Arial" panose="020B0604020202020204" pitchFamily="34" charset="0"/>
              <a:buChar char="•"/>
            </a:pPr>
            <a:r>
              <a:rPr lang="es-ES" sz="1620" b="1" dirty="0">
                <a:solidFill>
                  <a:srgbClr val="202124"/>
                </a:solidFill>
                <a:latin typeface="+mj-lt"/>
              </a:rPr>
              <a:t>Adoptar una VISION DE CADENA DE VALOR en el sector HORECA </a:t>
            </a:r>
            <a:r>
              <a:rPr lang="es-ES" sz="1620" dirty="0">
                <a:solidFill>
                  <a:srgbClr val="202124"/>
                </a:solidFill>
                <a:latin typeface="+mj-lt"/>
              </a:rPr>
              <a:t>implica considerar todas las etapas del proceso de suministro y operación, desde la producción de alimentos y bebidas hasta el servicio al cliente</a:t>
            </a:r>
            <a:r>
              <a:rPr lang="es-ES" sz="1620" b="1" dirty="0">
                <a:solidFill>
                  <a:srgbClr val="202124"/>
                </a:solidFill>
                <a:latin typeface="+mj-lt"/>
              </a:rPr>
              <a:t>. Esto significa que la eficiencia energética debe ser una prioridad en cada eslabón de la cadena,</a:t>
            </a:r>
            <a:r>
              <a:rPr lang="es-ES" sz="1620" dirty="0">
                <a:solidFill>
                  <a:srgbClr val="202124"/>
                </a:solidFill>
                <a:latin typeface="+mj-lt"/>
              </a:rPr>
              <a:t> promoviendo prácticas sostenibles entre proveedores y optimizando el uso de recursos a lo largo de toda la cadena..</a:t>
            </a:r>
          </a:p>
          <a:p>
            <a:pPr marL="308610" indent="-308610" algn="just">
              <a:buFont typeface="Arial" panose="020B0604020202020204" pitchFamily="34" charset="0"/>
              <a:buChar char="•"/>
            </a:pPr>
            <a:endParaRPr lang="es-ES" sz="1620" dirty="0">
              <a:solidFill>
                <a:srgbClr val="202124"/>
              </a:solidFill>
              <a:latin typeface="+mj-lt"/>
            </a:endParaRPr>
          </a:p>
          <a:p>
            <a:pPr marL="308610" indent="-308610" algn="just">
              <a:buFont typeface="Arial" panose="020B0604020202020204" pitchFamily="34" charset="0"/>
              <a:buChar char="•"/>
            </a:pPr>
            <a:r>
              <a:rPr lang="es-ES" sz="1620" b="1" dirty="0">
                <a:solidFill>
                  <a:srgbClr val="202124"/>
                </a:solidFill>
                <a:latin typeface="+mj-lt"/>
              </a:rPr>
              <a:t>Los beneficios económicos de la eficiencia energética:</a:t>
            </a:r>
          </a:p>
          <a:p>
            <a:pPr marL="308610" indent="-308610" algn="just">
              <a:buFont typeface="Arial" panose="020B0604020202020204" pitchFamily="34" charset="0"/>
              <a:buChar char="•"/>
            </a:pPr>
            <a:r>
              <a:rPr lang="es-ES" sz="1620" b="1" dirty="0">
                <a:solidFill>
                  <a:srgbClr val="202124"/>
                </a:solidFill>
                <a:latin typeface="+mj-lt"/>
              </a:rPr>
              <a:t>-  Reducción de costos operativos </a:t>
            </a:r>
            <a:r>
              <a:rPr lang="es-ES" sz="1620" dirty="0">
                <a:solidFill>
                  <a:srgbClr val="202124"/>
                </a:solidFill>
                <a:latin typeface="+mj-lt"/>
              </a:rPr>
              <a:t>y el aumento de la competitividad del negocio, con retornos favorables a medio plazo.</a:t>
            </a:r>
          </a:p>
          <a:p>
            <a:pPr marL="308610" indent="-308610" algn="just">
              <a:buFont typeface="Arial" panose="020B0604020202020204" pitchFamily="34" charset="0"/>
              <a:buChar char="•"/>
            </a:pPr>
            <a:r>
              <a:rPr lang="es-ES" sz="1620" dirty="0">
                <a:solidFill>
                  <a:srgbClr val="202124"/>
                </a:solidFill>
                <a:latin typeface="+mj-lt"/>
              </a:rPr>
              <a:t>- Reducción de emisiones de gases de efecto invernadero y </a:t>
            </a:r>
            <a:r>
              <a:rPr lang="es-ES" sz="1620" b="1" dirty="0">
                <a:solidFill>
                  <a:srgbClr val="202124"/>
                </a:solidFill>
                <a:latin typeface="+mj-lt"/>
              </a:rPr>
              <a:t>la huella de carbono </a:t>
            </a:r>
            <a:r>
              <a:rPr lang="es-ES" sz="1620" dirty="0">
                <a:solidFill>
                  <a:srgbClr val="202124"/>
                </a:solidFill>
                <a:latin typeface="+mj-lt"/>
              </a:rPr>
              <a:t>del sector HORECA para mitigar el cambio climático.</a:t>
            </a:r>
          </a:p>
          <a:p>
            <a:pPr marL="308610" indent="-308610" algn="just">
              <a:buFont typeface="Arial" panose="020B0604020202020204" pitchFamily="34" charset="0"/>
              <a:buChar char="•"/>
            </a:pPr>
            <a:r>
              <a:rPr lang="es-ES" sz="1620" b="1" dirty="0">
                <a:solidFill>
                  <a:srgbClr val="202124"/>
                </a:solidFill>
                <a:latin typeface="+mj-lt"/>
              </a:rPr>
              <a:t>- Respuesta a crecientes demandas </a:t>
            </a:r>
            <a:r>
              <a:rPr lang="es-ES" sz="1620" dirty="0">
                <a:solidFill>
                  <a:srgbClr val="202124"/>
                </a:solidFill>
                <a:latin typeface="+mj-lt"/>
              </a:rPr>
              <a:t>de sostenibilidad por parte de </a:t>
            </a:r>
            <a:r>
              <a:rPr lang="es-ES" sz="1620" b="1" dirty="0">
                <a:solidFill>
                  <a:srgbClr val="202124"/>
                </a:solidFill>
                <a:latin typeface="+mj-lt"/>
              </a:rPr>
              <a:t>consumidores </a:t>
            </a:r>
            <a:r>
              <a:rPr lang="es-ES" sz="1620" dirty="0">
                <a:solidFill>
                  <a:srgbClr val="202124"/>
                </a:solidFill>
                <a:latin typeface="+mj-lt"/>
              </a:rPr>
              <a:t>y reguladores.</a:t>
            </a:r>
          </a:p>
        </p:txBody>
      </p:sp>
      <p:sp>
        <p:nvSpPr>
          <p:cNvPr id="3" name="Marcador de número de diapositiva 2">
            <a:extLst>
              <a:ext uri="{FF2B5EF4-FFF2-40B4-BE49-F238E27FC236}">
                <a16:creationId xmlns:a16="http://schemas.microsoft.com/office/drawing/2014/main" id="{B4908592-DF1A-7176-7D79-945582FB4A0E}"/>
              </a:ext>
            </a:extLst>
          </p:cNvPr>
          <p:cNvSpPr>
            <a:spLocks noGrp="1"/>
          </p:cNvSpPr>
          <p:nvPr>
            <p:ph type="sldNum" sz="quarter" idx="12"/>
          </p:nvPr>
        </p:nvSpPr>
        <p:spPr/>
        <p:txBody>
          <a:bodyPr/>
          <a:lstStyle/>
          <a:p>
            <a:fld id="{07CA9C71-7BAC-493D-8FE0-9A42846E5156}" type="slidenum">
              <a:rPr lang="es-ES" smtClean="0"/>
              <a:t>5</a:t>
            </a:fld>
            <a:endParaRPr lang="es-ES"/>
          </a:p>
        </p:txBody>
      </p:sp>
      <p:pic>
        <p:nvPicPr>
          <p:cNvPr id="9" name="Imagen 8">
            <a:extLst>
              <a:ext uri="{FF2B5EF4-FFF2-40B4-BE49-F238E27FC236}">
                <a16:creationId xmlns:a16="http://schemas.microsoft.com/office/drawing/2014/main" id="{06ACB35C-4E2B-E89C-6E7D-994533AF814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98813" y="6277530"/>
            <a:ext cx="1500461" cy="443945"/>
          </a:xfrm>
          <a:prstGeom prst="rect">
            <a:avLst/>
          </a:prstGeom>
          <a:noFill/>
          <a:ln>
            <a:noFill/>
          </a:ln>
          <a:effectLst/>
        </p:spPr>
      </p:pic>
    </p:spTree>
    <p:extLst>
      <p:ext uri="{BB962C8B-B14F-4D97-AF65-F5344CB8AC3E}">
        <p14:creationId xmlns:p14="http://schemas.microsoft.com/office/powerpoint/2010/main" val="23573386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Carattere, logo, simbolo, Elementi grafici&#10;&#10;Descrizione generata automaticamente">
            <a:extLst>
              <a:ext uri="{FF2B5EF4-FFF2-40B4-BE49-F238E27FC236}">
                <a16:creationId xmlns:a16="http://schemas.microsoft.com/office/drawing/2014/main" id="{4BDE00BB-B406-C248-96A0-EE3FB4E4CD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08572" y="35085"/>
            <a:ext cx="1213866" cy="1213866"/>
          </a:xfrm>
          <a:prstGeom prst="rect">
            <a:avLst/>
          </a:prstGeom>
        </p:spPr>
      </p:pic>
      <p:sp>
        <p:nvSpPr>
          <p:cNvPr id="3" name="Rectangle 2">
            <a:extLst>
              <a:ext uri="{FF2B5EF4-FFF2-40B4-BE49-F238E27FC236}">
                <a16:creationId xmlns:a16="http://schemas.microsoft.com/office/drawing/2014/main" id="{B62C6507-D6FE-9EAF-0547-8E92F5573FC1}"/>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6" name="Rectangle 3">
            <a:extLst>
              <a:ext uri="{FF2B5EF4-FFF2-40B4-BE49-F238E27FC236}">
                <a16:creationId xmlns:a16="http://schemas.microsoft.com/office/drawing/2014/main" id="{908D8E17-09F2-7078-80FB-DF428732B874}"/>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8" name="Rectangle 4">
            <a:extLst>
              <a:ext uri="{FF2B5EF4-FFF2-40B4-BE49-F238E27FC236}">
                <a16:creationId xmlns:a16="http://schemas.microsoft.com/office/drawing/2014/main" id="{43F9390E-36DC-61D6-9208-3F4AEA2A8FD3}"/>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12" name="CuadroTexto 11">
            <a:extLst>
              <a:ext uri="{FF2B5EF4-FFF2-40B4-BE49-F238E27FC236}">
                <a16:creationId xmlns:a16="http://schemas.microsoft.com/office/drawing/2014/main" id="{1F439A4F-0C56-A316-7C1D-A4BC91C63F14}"/>
              </a:ext>
            </a:extLst>
          </p:cNvPr>
          <p:cNvSpPr txBox="1"/>
          <p:nvPr/>
        </p:nvSpPr>
        <p:spPr>
          <a:xfrm>
            <a:off x="2635713" y="915161"/>
            <a:ext cx="7727371" cy="757130"/>
          </a:xfrm>
          <a:prstGeom prst="rect">
            <a:avLst/>
          </a:prstGeom>
          <a:noFill/>
        </p:spPr>
        <p:txBody>
          <a:bodyPr wrap="square" rtlCol="0">
            <a:spAutoFit/>
          </a:bodyPr>
          <a:lstStyle>
            <a:defPPr>
              <a:defRPr lang="en-BE"/>
            </a:defPPr>
            <a:lvl1pPr>
              <a:defRPr sz="2400" b="1">
                <a:latin typeface="+mj-lt"/>
              </a:defRPr>
            </a:lvl1pPr>
          </a:lstStyle>
          <a:p>
            <a:pPr algn="ctr"/>
            <a:r>
              <a:rPr lang="es-ES" sz="2160"/>
              <a:t>Equipamiento (cocinas, lavanderías, otros equipos): uso de electrodomésticos de alta eficiencia</a:t>
            </a:r>
          </a:p>
        </p:txBody>
      </p:sp>
      <p:sp>
        <p:nvSpPr>
          <p:cNvPr id="2" name="Rectangle 1">
            <a:extLst>
              <a:ext uri="{FF2B5EF4-FFF2-40B4-BE49-F238E27FC236}">
                <a16:creationId xmlns:a16="http://schemas.microsoft.com/office/drawing/2014/main" id="{1AA648ED-E784-EA05-76FD-0B8139925B16}"/>
              </a:ext>
            </a:extLst>
          </p:cNvPr>
          <p:cNvSpPr>
            <a:spLocks noChangeArrowheads="1"/>
          </p:cNvSpPr>
          <p:nvPr/>
        </p:nvSpPr>
        <p:spPr bwMode="auto">
          <a:xfrm>
            <a:off x="4018074" y="3097803"/>
            <a:ext cx="7226224" cy="1329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296" tIns="41148" rIns="82296" bIns="41148" numCol="1" anchor="ctr" anchorCtr="0" compatLnSpc="1">
            <a:prstTxWarp prst="textNoShape">
              <a:avLst/>
            </a:prstTxWarp>
            <a:spAutoFit/>
          </a:bodyPr>
          <a:lstStyle/>
          <a:p>
            <a:pPr algn="l"/>
            <a:r>
              <a:rPr lang="es-ES" sz="1620">
                <a:solidFill>
                  <a:srgbClr val="000038"/>
                </a:solidFill>
                <a:latin typeface="+mj-lt"/>
              </a:rPr>
              <a:t>El uso de electrodomésticos más eficientes reduce el consumo de energía. Entre una clase y la inferior, la diferencia en consumo puede estar entre el 10% y el 20%.</a:t>
            </a:r>
          </a:p>
          <a:p>
            <a:pPr algn="l"/>
            <a:endParaRPr lang="es-ES" sz="1620">
              <a:solidFill>
                <a:srgbClr val="000038"/>
              </a:solidFill>
              <a:latin typeface="+mj-lt"/>
            </a:endParaRPr>
          </a:p>
          <a:p>
            <a:pPr algn="l"/>
            <a:r>
              <a:rPr lang="es-ES" sz="1620">
                <a:solidFill>
                  <a:srgbClr val="000038"/>
                </a:solidFill>
                <a:latin typeface="+mj-lt"/>
              </a:rPr>
              <a:t>La inversión inicial es media alta, pueden ahorrar un 10-20% y se amortizan a medio plazo (4-8 años).</a:t>
            </a:r>
            <a:endParaRPr lang="es-ES" sz="1620">
              <a:latin typeface="+mj-lt"/>
            </a:endParaRPr>
          </a:p>
        </p:txBody>
      </p:sp>
      <p:pic>
        <p:nvPicPr>
          <p:cNvPr id="9" name="Imagen 8">
            <a:extLst>
              <a:ext uri="{FF2B5EF4-FFF2-40B4-BE49-F238E27FC236}">
                <a16:creationId xmlns:a16="http://schemas.microsoft.com/office/drawing/2014/main" id="{36261A5D-33BD-EF4A-9106-3B4F01013D5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33370" y="1760394"/>
            <a:ext cx="2204685" cy="4321183"/>
          </a:xfrm>
          <a:prstGeom prst="rect">
            <a:avLst/>
          </a:prstGeom>
        </p:spPr>
      </p:pic>
      <p:sp>
        <p:nvSpPr>
          <p:cNvPr id="10" name="CuadroTexto 9">
            <a:extLst>
              <a:ext uri="{FF2B5EF4-FFF2-40B4-BE49-F238E27FC236}">
                <a16:creationId xmlns:a16="http://schemas.microsoft.com/office/drawing/2014/main" id="{6E78750D-528D-6620-6744-C5C29B062483}"/>
              </a:ext>
            </a:extLst>
          </p:cNvPr>
          <p:cNvSpPr txBox="1"/>
          <p:nvPr/>
        </p:nvSpPr>
        <p:spPr>
          <a:xfrm>
            <a:off x="609600" y="6210566"/>
            <a:ext cx="4052226" cy="424732"/>
          </a:xfrm>
          <a:prstGeom prst="rect">
            <a:avLst/>
          </a:prstGeom>
          <a:noFill/>
        </p:spPr>
        <p:txBody>
          <a:bodyPr wrap="square" rtlCol="0">
            <a:spAutoFit/>
          </a:bodyPr>
          <a:lstStyle/>
          <a:p>
            <a:pPr algn="ctr"/>
            <a:r>
              <a:rPr lang="es-ES" sz="1080"/>
              <a:t>Nueva etiqueta europea de eficiencia energética</a:t>
            </a:r>
          </a:p>
          <a:p>
            <a:pPr algn="ctr"/>
            <a:r>
              <a:rPr lang="es-ES" sz="1080"/>
              <a:t>(Desde 01/03/2021)</a:t>
            </a:r>
          </a:p>
        </p:txBody>
      </p:sp>
      <p:sp>
        <p:nvSpPr>
          <p:cNvPr id="7" name="Título 6">
            <a:extLst>
              <a:ext uri="{FF2B5EF4-FFF2-40B4-BE49-F238E27FC236}">
                <a16:creationId xmlns:a16="http://schemas.microsoft.com/office/drawing/2014/main" id="{A63A31EE-2D63-394A-AD2D-C37B58C5E70B}"/>
              </a:ext>
            </a:extLst>
          </p:cNvPr>
          <p:cNvSpPr txBox="1">
            <a:spLocks/>
          </p:cNvSpPr>
          <p:nvPr/>
        </p:nvSpPr>
        <p:spPr>
          <a:xfrm>
            <a:off x="769562" y="161028"/>
            <a:ext cx="9491472" cy="732155"/>
          </a:xfrm>
          <a:prstGeom prst="rect">
            <a:avLst/>
          </a:prstGeom>
        </p:spPr>
        <p:txBody>
          <a:bodyPr vert="horz" lIns="82296" tIns="41148" rIns="82296" bIns="4114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ES" sz="2400" b="1" spc="-5" dirty="0">
                <a:solidFill>
                  <a:srgbClr val="154097"/>
                </a:solidFill>
                <a:latin typeface="Montserrat" panose="020B0604020202020204" charset="0"/>
                <a:cs typeface="+mn-cs"/>
              </a:rPr>
              <a:t>5- Medidas para reducir el consumo energético </a:t>
            </a:r>
            <a:r>
              <a:rPr lang="es-ES" sz="2400" b="1" dirty="0"/>
              <a:t>- </a:t>
            </a:r>
            <a:r>
              <a:rPr lang="es-ES" sz="2400" b="1" dirty="0">
                <a:solidFill>
                  <a:srgbClr val="FF0000"/>
                </a:solidFill>
              </a:rPr>
              <a:t>Alcance 1</a:t>
            </a:r>
          </a:p>
        </p:txBody>
      </p:sp>
      <p:sp>
        <p:nvSpPr>
          <p:cNvPr id="13" name="Marcador de número de diapositiva 12">
            <a:extLst>
              <a:ext uri="{FF2B5EF4-FFF2-40B4-BE49-F238E27FC236}">
                <a16:creationId xmlns:a16="http://schemas.microsoft.com/office/drawing/2014/main" id="{ACFE1C52-BBB9-9376-500E-C8A12DB172A2}"/>
              </a:ext>
            </a:extLst>
          </p:cNvPr>
          <p:cNvSpPr>
            <a:spLocks noGrp="1"/>
          </p:cNvSpPr>
          <p:nvPr>
            <p:ph type="sldNum" sz="quarter" idx="12"/>
          </p:nvPr>
        </p:nvSpPr>
        <p:spPr/>
        <p:txBody>
          <a:bodyPr/>
          <a:lstStyle/>
          <a:p>
            <a:fld id="{07CA9C71-7BAC-493D-8FE0-9A42846E5156}" type="slidenum">
              <a:rPr lang="es-ES" smtClean="0"/>
              <a:t>50</a:t>
            </a:fld>
            <a:endParaRPr lang="es-ES"/>
          </a:p>
        </p:txBody>
      </p:sp>
      <p:pic>
        <p:nvPicPr>
          <p:cNvPr id="14" name="Imagen 13">
            <a:extLst>
              <a:ext uri="{FF2B5EF4-FFF2-40B4-BE49-F238E27FC236}">
                <a16:creationId xmlns:a16="http://schemas.microsoft.com/office/drawing/2014/main" id="{AE5CCE27-299E-E9B6-8266-1B2B338B97C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98813" y="6277530"/>
            <a:ext cx="1500461" cy="443945"/>
          </a:xfrm>
          <a:prstGeom prst="rect">
            <a:avLst/>
          </a:prstGeom>
          <a:noFill/>
          <a:ln>
            <a:noFill/>
          </a:ln>
          <a:effectLst/>
        </p:spPr>
      </p:pic>
    </p:spTree>
    <p:extLst>
      <p:ext uri="{BB962C8B-B14F-4D97-AF65-F5344CB8AC3E}">
        <p14:creationId xmlns:p14="http://schemas.microsoft.com/office/powerpoint/2010/main" val="23409739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Carattere, logo, simbolo, Elementi grafici&#10;&#10;Descrizione generata automaticamente">
            <a:extLst>
              <a:ext uri="{FF2B5EF4-FFF2-40B4-BE49-F238E27FC236}">
                <a16:creationId xmlns:a16="http://schemas.microsoft.com/office/drawing/2014/main" id="{4BDE00BB-B406-C248-96A0-EE3FB4E4CD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08572" y="35085"/>
            <a:ext cx="1213866" cy="1213866"/>
          </a:xfrm>
          <a:prstGeom prst="rect">
            <a:avLst/>
          </a:prstGeom>
        </p:spPr>
      </p:pic>
      <p:sp>
        <p:nvSpPr>
          <p:cNvPr id="3" name="Rectangle 2">
            <a:extLst>
              <a:ext uri="{FF2B5EF4-FFF2-40B4-BE49-F238E27FC236}">
                <a16:creationId xmlns:a16="http://schemas.microsoft.com/office/drawing/2014/main" id="{B62C6507-D6FE-9EAF-0547-8E92F5573FC1}"/>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6" name="Rectangle 3">
            <a:extLst>
              <a:ext uri="{FF2B5EF4-FFF2-40B4-BE49-F238E27FC236}">
                <a16:creationId xmlns:a16="http://schemas.microsoft.com/office/drawing/2014/main" id="{908D8E17-09F2-7078-80FB-DF428732B874}"/>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8" name="Rectangle 4">
            <a:extLst>
              <a:ext uri="{FF2B5EF4-FFF2-40B4-BE49-F238E27FC236}">
                <a16:creationId xmlns:a16="http://schemas.microsoft.com/office/drawing/2014/main" id="{43F9390E-36DC-61D6-9208-3F4AEA2A8FD3}"/>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12" name="CuadroTexto 11">
            <a:extLst>
              <a:ext uri="{FF2B5EF4-FFF2-40B4-BE49-F238E27FC236}">
                <a16:creationId xmlns:a16="http://schemas.microsoft.com/office/drawing/2014/main" id="{1F439A4F-0C56-A316-7C1D-A4BC91C63F14}"/>
              </a:ext>
            </a:extLst>
          </p:cNvPr>
          <p:cNvSpPr txBox="1"/>
          <p:nvPr/>
        </p:nvSpPr>
        <p:spPr>
          <a:xfrm>
            <a:off x="2194605" y="932179"/>
            <a:ext cx="7727371" cy="757130"/>
          </a:xfrm>
          <a:prstGeom prst="rect">
            <a:avLst/>
          </a:prstGeom>
          <a:noFill/>
        </p:spPr>
        <p:txBody>
          <a:bodyPr wrap="square" rtlCol="0">
            <a:spAutoFit/>
          </a:bodyPr>
          <a:lstStyle>
            <a:defPPr>
              <a:defRPr lang="en-BE"/>
            </a:defPPr>
            <a:lvl1pPr>
              <a:defRPr sz="2400" b="1">
                <a:latin typeface="+mj-lt"/>
              </a:defRPr>
            </a:lvl1pPr>
          </a:lstStyle>
          <a:p>
            <a:pPr algn="ctr"/>
            <a:r>
              <a:rPr lang="es-ES" sz="2160" dirty="0"/>
              <a:t>Equipamiento (cocinas, lavanderías, otros equipos): acciones varias en cocinas</a:t>
            </a:r>
          </a:p>
        </p:txBody>
      </p:sp>
      <p:sp>
        <p:nvSpPr>
          <p:cNvPr id="2" name="Rectangle 1">
            <a:extLst>
              <a:ext uri="{FF2B5EF4-FFF2-40B4-BE49-F238E27FC236}">
                <a16:creationId xmlns:a16="http://schemas.microsoft.com/office/drawing/2014/main" id="{1AA648ED-E784-EA05-76FD-0B8139925B16}"/>
              </a:ext>
            </a:extLst>
          </p:cNvPr>
          <p:cNvSpPr>
            <a:spLocks noChangeArrowheads="1"/>
          </p:cNvSpPr>
          <p:nvPr/>
        </p:nvSpPr>
        <p:spPr bwMode="auto">
          <a:xfrm>
            <a:off x="609601" y="2212144"/>
            <a:ext cx="6129510" cy="407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296" tIns="41148" rIns="82296" bIns="41148" numCol="1" anchor="ctr" anchorCtr="0" compatLnSpc="1">
            <a:prstTxWarp prst="textNoShape">
              <a:avLst/>
            </a:prstTxWarp>
            <a:spAutoFit/>
          </a:bodyPr>
          <a:lstStyle/>
          <a:p>
            <a:pPr marL="257175" indent="-257175">
              <a:buFont typeface="Arial" panose="020B0604020202020204" pitchFamily="34" charset="0"/>
              <a:buChar char="•"/>
            </a:pPr>
            <a:r>
              <a:rPr lang="es-ES" sz="1620" b="1" dirty="0">
                <a:solidFill>
                  <a:srgbClr val="000038"/>
                </a:solidFill>
                <a:latin typeface="+mj-lt"/>
              </a:rPr>
              <a:t>No sobrecargar los refrigeradores </a:t>
            </a:r>
            <a:r>
              <a:rPr lang="es-ES" sz="1620" dirty="0">
                <a:solidFill>
                  <a:srgbClr val="000038"/>
                </a:solidFill>
                <a:latin typeface="+mj-lt"/>
              </a:rPr>
              <a:t>y congeladores y asegurarse de que las puertas se cierren correctamente para evitar pérdidas de frío.</a:t>
            </a:r>
          </a:p>
          <a:p>
            <a:pPr marL="257175" indent="-257175">
              <a:buFont typeface="Arial" panose="020B0604020202020204" pitchFamily="34" charset="0"/>
              <a:buChar char="•"/>
            </a:pPr>
            <a:r>
              <a:rPr lang="es-ES" sz="1620" b="1" dirty="0">
                <a:solidFill>
                  <a:srgbClr val="000038"/>
                </a:solidFill>
                <a:latin typeface="+mj-lt"/>
              </a:rPr>
              <a:t>Colocar los equipos de refrigeración lejos de fuentes de calor como hornos </a:t>
            </a:r>
            <a:r>
              <a:rPr lang="es-ES" sz="1620" dirty="0">
                <a:solidFill>
                  <a:srgbClr val="000038"/>
                </a:solidFill>
                <a:latin typeface="+mj-lt"/>
              </a:rPr>
              <a:t>y estufas para reducir la carga de trabajo y el consumo de energía.</a:t>
            </a:r>
          </a:p>
          <a:p>
            <a:pPr marL="257175" indent="-257175">
              <a:buFont typeface="Arial" panose="020B0604020202020204" pitchFamily="34" charset="0"/>
              <a:buChar char="•"/>
            </a:pPr>
            <a:r>
              <a:rPr lang="es-ES" sz="1620" b="1" dirty="0">
                <a:solidFill>
                  <a:srgbClr val="000038"/>
                </a:solidFill>
                <a:latin typeface="+mj-lt"/>
              </a:rPr>
              <a:t>Instalar campanas extractoras de alta eficiencia, mantenerlas limpias </a:t>
            </a:r>
            <a:r>
              <a:rPr lang="es-ES" sz="1620" dirty="0">
                <a:solidFill>
                  <a:srgbClr val="000038"/>
                </a:solidFill>
                <a:latin typeface="+mj-lt"/>
              </a:rPr>
              <a:t>y ajustar su funcionamiento al periodo de trabajo. El consumo de estos equipos es elevado.</a:t>
            </a:r>
          </a:p>
          <a:p>
            <a:pPr marL="257175" indent="-257175">
              <a:buFont typeface="Arial" panose="020B0604020202020204" pitchFamily="34" charset="0"/>
              <a:buChar char="•"/>
            </a:pPr>
            <a:r>
              <a:rPr lang="es-ES" sz="1620" dirty="0">
                <a:solidFill>
                  <a:srgbClr val="000038"/>
                </a:solidFill>
                <a:latin typeface="+mj-lt"/>
              </a:rPr>
              <a:t>Instalar </a:t>
            </a:r>
            <a:r>
              <a:rPr lang="es-ES" sz="1620" b="1" dirty="0">
                <a:solidFill>
                  <a:srgbClr val="000038"/>
                </a:solidFill>
                <a:latin typeface="+mj-lt"/>
              </a:rPr>
              <a:t>grifos de bajo flujo y aireadores </a:t>
            </a:r>
            <a:r>
              <a:rPr lang="es-ES" sz="1620" dirty="0">
                <a:solidFill>
                  <a:srgbClr val="000038"/>
                </a:solidFill>
                <a:latin typeface="+mj-lt"/>
              </a:rPr>
              <a:t>para reducir el consumo de agua caliente.</a:t>
            </a:r>
          </a:p>
          <a:p>
            <a:pPr marL="257175" indent="-257175">
              <a:buFont typeface="Arial" panose="020B0604020202020204" pitchFamily="34" charset="0"/>
              <a:buChar char="•"/>
            </a:pPr>
            <a:r>
              <a:rPr lang="es-ES" sz="1620" b="1" dirty="0">
                <a:solidFill>
                  <a:srgbClr val="000038"/>
                </a:solidFill>
                <a:latin typeface="+mj-lt"/>
              </a:rPr>
              <a:t>Si es posible, utilizar agua caliente del sistema en lugar de las resistencias del lavavajillas </a:t>
            </a:r>
            <a:r>
              <a:rPr lang="es-ES" sz="1620" dirty="0">
                <a:solidFill>
                  <a:srgbClr val="000038"/>
                </a:solidFill>
                <a:latin typeface="+mj-lt"/>
              </a:rPr>
              <a:t>para calentar agua. Asegurar que funcionen con cargas completas.</a:t>
            </a:r>
          </a:p>
          <a:p>
            <a:pPr marL="257175" indent="-257175">
              <a:buFont typeface="Arial" panose="020B0604020202020204" pitchFamily="34" charset="0"/>
              <a:buChar char="•"/>
            </a:pPr>
            <a:r>
              <a:rPr lang="es-ES" sz="1620" b="1" dirty="0">
                <a:solidFill>
                  <a:srgbClr val="000038"/>
                </a:solidFill>
                <a:latin typeface="+mj-lt"/>
              </a:rPr>
              <a:t>Capacitar al personal sobre prácticas eficientes </a:t>
            </a:r>
            <a:r>
              <a:rPr lang="es-ES" sz="1620" dirty="0">
                <a:solidFill>
                  <a:srgbClr val="000038"/>
                </a:solidFill>
                <a:latin typeface="+mj-lt"/>
              </a:rPr>
              <a:t>de uso de equipos </a:t>
            </a:r>
          </a:p>
          <a:p>
            <a:pPr marL="257175" indent="-257175">
              <a:buFont typeface="Arial" panose="020B0604020202020204" pitchFamily="34" charset="0"/>
              <a:buChar char="•"/>
            </a:pPr>
            <a:r>
              <a:rPr lang="es-ES" sz="1620" dirty="0">
                <a:solidFill>
                  <a:srgbClr val="000038"/>
                </a:solidFill>
                <a:latin typeface="+mj-lt"/>
              </a:rPr>
              <a:t>Asegurar que </a:t>
            </a:r>
            <a:r>
              <a:rPr lang="es-ES" sz="1620" b="1" dirty="0">
                <a:solidFill>
                  <a:srgbClr val="000038"/>
                </a:solidFill>
                <a:latin typeface="+mj-lt"/>
              </a:rPr>
              <a:t>los hornos y otros equipos de alta temperatura estén bien aislados </a:t>
            </a:r>
            <a:r>
              <a:rPr lang="es-ES" sz="1620" dirty="0">
                <a:solidFill>
                  <a:srgbClr val="000038"/>
                </a:solidFill>
                <a:latin typeface="+mj-lt"/>
              </a:rPr>
              <a:t>para evitar pérdidas de calor.</a:t>
            </a:r>
            <a:endParaRPr lang="es-ES" sz="1620" dirty="0">
              <a:latin typeface="+mj-lt"/>
            </a:endParaRPr>
          </a:p>
        </p:txBody>
      </p:sp>
      <p:pic>
        <p:nvPicPr>
          <p:cNvPr id="13" name="Imagen 12" descr="Chef preparing food">
            <a:extLst>
              <a:ext uri="{FF2B5EF4-FFF2-40B4-BE49-F238E27FC236}">
                <a16:creationId xmlns:a16="http://schemas.microsoft.com/office/drawing/2014/main" id="{D6484D02-5CA2-807F-6B5B-EF62511A65F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78454" y="2145438"/>
            <a:ext cx="4443984" cy="2962656"/>
          </a:xfrm>
          <a:prstGeom prst="rect">
            <a:avLst/>
          </a:prstGeom>
        </p:spPr>
      </p:pic>
      <p:sp>
        <p:nvSpPr>
          <p:cNvPr id="7" name="Título 6">
            <a:extLst>
              <a:ext uri="{FF2B5EF4-FFF2-40B4-BE49-F238E27FC236}">
                <a16:creationId xmlns:a16="http://schemas.microsoft.com/office/drawing/2014/main" id="{2E1F2903-F1D4-C81B-70A1-0E064826077F}"/>
              </a:ext>
            </a:extLst>
          </p:cNvPr>
          <p:cNvSpPr txBox="1">
            <a:spLocks/>
          </p:cNvSpPr>
          <p:nvPr/>
        </p:nvSpPr>
        <p:spPr>
          <a:xfrm>
            <a:off x="769562" y="161028"/>
            <a:ext cx="9491472" cy="732155"/>
          </a:xfrm>
          <a:prstGeom prst="rect">
            <a:avLst/>
          </a:prstGeom>
        </p:spPr>
        <p:txBody>
          <a:bodyPr vert="horz" lIns="82296" tIns="41148" rIns="82296" bIns="4114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ES" sz="2400" b="1" spc="-5" dirty="0">
                <a:solidFill>
                  <a:srgbClr val="154097"/>
                </a:solidFill>
                <a:latin typeface="Montserrat" panose="020B0604020202020204" charset="0"/>
                <a:cs typeface="+mn-cs"/>
              </a:rPr>
              <a:t>5- Medidas para reducir el consumo energético </a:t>
            </a:r>
            <a:r>
              <a:rPr lang="es-ES" sz="2400" b="1" dirty="0"/>
              <a:t>- </a:t>
            </a:r>
            <a:r>
              <a:rPr lang="es-ES" sz="2400" b="1" dirty="0">
                <a:solidFill>
                  <a:srgbClr val="FF0000"/>
                </a:solidFill>
              </a:rPr>
              <a:t>Alcance 1</a:t>
            </a:r>
          </a:p>
        </p:txBody>
      </p:sp>
      <p:sp>
        <p:nvSpPr>
          <p:cNvPr id="10" name="Marcador de número de diapositiva 9">
            <a:extLst>
              <a:ext uri="{FF2B5EF4-FFF2-40B4-BE49-F238E27FC236}">
                <a16:creationId xmlns:a16="http://schemas.microsoft.com/office/drawing/2014/main" id="{5A5715BC-C28D-398D-5509-C3503DD16D28}"/>
              </a:ext>
            </a:extLst>
          </p:cNvPr>
          <p:cNvSpPr>
            <a:spLocks noGrp="1"/>
          </p:cNvSpPr>
          <p:nvPr>
            <p:ph type="sldNum" sz="quarter" idx="12"/>
          </p:nvPr>
        </p:nvSpPr>
        <p:spPr/>
        <p:txBody>
          <a:bodyPr/>
          <a:lstStyle/>
          <a:p>
            <a:fld id="{07CA9C71-7BAC-493D-8FE0-9A42846E5156}" type="slidenum">
              <a:rPr lang="es-ES" smtClean="0"/>
              <a:t>51</a:t>
            </a:fld>
            <a:endParaRPr lang="es-ES"/>
          </a:p>
        </p:txBody>
      </p:sp>
      <p:pic>
        <p:nvPicPr>
          <p:cNvPr id="11" name="Imagen 10">
            <a:extLst>
              <a:ext uri="{FF2B5EF4-FFF2-40B4-BE49-F238E27FC236}">
                <a16:creationId xmlns:a16="http://schemas.microsoft.com/office/drawing/2014/main" id="{E7160055-4559-073B-2C7E-91AC0501990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98813" y="6277530"/>
            <a:ext cx="1500461" cy="443945"/>
          </a:xfrm>
          <a:prstGeom prst="rect">
            <a:avLst/>
          </a:prstGeom>
          <a:noFill/>
          <a:ln>
            <a:noFill/>
          </a:ln>
          <a:effectLst/>
        </p:spPr>
      </p:pic>
    </p:spTree>
    <p:extLst>
      <p:ext uri="{BB962C8B-B14F-4D97-AF65-F5344CB8AC3E}">
        <p14:creationId xmlns:p14="http://schemas.microsoft.com/office/powerpoint/2010/main" val="16681194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Carattere, logo, simbolo, Elementi grafici&#10;&#10;Descrizione generata automaticamente">
            <a:extLst>
              <a:ext uri="{FF2B5EF4-FFF2-40B4-BE49-F238E27FC236}">
                <a16:creationId xmlns:a16="http://schemas.microsoft.com/office/drawing/2014/main" id="{4BDE00BB-B406-C248-96A0-EE3FB4E4CD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08572" y="35085"/>
            <a:ext cx="1213866" cy="1213866"/>
          </a:xfrm>
          <a:prstGeom prst="rect">
            <a:avLst/>
          </a:prstGeom>
        </p:spPr>
      </p:pic>
      <p:sp>
        <p:nvSpPr>
          <p:cNvPr id="3" name="Rectangle 2">
            <a:extLst>
              <a:ext uri="{FF2B5EF4-FFF2-40B4-BE49-F238E27FC236}">
                <a16:creationId xmlns:a16="http://schemas.microsoft.com/office/drawing/2014/main" id="{B62C6507-D6FE-9EAF-0547-8E92F5573FC1}"/>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6" name="Rectangle 3">
            <a:extLst>
              <a:ext uri="{FF2B5EF4-FFF2-40B4-BE49-F238E27FC236}">
                <a16:creationId xmlns:a16="http://schemas.microsoft.com/office/drawing/2014/main" id="{908D8E17-09F2-7078-80FB-DF428732B874}"/>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8" name="Rectangle 4">
            <a:extLst>
              <a:ext uri="{FF2B5EF4-FFF2-40B4-BE49-F238E27FC236}">
                <a16:creationId xmlns:a16="http://schemas.microsoft.com/office/drawing/2014/main" id="{43F9390E-36DC-61D6-9208-3F4AEA2A8FD3}"/>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12" name="CuadroTexto 11">
            <a:extLst>
              <a:ext uri="{FF2B5EF4-FFF2-40B4-BE49-F238E27FC236}">
                <a16:creationId xmlns:a16="http://schemas.microsoft.com/office/drawing/2014/main" id="{1F439A4F-0C56-A316-7C1D-A4BC91C63F14}"/>
              </a:ext>
            </a:extLst>
          </p:cNvPr>
          <p:cNvSpPr txBox="1"/>
          <p:nvPr/>
        </p:nvSpPr>
        <p:spPr>
          <a:xfrm>
            <a:off x="466542" y="934261"/>
            <a:ext cx="9742030" cy="424732"/>
          </a:xfrm>
          <a:prstGeom prst="rect">
            <a:avLst/>
          </a:prstGeom>
          <a:noFill/>
        </p:spPr>
        <p:txBody>
          <a:bodyPr wrap="square" rtlCol="0">
            <a:spAutoFit/>
          </a:bodyPr>
          <a:lstStyle>
            <a:defPPr>
              <a:defRPr lang="en-BE"/>
            </a:defPPr>
            <a:lvl1pPr>
              <a:defRPr sz="2400" b="1">
                <a:latin typeface="+mj-lt"/>
              </a:defRPr>
            </a:lvl1pPr>
          </a:lstStyle>
          <a:p>
            <a:pPr algn="ctr"/>
            <a:r>
              <a:rPr lang="es-ES" sz="2160" dirty="0">
                <a:solidFill>
                  <a:srgbClr val="C00000"/>
                </a:solidFill>
              </a:rPr>
              <a:t>Reducción de costes en el uso de vehículos por personal del establecimiento</a:t>
            </a:r>
          </a:p>
        </p:txBody>
      </p:sp>
      <p:sp>
        <p:nvSpPr>
          <p:cNvPr id="2" name="Rectangle 1">
            <a:extLst>
              <a:ext uri="{FF2B5EF4-FFF2-40B4-BE49-F238E27FC236}">
                <a16:creationId xmlns:a16="http://schemas.microsoft.com/office/drawing/2014/main" id="{1AA648ED-E784-EA05-76FD-0B8139925B16}"/>
              </a:ext>
            </a:extLst>
          </p:cNvPr>
          <p:cNvSpPr>
            <a:spLocks noChangeArrowheads="1"/>
          </p:cNvSpPr>
          <p:nvPr/>
        </p:nvSpPr>
        <p:spPr bwMode="auto">
          <a:xfrm>
            <a:off x="1006384" y="1502319"/>
            <a:ext cx="10177652" cy="5047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296" tIns="41148" rIns="82296" bIns="41148" numCol="1" anchor="ctr" anchorCtr="0" compatLnSpc="1">
            <a:prstTxWarp prst="textNoShape">
              <a:avLst/>
            </a:prstTxWarp>
            <a:spAutoFit/>
          </a:bodyPr>
          <a:lstStyle/>
          <a:p>
            <a:pPr>
              <a:spcAft>
                <a:spcPts val="540"/>
              </a:spcAft>
            </a:pPr>
            <a:r>
              <a:rPr lang="es-ES" sz="1600" dirty="0">
                <a:solidFill>
                  <a:srgbClr val="000038"/>
                </a:solidFill>
                <a:latin typeface="+mj-lt"/>
                <a:ea typeface="Calibri" panose="020F0502020204030204" pitchFamily="34" charset="0"/>
                <a:cs typeface="Calibri" panose="020F0502020204030204" pitchFamily="34" charset="0"/>
              </a:rPr>
              <a:t>Uso de </a:t>
            </a:r>
            <a:r>
              <a:rPr lang="es-ES" sz="1600" b="1" dirty="0">
                <a:solidFill>
                  <a:srgbClr val="000038"/>
                </a:solidFill>
                <a:latin typeface="+mj-lt"/>
                <a:ea typeface="Calibri" panose="020F0502020204030204" pitchFamily="34" charset="0"/>
                <a:cs typeface="Calibri" panose="020F0502020204030204" pitchFamily="34" charset="0"/>
              </a:rPr>
              <a:t>vehículos con combustibles alternativos</a:t>
            </a:r>
            <a:r>
              <a:rPr lang="es-ES" sz="1600" dirty="0">
                <a:solidFill>
                  <a:srgbClr val="000038"/>
                </a:solidFill>
                <a:latin typeface="+mj-lt"/>
                <a:ea typeface="Calibri" panose="020F0502020204030204" pitchFamily="34" charset="0"/>
                <a:cs typeface="Calibri" panose="020F0502020204030204" pitchFamily="34" charset="0"/>
              </a:rPr>
              <a:t>.</a:t>
            </a:r>
          </a:p>
          <a:p>
            <a:pPr marL="257175" indent="-257175">
              <a:spcAft>
                <a:spcPts val="540"/>
              </a:spcAft>
              <a:buFontTx/>
              <a:buChar char="-"/>
            </a:pPr>
            <a:r>
              <a:rPr lang="es-ES" sz="1600" dirty="0">
                <a:solidFill>
                  <a:srgbClr val="000038"/>
                </a:solidFill>
                <a:latin typeface="+mj-lt"/>
                <a:ea typeface="Calibri" panose="020F0502020204030204" pitchFamily="34" charset="0"/>
                <a:cs typeface="Calibri" panose="020F0502020204030204" pitchFamily="34" charset="0"/>
              </a:rPr>
              <a:t>Eléctricos</a:t>
            </a:r>
          </a:p>
          <a:p>
            <a:pPr marL="257175" indent="-257175">
              <a:spcAft>
                <a:spcPts val="540"/>
              </a:spcAft>
              <a:buFontTx/>
              <a:buChar char="-"/>
            </a:pPr>
            <a:r>
              <a:rPr lang="es-ES" sz="1600" dirty="0">
                <a:solidFill>
                  <a:srgbClr val="000038"/>
                </a:solidFill>
                <a:latin typeface="+mj-lt"/>
                <a:ea typeface="Calibri" panose="020F0502020204030204" pitchFamily="34" charset="0"/>
                <a:cs typeface="Calibri" panose="020F0502020204030204" pitchFamily="34" charset="0"/>
              </a:rPr>
              <a:t>Gas</a:t>
            </a:r>
          </a:p>
          <a:p>
            <a:pPr marL="257175" indent="-257175">
              <a:spcAft>
                <a:spcPts val="540"/>
              </a:spcAft>
              <a:buFontTx/>
              <a:buChar char="-"/>
            </a:pPr>
            <a:r>
              <a:rPr lang="es-ES" sz="1600" dirty="0">
                <a:solidFill>
                  <a:srgbClr val="000038"/>
                </a:solidFill>
                <a:latin typeface="+mj-lt"/>
                <a:ea typeface="Calibri" panose="020F0502020204030204" pitchFamily="34" charset="0"/>
                <a:cs typeface="Calibri" panose="020F0502020204030204" pitchFamily="34" charset="0"/>
              </a:rPr>
              <a:t>Biodiesel</a:t>
            </a:r>
          </a:p>
          <a:p>
            <a:pPr>
              <a:spcAft>
                <a:spcPts val="540"/>
              </a:spcAft>
            </a:pPr>
            <a:endParaRPr lang="es-ES" sz="1600" dirty="0">
              <a:solidFill>
                <a:srgbClr val="000038"/>
              </a:solidFill>
              <a:latin typeface="+mj-lt"/>
              <a:ea typeface="Calibri" panose="020F0502020204030204" pitchFamily="34" charset="0"/>
              <a:cs typeface="Calibri" panose="020F0502020204030204" pitchFamily="34" charset="0"/>
            </a:endParaRPr>
          </a:p>
          <a:p>
            <a:pPr>
              <a:spcAft>
                <a:spcPts val="540"/>
              </a:spcAft>
            </a:pPr>
            <a:r>
              <a:rPr lang="es-ES" sz="1600" dirty="0">
                <a:solidFill>
                  <a:srgbClr val="000038"/>
                </a:solidFill>
                <a:latin typeface="+mj-lt"/>
                <a:ea typeface="Calibri" panose="020F0502020204030204" pitchFamily="34" charset="0"/>
                <a:cs typeface="Calibri" panose="020F0502020204030204" pitchFamily="34" charset="0"/>
              </a:rPr>
              <a:t>Promover entre el </a:t>
            </a:r>
            <a:r>
              <a:rPr lang="es-ES" sz="1600" b="1" dirty="0">
                <a:solidFill>
                  <a:srgbClr val="000038"/>
                </a:solidFill>
                <a:latin typeface="+mj-lt"/>
                <a:ea typeface="Calibri" panose="020F0502020204030204" pitchFamily="34" charset="0"/>
                <a:cs typeface="Calibri" panose="020F0502020204030204" pitchFamily="34" charset="0"/>
              </a:rPr>
              <a:t>personal la conducción eficiente</a:t>
            </a:r>
            <a:r>
              <a:rPr lang="es-ES" sz="1600" dirty="0">
                <a:solidFill>
                  <a:srgbClr val="000038"/>
                </a:solidFill>
                <a:latin typeface="+mj-lt"/>
                <a:ea typeface="Calibri" panose="020F0502020204030204" pitchFamily="34" charset="0"/>
                <a:cs typeface="Calibri" panose="020F0502020204030204" pitchFamily="34" charset="0"/>
              </a:rPr>
              <a:t>. La conducción eficiente es un modo de conducir el vehículo que tiene como objetivo lograr un bajo consumo de carburante a la vez que reducir la contaminación ambiental. Por ejemplo:</a:t>
            </a:r>
          </a:p>
          <a:p>
            <a:pPr marL="257175" indent="-257175">
              <a:spcAft>
                <a:spcPts val="540"/>
              </a:spcAft>
              <a:buFontTx/>
              <a:buChar char="-"/>
            </a:pPr>
            <a:r>
              <a:rPr lang="es-ES" sz="1600" dirty="0">
                <a:solidFill>
                  <a:srgbClr val="000038"/>
                </a:solidFill>
                <a:latin typeface="+mj-lt"/>
                <a:ea typeface="Calibri" panose="020F0502020204030204" pitchFamily="34" charset="0"/>
                <a:cs typeface="Calibri" panose="020F0502020204030204" pitchFamily="34" charset="0"/>
              </a:rPr>
              <a:t>Utilización de transporte público</a:t>
            </a:r>
          </a:p>
          <a:p>
            <a:pPr marL="257175" indent="-257175">
              <a:spcAft>
                <a:spcPts val="540"/>
              </a:spcAft>
              <a:buFontTx/>
              <a:buChar char="-"/>
            </a:pPr>
            <a:r>
              <a:rPr lang="es-ES" sz="1600" dirty="0">
                <a:solidFill>
                  <a:srgbClr val="000038"/>
                </a:solidFill>
                <a:latin typeface="+mj-lt"/>
                <a:ea typeface="Calibri" panose="020F0502020204030204" pitchFamily="34" charset="0"/>
                <a:cs typeface="Calibri" panose="020F0502020204030204" pitchFamily="34" charset="0"/>
              </a:rPr>
              <a:t>Compartir el vehículo</a:t>
            </a:r>
          </a:p>
          <a:p>
            <a:pPr marL="257175" indent="-257175">
              <a:spcAft>
                <a:spcPts val="540"/>
              </a:spcAft>
              <a:buFontTx/>
              <a:buChar char="-"/>
            </a:pPr>
            <a:r>
              <a:rPr lang="es-ES" sz="1600" b="1" dirty="0">
                <a:solidFill>
                  <a:srgbClr val="000038"/>
                </a:solidFill>
                <a:latin typeface="+mj-lt"/>
                <a:ea typeface="Calibri" panose="020F0502020204030204" pitchFamily="34" charset="0"/>
                <a:cs typeface="Calibri" panose="020F0502020204030204" pitchFamily="34" charset="0"/>
              </a:rPr>
              <a:t>Evitar cargas excesivas y el uso de la baca portaequipajes</a:t>
            </a:r>
          </a:p>
          <a:p>
            <a:pPr marL="257175" indent="-257175">
              <a:spcAft>
                <a:spcPts val="540"/>
              </a:spcAft>
              <a:buFontTx/>
              <a:buChar char="-"/>
            </a:pPr>
            <a:r>
              <a:rPr lang="es-ES" sz="1600" b="1" dirty="0">
                <a:solidFill>
                  <a:srgbClr val="000038"/>
                </a:solidFill>
                <a:latin typeface="+mj-lt"/>
                <a:ea typeface="Calibri" panose="020F0502020204030204" pitchFamily="34" charset="0"/>
                <a:cs typeface="Calibri" panose="020F0502020204030204" pitchFamily="34" charset="0"/>
              </a:rPr>
              <a:t>Planear bien las rutas</a:t>
            </a:r>
          </a:p>
          <a:p>
            <a:pPr marL="257175" indent="-257175">
              <a:spcAft>
                <a:spcPts val="540"/>
              </a:spcAft>
              <a:buFontTx/>
              <a:buChar char="-"/>
            </a:pPr>
            <a:r>
              <a:rPr lang="es-ES" sz="1600" dirty="0">
                <a:solidFill>
                  <a:srgbClr val="000038"/>
                </a:solidFill>
                <a:latin typeface="+mj-lt"/>
                <a:ea typeface="Calibri" panose="020F0502020204030204" pitchFamily="34" charset="0"/>
                <a:cs typeface="Calibri" panose="020F0502020204030204" pitchFamily="34" charset="0"/>
              </a:rPr>
              <a:t>Circular a la velocidad adecuada y con marchas largas</a:t>
            </a:r>
          </a:p>
          <a:p>
            <a:pPr marL="257175" indent="-257175">
              <a:spcAft>
                <a:spcPts val="540"/>
              </a:spcAft>
              <a:buFontTx/>
              <a:buChar char="-"/>
            </a:pPr>
            <a:r>
              <a:rPr lang="es-ES" sz="1600" dirty="0">
                <a:solidFill>
                  <a:srgbClr val="000038"/>
                </a:solidFill>
                <a:latin typeface="+mj-lt"/>
                <a:ea typeface="Calibri" panose="020F0502020204030204" pitchFamily="34" charset="0"/>
                <a:cs typeface="Calibri" panose="020F0502020204030204" pitchFamily="34" charset="0"/>
              </a:rPr>
              <a:t>Revisar y asumir consejos de la DGT (</a:t>
            </a:r>
            <a:r>
              <a:rPr lang="es-ES" sz="1600" dirty="0">
                <a:solidFill>
                  <a:srgbClr val="000038"/>
                </a:solidFill>
                <a:latin typeface="+mj-lt"/>
                <a:ea typeface="Calibri" panose="020F0502020204030204" pitchFamily="34" charset="0"/>
                <a:cs typeface="Calibri" panose="020F0502020204030204" pitchFamily="34" charset="0"/>
                <a:hlinkClick r:id="rId4"/>
              </a:rPr>
              <a:t>https://www.dgt.es/muevete-con-seguridad/conviertete-en-un-buen-conductor/consejos-generales/conduccion-eficiente/</a:t>
            </a:r>
            <a:r>
              <a:rPr lang="es-ES" sz="1600" dirty="0">
                <a:solidFill>
                  <a:srgbClr val="000038"/>
                </a:solidFill>
                <a:latin typeface="+mj-lt"/>
                <a:ea typeface="Calibri" panose="020F0502020204030204" pitchFamily="34" charset="0"/>
                <a:cs typeface="Calibri" panose="020F0502020204030204" pitchFamily="34" charset="0"/>
              </a:rPr>
              <a:t>) </a:t>
            </a:r>
          </a:p>
          <a:p>
            <a:pPr marL="257175" indent="-257175">
              <a:spcAft>
                <a:spcPts val="540"/>
              </a:spcAft>
              <a:buFontTx/>
              <a:buChar char="-"/>
            </a:pPr>
            <a:r>
              <a:rPr lang="es-ES" sz="1600" b="1" dirty="0">
                <a:solidFill>
                  <a:srgbClr val="000038"/>
                </a:solidFill>
                <a:latin typeface="+mj-lt"/>
                <a:ea typeface="Calibri" panose="020F0502020204030204" pitchFamily="34" charset="0"/>
                <a:cs typeface="Calibri" panose="020F0502020204030204" pitchFamily="34" charset="0"/>
              </a:rPr>
              <a:t>Informar a los empleados sobre las iniciativas de sostenibilidad del establecimiento y los resultados obtenidos, mostrando el impacto positivo </a:t>
            </a:r>
            <a:r>
              <a:rPr lang="es-ES" sz="1600" dirty="0">
                <a:solidFill>
                  <a:srgbClr val="000038"/>
                </a:solidFill>
                <a:latin typeface="+mj-lt"/>
                <a:ea typeface="Calibri" panose="020F0502020204030204" pitchFamily="34" charset="0"/>
                <a:cs typeface="Calibri" panose="020F0502020204030204" pitchFamily="34" charset="0"/>
              </a:rPr>
              <a:t>de sus acciones.</a:t>
            </a:r>
          </a:p>
          <a:p>
            <a:pPr>
              <a:lnSpc>
                <a:spcPts val="1440"/>
              </a:lnSpc>
              <a:spcAft>
                <a:spcPts val="540"/>
              </a:spcAft>
            </a:pPr>
            <a:r>
              <a:rPr lang="es-ES" sz="1600" dirty="0">
                <a:solidFill>
                  <a:srgbClr val="000038"/>
                </a:solidFill>
                <a:latin typeface="+mj-lt"/>
              </a:rPr>
              <a:t> </a:t>
            </a:r>
          </a:p>
        </p:txBody>
      </p:sp>
      <p:sp>
        <p:nvSpPr>
          <p:cNvPr id="7" name="Título 6">
            <a:extLst>
              <a:ext uri="{FF2B5EF4-FFF2-40B4-BE49-F238E27FC236}">
                <a16:creationId xmlns:a16="http://schemas.microsoft.com/office/drawing/2014/main" id="{D73E7F66-4DDE-39DE-E043-5C6437911677}"/>
              </a:ext>
            </a:extLst>
          </p:cNvPr>
          <p:cNvSpPr txBox="1">
            <a:spLocks/>
          </p:cNvSpPr>
          <p:nvPr/>
        </p:nvSpPr>
        <p:spPr>
          <a:xfrm>
            <a:off x="769562" y="161028"/>
            <a:ext cx="9491472" cy="732155"/>
          </a:xfrm>
          <a:prstGeom prst="rect">
            <a:avLst/>
          </a:prstGeom>
        </p:spPr>
        <p:txBody>
          <a:bodyPr vert="horz" lIns="82296" tIns="41148" rIns="82296" bIns="4114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ES" sz="2400" b="1" spc="-5" dirty="0">
                <a:solidFill>
                  <a:srgbClr val="154097"/>
                </a:solidFill>
                <a:latin typeface="Montserrat" panose="020B0604020202020204" charset="0"/>
                <a:cs typeface="+mn-cs"/>
              </a:rPr>
              <a:t>5- Medidas para reducir el consumo energético </a:t>
            </a:r>
            <a:r>
              <a:rPr lang="es-ES" sz="2400" b="1" dirty="0"/>
              <a:t>- </a:t>
            </a:r>
            <a:r>
              <a:rPr lang="es-ES" sz="2400" b="1" dirty="0">
                <a:solidFill>
                  <a:srgbClr val="FF0000"/>
                </a:solidFill>
              </a:rPr>
              <a:t>Alcance 1</a:t>
            </a:r>
          </a:p>
        </p:txBody>
      </p:sp>
      <p:sp>
        <p:nvSpPr>
          <p:cNvPr id="10" name="Marcador de número de diapositiva 9">
            <a:extLst>
              <a:ext uri="{FF2B5EF4-FFF2-40B4-BE49-F238E27FC236}">
                <a16:creationId xmlns:a16="http://schemas.microsoft.com/office/drawing/2014/main" id="{219EBDA3-0956-749E-D057-6735402AAF35}"/>
              </a:ext>
            </a:extLst>
          </p:cNvPr>
          <p:cNvSpPr>
            <a:spLocks noGrp="1"/>
          </p:cNvSpPr>
          <p:nvPr>
            <p:ph type="sldNum" sz="quarter" idx="12"/>
          </p:nvPr>
        </p:nvSpPr>
        <p:spPr/>
        <p:txBody>
          <a:bodyPr/>
          <a:lstStyle/>
          <a:p>
            <a:fld id="{07CA9C71-7BAC-493D-8FE0-9A42846E5156}" type="slidenum">
              <a:rPr lang="es-ES" smtClean="0"/>
              <a:t>52</a:t>
            </a:fld>
            <a:endParaRPr lang="es-ES" dirty="0"/>
          </a:p>
        </p:txBody>
      </p:sp>
      <p:pic>
        <p:nvPicPr>
          <p:cNvPr id="11" name="Imagen 10">
            <a:extLst>
              <a:ext uri="{FF2B5EF4-FFF2-40B4-BE49-F238E27FC236}">
                <a16:creationId xmlns:a16="http://schemas.microsoft.com/office/drawing/2014/main" id="{09E4351B-7090-9A06-BBB4-C540524FEA0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98813" y="6277530"/>
            <a:ext cx="1500461" cy="443945"/>
          </a:xfrm>
          <a:prstGeom prst="rect">
            <a:avLst/>
          </a:prstGeom>
          <a:noFill/>
          <a:ln>
            <a:noFill/>
          </a:ln>
          <a:effectLst/>
        </p:spPr>
      </p:pic>
    </p:spTree>
    <p:extLst>
      <p:ext uri="{BB962C8B-B14F-4D97-AF65-F5344CB8AC3E}">
        <p14:creationId xmlns:p14="http://schemas.microsoft.com/office/powerpoint/2010/main" val="5697459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Carattere, logo, simbolo, Elementi grafici&#10;&#10;Descrizione generata automaticamente">
            <a:extLst>
              <a:ext uri="{FF2B5EF4-FFF2-40B4-BE49-F238E27FC236}">
                <a16:creationId xmlns:a16="http://schemas.microsoft.com/office/drawing/2014/main" id="{4BDE00BB-B406-C248-96A0-EE3FB4E4CD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08572" y="35085"/>
            <a:ext cx="1213866" cy="1213866"/>
          </a:xfrm>
          <a:prstGeom prst="rect">
            <a:avLst/>
          </a:prstGeom>
        </p:spPr>
      </p:pic>
      <p:sp>
        <p:nvSpPr>
          <p:cNvPr id="3" name="Rectangle 2">
            <a:extLst>
              <a:ext uri="{FF2B5EF4-FFF2-40B4-BE49-F238E27FC236}">
                <a16:creationId xmlns:a16="http://schemas.microsoft.com/office/drawing/2014/main" id="{B62C6507-D6FE-9EAF-0547-8E92F5573FC1}"/>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6" name="Rectangle 3">
            <a:extLst>
              <a:ext uri="{FF2B5EF4-FFF2-40B4-BE49-F238E27FC236}">
                <a16:creationId xmlns:a16="http://schemas.microsoft.com/office/drawing/2014/main" id="{908D8E17-09F2-7078-80FB-DF428732B874}"/>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8" name="Rectangle 4">
            <a:extLst>
              <a:ext uri="{FF2B5EF4-FFF2-40B4-BE49-F238E27FC236}">
                <a16:creationId xmlns:a16="http://schemas.microsoft.com/office/drawing/2014/main" id="{43F9390E-36DC-61D6-9208-3F4AEA2A8FD3}"/>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12" name="CuadroTexto 11">
            <a:extLst>
              <a:ext uri="{FF2B5EF4-FFF2-40B4-BE49-F238E27FC236}">
                <a16:creationId xmlns:a16="http://schemas.microsoft.com/office/drawing/2014/main" id="{1F439A4F-0C56-A316-7C1D-A4BC91C63F14}"/>
              </a:ext>
            </a:extLst>
          </p:cNvPr>
          <p:cNvSpPr txBox="1"/>
          <p:nvPr/>
        </p:nvSpPr>
        <p:spPr>
          <a:xfrm>
            <a:off x="1744583" y="755258"/>
            <a:ext cx="7727371" cy="424732"/>
          </a:xfrm>
          <a:prstGeom prst="rect">
            <a:avLst/>
          </a:prstGeom>
          <a:noFill/>
        </p:spPr>
        <p:txBody>
          <a:bodyPr wrap="square" rtlCol="0">
            <a:spAutoFit/>
          </a:bodyPr>
          <a:lstStyle>
            <a:defPPr>
              <a:defRPr lang="en-BE"/>
            </a:defPPr>
            <a:lvl1pPr>
              <a:defRPr sz="2400" b="1">
                <a:latin typeface="+mj-lt"/>
              </a:defRPr>
            </a:lvl1pPr>
          </a:lstStyle>
          <a:p>
            <a:pPr algn="ctr"/>
            <a:r>
              <a:rPr lang="es-ES" sz="2160" dirty="0"/>
              <a:t>Sistemas de cogeneración</a:t>
            </a:r>
          </a:p>
        </p:txBody>
      </p:sp>
      <p:sp>
        <p:nvSpPr>
          <p:cNvPr id="2" name="Rectangle 1">
            <a:extLst>
              <a:ext uri="{FF2B5EF4-FFF2-40B4-BE49-F238E27FC236}">
                <a16:creationId xmlns:a16="http://schemas.microsoft.com/office/drawing/2014/main" id="{1AA648ED-E784-EA05-76FD-0B8139925B16}"/>
              </a:ext>
            </a:extLst>
          </p:cNvPr>
          <p:cNvSpPr>
            <a:spLocks noChangeArrowheads="1"/>
          </p:cNvSpPr>
          <p:nvPr/>
        </p:nvSpPr>
        <p:spPr bwMode="auto">
          <a:xfrm>
            <a:off x="883727" y="1299993"/>
            <a:ext cx="10176071" cy="214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296" tIns="41148" rIns="82296" bIns="41148" numCol="1" anchor="ctr" anchorCtr="0" compatLnSpc="1">
            <a:prstTxWarp prst="textNoShape">
              <a:avLst/>
            </a:prstTxWarp>
            <a:spAutoFit/>
          </a:bodyPr>
          <a:lstStyle/>
          <a:p>
            <a:pPr algn="just">
              <a:spcAft>
                <a:spcPts val="540"/>
              </a:spcAft>
            </a:pPr>
            <a:r>
              <a:rPr lang="es-ES" sz="1620" dirty="0">
                <a:solidFill>
                  <a:srgbClr val="000038"/>
                </a:solidFill>
                <a:latin typeface="+mj-lt"/>
              </a:rPr>
              <a:t>Los </a:t>
            </a:r>
            <a:r>
              <a:rPr lang="es-ES" sz="1620" b="1" dirty="0">
                <a:solidFill>
                  <a:srgbClr val="000038"/>
                </a:solidFill>
                <a:latin typeface="+mj-lt"/>
              </a:rPr>
              <a:t>sistemas de cogeneración (CHP) son instalaciones que producen simultáneamente electricidad y calor útil a partir de una única fuente de energía, como gas natural, biomasa o residuos industriales. En lugar de desperdiciar el calor que se genera en la producción de electricidad (como ocurre en las plantas tradicionales), estos sistemas lo aprovechan para calefacción, procesos industriales o agua caliente</a:t>
            </a:r>
            <a:r>
              <a:rPr lang="es-ES" sz="1620" dirty="0">
                <a:solidFill>
                  <a:srgbClr val="000038"/>
                </a:solidFill>
                <a:latin typeface="+mj-lt"/>
              </a:rPr>
              <a:t>. Esto permite un uso más eficiente de la energía, reduciendo el consumo de combustible y las emisiones de gases contaminantes. </a:t>
            </a:r>
          </a:p>
          <a:p>
            <a:pPr algn="just">
              <a:spcAft>
                <a:spcPts val="540"/>
              </a:spcAft>
            </a:pPr>
            <a:r>
              <a:rPr lang="es-ES" sz="1620" dirty="0">
                <a:solidFill>
                  <a:srgbClr val="000038"/>
                </a:solidFill>
                <a:latin typeface="+mj-lt"/>
              </a:rPr>
              <a:t>Para el sector hotelero, </a:t>
            </a:r>
            <a:r>
              <a:rPr lang="es-ES" sz="1620" b="1" dirty="0">
                <a:solidFill>
                  <a:srgbClr val="000038"/>
                </a:solidFill>
                <a:latin typeface="+mj-lt"/>
              </a:rPr>
              <a:t>implantar esta tecnología podría suponer cubrir de un 30% a un 60% de la demanda térmica de un hotel con calor prácticamente gratuito, lo que se traduce en una reducción de la factura de combustible de un 50%, incluyendo los costes de mantenimiento del equipo y la instalación (1).</a:t>
            </a:r>
          </a:p>
        </p:txBody>
      </p:sp>
      <p:sp>
        <p:nvSpPr>
          <p:cNvPr id="9" name="Título 6">
            <a:extLst>
              <a:ext uri="{FF2B5EF4-FFF2-40B4-BE49-F238E27FC236}">
                <a16:creationId xmlns:a16="http://schemas.microsoft.com/office/drawing/2014/main" id="{71C18337-40EE-95FB-0315-ED38D5A30097}"/>
              </a:ext>
            </a:extLst>
          </p:cNvPr>
          <p:cNvSpPr txBox="1">
            <a:spLocks/>
          </p:cNvSpPr>
          <p:nvPr/>
        </p:nvSpPr>
        <p:spPr>
          <a:xfrm>
            <a:off x="1346276" y="129642"/>
            <a:ext cx="8749607" cy="732155"/>
          </a:xfrm>
          <a:prstGeom prst="rect">
            <a:avLst/>
          </a:prstGeom>
        </p:spPr>
        <p:txBody>
          <a:bodyPr vert="horz" lIns="82296" tIns="41148" rIns="82296" bIns="41148"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ES" sz="2880" b="1"/>
              <a:t>5- Medidas para reducir el consumo energético - </a:t>
            </a:r>
            <a:r>
              <a:rPr lang="es-ES" sz="2880" b="1">
                <a:solidFill>
                  <a:srgbClr val="FF0000"/>
                </a:solidFill>
              </a:rPr>
              <a:t>Alcance 1</a:t>
            </a:r>
          </a:p>
        </p:txBody>
      </p:sp>
      <p:sp>
        <p:nvSpPr>
          <p:cNvPr id="7" name="CuadroTexto 6">
            <a:extLst>
              <a:ext uri="{FF2B5EF4-FFF2-40B4-BE49-F238E27FC236}">
                <a16:creationId xmlns:a16="http://schemas.microsoft.com/office/drawing/2014/main" id="{3B54F024-79A0-73CA-37E1-A6792911C074}"/>
              </a:ext>
            </a:extLst>
          </p:cNvPr>
          <p:cNvSpPr txBox="1"/>
          <p:nvPr/>
        </p:nvSpPr>
        <p:spPr>
          <a:xfrm>
            <a:off x="484094" y="6172168"/>
            <a:ext cx="9236183" cy="276999"/>
          </a:xfrm>
          <a:prstGeom prst="rect">
            <a:avLst/>
          </a:prstGeom>
          <a:noFill/>
        </p:spPr>
        <p:txBody>
          <a:bodyPr wrap="none" rtlCol="0">
            <a:spAutoFit/>
          </a:bodyPr>
          <a:lstStyle/>
          <a:p>
            <a:r>
              <a:rPr lang="es-ES" sz="1200" dirty="0"/>
              <a:t>(1) Fuente: </a:t>
            </a:r>
            <a:r>
              <a:rPr lang="es-ES" sz="1200" dirty="0">
                <a:hlinkClick r:id="rId4"/>
              </a:rPr>
              <a:t>https://www.ithotelero.com/portfolio-item/sistemas-de-calefaccion-y-renovacion-de-aire-diseno-sostenible-para-hoteles-2/</a:t>
            </a:r>
            <a:r>
              <a:rPr lang="es-ES" sz="1200" dirty="0"/>
              <a:t> </a:t>
            </a:r>
          </a:p>
        </p:txBody>
      </p:sp>
      <p:pic>
        <p:nvPicPr>
          <p:cNvPr id="11" name="Imagen 10">
            <a:extLst>
              <a:ext uri="{FF2B5EF4-FFF2-40B4-BE49-F238E27FC236}">
                <a16:creationId xmlns:a16="http://schemas.microsoft.com/office/drawing/2014/main" id="{3FC7D2DC-C67F-4B51-282F-612C15BA9B1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09600" y="3725345"/>
            <a:ext cx="5815583" cy="2044618"/>
          </a:xfrm>
          <a:prstGeom prst="rect">
            <a:avLst/>
          </a:prstGeom>
        </p:spPr>
      </p:pic>
      <p:sp>
        <p:nvSpPr>
          <p:cNvPr id="14" name="CuadroTexto 13">
            <a:extLst>
              <a:ext uri="{FF2B5EF4-FFF2-40B4-BE49-F238E27FC236}">
                <a16:creationId xmlns:a16="http://schemas.microsoft.com/office/drawing/2014/main" id="{DB162B5B-B6D6-3B89-F80E-19CBEF6D4600}"/>
              </a:ext>
            </a:extLst>
          </p:cNvPr>
          <p:cNvSpPr txBox="1"/>
          <p:nvPr/>
        </p:nvSpPr>
        <p:spPr>
          <a:xfrm>
            <a:off x="6627454" y="3441605"/>
            <a:ext cx="5008735" cy="2585323"/>
          </a:xfrm>
          <a:prstGeom prst="rect">
            <a:avLst/>
          </a:prstGeom>
          <a:noFill/>
        </p:spPr>
        <p:txBody>
          <a:bodyPr wrap="square">
            <a:spAutoFit/>
          </a:bodyPr>
          <a:lstStyle/>
          <a:p>
            <a:pPr algn="just">
              <a:spcAft>
                <a:spcPts val="540"/>
              </a:spcAft>
            </a:pPr>
            <a:r>
              <a:rPr lang="es-ES" sz="1620" dirty="0">
                <a:solidFill>
                  <a:srgbClr val="000038"/>
                </a:solidFill>
                <a:latin typeface="+mj-lt"/>
              </a:rPr>
              <a:t>Según los estudios realizados por ALTARE ENERGÍA, hay una serie de condiciones previas que los hoteles deben considerar a la hora de decidir si la cogeneración es la opción idónea. Si el hotel consume más de 25.000 euros anuales en electricidad, con un gasto anual superior a 60.000 euros en gasóleo o propano, o de 30.000 euros de gas natural, la cogeneración podría suponer un ahorro de, como mínimo, 20.000 euros anuales, a partir del momento en que las instalaciones y equipos comiencen a funcionar (1).</a:t>
            </a:r>
          </a:p>
        </p:txBody>
      </p:sp>
      <p:sp>
        <p:nvSpPr>
          <p:cNvPr id="13" name="Marcador de número de diapositiva 12">
            <a:extLst>
              <a:ext uri="{FF2B5EF4-FFF2-40B4-BE49-F238E27FC236}">
                <a16:creationId xmlns:a16="http://schemas.microsoft.com/office/drawing/2014/main" id="{98BC2DD3-A2FD-EFA4-0DD4-6D61E0E30900}"/>
              </a:ext>
            </a:extLst>
          </p:cNvPr>
          <p:cNvSpPr>
            <a:spLocks noGrp="1"/>
          </p:cNvSpPr>
          <p:nvPr>
            <p:ph type="sldNum" sz="quarter" idx="12"/>
          </p:nvPr>
        </p:nvSpPr>
        <p:spPr/>
        <p:txBody>
          <a:bodyPr/>
          <a:lstStyle/>
          <a:p>
            <a:fld id="{07CA9C71-7BAC-493D-8FE0-9A42846E5156}" type="slidenum">
              <a:rPr lang="es-ES" smtClean="0"/>
              <a:t>53</a:t>
            </a:fld>
            <a:endParaRPr lang="es-ES"/>
          </a:p>
        </p:txBody>
      </p:sp>
      <p:pic>
        <p:nvPicPr>
          <p:cNvPr id="15" name="Imagen 14">
            <a:extLst>
              <a:ext uri="{FF2B5EF4-FFF2-40B4-BE49-F238E27FC236}">
                <a16:creationId xmlns:a16="http://schemas.microsoft.com/office/drawing/2014/main" id="{FBEC8BB0-62E1-8EB2-E94E-07D19C03AA9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98813" y="6277530"/>
            <a:ext cx="1500461" cy="443945"/>
          </a:xfrm>
          <a:prstGeom prst="rect">
            <a:avLst/>
          </a:prstGeom>
          <a:noFill/>
          <a:ln>
            <a:noFill/>
          </a:ln>
          <a:effectLst/>
        </p:spPr>
      </p:pic>
    </p:spTree>
    <p:extLst>
      <p:ext uri="{BB962C8B-B14F-4D97-AF65-F5344CB8AC3E}">
        <p14:creationId xmlns:p14="http://schemas.microsoft.com/office/powerpoint/2010/main" val="9197893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Carattere, logo, simbolo, Elementi grafici&#10;&#10;Descrizione generata automaticamente">
            <a:extLst>
              <a:ext uri="{FF2B5EF4-FFF2-40B4-BE49-F238E27FC236}">
                <a16:creationId xmlns:a16="http://schemas.microsoft.com/office/drawing/2014/main" id="{4BDE00BB-B406-C248-96A0-EE3FB4E4CD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08572" y="35085"/>
            <a:ext cx="1213866" cy="1213866"/>
          </a:xfrm>
          <a:prstGeom prst="rect">
            <a:avLst/>
          </a:prstGeom>
        </p:spPr>
      </p:pic>
      <p:sp>
        <p:nvSpPr>
          <p:cNvPr id="3" name="Rectangle 2">
            <a:extLst>
              <a:ext uri="{FF2B5EF4-FFF2-40B4-BE49-F238E27FC236}">
                <a16:creationId xmlns:a16="http://schemas.microsoft.com/office/drawing/2014/main" id="{B62C6507-D6FE-9EAF-0547-8E92F5573FC1}"/>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6" name="Rectangle 3">
            <a:extLst>
              <a:ext uri="{FF2B5EF4-FFF2-40B4-BE49-F238E27FC236}">
                <a16:creationId xmlns:a16="http://schemas.microsoft.com/office/drawing/2014/main" id="{908D8E17-09F2-7078-80FB-DF428732B874}"/>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8" name="Rectangle 4">
            <a:extLst>
              <a:ext uri="{FF2B5EF4-FFF2-40B4-BE49-F238E27FC236}">
                <a16:creationId xmlns:a16="http://schemas.microsoft.com/office/drawing/2014/main" id="{43F9390E-36DC-61D6-9208-3F4AEA2A8FD3}"/>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12" name="CuadroTexto 11">
            <a:extLst>
              <a:ext uri="{FF2B5EF4-FFF2-40B4-BE49-F238E27FC236}">
                <a16:creationId xmlns:a16="http://schemas.microsoft.com/office/drawing/2014/main" id="{1F439A4F-0C56-A316-7C1D-A4BC91C63F14}"/>
              </a:ext>
            </a:extLst>
          </p:cNvPr>
          <p:cNvSpPr txBox="1"/>
          <p:nvPr/>
        </p:nvSpPr>
        <p:spPr>
          <a:xfrm>
            <a:off x="1744583" y="755258"/>
            <a:ext cx="7727371" cy="424732"/>
          </a:xfrm>
          <a:prstGeom prst="rect">
            <a:avLst/>
          </a:prstGeom>
          <a:noFill/>
        </p:spPr>
        <p:txBody>
          <a:bodyPr wrap="square" rtlCol="0">
            <a:spAutoFit/>
          </a:bodyPr>
          <a:lstStyle>
            <a:defPPr>
              <a:defRPr lang="en-BE"/>
            </a:defPPr>
            <a:lvl1pPr>
              <a:defRPr sz="2400" b="1">
                <a:latin typeface="+mj-lt"/>
              </a:defRPr>
            </a:lvl1pPr>
          </a:lstStyle>
          <a:p>
            <a:pPr algn="ctr"/>
            <a:r>
              <a:rPr lang="es-ES" sz="2160" dirty="0"/>
              <a:t>Cubiertas para piscinas</a:t>
            </a:r>
          </a:p>
        </p:txBody>
      </p:sp>
      <p:sp>
        <p:nvSpPr>
          <p:cNvPr id="2" name="Rectangle 1">
            <a:extLst>
              <a:ext uri="{FF2B5EF4-FFF2-40B4-BE49-F238E27FC236}">
                <a16:creationId xmlns:a16="http://schemas.microsoft.com/office/drawing/2014/main" id="{1AA648ED-E784-EA05-76FD-0B8139925B16}"/>
              </a:ext>
            </a:extLst>
          </p:cNvPr>
          <p:cNvSpPr>
            <a:spLocks noChangeArrowheads="1"/>
          </p:cNvSpPr>
          <p:nvPr/>
        </p:nvSpPr>
        <p:spPr bwMode="auto">
          <a:xfrm>
            <a:off x="6006353" y="1487413"/>
            <a:ext cx="5168717" cy="3138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296" tIns="41148" rIns="82296" bIns="41148" numCol="1" anchor="ctr" anchorCtr="0" compatLnSpc="1">
            <a:prstTxWarp prst="textNoShape">
              <a:avLst/>
            </a:prstTxWarp>
            <a:spAutoFit/>
          </a:bodyPr>
          <a:lstStyle/>
          <a:p>
            <a:pPr algn="just">
              <a:spcAft>
                <a:spcPts val="540"/>
              </a:spcAft>
            </a:pPr>
            <a:r>
              <a:rPr lang="es-ES" sz="1620" b="1" dirty="0">
                <a:solidFill>
                  <a:srgbClr val="000038"/>
                </a:solidFill>
                <a:latin typeface="+mj-lt"/>
              </a:rPr>
              <a:t>Las cubiertas de piscina, además de ser elementos estéticos y funcionales, desempeñan un papel importante en el fomento de prácticas sostenibles </a:t>
            </a:r>
            <a:r>
              <a:rPr lang="es-ES" sz="1620" dirty="0">
                <a:solidFill>
                  <a:srgbClr val="000038"/>
                </a:solidFill>
                <a:latin typeface="+mj-lt"/>
              </a:rPr>
              <a:t>y en la reducción del impacto ambiental.</a:t>
            </a:r>
          </a:p>
          <a:p>
            <a:pPr marL="285750" indent="-285750" algn="just">
              <a:spcAft>
                <a:spcPts val="540"/>
              </a:spcAft>
              <a:buFont typeface="Arial" panose="020B0604020202020204" pitchFamily="34" charset="0"/>
              <a:buChar char="•"/>
            </a:pPr>
            <a:r>
              <a:rPr lang="es-ES" sz="1620" dirty="0">
                <a:solidFill>
                  <a:srgbClr val="000038"/>
                </a:solidFill>
                <a:latin typeface="+mj-lt"/>
              </a:rPr>
              <a:t>Mejora de la eficiencia energética: Tradicionalmente, las piscinas al aire libre pierden calor de manera significativa debido a la evaporación y la radiación térmica. Las cubiertas actúan como aislantes, reduciendo la pérdida de calor y minimizando la necesidad de utilizar sistemas de calefacción para mantener la temperatura del agua. </a:t>
            </a:r>
            <a:r>
              <a:rPr lang="es-ES" sz="1620" b="1" dirty="0">
                <a:solidFill>
                  <a:srgbClr val="000038"/>
                </a:solidFill>
                <a:latin typeface="+mj-lt"/>
              </a:rPr>
              <a:t>Una cubierta de piscina puede reducir la pérdida de calor hasta en un 50-70%.</a:t>
            </a:r>
          </a:p>
        </p:txBody>
      </p:sp>
      <p:pic>
        <p:nvPicPr>
          <p:cNvPr id="7" name="Imagen 6">
            <a:extLst>
              <a:ext uri="{FF2B5EF4-FFF2-40B4-BE49-F238E27FC236}">
                <a16:creationId xmlns:a16="http://schemas.microsoft.com/office/drawing/2014/main" id="{A4B627A4-FE1C-D01C-4AD1-907E9200C63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6656" y="1608472"/>
            <a:ext cx="4924423" cy="2462212"/>
          </a:xfrm>
          <a:prstGeom prst="rect">
            <a:avLst/>
          </a:prstGeom>
        </p:spPr>
      </p:pic>
      <p:sp>
        <p:nvSpPr>
          <p:cNvPr id="11" name="CuadroTexto 10">
            <a:extLst>
              <a:ext uri="{FF2B5EF4-FFF2-40B4-BE49-F238E27FC236}">
                <a16:creationId xmlns:a16="http://schemas.microsoft.com/office/drawing/2014/main" id="{AD54D653-C92D-86A1-679B-BEFBFCC4B47E}"/>
              </a:ext>
            </a:extLst>
          </p:cNvPr>
          <p:cNvSpPr txBox="1"/>
          <p:nvPr/>
        </p:nvSpPr>
        <p:spPr>
          <a:xfrm>
            <a:off x="580981" y="4636367"/>
            <a:ext cx="10565470" cy="1965666"/>
          </a:xfrm>
          <a:prstGeom prst="rect">
            <a:avLst/>
          </a:prstGeom>
          <a:noFill/>
        </p:spPr>
        <p:txBody>
          <a:bodyPr wrap="square">
            <a:spAutoFit/>
          </a:bodyPr>
          <a:lstStyle/>
          <a:p>
            <a:pPr marL="285750" indent="-285750" algn="just">
              <a:spcAft>
                <a:spcPts val="540"/>
              </a:spcAft>
              <a:buFont typeface="Arial" panose="020B0604020202020204" pitchFamily="34" charset="0"/>
              <a:buChar char="•"/>
            </a:pPr>
            <a:r>
              <a:rPr lang="es-ES" sz="1620" dirty="0">
                <a:solidFill>
                  <a:srgbClr val="000038"/>
                </a:solidFill>
                <a:latin typeface="+mj-lt"/>
              </a:rPr>
              <a:t>Conservación del agua: Al día una piscina pierde por evaporación 5 mm que en un mes son 150 mm, además de la pérdida de agua que se produce por otras circunstancias. </a:t>
            </a:r>
            <a:r>
              <a:rPr lang="es-ES" sz="1620" b="1" dirty="0">
                <a:solidFill>
                  <a:srgbClr val="000038"/>
                </a:solidFill>
                <a:latin typeface="+mj-lt"/>
              </a:rPr>
              <a:t>Una cubierta bien ajustada puede reducir la pérdida de agua por evaporación hasta en un 90%. </a:t>
            </a:r>
          </a:p>
          <a:p>
            <a:pPr marL="285750" indent="-285750" algn="just">
              <a:spcAft>
                <a:spcPts val="540"/>
              </a:spcAft>
              <a:buFont typeface="Arial" panose="020B0604020202020204" pitchFamily="34" charset="0"/>
              <a:buChar char="•"/>
            </a:pPr>
            <a:r>
              <a:rPr lang="es-ES" sz="1620" dirty="0">
                <a:solidFill>
                  <a:srgbClr val="000038"/>
                </a:solidFill>
                <a:latin typeface="+mj-lt"/>
              </a:rPr>
              <a:t>Menor uso de productos químicos: Las cubiertas también reducen la cantidad de productos químicos necesarios para mantener el agua limpia y equilibrada. </a:t>
            </a:r>
          </a:p>
          <a:p>
            <a:pPr marL="285750" indent="-285750" algn="just">
              <a:spcAft>
                <a:spcPts val="540"/>
              </a:spcAft>
              <a:buFont typeface="Arial" panose="020B0604020202020204" pitchFamily="34" charset="0"/>
              <a:buChar char="•"/>
            </a:pPr>
            <a:r>
              <a:rPr lang="es-ES" sz="1620" dirty="0">
                <a:solidFill>
                  <a:srgbClr val="000038"/>
                </a:solidFill>
                <a:latin typeface="+mj-lt"/>
              </a:rPr>
              <a:t>Aprovechamiento de la energía solar: Algunas cubiertas están diseñadas para captar y transferir calor solar al agua, lo que permite calentar la piscina de manera pasiva y gratuita, reduciendo aún más el consumo energético.</a:t>
            </a:r>
          </a:p>
        </p:txBody>
      </p:sp>
      <p:sp>
        <p:nvSpPr>
          <p:cNvPr id="13" name="CuadroTexto 12">
            <a:extLst>
              <a:ext uri="{FF2B5EF4-FFF2-40B4-BE49-F238E27FC236}">
                <a16:creationId xmlns:a16="http://schemas.microsoft.com/office/drawing/2014/main" id="{6C25B612-6738-8828-D87B-F420607DE527}"/>
              </a:ext>
            </a:extLst>
          </p:cNvPr>
          <p:cNvSpPr txBox="1"/>
          <p:nvPr/>
        </p:nvSpPr>
        <p:spPr>
          <a:xfrm>
            <a:off x="1003249" y="4080830"/>
            <a:ext cx="4860467" cy="400110"/>
          </a:xfrm>
          <a:prstGeom prst="rect">
            <a:avLst/>
          </a:prstGeom>
          <a:noFill/>
        </p:spPr>
        <p:txBody>
          <a:bodyPr wrap="square" rtlCol="0">
            <a:spAutoFit/>
          </a:bodyPr>
          <a:lstStyle/>
          <a:p>
            <a:r>
              <a:rPr lang="es-ES" sz="1000" dirty="0"/>
              <a:t>Fuente: </a:t>
            </a:r>
            <a:r>
              <a:rPr lang="es-ES" sz="1000" dirty="0">
                <a:hlinkClick r:id="rId5"/>
              </a:rPr>
              <a:t>https://cubriland.com/como-contribuyen-las-cubiertas-de-piscina-a-la-eficiencia-energetica/</a:t>
            </a:r>
            <a:r>
              <a:rPr lang="es-ES" sz="1000" dirty="0"/>
              <a:t> </a:t>
            </a:r>
          </a:p>
        </p:txBody>
      </p:sp>
      <p:sp>
        <p:nvSpPr>
          <p:cNvPr id="10" name="Título 6">
            <a:extLst>
              <a:ext uri="{FF2B5EF4-FFF2-40B4-BE49-F238E27FC236}">
                <a16:creationId xmlns:a16="http://schemas.microsoft.com/office/drawing/2014/main" id="{6F5E46AE-76B3-F3BA-894D-16C6EBA63E27}"/>
              </a:ext>
            </a:extLst>
          </p:cNvPr>
          <p:cNvSpPr txBox="1">
            <a:spLocks/>
          </p:cNvSpPr>
          <p:nvPr/>
        </p:nvSpPr>
        <p:spPr>
          <a:xfrm>
            <a:off x="769562" y="161028"/>
            <a:ext cx="9491472" cy="732155"/>
          </a:xfrm>
          <a:prstGeom prst="rect">
            <a:avLst/>
          </a:prstGeom>
        </p:spPr>
        <p:txBody>
          <a:bodyPr vert="horz" lIns="82296" tIns="41148" rIns="82296" bIns="4114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ES" sz="2400" b="1" spc="-5" dirty="0">
                <a:solidFill>
                  <a:srgbClr val="154097"/>
                </a:solidFill>
                <a:latin typeface="Montserrat" panose="020B0604020202020204" charset="0"/>
                <a:cs typeface="+mn-cs"/>
              </a:rPr>
              <a:t>5- Medidas para reducir el consumo energético </a:t>
            </a:r>
            <a:r>
              <a:rPr lang="es-ES" sz="2400" b="1" dirty="0"/>
              <a:t>- </a:t>
            </a:r>
            <a:r>
              <a:rPr lang="es-ES" sz="2400" b="1" dirty="0">
                <a:solidFill>
                  <a:srgbClr val="FF0000"/>
                </a:solidFill>
              </a:rPr>
              <a:t>Alcance 1</a:t>
            </a:r>
          </a:p>
        </p:txBody>
      </p:sp>
      <p:sp>
        <p:nvSpPr>
          <p:cNvPr id="14" name="Marcador de número de diapositiva 13">
            <a:extLst>
              <a:ext uri="{FF2B5EF4-FFF2-40B4-BE49-F238E27FC236}">
                <a16:creationId xmlns:a16="http://schemas.microsoft.com/office/drawing/2014/main" id="{36F1D0A8-D3A8-80DD-D391-07E651ADB636}"/>
              </a:ext>
            </a:extLst>
          </p:cNvPr>
          <p:cNvSpPr>
            <a:spLocks noGrp="1"/>
          </p:cNvSpPr>
          <p:nvPr>
            <p:ph type="sldNum" sz="quarter" idx="12"/>
          </p:nvPr>
        </p:nvSpPr>
        <p:spPr/>
        <p:txBody>
          <a:bodyPr/>
          <a:lstStyle/>
          <a:p>
            <a:fld id="{07CA9C71-7BAC-493D-8FE0-9A42846E5156}" type="slidenum">
              <a:rPr lang="es-ES" smtClean="0"/>
              <a:t>54</a:t>
            </a:fld>
            <a:endParaRPr lang="es-ES"/>
          </a:p>
        </p:txBody>
      </p:sp>
      <p:pic>
        <p:nvPicPr>
          <p:cNvPr id="15" name="Imagen 14">
            <a:extLst>
              <a:ext uri="{FF2B5EF4-FFF2-40B4-BE49-F238E27FC236}">
                <a16:creationId xmlns:a16="http://schemas.microsoft.com/office/drawing/2014/main" id="{6AAA1646-6CA6-2C71-D9B8-7164D16701B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98813" y="6277530"/>
            <a:ext cx="1500461" cy="443945"/>
          </a:xfrm>
          <a:prstGeom prst="rect">
            <a:avLst/>
          </a:prstGeom>
          <a:noFill/>
          <a:ln>
            <a:noFill/>
          </a:ln>
          <a:effectLst/>
        </p:spPr>
      </p:pic>
    </p:spTree>
    <p:extLst>
      <p:ext uri="{BB962C8B-B14F-4D97-AF65-F5344CB8AC3E}">
        <p14:creationId xmlns:p14="http://schemas.microsoft.com/office/powerpoint/2010/main" val="17395340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ECCF7BE-76FD-4AC6-A064-39FF1365AA5C}"/>
              </a:ext>
            </a:extLst>
          </p:cNvPr>
          <p:cNvSpPr txBox="1"/>
          <p:nvPr/>
        </p:nvSpPr>
        <p:spPr>
          <a:xfrm>
            <a:off x="340055" y="1427718"/>
            <a:ext cx="7703762" cy="5262979"/>
          </a:xfrm>
          <a:prstGeom prst="rect">
            <a:avLst/>
          </a:prstGeom>
          <a:noFill/>
        </p:spPr>
        <p:txBody>
          <a:bodyPr wrap="square" rtlCol="0">
            <a:spAutoFit/>
          </a:bodyPr>
          <a:lstStyle/>
          <a:p>
            <a:pPr marL="285750" indent="-285750">
              <a:buFont typeface="Arial" panose="020B0604020202020204" pitchFamily="34" charset="0"/>
              <a:buChar char="•"/>
            </a:pPr>
            <a:r>
              <a:rPr lang="es-ES" sz="1600" dirty="0"/>
              <a:t>¿Habéis establecido objetivos de consumo?</a:t>
            </a:r>
          </a:p>
          <a:p>
            <a:pPr marL="0" marR="0" lvl="0" indent="0" algn="l" defTabSz="914400" rtl="0" eaLnBrk="0" fontAlgn="base" latinLnBrk="0" hangingPunct="0">
              <a:lnSpc>
                <a:spcPct val="100000"/>
              </a:lnSpc>
              <a:spcBef>
                <a:spcPct val="0"/>
              </a:spcBef>
              <a:spcAft>
                <a:spcPct val="0"/>
              </a:spcAft>
              <a:buClrTx/>
              <a:buSzTx/>
              <a:tabLst/>
            </a:pPr>
            <a:endParaRPr kumimoji="0" lang="es-ES" altLang="es-ES" sz="1600" b="0" i="0" u="none" strike="noStrike" cap="none" normalizeH="0" baseline="0" dirty="0">
              <a:ln>
                <a:noFill/>
              </a:ln>
              <a:solidFill>
                <a:schemeClr val="tx1"/>
              </a:solidFill>
              <a:effectLst/>
              <a:latin typeface="Arial" panose="020B0604020202020204" pitchFamily="34" charset="0"/>
            </a:endParaRPr>
          </a:p>
          <a:p>
            <a:pPr marL="285750" indent="-285750" eaLnBrk="0" fontAlgn="base" hangingPunct="0">
              <a:spcBef>
                <a:spcPct val="0"/>
              </a:spcBef>
              <a:spcAft>
                <a:spcPct val="0"/>
              </a:spcAft>
              <a:buFont typeface="Arial" panose="020B0604020202020204" pitchFamily="34" charset="0"/>
              <a:buChar char="•"/>
            </a:pPr>
            <a:r>
              <a:rPr lang="es-ES" altLang="es-ES" sz="1600" dirty="0">
                <a:latin typeface="Arial" panose="020B0604020202020204" pitchFamily="34" charset="0"/>
              </a:rPr>
              <a:t>¿Qué medida de eficiencia energética ha sido más efectiva en su negocio?</a:t>
            </a:r>
          </a:p>
          <a:p>
            <a:pPr lvl="1" eaLnBrk="0" fontAlgn="base" hangingPunct="0">
              <a:spcBef>
                <a:spcPct val="0"/>
              </a:spcBef>
              <a:spcAft>
                <a:spcPct val="0"/>
              </a:spcAft>
            </a:pPr>
            <a:r>
              <a:rPr kumimoji="0" lang="es-ES" altLang="es-ES" sz="1600" b="0" i="0" u="none" strike="noStrike" cap="none" normalizeH="0" baseline="0" dirty="0">
                <a:ln>
                  <a:noFill/>
                </a:ln>
                <a:solidFill>
                  <a:schemeClr val="tx1"/>
                </a:solidFill>
                <a:effectLst/>
                <a:latin typeface="Arial" panose="020B0604020202020204" pitchFamily="34" charset="0"/>
              </a:rPr>
              <a:t>A) Sustitución de luminarias por LED.</a:t>
            </a:r>
          </a:p>
          <a:p>
            <a:pPr lvl="1" eaLnBrk="0" fontAlgn="base" hangingPunct="0">
              <a:spcBef>
                <a:spcPct val="0"/>
              </a:spcBef>
              <a:spcAft>
                <a:spcPct val="0"/>
              </a:spcAft>
            </a:pPr>
            <a:r>
              <a:rPr kumimoji="0" lang="es-ES" altLang="es-ES" sz="1600" b="0" i="0" u="none" strike="noStrike" cap="none" normalizeH="0" baseline="0" dirty="0">
                <a:ln>
                  <a:noFill/>
                </a:ln>
                <a:solidFill>
                  <a:schemeClr val="tx1"/>
                </a:solidFill>
                <a:effectLst/>
                <a:latin typeface="Arial" panose="020B0604020202020204" pitchFamily="34" charset="0"/>
              </a:rPr>
              <a:t>B) Mejora del aislamiento térmico.</a:t>
            </a:r>
          </a:p>
          <a:p>
            <a:pPr lvl="1" eaLnBrk="0" fontAlgn="base" hangingPunct="0">
              <a:spcBef>
                <a:spcPct val="0"/>
              </a:spcBef>
              <a:spcAft>
                <a:spcPct val="0"/>
              </a:spcAft>
            </a:pPr>
            <a:r>
              <a:rPr kumimoji="0" lang="es-ES" altLang="es-ES" sz="1600" b="0" i="0" u="none" strike="noStrike" cap="none" normalizeH="0" baseline="0" dirty="0">
                <a:ln>
                  <a:noFill/>
                </a:ln>
                <a:solidFill>
                  <a:schemeClr val="tx1"/>
                </a:solidFill>
                <a:effectLst/>
                <a:latin typeface="Arial" panose="020B0604020202020204" pitchFamily="34" charset="0"/>
              </a:rPr>
              <a:t>C) Instalación de sistemas de monitoreo energético.</a:t>
            </a:r>
          </a:p>
          <a:p>
            <a:pPr lvl="1" eaLnBrk="0" fontAlgn="base" hangingPunct="0">
              <a:spcBef>
                <a:spcPct val="0"/>
              </a:spcBef>
              <a:spcAft>
                <a:spcPct val="0"/>
              </a:spcAft>
            </a:pPr>
            <a:r>
              <a:rPr kumimoji="0" lang="es-ES" altLang="es-ES" sz="1600" b="0" i="0" u="none" strike="noStrike" cap="none" normalizeH="0" baseline="0" dirty="0">
                <a:ln>
                  <a:noFill/>
                </a:ln>
                <a:solidFill>
                  <a:schemeClr val="tx1"/>
                </a:solidFill>
                <a:effectLst/>
                <a:latin typeface="Arial" panose="020B0604020202020204" pitchFamily="34" charset="0"/>
              </a:rPr>
              <a:t>D) Optimización del uso de equipos de cocina y lavandería.</a:t>
            </a:r>
          </a:p>
          <a:p>
            <a:pPr lvl="1" eaLnBrk="0" fontAlgn="base" hangingPunct="0">
              <a:spcBef>
                <a:spcPct val="0"/>
              </a:spcBef>
              <a:spcAft>
                <a:spcPct val="0"/>
              </a:spcAft>
            </a:pPr>
            <a:r>
              <a:rPr lang="es-ES" altLang="es-ES" sz="1600" dirty="0">
                <a:latin typeface="Arial" panose="020B0604020202020204" pitchFamily="34" charset="0"/>
              </a:rPr>
              <a:t>E) Otras</a:t>
            </a:r>
          </a:p>
          <a:p>
            <a:pPr marL="0" marR="0" lvl="0" indent="0" algn="l" defTabSz="914400" rtl="0" eaLnBrk="0" fontAlgn="base" latinLnBrk="0" hangingPunct="0">
              <a:lnSpc>
                <a:spcPct val="100000"/>
              </a:lnSpc>
              <a:spcBef>
                <a:spcPct val="0"/>
              </a:spcBef>
              <a:spcAft>
                <a:spcPct val="0"/>
              </a:spcAft>
              <a:buClrTx/>
              <a:buSzTx/>
              <a:tabLst/>
            </a:pPr>
            <a:endParaRPr kumimoji="0" lang="es-ES" altLang="es-ES" sz="160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ES" altLang="es-ES" sz="1600" i="0" u="none" strike="noStrike" cap="none" normalizeH="0" baseline="0" dirty="0">
                <a:ln>
                  <a:noFill/>
                </a:ln>
                <a:solidFill>
                  <a:schemeClr val="tx1"/>
                </a:solidFill>
                <a:effectLst/>
                <a:latin typeface="Arial" panose="020B0604020202020204" pitchFamily="34" charset="0"/>
              </a:rPr>
              <a:t>¿Cuál ha sido la principal barrera que ha enfrentado su negocio al implementar medidas de eficiencia energética?</a:t>
            </a:r>
          </a:p>
          <a:p>
            <a:pPr lvl="1" eaLnBrk="0" fontAlgn="base" hangingPunct="0">
              <a:spcBef>
                <a:spcPct val="0"/>
              </a:spcBef>
              <a:spcAft>
                <a:spcPct val="0"/>
              </a:spcAft>
            </a:pPr>
            <a:r>
              <a:rPr kumimoji="0" lang="es-ES" altLang="es-ES" sz="1600" b="0" i="0" u="none" strike="noStrike" cap="none" normalizeH="0" baseline="0" dirty="0">
                <a:ln>
                  <a:noFill/>
                </a:ln>
                <a:solidFill>
                  <a:schemeClr val="tx1"/>
                </a:solidFill>
                <a:effectLst/>
                <a:latin typeface="Arial" panose="020B0604020202020204" pitchFamily="34" charset="0"/>
              </a:rPr>
              <a:t>A) Falta de presupuesto para inversiones iniciales.</a:t>
            </a:r>
          </a:p>
          <a:p>
            <a:pPr lvl="1" eaLnBrk="0" fontAlgn="base" hangingPunct="0">
              <a:spcBef>
                <a:spcPct val="0"/>
              </a:spcBef>
              <a:spcAft>
                <a:spcPct val="0"/>
              </a:spcAft>
            </a:pPr>
            <a:r>
              <a:rPr kumimoji="0" lang="es-ES" altLang="es-ES" sz="1600" b="0" i="0" u="none" strike="noStrike" cap="none" normalizeH="0" baseline="0" dirty="0">
                <a:ln>
                  <a:noFill/>
                </a:ln>
                <a:solidFill>
                  <a:schemeClr val="tx1"/>
                </a:solidFill>
                <a:effectLst/>
                <a:latin typeface="Arial" panose="020B0604020202020204" pitchFamily="34" charset="0"/>
              </a:rPr>
              <a:t>B) Dificultad para encontrar proveedores o tecnologías adecuadas.</a:t>
            </a:r>
          </a:p>
          <a:p>
            <a:pPr lvl="1" eaLnBrk="0" fontAlgn="base" hangingPunct="0">
              <a:spcBef>
                <a:spcPct val="0"/>
              </a:spcBef>
              <a:spcAft>
                <a:spcPct val="0"/>
              </a:spcAft>
            </a:pPr>
            <a:r>
              <a:rPr kumimoji="0" lang="es-ES" altLang="es-ES" sz="1600" b="0" i="0" u="none" strike="noStrike" cap="none" normalizeH="0" baseline="0" dirty="0">
                <a:ln>
                  <a:noFill/>
                </a:ln>
                <a:solidFill>
                  <a:schemeClr val="tx1"/>
                </a:solidFill>
                <a:effectLst/>
                <a:latin typeface="Arial" panose="020B0604020202020204" pitchFamily="34" charset="0"/>
              </a:rPr>
              <a:t>C) Falta de conocimiento o capacitación en eficiencia energética.</a:t>
            </a:r>
          </a:p>
          <a:p>
            <a:pPr lvl="1" eaLnBrk="0" fontAlgn="base" hangingPunct="0">
              <a:spcBef>
                <a:spcPct val="0"/>
              </a:spcBef>
              <a:spcAft>
                <a:spcPct val="0"/>
              </a:spcAft>
            </a:pPr>
            <a:r>
              <a:rPr kumimoji="0" lang="es-ES" altLang="es-ES" sz="1600" b="0" i="0" u="none" strike="noStrike" cap="none" normalizeH="0" baseline="0" dirty="0">
                <a:ln>
                  <a:noFill/>
                </a:ln>
                <a:solidFill>
                  <a:schemeClr val="tx1"/>
                </a:solidFill>
                <a:effectLst/>
                <a:latin typeface="Arial" panose="020B0604020202020204" pitchFamily="34" charset="0"/>
              </a:rPr>
              <a:t>D) Reticencia del equipo a adoptar nuevas prácticas.</a:t>
            </a:r>
            <a:endParaRPr lang="es-ES" sz="1600" dirty="0"/>
          </a:p>
          <a:p>
            <a:pPr marL="285750" indent="-285750">
              <a:buFontTx/>
              <a:buChar char="-"/>
            </a:pPr>
            <a:endParaRPr lang="es-ES" sz="1600" dirty="0"/>
          </a:p>
          <a:p>
            <a:pPr marL="285750" indent="-285750">
              <a:buFontTx/>
              <a:buChar char="-"/>
            </a:pPr>
            <a:r>
              <a:rPr lang="es-ES" sz="1600" dirty="0"/>
              <a:t>¿Habéis solicitado ayudas públicas para nuevas inversiones en eficiencia energética? ¿Cuáles?</a:t>
            </a:r>
          </a:p>
          <a:p>
            <a:pPr marL="285750" indent="-285750">
              <a:buFontTx/>
              <a:buChar char="-"/>
            </a:pPr>
            <a:r>
              <a:rPr lang="es-ES" sz="1600" dirty="0"/>
              <a:t>¿Disponéis de sistemas de monitoreo o de control?</a:t>
            </a:r>
          </a:p>
          <a:p>
            <a:pPr marL="285750" indent="-285750">
              <a:buFontTx/>
              <a:buChar char="-"/>
            </a:pPr>
            <a:r>
              <a:rPr lang="es-ES" sz="1600" dirty="0"/>
              <a:t>¿Qué medidas consideráis más interesantes a corto plazo? ¿Y a medio plazo?</a:t>
            </a:r>
          </a:p>
          <a:p>
            <a:endParaRPr lang="es-ES" sz="1600" dirty="0"/>
          </a:p>
        </p:txBody>
      </p:sp>
      <p:sp>
        <p:nvSpPr>
          <p:cNvPr id="6" name="Marcador de número de diapositiva 5">
            <a:extLst>
              <a:ext uri="{FF2B5EF4-FFF2-40B4-BE49-F238E27FC236}">
                <a16:creationId xmlns:a16="http://schemas.microsoft.com/office/drawing/2014/main" id="{157272B5-99CE-B7B7-2489-2B6E68A24243}"/>
              </a:ext>
            </a:extLst>
          </p:cNvPr>
          <p:cNvSpPr>
            <a:spLocks noGrp="1"/>
          </p:cNvSpPr>
          <p:nvPr>
            <p:ph type="sldNum" sz="quarter" idx="12"/>
          </p:nvPr>
        </p:nvSpPr>
        <p:spPr/>
        <p:txBody>
          <a:bodyPr/>
          <a:lstStyle/>
          <a:p>
            <a:fld id="{07CA9C71-7BAC-493D-8FE0-9A42846E5156}" type="slidenum">
              <a:rPr lang="es-ES" smtClean="0"/>
              <a:t>55</a:t>
            </a:fld>
            <a:endParaRPr lang="es-ES"/>
          </a:p>
        </p:txBody>
      </p:sp>
      <p:sp>
        <p:nvSpPr>
          <p:cNvPr id="8" name="Título 1">
            <a:extLst>
              <a:ext uri="{FF2B5EF4-FFF2-40B4-BE49-F238E27FC236}">
                <a16:creationId xmlns:a16="http://schemas.microsoft.com/office/drawing/2014/main" id="{A64BD802-0791-6F3D-2079-1D37E3C637F4}"/>
              </a:ext>
            </a:extLst>
          </p:cNvPr>
          <p:cNvSpPr>
            <a:spLocks noGrp="1"/>
          </p:cNvSpPr>
          <p:nvPr>
            <p:ph type="title"/>
          </p:nvPr>
        </p:nvSpPr>
        <p:spPr>
          <a:xfrm>
            <a:off x="340055" y="285583"/>
            <a:ext cx="10515600" cy="1325563"/>
          </a:xfrm>
        </p:spPr>
        <p:txBody>
          <a:bodyPr/>
          <a:lstStyle/>
          <a:p>
            <a:r>
              <a:rPr lang="es-ES" dirty="0">
                <a:highlight>
                  <a:srgbClr val="FFFF00"/>
                </a:highlight>
              </a:rPr>
              <a:t>PREGUNTAS MENTIMETER</a:t>
            </a:r>
          </a:p>
        </p:txBody>
      </p:sp>
      <p:pic>
        <p:nvPicPr>
          <p:cNvPr id="9" name="Immagine 4" descr="Immagine che contiene Carattere, logo, simbolo, Elementi grafici&#10;&#10;Descrizione generata automaticamente">
            <a:extLst>
              <a:ext uri="{FF2B5EF4-FFF2-40B4-BE49-F238E27FC236}">
                <a16:creationId xmlns:a16="http://schemas.microsoft.com/office/drawing/2014/main" id="{0E117201-5EC9-7553-489E-70162F0D164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08572" y="35085"/>
            <a:ext cx="1213866" cy="1213866"/>
          </a:xfrm>
          <a:prstGeom prst="rect">
            <a:avLst/>
          </a:prstGeom>
        </p:spPr>
      </p:pic>
      <p:sp>
        <p:nvSpPr>
          <p:cNvPr id="11" name="CuadroTexto 10">
            <a:extLst>
              <a:ext uri="{FF2B5EF4-FFF2-40B4-BE49-F238E27FC236}">
                <a16:creationId xmlns:a16="http://schemas.microsoft.com/office/drawing/2014/main" id="{82C1B5E5-4AFA-C981-A2C8-85B006A7A237}"/>
              </a:ext>
            </a:extLst>
          </p:cNvPr>
          <p:cNvSpPr txBox="1"/>
          <p:nvPr/>
        </p:nvSpPr>
        <p:spPr>
          <a:xfrm>
            <a:off x="8312841" y="1806513"/>
            <a:ext cx="2121030" cy="369332"/>
          </a:xfrm>
          <a:prstGeom prst="rect">
            <a:avLst/>
          </a:prstGeom>
          <a:noFill/>
        </p:spPr>
        <p:txBody>
          <a:bodyPr wrap="square" rtlCol="0">
            <a:spAutoFit/>
          </a:bodyPr>
          <a:lstStyle/>
          <a:p>
            <a:r>
              <a:rPr lang="es-ES" dirty="0"/>
              <a:t>Cómo acceder:</a:t>
            </a:r>
          </a:p>
        </p:txBody>
      </p:sp>
      <p:sp>
        <p:nvSpPr>
          <p:cNvPr id="2" name="CuadroTexto 1">
            <a:extLst>
              <a:ext uri="{FF2B5EF4-FFF2-40B4-BE49-F238E27FC236}">
                <a16:creationId xmlns:a16="http://schemas.microsoft.com/office/drawing/2014/main" id="{89AACD15-B2C5-39F4-F720-45C8114D4299}"/>
              </a:ext>
            </a:extLst>
          </p:cNvPr>
          <p:cNvSpPr txBox="1"/>
          <p:nvPr/>
        </p:nvSpPr>
        <p:spPr>
          <a:xfrm>
            <a:off x="8312841" y="5146490"/>
            <a:ext cx="4168218" cy="369332"/>
          </a:xfrm>
          <a:prstGeom prst="rect">
            <a:avLst/>
          </a:prstGeom>
          <a:noFill/>
        </p:spPr>
        <p:txBody>
          <a:bodyPr wrap="square">
            <a:spAutoFit/>
          </a:bodyPr>
          <a:lstStyle/>
          <a:p>
            <a:r>
              <a:rPr lang="es-ES" dirty="0"/>
              <a:t>Menti.com – código 8149 7752</a:t>
            </a:r>
          </a:p>
        </p:txBody>
      </p:sp>
      <p:pic>
        <p:nvPicPr>
          <p:cNvPr id="4" name="Picture 2">
            <a:extLst>
              <a:ext uri="{FF2B5EF4-FFF2-40B4-BE49-F238E27FC236}">
                <a16:creationId xmlns:a16="http://schemas.microsoft.com/office/drawing/2014/main" id="{88BCF3BA-FF92-5C11-CE1E-9670503F15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7109" y="2359428"/>
            <a:ext cx="2617799" cy="2617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6853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C13BD0-1AEC-008C-1E44-99DC4313881C}"/>
              </a:ext>
            </a:extLst>
          </p:cNvPr>
          <p:cNvSpPr>
            <a:spLocks noGrp="1"/>
          </p:cNvSpPr>
          <p:nvPr>
            <p:ph type="title"/>
          </p:nvPr>
        </p:nvSpPr>
        <p:spPr>
          <a:xfrm>
            <a:off x="838200" y="1545339"/>
            <a:ext cx="10515600" cy="1325563"/>
          </a:xfrm>
        </p:spPr>
        <p:txBody>
          <a:bodyPr/>
          <a:lstStyle/>
          <a:p>
            <a:r>
              <a:rPr lang="es-ES" dirty="0">
                <a:solidFill>
                  <a:srgbClr val="0070C0"/>
                </a:solidFill>
              </a:rPr>
              <a:t>¡MUCHAS GRACIAS POR SU ATENCIÓN!</a:t>
            </a:r>
          </a:p>
        </p:txBody>
      </p:sp>
      <p:pic>
        <p:nvPicPr>
          <p:cNvPr id="3" name="Immagine 4" descr="Immagine che contiene Carattere, logo, simbolo, Elementi grafici&#10;&#10;Descrizione generata automaticamente">
            <a:extLst>
              <a:ext uri="{FF2B5EF4-FFF2-40B4-BE49-F238E27FC236}">
                <a16:creationId xmlns:a16="http://schemas.microsoft.com/office/drawing/2014/main" id="{C514908B-5F52-3EBC-1FAF-C96ACCD621F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71800" y="136525"/>
            <a:ext cx="1177880" cy="1213866"/>
          </a:xfrm>
          <a:prstGeom prst="rect">
            <a:avLst/>
          </a:prstGeom>
        </p:spPr>
      </p:pic>
      <p:pic>
        <p:nvPicPr>
          <p:cNvPr id="4" name="Picture 2" descr="Text&#10;&#10;Description automatically generated with low confidence">
            <a:extLst>
              <a:ext uri="{FF2B5EF4-FFF2-40B4-BE49-F238E27FC236}">
                <a16:creationId xmlns:a16="http://schemas.microsoft.com/office/drawing/2014/main" id="{17AA368D-3F7B-37A3-F39D-E35C3588EB9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95156" y="5369406"/>
            <a:ext cx="3954524" cy="905537"/>
          </a:xfrm>
          <a:prstGeom prst="rect">
            <a:avLst/>
          </a:prstGeom>
        </p:spPr>
      </p:pic>
      <p:sp>
        <p:nvSpPr>
          <p:cNvPr id="5" name="CuadroTexto 4">
            <a:extLst>
              <a:ext uri="{FF2B5EF4-FFF2-40B4-BE49-F238E27FC236}">
                <a16:creationId xmlns:a16="http://schemas.microsoft.com/office/drawing/2014/main" id="{ECEB1ABC-60BA-59EA-0BE8-6EA7602CC101}"/>
              </a:ext>
            </a:extLst>
          </p:cNvPr>
          <p:cNvSpPr txBox="1"/>
          <p:nvPr/>
        </p:nvSpPr>
        <p:spPr>
          <a:xfrm>
            <a:off x="838200" y="3184805"/>
            <a:ext cx="8277808" cy="2462213"/>
          </a:xfrm>
          <a:prstGeom prst="rect">
            <a:avLst/>
          </a:prstGeom>
          <a:noFill/>
        </p:spPr>
        <p:txBody>
          <a:bodyPr wrap="square" rtlCol="0">
            <a:spAutoFit/>
          </a:bodyPr>
          <a:lstStyle/>
          <a:p>
            <a:r>
              <a:rPr lang="es-ES" sz="1400" b="1" u="sng" dirty="0">
                <a:solidFill>
                  <a:schemeClr val="tx2"/>
                </a:solidFill>
              </a:rPr>
              <a:t>Cámara de Comercio de España </a:t>
            </a:r>
            <a:br>
              <a:rPr lang="es-ES" sz="1400" b="1" dirty="0">
                <a:solidFill>
                  <a:schemeClr val="tx2"/>
                </a:solidFill>
              </a:rPr>
            </a:br>
            <a:endParaRPr lang="es-ES" sz="1400" b="1" dirty="0">
              <a:solidFill>
                <a:schemeClr val="tx2"/>
              </a:solidFill>
            </a:endParaRPr>
          </a:p>
          <a:p>
            <a:pPr marL="285750" indent="-285750">
              <a:buFont typeface="Arial" panose="020B0604020202020204" pitchFamily="34" charset="0"/>
              <a:buChar char="•"/>
            </a:pPr>
            <a:r>
              <a:rPr lang="es-ES" sz="1400" b="1" dirty="0">
                <a:solidFill>
                  <a:schemeClr val="tx2"/>
                </a:solidFill>
              </a:rPr>
              <a:t>Carmen Ayllón</a:t>
            </a:r>
            <a:r>
              <a:rPr lang="es-ES" sz="1400" dirty="0">
                <a:solidFill>
                  <a:schemeClr val="tx2"/>
                </a:solidFill>
              </a:rPr>
              <a:t>, Directora Proyectos Transnacionales</a:t>
            </a:r>
            <a:br>
              <a:rPr lang="es-ES" sz="1400" dirty="0">
                <a:solidFill>
                  <a:schemeClr val="tx2"/>
                </a:solidFill>
              </a:rPr>
            </a:br>
            <a:r>
              <a:rPr lang="es-ES" sz="1400" dirty="0">
                <a:hlinkClick r:id="rId5"/>
              </a:rPr>
              <a:t>Carmen.ayllon@camara.es</a:t>
            </a:r>
            <a:r>
              <a:rPr lang="es-ES" sz="1400" dirty="0"/>
              <a:t> </a:t>
            </a:r>
            <a:br>
              <a:rPr lang="es-ES" sz="1400" dirty="0"/>
            </a:br>
            <a:endParaRPr lang="es-ES" sz="1400" dirty="0"/>
          </a:p>
          <a:p>
            <a:r>
              <a:rPr lang="es-ES" sz="1400" b="1" u="sng" dirty="0">
                <a:solidFill>
                  <a:schemeClr val="tx2"/>
                </a:solidFill>
              </a:rPr>
              <a:t>Cámara de Comercio de Málaga</a:t>
            </a:r>
            <a:br>
              <a:rPr lang="es-ES" sz="1400" b="1" dirty="0">
                <a:solidFill>
                  <a:schemeClr val="tx2"/>
                </a:solidFill>
              </a:rPr>
            </a:br>
            <a:endParaRPr lang="es-ES" sz="1400" b="1" dirty="0">
              <a:solidFill>
                <a:schemeClr val="tx2"/>
              </a:solidFill>
            </a:endParaRPr>
          </a:p>
          <a:p>
            <a:pPr marL="285750" indent="-285750">
              <a:buFont typeface="Arial" panose="020B0604020202020204" pitchFamily="34" charset="0"/>
              <a:buChar char="•"/>
            </a:pPr>
            <a:r>
              <a:rPr lang="es-ES" sz="1400" b="1" dirty="0">
                <a:solidFill>
                  <a:schemeClr val="tx2"/>
                </a:solidFill>
              </a:rPr>
              <a:t>Esther Martínez Reyes, </a:t>
            </a:r>
            <a:r>
              <a:rPr lang="es-ES" sz="1400" dirty="0">
                <a:solidFill>
                  <a:schemeClr val="tx2"/>
                </a:solidFill>
              </a:rPr>
              <a:t>Responsable del Departamento de Comercio Exterior y </a:t>
            </a:r>
            <a:r>
              <a:rPr lang="es-ES" sz="1400" dirty="0" err="1">
                <a:solidFill>
                  <a:schemeClr val="tx2"/>
                </a:solidFill>
              </a:rPr>
              <a:t>Tursimo</a:t>
            </a:r>
            <a:br>
              <a:rPr lang="es-ES" sz="1400" dirty="0">
                <a:solidFill>
                  <a:schemeClr val="tx2"/>
                </a:solidFill>
              </a:rPr>
            </a:br>
            <a:r>
              <a:rPr lang="es-ES" sz="1400" dirty="0">
                <a:solidFill>
                  <a:schemeClr val="tx2"/>
                </a:solidFill>
                <a:hlinkClick r:id="rId6"/>
              </a:rPr>
              <a:t>esther.martinez@camaramalaga.com</a:t>
            </a:r>
            <a:r>
              <a:rPr lang="es-ES" sz="1400" dirty="0">
                <a:solidFill>
                  <a:schemeClr val="tx2"/>
                </a:solidFill>
              </a:rPr>
              <a:t> </a:t>
            </a:r>
          </a:p>
          <a:p>
            <a:pPr marL="285750" indent="-285750">
              <a:buFont typeface="Arial" panose="020B0604020202020204" pitchFamily="34" charset="0"/>
              <a:buChar char="•"/>
            </a:pPr>
            <a:r>
              <a:rPr lang="es-ES" sz="1400" b="1" dirty="0">
                <a:solidFill>
                  <a:schemeClr val="tx2"/>
                </a:solidFill>
              </a:rPr>
              <a:t>Ivan Cortés Gómez, </a:t>
            </a:r>
            <a:r>
              <a:rPr lang="es-ES" sz="1400" dirty="0">
                <a:solidFill>
                  <a:schemeClr val="tx2"/>
                </a:solidFill>
              </a:rPr>
              <a:t>Departamento de Comercio Exterior y Turismo</a:t>
            </a:r>
            <a:br>
              <a:rPr lang="es-ES" sz="1400" b="1" dirty="0">
                <a:solidFill>
                  <a:schemeClr val="tx2"/>
                </a:solidFill>
              </a:rPr>
            </a:br>
            <a:r>
              <a:rPr lang="es-ES" sz="1400" dirty="0">
                <a:solidFill>
                  <a:schemeClr val="tx2"/>
                </a:solidFill>
                <a:hlinkClick r:id="rId7"/>
              </a:rPr>
              <a:t>ivan.cortes@camaramalaga.com</a:t>
            </a:r>
            <a:r>
              <a:rPr lang="es-ES" sz="1400" dirty="0">
                <a:solidFill>
                  <a:schemeClr val="tx2"/>
                </a:solidFill>
              </a:rPr>
              <a:t> </a:t>
            </a:r>
            <a:endParaRPr lang="es-ES" sz="1400" dirty="0">
              <a:highlight>
                <a:srgbClr val="FFFF00"/>
              </a:highlight>
            </a:endParaRPr>
          </a:p>
        </p:txBody>
      </p:sp>
      <p:sp>
        <p:nvSpPr>
          <p:cNvPr id="7" name="Marcador de número de diapositiva 6">
            <a:extLst>
              <a:ext uri="{FF2B5EF4-FFF2-40B4-BE49-F238E27FC236}">
                <a16:creationId xmlns:a16="http://schemas.microsoft.com/office/drawing/2014/main" id="{17A262B6-B7B1-F01B-64F7-E68D9EE8F388}"/>
              </a:ext>
            </a:extLst>
          </p:cNvPr>
          <p:cNvSpPr>
            <a:spLocks noGrp="1"/>
          </p:cNvSpPr>
          <p:nvPr>
            <p:ph type="sldNum" sz="quarter" idx="12"/>
          </p:nvPr>
        </p:nvSpPr>
        <p:spPr/>
        <p:txBody>
          <a:bodyPr/>
          <a:lstStyle/>
          <a:p>
            <a:fld id="{07CA9C71-7BAC-493D-8FE0-9A42846E5156}" type="slidenum">
              <a:rPr lang="es-ES" smtClean="0"/>
              <a:t>56</a:t>
            </a:fld>
            <a:endParaRPr lang="es-ES"/>
          </a:p>
        </p:txBody>
      </p:sp>
    </p:spTree>
    <p:extLst>
      <p:ext uri="{BB962C8B-B14F-4D97-AF65-F5344CB8AC3E}">
        <p14:creationId xmlns:p14="http://schemas.microsoft.com/office/powerpoint/2010/main" val="2668818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Carattere, logo, simbolo, Elementi grafici&#10;&#10;Descrizione generata automaticamente">
            <a:extLst>
              <a:ext uri="{FF2B5EF4-FFF2-40B4-BE49-F238E27FC236}">
                <a16:creationId xmlns:a16="http://schemas.microsoft.com/office/drawing/2014/main" id="{4BDE00BB-B406-C248-96A0-EE3FB4E4CD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08572" y="35085"/>
            <a:ext cx="1213866" cy="1213866"/>
          </a:xfrm>
          <a:prstGeom prst="rect">
            <a:avLst/>
          </a:prstGeom>
        </p:spPr>
      </p:pic>
      <p:sp>
        <p:nvSpPr>
          <p:cNvPr id="7" name="Título 6">
            <a:extLst>
              <a:ext uri="{FF2B5EF4-FFF2-40B4-BE49-F238E27FC236}">
                <a16:creationId xmlns:a16="http://schemas.microsoft.com/office/drawing/2014/main" id="{4C4C4588-9857-6593-8755-62468946E42D}"/>
              </a:ext>
            </a:extLst>
          </p:cNvPr>
          <p:cNvSpPr txBox="1">
            <a:spLocks/>
          </p:cNvSpPr>
          <p:nvPr/>
        </p:nvSpPr>
        <p:spPr>
          <a:xfrm>
            <a:off x="1351465" y="631299"/>
            <a:ext cx="9464040" cy="586291"/>
          </a:xfrm>
          <a:prstGeom prst="rect">
            <a:avLst/>
          </a:prstGeom>
        </p:spPr>
        <p:txBody>
          <a:bodyPr vert="horz" lIns="82296" tIns="41148" rIns="82296" bIns="4114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ES" sz="2520" dirty="0"/>
              <a:t>Evolución de las emisiones y la temperatura del planeta</a:t>
            </a:r>
            <a:endParaRPr lang="es-ES" sz="2520" b="1" dirty="0"/>
          </a:p>
        </p:txBody>
      </p:sp>
      <p:sp>
        <p:nvSpPr>
          <p:cNvPr id="6" name="CuadroTexto 5">
            <a:extLst>
              <a:ext uri="{FF2B5EF4-FFF2-40B4-BE49-F238E27FC236}">
                <a16:creationId xmlns:a16="http://schemas.microsoft.com/office/drawing/2014/main" id="{1F0BA5CC-2F1D-628F-FD5E-72E3CF0A9C48}"/>
              </a:ext>
            </a:extLst>
          </p:cNvPr>
          <p:cNvSpPr txBox="1"/>
          <p:nvPr/>
        </p:nvSpPr>
        <p:spPr>
          <a:xfrm>
            <a:off x="7052079" y="5213750"/>
            <a:ext cx="4370359" cy="757130"/>
          </a:xfrm>
          <a:prstGeom prst="rect">
            <a:avLst/>
          </a:prstGeom>
          <a:solidFill>
            <a:schemeClr val="accent2">
              <a:lumMod val="20000"/>
              <a:lumOff val="80000"/>
            </a:schemeClr>
          </a:solidFill>
          <a:ln>
            <a:solidFill>
              <a:schemeClr val="tx1"/>
            </a:solidFill>
          </a:ln>
        </p:spPr>
        <p:txBody>
          <a:bodyPr wrap="square" rtlCol="0">
            <a:spAutoFit/>
          </a:bodyPr>
          <a:lstStyle/>
          <a:p>
            <a:r>
              <a:rPr lang="es-ES" sz="1440" dirty="0">
                <a:latin typeface="+mj-lt"/>
              </a:rPr>
              <a:t>Según datos del Panel Intergubernamental sobre Cambio Climático (IPCC), la temperatura media global ha subido aproximadamente 1,1°C desde 1990 hasta 2023.</a:t>
            </a:r>
          </a:p>
        </p:txBody>
      </p:sp>
      <p:pic>
        <p:nvPicPr>
          <p:cNvPr id="10" name="Imagen 9" descr="Gráfico, Gráfico de líneas&#10;&#10;Descripción generada automáticamente">
            <a:extLst>
              <a:ext uri="{FF2B5EF4-FFF2-40B4-BE49-F238E27FC236}">
                <a16:creationId xmlns:a16="http://schemas.microsoft.com/office/drawing/2014/main" id="{884F7F6A-C07A-4BD5-662D-EF84080C060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4243" y="1219714"/>
            <a:ext cx="5946935" cy="4418573"/>
          </a:xfrm>
          <a:prstGeom prst="rect">
            <a:avLst/>
          </a:prstGeom>
        </p:spPr>
      </p:pic>
      <p:sp>
        <p:nvSpPr>
          <p:cNvPr id="11" name="CuadroTexto 10">
            <a:extLst>
              <a:ext uri="{FF2B5EF4-FFF2-40B4-BE49-F238E27FC236}">
                <a16:creationId xmlns:a16="http://schemas.microsoft.com/office/drawing/2014/main" id="{55F42935-F916-7C6B-0AF3-8D8944C7F05F}"/>
              </a:ext>
            </a:extLst>
          </p:cNvPr>
          <p:cNvSpPr txBox="1"/>
          <p:nvPr/>
        </p:nvSpPr>
        <p:spPr>
          <a:xfrm>
            <a:off x="884243" y="5698498"/>
            <a:ext cx="5946935" cy="535531"/>
          </a:xfrm>
          <a:prstGeom prst="rect">
            <a:avLst/>
          </a:prstGeom>
          <a:solidFill>
            <a:schemeClr val="accent1">
              <a:lumMod val="20000"/>
              <a:lumOff val="80000"/>
            </a:schemeClr>
          </a:solidFill>
          <a:ln>
            <a:solidFill>
              <a:schemeClr val="tx1"/>
            </a:solidFill>
          </a:ln>
        </p:spPr>
        <p:txBody>
          <a:bodyPr wrap="square" rtlCol="0">
            <a:spAutoFit/>
          </a:bodyPr>
          <a:lstStyle/>
          <a:p>
            <a:pPr algn="ctr"/>
            <a:r>
              <a:rPr lang="es-ES" sz="1440">
                <a:latin typeface="+mj-lt"/>
              </a:rPr>
              <a:t>Evolución de las emisiones de CO2 en el mundo. Desde la firma del protocolo de Kioto, se han incrementado un 56%</a:t>
            </a:r>
          </a:p>
        </p:txBody>
      </p:sp>
      <p:pic>
        <p:nvPicPr>
          <p:cNvPr id="13" name="Imagen 12" descr="Gráfico&#10;&#10;Descripción generada automáticamente">
            <a:extLst>
              <a:ext uri="{FF2B5EF4-FFF2-40B4-BE49-F238E27FC236}">
                <a16:creationId xmlns:a16="http://schemas.microsoft.com/office/drawing/2014/main" id="{51AF7536-FEBA-AF98-5F6D-3D33DCA9D0A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63542" y="1772520"/>
            <a:ext cx="4458896" cy="3312959"/>
          </a:xfrm>
          <a:prstGeom prst="rect">
            <a:avLst/>
          </a:prstGeom>
        </p:spPr>
      </p:pic>
      <p:sp>
        <p:nvSpPr>
          <p:cNvPr id="3" name="Título 6">
            <a:extLst>
              <a:ext uri="{FF2B5EF4-FFF2-40B4-BE49-F238E27FC236}">
                <a16:creationId xmlns:a16="http://schemas.microsoft.com/office/drawing/2014/main" id="{77431EFA-38F6-320D-F3F6-4E35F3C4D621}"/>
              </a:ext>
            </a:extLst>
          </p:cNvPr>
          <p:cNvSpPr txBox="1">
            <a:spLocks/>
          </p:cNvSpPr>
          <p:nvPr/>
        </p:nvSpPr>
        <p:spPr>
          <a:xfrm>
            <a:off x="970730" y="42008"/>
            <a:ext cx="9464040" cy="775314"/>
          </a:xfrm>
          <a:prstGeom prst="rect">
            <a:avLst/>
          </a:prstGeom>
        </p:spPr>
        <p:txBody>
          <a:bodyPr vert="horz" lIns="82296" tIns="41148" rIns="82296" bIns="4114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400" b="1" spc="-5" dirty="0">
                <a:solidFill>
                  <a:srgbClr val="154097"/>
                </a:solidFill>
                <a:latin typeface="Montserrat" panose="020B0604020202020204" charset="0"/>
                <a:cs typeface="+mn-cs"/>
              </a:rPr>
              <a:t>2- Compromisos públicos en la reducción de emisiones</a:t>
            </a:r>
          </a:p>
        </p:txBody>
      </p:sp>
      <p:sp>
        <p:nvSpPr>
          <p:cNvPr id="8" name="Marcador de número de diapositiva 7">
            <a:extLst>
              <a:ext uri="{FF2B5EF4-FFF2-40B4-BE49-F238E27FC236}">
                <a16:creationId xmlns:a16="http://schemas.microsoft.com/office/drawing/2014/main" id="{59FED07F-3D56-6F2D-5C13-A0C69C036E12}"/>
              </a:ext>
            </a:extLst>
          </p:cNvPr>
          <p:cNvSpPr>
            <a:spLocks noGrp="1"/>
          </p:cNvSpPr>
          <p:nvPr>
            <p:ph type="sldNum" sz="quarter" idx="12"/>
          </p:nvPr>
        </p:nvSpPr>
        <p:spPr/>
        <p:txBody>
          <a:bodyPr/>
          <a:lstStyle/>
          <a:p>
            <a:fld id="{07CA9C71-7BAC-493D-8FE0-9A42846E5156}" type="slidenum">
              <a:rPr lang="es-ES" smtClean="0"/>
              <a:t>6</a:t>
            </a:fld>
            <a:endParaRPr lang="es-ES"/>
          </a:p>
        </p:txBody>
      </p:sp>
      <p:pic>
        <p:nvPicPr>
          <p:cNvPr id="12" name="Imagen 11">
            <a:extLst>
              <a:ext uri="{FF2B5EF4-FFF2-40B4-BE49-F238E27FC236}">
                <a16:creationId xmlns:a16="http://schemas.microsoft.com/office/drawing/2014/main" id="{99BFB5D4-AEA4-3BE0-B7B0-E4643E72F06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98813" y="6277530"/>
            <a:ext cx="1500461" cy="443945"/>
          </a:xfrm>
          <a:prstGeom prst="rect">
            <a:avLst/>
          </a:prstGeom>
          <a:noFill/>
          <a:ln>
            <a:noFill/>
          </a:ln>
          <a:effectLst/>
        </p:spPr>
      </p:pic>
    </p:spTree>
    <p:extLst>
      <p:ext uri="{BB962C8B-B14F-4D97-AF65-F5344CB8AC3E}">
        <p14:creationId xmlns:p14="http://schemas.microsoft.com/office/powerpoint/2010/main" val="2085292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86A5DF3-C972-B71A-A440-BC7EAAACFE6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87657" y="1242047"/>
            <a:ext cx="4487702" cy="2995097"/>
          </a:xfrm>
          <a:prstGeom prst="rect">
            <a:avLst/>
          </a:prstGeom>
          <a:noFill/>
          <a:extLst>
            <a:ext uri="{909E8E84-426E-40DD-AFC4-6F175D3DCCD1}">
              <a14:hiddenFill xmlns:a14="http://schemas.microsoft.com/office/drawing/2010/main">
                <a:solidFill>
                  <a:srgbClr val="FFFFFF"/>
                </a:solidFill>
              </a14:hiddenFill>
            </a:ext>
          </a:extLst>
        </p:spPr>
      </p:pic>
      <p:sp>
        <p:nvSpPr>
          <p:cNvPr id="3" name="QuadreDeText 2">
            <a:extLst>
              <a:ext uri="{FF2B5EF4-FFF2-40B4-BE49-F238E27FC236}">
                <a16:creationId xmlns:a16="http://schemas.microsoft.com/office/drawing/2014/main" id="{300A4CA0-DA32-2BAA-4ABB-CEA40D267F9F}"/>
              </a:ext>
            </a:extLst>
          </p:cNvPr>
          <p:cNvSpPr txBox="1"/>
          <p:nvPr/>
        </p:nvSpPr>
        <p:spPr>
          <a:xfrm>
            <a:off x="987657" y="4329367"/>
            <a:ext cx="4487702" cy="424732"/>
          </a:xfrm>
          <a:prstGeom prst="rect">
            <a:avLst/>
          </a:prstGeom>
          <a:noFill/>
        </p:spPr>
        <p:txBody>
          <a:bodyPr wrap="square">
            <a:spAutoFit/>
          </a:bodyPr>
          <a:lstStyle/>
          <a:p>
            <a:r>
              <a:rPr lang="en-US" sz="1080" i="1">
                <a:solidFill>
                  <a:srgbClr val="2B2B2B"/>
                </a:solidFill>
                <a:highlight>
                  <a:srgbClr val="FFFFFF"/>
                </a:highlight>
                <a:latin typeface="+mj-lt"/>
              </a:rPr>
              <a:t>Fuentes: J.D. Durand (1974), United Nations (1966), United Nations (1973), United Nations (1992) y United Nations (1993)</a:t>
            </a:r>
            <a:endParaRPr lang="es-ES" sz="1080">
              <a:latin typeface="+mj-lt"/>
            </a:endParaRPr>
          </a:p>
        </p:txBody>
      </p:sp>
      <p:pic>
        <p:nvPicPr>
          <p:cNvPr id="6" name="Immagine 4" descr="Immagine che contiene Carattere, logo, simbolo, Elementi grafici&#10;&#10;Descrizione generata automaticamente">
            <a:extLst>
              <a:ext uri="{FF2B5EF4-FFF2-40B4-BE49-F238E27FC236}">
                <a16:creationId xmlns:a16="http://schemas.microsoft.com/office/drawing/2014/main" id="{2A05E235-32D5-694E-1AD8-1E575ED6642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97312" y="28181"/>
            <a:ext cx="1213866" cy="1213866"/>
          </a:xfrm>
          <a:prstGeom prst="rect">
            <a:avLst/>
          </a:prstGeom>
        </p:spPr>
      </p:pic>
      <p:sp>
        <p:nvSpPr>
          <p:cNvPr id="8" name="Título 6">
            <a:extLst>
              <a:ext uri="{FF2B5EF4-FFF2-40B4-BE49-F238E27FC236}">
                <a16:creationId xmlns:a16="http://schemas.microsoft.com/office/drawing/2014/main" id="{138435C0-FF80-4600-48CB-F4B3850A98BF}"/>
              </a:ext>
            </a:extLst>
          </p:cNvPr>
          <p:cNvSpPr txBox="1">
            <a:spLocks/>
          </p:cNvSpPr>
          <p:nvPr/>
        </p:nvSpPr>
        <p:spPr>
          <a:xfrm>
            <a:off x="1363979" y="485508"/>
            <a:ext cx="9464040" cy="647815"/>
          </a:xfrm>
          <a:prstGeom prst="rect">
            <a:avLst/>
          </a:prstGeom>
        </p:spPr>
        <p:txBody>
          <a:bodyPr vert="horz" lIns="82296" tIns="41148" rIns="82296" bIns="4114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ES" sz="2520"/>
              <a:t>Influencia del aumento de población en las emisiones</a:t>
            </a:r>
            <a:endParaRPr lang="es-ES" sz="2520" b="1"/>
          </a:p>
        </p:txBody>
      </p:sp>
      <p:sp>
        <p:nvSpPr>
          <p:cNvPr id="9" name="CuadroTexto 8">
            <a:extLst>
              <a:ext uri="{FF2B5EF4-FFF2-40B4-BE49-F238E27FC236}">
                <a16:creationId xmlns:a16="http://schemas.microsoft.com/office/drawing/2014/main" id="{EE00D586-6A1B-9ED0-5DCF-8C8497AE822B}"/>
              </a:ext>
            </a:extLst>
          </p:cNvPr>
          <p:cNvSpPr txBox="1"/>
          <p:nvPr/>
        </p:nvSpPr>
        <p:spPr>
          <a:xfrm>
            <a:off x="954756" y="5415373"/>
            <a:ext cx="10282486" cy="757130"/>
          </a:xfrm>
          <a:prstGeom prst="rect">
            <a:avLst/>
          </a:prstGeom>
          <a:noFill/>
          <a:ln>
            <a:solidFill>
              <a:schemeClr val="tx1"/>
            </a:solidFill>
          </a:ln>
        </p:spPr>
        <p:txBody>
          <a:bodyPr wrap="square" rtlCol="0">
            <a:spAutoFit/>
          </a:bodyPr>
          <a:lstStyle/>
          <a:p>
            <a:r>
              <a:rPr lang="es-ES" sz="1440">
                <a:latin typeface="+mj-lt"/>
              </a:rPr>
              <a:t>El aumento de la población mundial tiene una influencia significativa en la emisión de CO2 debido a varios factores interrelacionados. A medida que la población crece, también lo hace la demanda de energía, alimentos, transporte, vivienda y otros recursos, lo que a su vez incrementa las emisiones de gases de efecto invernadero. </a:t>
            </a:r>
          </a:p>
        </p:txBody>
      </p:sp>
      <p:pic>
        <p:nvPicPr>
          <p:cNvPr id="13" name="Imagen 12">
            <a:extLst>
              <a:ext uri="{FF2B5EF4-FFF2-40B4-BE49-F238E27FC236}">
                <a16:creationId xmlns:a16="http://schemas.microsoft.com/office/drawing/2014/main" id="{522601D7-738C-34EA-E97A-60036D27CB8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40316" y="1103521"/>
            <a:ext cx="3689003" cy="3994499"/>
          </a:xfrm>
          <a:prstGeom prst="rect">
            <a:avLst/>
          </a:prstGeom>
        </p:spPr>
      </p:pic>
      <p:sp>
        <p:nvSpPr>
          <p:cNvPr id="14" name="Título 6">
            <a:extLst>
              <a:ext uri="{FF2B5EF4-FFF2-40B4-BE49-F238E27FC236}">
                <a16:creationId xmlns:a16="http://schemas.microsoft.com/office/drawing/2014/main" id="{A3B75001-F6C2-0A40-D0C3-F460386C5835}"/>
              </a:ext>
            </a:extLst>
          </p:cNvPr>
          <p:cNvSpPr txBox="1">
            <a:spLocks/>
          </p:cNvSpPr>
          <p:nvPr/>
        </p:nvSpPr>
        <p:spPr>
          <a:xfrm>
            <a:off x="1175248" y="-72507"/>
            <a:ext cx="9464040" cy="775314"/>
          </a:xfrm>
          <a:prstGeom prst="rect">
            <a:avLst/>
          </a:prstGeom>
        </p:spPr>
        <p:txBody>
          <a:bodyPr vert="horz" lIns="82296" tIns="41148" rIns="82296" bIns="4114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ES" sz="2400" b="1" spc="-5" dirty="0">
                <a:solidFill>
                  <a:srgbClr val="154097"/>
                </a:solidFill>
                <a:latin typeface="Montserrat" panose="020B0604020202020204" charset="0"/>
                <a:cs typeface="+mn-cs"/>
              </a:rPr>
              <a:t>2- Compromisos</a:t>
            </a:r>
            <a:r>
              <a:rPr lang="es-ES" sz="2880" b="1" dirty="0"/>
              <a:t> </a:t>
            </a:r>
            <a:r>
              <a:rPr lang="es-ES" sz="2400" b="1" spc="-5" dirty="0">
                <a:solidFill>
                  <a:srgbClr val="154097"/>
                </a:solidFill>
                <a:latin typeface="Montserrat" panose="020B0604020202020204" charset="0"/>
                <a:cs typeface="+mn-cs"/>
              </a:rPr>
              <a:t>públicos en la reducción de emisiones</a:t>
            </a:r>
          </a:p>
        </p:txBody>
      </p:sp>
      <p:sp>
        <p:nvSpPr>
          <p:cNvPr id="2" name="Rectángulo 1">
            <a:extLst>
              <a:ext uri="{FF2B5EF4-FFF2-40B4-BE49-F238E27FC236}">
                <a16:creationId xmlns:a16="http://schemas.microsoft.com/office/drawing/2014/main" id="{1C328290-B438-5581-3BBE-CEDFFB5834EF}"/>
              </a:ext>
            </a:extLst>
          </p:cNvPr>
          <p:cNvSpPr/>
          <p:nvPr/>
        </p:nvSpPr>
        <p:spPr>
          <a:xfrm>
            <a:off x="8125968" y="1803831"/>
            <a:ext cx="1078992" cy="7825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080" dirty="0"/>
              <a:t>Aumento</a:t>
            </a:r>
            <a:r>
              <a:rPr lang="es-ES" sz="1620" dirty="0"/>
              <a:t> </a:t>
            </a:r>
            <a:r>
              <a:rPr lang="es-ES" sz="990" dirty="0"/>
              <a:t>progresivo en los últimos años</a:t>
            </a:r>
            <a:endParaRPr lang="es-ES" sz="1620" dirty="0"/>
          </a:p>
        </p:txBody>
      </p:sp>
      <p:sp>
        <p:nvSpPr>
          <p:cNvPr id="7" name="Marcador de número de diapositiva 6">
            <a:extLst>
              <a:ext uri="{FF2B5EF4-FFF2-40B4-BE49-F238E27FC236}">
                <a16:creationId xmlns:a16="http://schemas.microsoft.com/office/drawing/2014/main" id="{78CCBE95-2DE9-31EC-868E-17CC33793CCB}"/>
              </a:ext>
            </a:extLst>
          </p:cNvPr>
          <p:cNvSpPr>
            <a:spLocks noGrp="1"/>
          </p:cNvSpPr>
          <p:nvPr>
            <p:ph type="sldNum" sz="quarter" idx="12"/>
          </p:nvPr>
        </p:nvSpPr>
        <p:spPr/>
        <p:txBody>
          <a:bodyPr/>
          <a:lstStyle/>
          <a:p>
            <a:fld id="{07CA9C71-7BAC-493D-8FE0-9A42846E5156}" type="slidenum">
              <a:rPr lang="es-ES" smtClean="0"/>
              <a:t>7</a:t>
            </a:fld>
            <a:endParaRPr lang="es-ES"/>
          </a:p>
        </p:txBody>
      </p:sp>
      <p:pic>
        <p:nvPicPr>
          <p:cNvPr id="11" name="Imagen 10">
            <a:extLst>
              <a:ext uri="{FF2B5EF4-FFF2-40B4-BE49-F238E27FC236}">
                <a16:creationId xmlns:a16="http://schemas.microsoft.com/office/drawing/2014/main" id="{36DBA829-958C-639C-799E-B3737C45A6B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98813" y="6277530"/>
            <a:ext cx="1500461" cy="443945"/>
          </a:xfrm>
          <a:prstGeom prst="rect">
            <a:avLst/>
          </a:prstGeom>
          <a:noFill/>
          <a:ln>
            <a:noFill/>
          </a:ln>
          <a:effectLst/>
        </p:spPr>
      </p:pic>
    </p:spTree>
    <p:extLst>
      <p:ext uri="{BB962C8B-B14F-4D97-AF65-F5344CB8AC3E}">
        <p14:creationId xmlns:p14="http://schemas.microsoft.com/office/powerpoint/2010/main" val="3349951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4" descr="Immagine che contiene Carattere, logo, simbolo, Elementi grafici&#10;&#10;Descrizione generata automaticamente">
            <a:extLst>
              <a:ext uri="{FF2B5EF4-FFF2-40B4-BE49-F238E27FC236}">
                <a16:creationId xmlns:a16="http://schemas.microsoft.com/office/drawing/2014/main" id="{FFD98FBB-DA88-5385-0A56-42B9711A0E4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08572" y="35085"/>
            <a:ext cx="1213866" cy="1213866"/>
          </a:xfrm>
          <a:prstGeom prst="rect">
            <a:avLst/>
          </a:prstGeom>
        </p:spPr>
      </p:pic>
      <p:sp>
        <p:nvSpPr>
          <p:cNvPr id="10" name="Título 6">
            <a:extLst>
              <a:ext uri="{FF2B5EF4-FFF2-40B4-BE49-F238E27FC236}">
                <a16:creationId xmlns:a16="http://schemas.microsoft.com/office/drawing/2014/main" id="{D483DF65-BE3D-9302-6136-89FD158F57A7}"/>
              </a:ext>
            </a:extLst>
          </p:cNvPr>
          <p:cNvSpPr txBox="1">
            <a:spLocks/>
          </p:cNvSpPr>
          <p:nvPr/>
        </p:nvSpPr>
        <p:spPr>
          <a:xfrm>
            <a:off x="1040848" y="137805"/>
            <a:ext cx="9464040" cy="775314"/>
          </a:xfrm>
          <a:prstGeom prst="rect">
            <a:avLst/>
          </a:prstGeom>
        </p:spPr>
        <p:txBody>
          <a:bodyPr vert="horz" lIns="82296" tIns="41148" rIns="82296" bIns="4114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ES" sz="2400" b="1" spc="-5" dirty="0">
                <a:solidFill>
                  <a:srgbClr val="154097"/>
                </a:solidFill>
                <a:latin typeface="Montserrat" panose="020B0604020202020204" charset="0"/>
                <a:cs typeface="+mn-cs"/>
              </a:rPr>
              <a:t>2- Compromisos públicos en la reducción de emisiones</a:t>
            </a:r>
          </a:p>
        </p:txBody>
      </p:sp>
      <p:sp>
        <p:nvSpPr>
          <p:cNvPr id="12" name="CuadroTexto 11">
            <a:extLst>
              <a:ext uri="{FF2B5EF4-FFF2-40B4-BE49-F238E27FC236}">
                <a16:creationId xmlns:a16="http://schemas.microsoft.com/office/drawing/2014/main" id="{BDC8A0EA-FCC6-0E31-8217-0B0BEBF54CF2}"/>
              </a:ext>
            </a:extLst>
          </p:cNvPr>
          <p:cNvSpPr txBox="1"/>
          <p:nvPr/>
        </p:nvSpPr>
        <p:spPr>
          <a:xfrm>
            <a:off x="93518" y="1688194"/>
            <a:ext cx="4945367" cy="5293757"/>
          </a:xfrm>
          <a:prstGeom prst="rect">
            <a:avLst/>
          </a:prstGeom>
          <a:noFill/>
        </p:spPr>
        <p:txBody>
          <a:bodyPr wrap="square">
            <a:spAutoFit/>
          </a:bodyPr>
          <a:lstStyle/>
          <a:p>
            <a:pPr marL="308610" indent="-308610" algn="just">
              <a:buFont typeface="Arial" panose="020B0604020202020204" pitchFamily="34" charset="0"/>
              <a:buChar char="•"/>
            </a:pPr>
            <a:r>
              <a:rPr lang="en-US" sz="1600" b="1" dirty="0">
                <a:solidFill>
                  <a:srgbClr val="202124"/>
                </a:solidFill>
                <a:latin typeface="+mj-lt"/>
              </a:rPr>
              <a:t>El </a:t>
            </a:r>
            <a:r>
              <a:rPr lang="en-US" sz="1600" b="1" dirty="0" err="1">
                <a:solidFill>
                  <a:srgbClr val="202124"/>
                </a:solidFill>
                <a:latin typeface="+mj-lt"/>
              </a:rPr>
              <a:t>protocolo</a:t>
            </a:r>
            <a:r>
              <a:rPr lang="en-US" sz="1600" b="1" dirty="0">
                <a:solidFill>
                  <a:srgbClr val="202124"/>
                </a:solidFill>
                <a:latin typeface="+mj-lt"/>
              </a:rPr>
              <a:t> de </a:t>
            </a:r>
            <a:r>
              <a:rPr lang="en-US" sz="1600" b="1" dirty="0" err="1">
                <a:solidFill>
                  <a:srgbClr val="202124"/>
                </a:solidFill>
                <a:latin typeface="+mj-lt"/>
              </a:rPr>
              <a:t>Kioto</a:t>
            </a:r>
            <a:r>
              <a:rPr lang="en-US" sz="1600" b="1" dirty="0">
                <a:solidFill>
                  <a:srgbClr val="202124"/>
                </a:solidFill>
                <a:latin typeface="+mj-lt"/>
              </a:rPr>
              <a:t> </a:t>
            </a:r>
            <a:r>
              <a:rPr lang="en-US" sz="1600" dirty="0" err="1">
                <a:solidFill>
                  <a:srgbClr val="202124"/>
                </a:solidFill>
                <a:latin typeface="+mj-lt"/>
              </a:rPr>
              <a:t>fue</a:t>
            </a:r>
            <a:r>
              <a:rPr lang="en-US" sz="1600" dirty="0">
                <a:solidFill>
                  <a:srgbClr val="202124"/>
                </a:solidFill>
                <a:latin typeface="+mj-lt"/>
              </a:rPr>
              <a:t> el primer t</a:t>
            </a:r>
            <a:r>
              <a:rPr lang="es-ES" sz="1600" dirty="0" err="1">
                <a:solidFill>
                  <a:srgbClr val="202124"/>
                </a:solidFill>
                <a:latin typeface="+mj-lt"/>
              </a:rPr>
              <a:t>ratado</a:t>
            </a:r>
            <a:r>
              <a:rPr lang="es-ES" sz="1600" dirty="0">
                <a:solidFill>
                  <a:srgbClr val="202124"/>
                </a:solidFill>
                <a:latin typeface="+mj-lt"/>
              </a:rPr>
              <a:t> internacional, adoptado en 1997 y en vigor desde 2005, para reducir las emisiones de gases de efecto invernadero (GEI) y mitigar el cambio climático.</a:t>
            </a:r>
          </a:p>
          <a:p>
            <a:pPr marL="308610" indent="-308610">
              <a:buFont typeface="Arial" panose="020B0604020202020204" pitchFamily="34" charset="0"/>
              <a:buChar char="•"/>
            </a:pPr>
            <a:endParaRPr lang="es-ES" sz="1600" dirty="0">
              <a:solidFill>
                <a:srgbClr val="202124"/>
              </a:solidFill>
              <a:latin typeface="+mj-lt"/>
            </a:endParaRPr>
          </a:p>
          <a:p>
            <a:pPr marL="308610" indent="-308610">
              <a:buFont typeface="Arial" panose="020B0604020202020204" pitchFamily="34" charset="0"/>
              <a:buChar char="•"/>
            </a:pPr>
            <a:r>
              <a:rPr lang="en-US" sz="1600" b="1" dirty="0">
                <a:solidFill>
                  <a:srgbClr val="202124"/>
                </a:solidFill>
                <a:latin typeface="+mj-lt"/>
              </a:rPr>
              <a:t>El a</a:t>
            </a:r>
            <a:r>
              <a:rPr lang="es-ES" sz="1600" b="1" dirty="0">
                <a:solidFill>
                  <a:srgbClr val="202124"/>
                </a:solidFill>
                <a:latin typeface="+mj-lt"/>
              </a:rPr>
              <a:t>cuerdo de París </a:t>
            </a:r>
            <a:r>
              <a:rPr lang="es-ES" sz="1600" dirty="0">
                <a:solidFill>
                  <a:srgbClr val="202124"/>
                </a:solidFill>
                <a:latin typeface="+mj-lt"/>
              </a:rPr>
              <a:t>(2015), logró compromisos de prácticamente todos los países del mundo. Se propuso limitar el calentamiento °C. global a menos de 2°C, con esfuerzos para limitarlo a 1.5</a:t>
            </a:r>
          </a:p>
          <a:p>
            <a:pPr marL="308610" indent="-308610">
              <a:buFont typeface="Arial" panose="020B0604020202020204" pitchFamily="34" charset="0"/>
              <a:buChar char="•"/>
            </a:pPr>
            <a:endParaRPr lang="es-ES" sz="1600" dirty="0">
              <a:solidFill>
                <a:srgbClr val="202124"/>
              </a:solidFill>
              <a:latin typeface="+mj-lt"/>
            </a:endParaRPr>
          </a:p>
          <a:p>
            <a:pPr marL="308610" indent="-308610">
              <a:buFont typeface="Arial" panose="020B0604020202020204" pitchFamily="34" charset="0"/>
              <a:buChar char="•"/>
            </a:pPr>
            <a:r>
              <a:rPr lang="es-ES" sz="1600" dirty="0"/>
              <a:t>La </a:t>
            </a:r>
            <a:r>
              <a:rPr lang="es-ES" sz="1600" b="1" dirty="0"/>
              <a:t>COP28 (Dubái, 2023)</a:t>
            </a:r>
            <a:r>
              <a:rPr lang="es-ES" sz="1600" dirty="0"/>
              <a:t> logró el </a:t>
            </a:r>
            <a:r>
              <a:rPr lang="es-ES" sz="1600" i="1" dirty="0"/>
              <a:t>“Consenso de los Emiratos”</a:t>
            </a:r>
            <a:r>
              <a:rPr lang="es-ES" sz="1600" dirty="0"/>
              <a:t>, que por primera vez menciona la transición para dejar los combustibles fósiles y puso en marcha el fondo de “pérdidas y daños”.</a:t>
            </a:r>
          </a:p>
          <a:p>
            <a:endParaRPr lang="es-ES" sz="1600" dirty="0"/>
          </a:p>
          <a:p>
            <a:pPr marL="308610" indent="-308610">
              <a:buFont typeface="Arial" panose="020B0604020202020204" pitchFamily="34" charset="0"/>
              <a:buChar char="•"/>
            </a:pPr>
            <a:r>
              <a:rPr lang="es-ES" sz="1600" dirty="0"/>
              <a:t>La </a:t>
            </a:r>
            <a:r>
              <a:rPr lang="es-ES" sz="1600" b="1" dirty="0"/>
              <a:t>COP29 (Bakú, 2024)</a:t>
            </a:r>
            <a:r>
              <a:rPr lang="es-ES" sz="1600" dirty="0"/>
              <a:t> acordó un nuevo objetivo global de financiación climática y reglas para el comercio de carbono, aunque fue criticada por el escaso avance en reducir los combustibles fósiles.</a:t>
            </a:r>
            <a:endParaRPr lang="es-ES" sz="1600" dirty="0">
              <a:solidFill>
                <a:srgbClr val="202124"/>
              </a:solidFill>
            </a:endParaRPr>
          </a:p>
          <a:p>
            <a:pPr marL="308610" indent="-308610">
              <a:buFont typeface="Arial" panose="020B0604020202020204" pitchFamily="34" charset="0"/>
              <a:buChar char="•"/>
            </a:pPr>
            <a:endParaRPr lang="es-ES" dirty="0">
              <a:solidFill>
                <a:srgbClr val="202124"/>
              </a:solidFill>
              <a:latin typeface="+mj-lt"/>
            </a:endParaRPr>
          </a:p>
        </p:txBody>
      </p:sp>
      <p:pic>
        <p:nvPicPr>
          <p:cNvPr id="13" name="Imagen 12">
            <a:extLst>
              <a:ext uri="{FF2B5EF4-FFF2-40B4-BE49-F238E27FC236}">
                <a16:creationId xmlns:a16="http://schemas.microsoft.com/office/drawing/2014/main" id="{3FD0D83B-227A-AD8C-08D2-F8371E4C22D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90601" y="1688194"/>
            <a:ext cx="6248831" cy="4062578"/>
          </a:xfrm>
          <a:prstGeom prst="rect">
            <a:avLst/>
          </a:prstGeom>
        </p:spPr>
      </p:pic>
      <p:sp>
        <p:nvSpPr>
          <p:cNvPr id="14" name="CuadroTexto 13">
            <a:extLst>
              <a:ext uri="{FF2B5EF4-FFF2-40B4-BE49-F238E27FC236}">
                <a16:creationId xmlns:a16="http://schemas.microsoft.com/office/drawing/2014/main" id="{B2C5E0DE-30FE-6F52-3E67-DDA4FB6F523C}"/>
              </a:ext>
            </a:extLst>
          </p:cNvPr>
          <p:cNvSpPr txBox="1"/>
          <p:nvPr/>
        </p:nvSpPr>
        <p:spPr>
          <a:xfrm>
            <a:off x="5190601" y="5854183"/>
            <a:ext cx="5926622" cy="244682"/>
          </a:xfrm>
          <a:prstGeom prst="rect">
            <a:avLst/>
          </a:prstGeom>
          <a:noFill/>
        </p:spPr>
        <p:txBody>
          <a:bodyPr wrap="none" rtlCol="0">
            <a:spAutoFit/>
          </a:bodyPr>
          <a:lstStyle/>
          <a:p>
            <a:r>
              <a:rPr lang="es-ES" sz="990" dirty="0"/>
              <a:t>Fuente: https://www.iberdrola.com/sostenibilidad/acuerdos-internacionales-sobre-el-cambio-climatico</a:t>
            </a:r>
          </a:p>
        </p:txBody>
      </p:sp>
      <p:sp>
        <p:nvSpPr>
          <p:cNvPr id="2" name="CuadroTexto 1">
            <a:extLst>
              <a:ext uri="{FF2B5EF4-FFF2-40B4-BE49-F238E27FC236}">
                <a16:creationId xmlns:a16="http://schemas.microsoft.com/office/drawing/2014/main" id="{98C0D3E6-A990-4C8D-3ACC-D40EFD9E6AAE}"/>
              </a:ext>
            </a:extLst>
          </p:cNvPr>
          <p:cNvSpPr txBox="1"/>
          <p:nvPr/>
        </p:nvSpPr>
        <p:spPr>
          <a:xfrm>
            <a:off x="1531315" y="796961"/>
            <a:ext cx="8542325" cy="757130"/>
          </a:xfrm>
          <a:prstGeom prst="rect">
            <a:avLst/>
          </a:prstGeom>
          <a:noFill/>
        </p:spPr>
        <p:txBody>
          <a:bodyPr wrap="square" rtlCol="0">
            <a:spAutoFit/>
          </a:bodyPr>
          <a:lstStyle/>
          <a:p>
            <a:pPr algn="ctr"/>
            <a:r>
              <a:rPr lang="es-ES" sz="2160" dirty="0">
                <a:solidFill>
                  <a:srgbClr val="FF0000"/>
                </a:solidFill>
              </a:rPr>
              <a:t>Desde Kioto, los Estados han evolucionado de declaraciones programáticas a la adopción de compromisos concretos</a:t>
            </a:r>
            <a:r>
              <a:rPr lang="es-ES" sz="2160" dirty="0"/>
              <a:t>.</a:t>
            </a:r>
          </a:p>
        </p:txBody>
      </p:sp>
      <p:sp>
        <p:nvSpPr>
          <p:cNvPr id="4" name="Marcador de número de diapositiva 3">
            <a:extLst>
              <a:ext uri="{FF2B5EF4-FFF2-40B4-BE49-F238E27FC236}">
                <a16:creationId xmlns:a16="http://schemas.microsoft.com/office/drawing/2014/main" id="{BFC4C207-6620-EEBA-92E6-5F4C676C6920}"/>
              </a:ext>
            </a:extLst>
          </p:cNvPr>
          <p:cNvSpPr>
            <a:spLocks noGrp="1"/>
          </p:cNvSpPr>
          <p:nvPr>
            <p:ph type="sldNum" sz="quarter" idx="12"/>
          </p:nvPr>
        </p:nvSpPr>
        <p:spPr/>
        <p:txBody>
          <a:bodyPr/>
          <a:lstStyle/>
          <a:p>
            <a:fld id="{07CA9C71-7BAC-493D-8FE0-9A42846E5156}" type="slidenum">
              <a:rPr lang="es-ES" smtClean="0"/>
              <a:t>8</a:t>
            </a:fld>
            <a:endParaRPr lang="es-ES"/>
          </a:p>
        </p:txBody>
      </p:sp>
      <p:pic>
        <p:nvPicPr>
          <p:cNvPr id="6" name="Imagen 5">
            <a:extLst>
              <a:ext uri="{FF2B5EF4-FFF2-40B4-BE49-F238E27FC236}">
                <a16:creationId xmlns:a16="http://schemas.microsoft.com/office/drawing/2014/main" id="{4E48E0F3-AE18-359C-E32E-35878A47FA5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98813" y="6277530"/>
            <a:ext cx="1500461" cy="443945"/>
          </a:xfrm>
          <a:prstGeom prst="rect">
            <a:avLst/>
          </a:prstGeom>
          <a:noFill/>
          <a:ln>
            <a:noFill/>
          </a:ln>
          <a:effectLst/>
        </p:spPr>
      </p:pic>
    </p:spTree>
    <p:extLst>
      <p:ext uri="{BB962C8B-B14F-4D97-AF65-F5344CB8AC3E}">
        <p14:creationId xmlns:p14="http://schemas.microsoft.com/office/powerpoint/2010/main" val="1736703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8EA34EA-ACC2-6E85-0979-D4788006324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21977" y="6276250"/>
            <a:ext cx="1500461" cy="443945"/>
          </a:xfrm>
          <a:prstGeom prst="rect">
            <a:avLst/>
          </a:prstGeom>
          <a:noFill/>
          <a:ln>
            <a:noFill/>
          </a:ln>
          <a:effectLst/>
        </p:spPr>
      </p:pic>
      <p:pic>
        <p:nvPicPr>
          <p:cNvPr id="4" name="Immagine 4" descr="Immagine che contiene Carattere, logo, simbolo, Elementi grafici&#10;&#10;Descrizione generata automaticamente">
            <a:extLst>
              <a:ext uri="{FF2B5EF4-FFF2-40B4-BE49-F238E27FC236}">
                <a16:creationId xmlns:a16="http://schemas.microsoft.com/office/drawing/2014/main" id="{BE101A35-5133-9D32-CD32-6533EC906A2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08572" y="35085"/>
            <a:ext cx="1213866" cy="1213866"/>
          </a:xfrm>
          <a:prstGeom prst="rect">
            <a:avLst/>
          </a:prstGeom>
        </p:spPr>
      </p:pic>
      <p:sp>
        <p:nvSpPr>
          <p:cNvPr id="9" name="Título 6">
            <a:extLst>
              <a:ext uri="{FF2B5EF4-FFF2-40B4-BE49-F238E27FC236}">
                <a16:creationId xmlns:a16="http://schemas.microsoft.com/office/drawing/2014/main" id="{DEFF7474-9BD1-ACBF-F537-89F74D842848}"/>
              </a:ext>
            </a:extLst>
          </p:cNvPr>
          <p:cNvSpPr txBox="1">
            <a:spLocks/>
          </p:cNvSpPr>
          <p:nvPr/>
        </p:nvSpPr>
        <p:spPr>
          <a:xfrm>
            <a:off x="893607" y="82642"/>
            <a:ext cx="9464040" cy="775314"/>
          </a:xfrm>
          <a:prstGeom prst="rect">
            <a:avLst/>
          </a:prstGeom>
        </p:spPr>
        <p:txBody>
          <a:bodyPr vert="horz" lIns="82296" tIns="41148" rIns="82296" bIns="4114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ES" sz="2400" b="1" spc="-5" dirty="0">
                <a:solidFill>
                  <a:srgbClr val="154097"/>
                </a:solidFill>
                <a:latin typeface="Montserrat" panose="020B0604020202020204" charset="0"/>
                <a:cs typeface="+mn-cs"/>
              </a:rPr>
              <a:t>2- Compromisos públicos en la reducción de emisiones</a:t>
            </a:r>
          </a:p>
        </p:txBody>
      </p:sp>
      <p:sp>
        <p:nvSpPr>
          <p:cNvPr id="5" name="CuadroTexto 4">
            <a:extLst>
              <a:ext uri="{FF2B5EF4-FFF2-40B4-BE49-F238E27FC236}">
                <a16:creationId xmlns:a16="http://schemas.microsoft.com/office/drawing/2014/main" id="{3F126A36-8019-F061-BE92-6A3C72C49992}"/>
              </a:ext>
            </a:extLst>
          </p:cNvPr>
          <p:cNvSpPr txBox="1"/>
          <p:nvPr/>
        </p:nvSpPr>
        <p:spPr>
          <a:xfrm>
            <a:off x="544275" y="1895960"/>
            <a:ext cx="10524967" cy="3388620"/>
          </a:xfrm>
          <a:prstGeom prst="rect">
            <a:avLst/>
          </a:prstGeom>
          <a:noFill/>
        </p:spPr>
        <p:txBody>
          <a:bodyPr wrap="square">
            <a:spAutoFit/>
          </a:bodyPr>
          <a:lstStyle/>
          <a:p>
            <a:r>
              <a:rPr lang="es-ES" dirty="0"/>
              <a:t> </a:t>
            </a:r>
          </a:p>
          <a:p>
            <a:pPr marL="285750" indent="-285750">
              <a:buFont typeface="Arial" panose="020B0604020202020204" pitchFamily="34" charset="0"/>
              <a:buChar char="•"/>
            </a:pPr>
            <a:r>
              <a:rPr lang="es-ES" dirty="0"/>
              <a:t>Impulsar financiación climática cuantificada (NCQG) que permita apoyar inversiones en transición energética en sectores intensivos como el HORECA.</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Fijar metas más amplias de movilización total (pública + privada) </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Fomentar programas de mitigación y adaptación con especial atención a sectores vulnerables al clima  para promover medidas locales resilientes.</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Reforzar la cooperación internacional y mecanismos no basados en mercado (Art. 6.8) que favorezcan acciones colectivas de reducción de emisiones en cadenas de valor</a:t>
            </a:r>
          </a:p>
          <a:p>
            <a:pPr marL="257175" indent="-257175">
              <a:buFont typeface="Wingdings" panose="05000000000000000000" pitchFamily="2" charset="2"/>
              <a:buChar char="Ø"/>
            </a:pPr>
            <a:endParaRPr lang="es-ES" sz="1620" dirty="0">
              <a:latin typeface="Segoe UI" panose="020B0502040204020203" pitchFamily="34" charset="0"/>
            </a:endParaRPr>
          </a:p>
        </p:txBody>
      </p:sp>
      <p:sp>
        <p:nvSpPr>
          <p:cNvPr id="7" name="QuadreDeText 6">
            <a:extLst>
              <a:ext uri="{FF2B5EF4-FFF2-40B4-BE49-F238E27FC236}">
                <a16:creationId xmlns:a16="http://schemas.microsoft.com/office/drawing/2014/main" id="{8F14022C-D69E-B91E-4DB1-E0FB586CDB61}"/>
              </a:ext>
            </a:extLst>
          </p:cNvPr>
          <p:cNvSpPr txBox="1"/>
          <p:nvPr/>
        </p:nvSpPr>
        <p:spPr>
          <a:xfrm>
            <a:off x="0" y="6276250"/>
            <a:ext cx="6096000" cy="369332"/>
          </a:xfrm>
          <a:prstGeom prst="rect">
            <a:avLst/>
          </a:prstGeom>
          <a:noFill/>
        </p:spPr>
        <p:txBody>
          <a:bodyPr wrap="square">
            <a:spAutoFit/>
          </a:bodyPr>
          <a:lstStyle/>
          <a:p>
            <a:r>
              <a:rPr lang="es-ES" dirty="0"/>
              <a:t> Fuente: https://unfccc.int/cop29/auvs</a:t>
            </a:r>
          </a:p>
        </p:txBody>
      </p:sp>
      <p:sp>
        <p:nvSpPr>
          <p:cNvPr id="8" name="CuadroTexto 5">
            <a:extLst>
              <a:ext uri="{FF2B5EF4-FFF2-40B4-BE49-F238E27FC236}">
                <a16:creationId xmlns:a16="http://schemas.microsoft.com/office/drawing/2014/main" id="{8EAA99D2-FC32-2BF0-7CD2-DF5118439C3D}"/>
              </a:ext>
            </a:extLst>
          </p:cNvPr>
          <p:cNvSpPr txBox="1"/>
          <p:nvPr/>
        </p:nvSpPr>
        <p:spPr>
          <a:xfrm>
            <a:off x="-280565" y="1036585"/>
            <a:ext cx="8811412" cy="424732"/>
          </a:xfrm>
          <a:prstGeom prst="rect">
            <a:avLst/>
          </a:prstGeom>
          <a:noFill/>
        </p:spPr>
        <p:txBody>
          <a:bodyPr wrap="square">
            <a:spAutoFit/>
          </a:bodyPr>
          <a:lstStyle/>
          <a:p>
            <a:pPr algn="ctr"/>
            <a:r>
              <a:rPr lang="es-ES" sz="2160" b="1" dirty="0">
                <a:solidFill>
                  <a:srgbClr val="FF0000"/>
                </a:solidFill>
                <a:latin typeface="+mj-lt"/>
              </a:rPr>
              <a:t>Principales compromisos firmados en Bakú - 2024</a:t>
            </a:r>
          </a:p>
        </p:txBody>
      </p:sp>
    </p:spTree>
    <p:extLst>
      <p:ext uri="{BB962C8B-B14F-4D97-AF65-F5344CB8AC3E}">
        <p14:creationId xmlns:p14="http://schemas.microsoft.com/office/powerpoint/2010/main" val="227773384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1319</TotalTime>
  <Words>11064</Words>
  <Application>Microsoft Office PowerPoint</Application>
  <PresentationFormat>Panorámica</PresentationFormat>
  <Paragraphs>799</Paragraphs>
  <Slides>56</Slides>
  <Notes>55</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56</vt:i4>
      </vt:variant>
    </vt:vector>
  </HeadingPairs>
  <TitlesOfParts>
    <vt:vector size="70" baseType="lpstr">
      <vt:lpstr>Aptos</vt:lpstr>
      <vt:lpstr>Aptos Display</vt:lpstr>
      <vt:lpstr>Arial</vt:lpstr>
      <vt:lpstr>Calibri</vt:lpstr>
      <vt:lpstr>Montserrat</vt:lpstr>
      <vt:lpstr>Montserrat Medium</vt:lpstr>
      <vt:lpstr>Montserrat SemiBold</vt:lpstr>
      <vt:lpstr>Poppins</vt:lpstr>
      <vt:lpstr>Red Hat Display</vt:lpstr>
      <vt:lpstr>Red Hat Display Bold</vt:lpstr>
      <vt:lpstr>Segoe UI</vt:lpstr>
      <vt:lpstr>Symbol</vt:lpstr>
      <vt:lpstr>Wingdings</vt:lpstr>
      <vt:lpstr>Tema de Office</vt:lpstr>
      <vt:lpstr>LIFE: EE4HORECA   </vt:lpstr>
      <vt:lpstr>Presentación de PowerPoint</vt:lpstr>
      <vt:lpstr>INDICE  de contenidos de la presentación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Mapa de la Cadena de Valor: HOTELES </vt:lpstr>
      <vt:lpstr>                         </vt:lpstr>
      <vt:lpstr>                         </vt:lpstr>
      <vt:lpstr>Presentación de PowerPoint</vt:lpstr>
      <vt:lpstr>Presentación de PowerPoint</vt:lpstr>
      <vt:lpstr>Presentación de PowerPoint</vt:lpstr>
      <vt:lpstr>PREGUNTAS MENTIMETER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PREGUNTAS MENTIMETER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PREGUNTAS MENTIMETER</vt:lpstr>
      <vt:lpstr>¡MUCHAS GRACIAS POR SU ATENCIÓN!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Carmen Ayllón</dc:creator>
  <cp:lastModifiedBy>Carmen Jiménez</cp:lastModifiedBy>
  <cp:revision>80</cp:revision>
  <cp:lastPrinted>2025-01-27T16:50:21Z</cp:lastPrinted>
  <dcterms:created xsi:type="dcterms:W3CDTF">2024-09-02T15:19:40Z</dcterms:created>
  <dcterms:modified xsi:type="dcterms:W3CDTF">2025-11-21T11:50:58Z</dcterms:modified>
</cp:coreProperties>
</file>