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71" r:id="rId7"/>
    <p:sldId id="273" r:id="rId8"/>
    <p:sldId id="266" r:id="rId9"/>
    <p:sldId id="262" r:id="rId10"/>
    <p:sldId id="263" r:id="rId11"/>
    <p:sldId id="269" r:id="rId12"/>
    <p:sldId id="270" r:id="rId13"/>
    <p:sldId id="264" r:id="rId14"/>
    <p:sldId id="272" r:id="rId15"/>
    <p:sldId id="268" r:id="rId16"/>
  </p:sldIdLst>
  <p:sldSz cx="12192000" cy="7620000"/>
  <p:notesSz cx="12192000" cy="7620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ene Corpas" initials="IC" lastIdx="3" clrIdx="0">
    <p:extLst>
      <p:ext uri="{19B8F6BF-5375-455C-9EA6-DF929625EA0E}">
        <p15:presenceInfo xmlns:p15="http://schemas.microsoft.com/office/powerpoint/2012/main" userId="S-1-5-21-746137067-1035525444-725345543-91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F96"/>
    <a:srgbClr val="0A0EC2"/>
    <a:srgbClr val="002DBC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 varScale="1">
        <p:scale>
          <a:sx n="61" d="100"/>
          <a:sy n="61" d="100"/>
        </p:scale>
        <p:origin x="121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481BA2-A221-45CF-9863-57FD9F989E7E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462DDD69-2D71-43F3-99EB-FD4C86702286}">
      <dgm:prSet phldrT="[Text]"/>
      <dgm:spPr/>
      <dgm:t>
        <a:bodyPr/>
        <a:lstStyle/>
        <a:p>
          <a:r>
            <a:rPr lang="es-ES" b="1" dirty="0"/>
            <a:t>CO-CREATION</a:t>
          </a:r>
        </a:p>
      </dgm:t>
    </dgm:pt>
    <dgm:pt modelId="{4FE31276-BC33-4D63-A4A4-EC7ADB08E717}" type="parTrans" cxnId="{0986C7A7-FB08-4CE7-BC4B-829906EA27FB}">
      <dgm:prSet/>
      <dgm:spPr/>
      <dgm:t>
        <a:bodyPr/>
        <a:lstStyle/>
        <a:p>
          <a:endParaRPr lang="es-ES" b="1"/>
        </a:p>
      </dgm:t>
    </dgm:pt>
    <dgm:pt modelId="{C527B19F-46FC-4BFE-AE43-82C4D719AF84}" type="sibTrans" cxnId="{0986C7A7-FB08-4CE7-BC4B-829906EA27FB}">
      <dgm:prSet/>
      <dgm:spPr/>
      <dgm:t>
        <a:bodyPr/>
        <a:lstStyle/>
        <a:p>
          <a:endParaRPr lang="es-ES" b="1" dirty="0"/>
        </a:p>
      </dgm:t>
    </dgm:pt>
    <dgm:pt modelId="{643A2355-97EC-46BE-856C-46D094E28E0C}">
      <dgm:prSet phldrT="[Text]"/>
      <dgm:spPr/>
      <dgm:t>
        <a:bodyPr/>
        <a:lstStyle/>
        <a:p>
          <a:r>
            <a:rPr lang="es-ES" b="1" dirty="0"/>
            <a:t>EXPERIMENTATION</a:t>
          </a:r>
        </a:p>
      </dgm:t>
    </dgm:pt>
    <dgm:pt modelId="{798BF283-9792-41A6-A1B9-84F0F2AE4E8D}" type="parTrans" cxnId="{CB9BBEA1-B55A-42B8-AD2F-676A57D9E1A7}">
      <dgm:prSet/>
      <dgm:spPr/>
      <dgm:t>
        <a:bodyPr/>
        <a:lstStyle/>
        <a:p>
          <a:endParaRPr lang="es-ES" b="1"/>
        </a:p>
      </dgm:t>
    </dgm:pt>
    <dgm:pt modelId="{86E00677-6BA5-401A-B250-D9EB75BC68C6}" type="sibTrans" cxnId="{CB9BBEA1-B55A-42B8-AD2F-676A57D9E1A7}">
      <dgm:prSet/>
      <dgm:spPr/>
      <dgm:t>
        <a:bodyPr/>
        <a:lstStyle/>
        <a:p>
          <a:endParaRPr lang="es-ES" b="1"/>
        </a:p>
      </dgm:t>
    </dgm:pt>
    <dgm:pt modelId="{FF295365-DC8B-4ACD-BCD4-49A3C6E7C3F8}">
      <dgm:prSet phldrT="[Text]"/>
      <dgm:spPr/>
      <dgm:t>
        <a:bodyPr/>
        <a:lstStyle/>
        <a:p>
          <a:r>
            <a:rPr lang="es-ES" b="1" dirty="0"/>
            <a:t>EVALUATION</a:t>
          </a:r>
        </a:p>
      </dgm:t>
    </dgm:pt>
    <dgm:pt modelId="{E1C7B6BB-8BB3-45B5-B78E-B4114029D0A3}" type="parTrans" cxnId="{FA5973C3-4C1F-4486-9B4D-250B9BA26CA0}">
      <dgm:prSet/>
      <dgm:spPr/>
      <dgm:t>
        <a:bodyPr/>
        <a:lstStyle/>
        <a:p>
          <a:endParaRPr lang="es-ES" b="1"/>
        </a:p>
      </dgm:t>
    </dgm:pt>
    <dgm:pt modelId="{1A665F8E-581C-406E-8B8E-717F561EE1A9}" type="sibTrans" cxnId="{FA5973C3-4C1F-4486-9B4D-250B9BA26CA0}">
      <dgm:prSet/>
      <dgm:spPr/>
      <dgm:t>
        <a:bodyPr/>
        <a:lstStyle/>
        <a:p>
          <a:endParaRPr lang="es-ES" b="1"/>
        </a:p>
      </dgm:t>
    </dgm:pt>
    <dgm:pt modelId="{89AAD0CC-764F-436A-950F-5B287E2E27B4}">
      <dgm:prSet phldrT="[Text]"/>
      <dgm:spPr/>
      <dgm:t>
        <a:bodyPr/>
        <a:lstStyle/>
        <a:p>
          <a:r>
            <a:rPr lang="es-ES" b="1" dirty="0"/>
            <a:t>EXPLORATION</a:t>
          </a:r>
        </a:p>
      </dgm:t>
    </dgm:pt>
    <dgm:pt modelId="{F27A9E3A-6BAB-4BF2-82AE-D4F356AE9ED9}" type="parTrans" cxnId="{4015F69A-CA5D-4E86-90CC-13CB9C527F6B}">
      <dgm:prSet/>
      <dgm:spPr/>
      <dgm:t>
        <a:bodyPr/>
        <a:lstStyle/>
        <a:p>
          <a:endParaRPr lang="es-ES" b="1"/>
        </a:p>
      </dgm:t>
    </dgm:pt>
    <dgm:pt modelId="{3E054875-D51D-4004-A78A-8EE912D52166}" type="sibTrans" cxnId="{4015F69A-CA5D-4E86-90CC-13CB9C527F6B}">
      <dgm:prSet/>
      <dgm:spPr/>
      <dgm:t>
        <a:bodyPr/>
        <a:lstStyle/>
        <a:p>
          <a:endParaRPr lang="es-ES" b="1" dirty="0"/>
        </a:p>
      </dgm:t>
    </dgm:pt>
    <dgm:pt modelId="{0B98C61B-BA24-41A4-982F-6754F8CF815E}" type="pres">
      <dgm:prSet presAssocID="{31481BA2-A221-45CF-9863-57FD9F989E7E}" presName="Name0" presStyleCnt="0">
        <dgm:presLayoutVars>
          <dgm:dir/>
          <dgm:resizeHandles val="exact"/>
        </dgm:presLayoutVars>
      </dgm:prSet>
      <dgm:spPr/>
    </dgm:pt>
    <dgm:pt modelId="{53623BBA-516C-4CE8-8638-2560B41ABA7D}" type="pres">
      <dgm:prSet presAssocID="{462DDD69-2D71-43F3-99EB-FD4C86702286}" presName="node" presStyleLbl="node1" presStyleIdx="0" presStyleCnt="4">
        <dgm:presLayoutVars>
          <dgm:bulletEnabled val="1"/>
        </dgm:presLayoutVars>
      </dgm:prSet>
      <dgm:spPr/>
    </dgm:pt>
    <dgm:pt modelId="{DB6D4B88-E1BB-4642-98A3-91D9156E94E0}" type="pres">
      <dgm:prSet presAssocID="{C527B19F-46FC-4BFE-AE43-82C4D719AF84}" presName="sibTrans" presStyleLbl="sibTrans2D1" presStyleIdx="0" presStyleCnt="4" custLinFactNeighborX="20503" custLinFactNeighborY="1947"/>
      <dgm:spPr>
        <a:prstGeom prst="rightArrow">
          <a:avLst/>
        </a:prstGeom>
      </dgm:spPr>
    </dgm:pt>
    <dgm:pt modelId="{BFAC6D61-DABB-4F44-A04B-C8A9B981632A}" type="pres">
      <dgm:prSet presAssocID="{C527B19F-46FC-4BFE-AE43-82C4D719AF84}" presName="connectorText" presStyleLbl="sibTrans2D1" presStyleIdx="0" presStyleCnt="4"/>
      <dgm:spPr/>
    </dgm:pt>
    <dgm:pt modelId="{A1839089-77D9-4B1A-9EDF-F073B7BBEC21}" type="pres">
      <dgm:prSet presAssocID="{89AAD0CC-764F-436A-950F-5B287E2E27B4}" presName="node" presStyleLbl="node1" presStyleIdx="1" presStyleCnt="4">
        <dgm:presLayoutVars>
          <dgm:bulletEnabled val="1"/>
        </dgm:presLayoutVars>
      </dgm:prSet>
      <dgm:spPr/>
    </dgm:pt>
    <dgm:pt modelId="{034583E2-E5C0-4346-BFF2-04B763997945}" type="pres">
      <dgm:prSet presAssocID="{3E054875-D51D-4004-A78A-8EE912D52166}" presName="sibTrans" presStyleLbl="sibTrans2D1" presStyleIdx="1" presStyleCnt="4" custAng="16092016" custScaleX="34735" custScaleY="277484" custLinFactNeighborX="24803" custLinFactNeighborY="-6740"/>
      <dgm:spPr>
        <a:prstGeom prst="downArrow">
          <a:avLst/>
        </a:prstGeom>
      </dgm:spPr>
    </dgm:pt>
    <dgm:pt modelId="{0B3FA730-B1B5-41D1-A738-596AA4E1D0B8}" type="pres">
      <dgm:prSet presAssocID="{3E054875-D51D-4004-A78A-8EE912D52166}" presName="connectorText" presStyleLbl="sibTrans2D1" presStyleIdx="1" presStyleCnt="4"/>
      <dgm:spPr/>
    </dgm:pt>
    <dgm:pt modelId="{6C392102-B0E2-45BF-8132-FF941179CBE6}" type="pres">
      <dgm:prSet presAssocID="{643A2355-97EC-46BE-856C-46D094E28E0C}" presName="node" presStyleLbl="node1" presStyleIdx="2" presStyleCnt="4" custRadScaleRad="99712" custRadScaleInc="-6271">
        <dgm:presLayoutVars>
          <dgm:bulletEnabled val="1"/>
        </dgm:presLayoutVars>
      </dgm:prSet>
      <dgm:spPr/>
    </dgm:pt>
    <dgm:pt modelId="{61D93293-358E-4746-AA1D-A2CB95A80AA3}" type="pres">
      <dgm:prSet presAssocID="{86E00677-6BA5-401A-B250-D9EB75BC68C6}" presName="sibTrans" presStyleLbl="sibTrans2D1" presStyleIdx="2" presStyleCnt="4" custAng="10910635" custLinFactNeighborX="-33540" custLinFactNeighborY="16848"/>
      <dgm:spPr>
        <a:prstGeom prst="leftArrow">
          <a:avLst/>
        </a:prstGeom>
      </dgm:spPr>
    </dgm:pt>
    <dgm:pt modelId="{B7596C9E-9BCA-40C9-AC7A-F1B62185A151}" type="pres">
      <dgm:prSet presAssocID="{86E00677-6BA5-401A-B250-D9EB75BC68C6}" presName="connectorText" presStyleLbl="sibTrans2D1" presStyleIdx="2" presStyleCnt="4"/>
      <dgm:spPr/>
    </dgm:pt>
    <dgm:pt modelId="{EBC02AD6-3945-4434-9527-39251A7E3C88}" type="pres">
      <dgm:prSet presAssocID="{FF295365-DC8B-4ACD-BCD4-49A3C6E7C3F8}" presName="node" presStyleLbl="node1" presStyleIdx="3" presStyleCnt="4">
        <dgm:presLayoutVars>
          <dgm:bulletEnabled val="1"/>
        </dgm:presLayoutVars>
      </dgm:prSet>
      <dgm:spPr/>
    </dgm:pt>
    <dgm:pt modelId="{37AB9F87-FB21-458F-9C00-FE952D6208A9}" type="pres">
      <dgm:prSet presAssocID="{1A665F8E-581C-406E-8B8E-717F561EE1A9}" presName="sibTrans" presStyleLbl="sibTrans2D1" presStyleIdx="3" presStyleCnt="4" custAng="5232646" custScaleX="38223" custScaleY="287066" custLinFactNeighborX="-48171" custLinFactNeighborY="-26414"/>
      <dgm:spPr>
        <a:prstGeom prst="upArrow">
          <a:avLst/>
        </a:prstGeom>
      </dgm:spPr>
    </dgm:pt>
    <dgm:pt modelId="{684FF128-1706-4F25-A50B-782955084911}" type="pres">
      <dgm:prSet presAssocID="{1A665F8E-581C-406E-8B8E-717F561EE1A9}" presName="connectorText" presStyleLbl="sibTrans2D1" presStyleIdx="3" presStyleCnt="4"/>
      <dgm:spPr/>
    </dgm:pt>
  </dgm:ptLst>
  <dgm:cxnLst>
    <dgm:cxn modelId="{B0403302-4A08-4A89-A445-06A1125505E5}" type="presOf" srcId="{86E00677-6BA5-401A-B250-D9EB75BC68C6}" destId="{61D93293-358E-4746-AA1D-A2CB95A80AA3}" srcOrd="0" destOrd="0" presId="urn:microsoft.com/office/officeart/2005/8/layout/cycle7"/>
    <dgm:cxn modelId="{05004310-B404-4F6D-ACF1-7B3D895C28E5}" type="presOf" srcId="{3E054875-D51D-4004-A78A-8EE912D52166}" destId="{034583E2-E5C0-4346-BFF2-04B763997945}" srcOrd="0" destOrd="0" presId="urn:microsoft.com/office/officeart/2005/8/layout/cycle7"/>
    <dgm:cxn modelId="{5577071B-8B81-4C43-84F7-A91129C1480D}" type="presOf" srcId="{3E054875-D51D-4004-A78A-8EE912D52166}" destId="{0B3FA730-B1B5-41D1-A738-596AA4E1D0B8}" srcOrd="1" destOrd="0" presId="urn:microsoft.com/office/officeart/2005/8/layout/cycle7"/>
    <dgm:cxn modelId="{2E714A1D-C5FA-4255-B9E0-21AEBD287AEC}" type="presOf" srcId="{31481BA2-A221-45CF-9863-57FD9F989E7E}" destId="{0B98C61B-BA24-41A4-982F-6754F8CF815E}" srcOrd="0" destOrd="0" presId="urn:microsoft.com/office/officeart/2005/8/layout/cycle7"/>
    <dgm:cxn modelId="{5AF0E328-A1FD-4C68-9094-E39822B266DA}" type="presOf" srcId="{C527B19F-46FC-4BFE-AE43-82C4D719AF84}" destId="{DB6D4B88-E1BB-4642-98A3-91D9156E94E0}" srcOrd="0" destOrd="0" presId="urn:microsoft.com/office/officeart/2005/8/layout/cycle7"/>
    <dgm:cxn modelId="{2ED8C065-6322-4320-9BC7-F60645FD17DE}" type="presOf" srcId="{462DDD69-2D71-43F3-99EB-FD4C86702286}" destId="{53623BBA-516C-4CE8-8638-2560B41ABA7D}" srcOrd="0" destOrd="0" presId="urn:microsoft.com/office/officeart/2005/8/layout/cycle7"/>
    <dgm:cxn modelId="{F7DAD149-F2C3-49E5-8D12-05B5888CA7F9}" type="presOf" srcId="{89AAD0CC-764F-436A-950F-5B287E2E27B4}" destId="{A1839089-77D9-4B1A-9EDF-F073B7BBEC21}" srcOrd="0" destOrd="0" presId="urn:microsoft.com/office/officeart/2005/8/layout/cycle7"/>
    <dgm:cxn modelId="{84AE7C7C-4578-4F0D-AAD6-6599F0AE15B6}" type="presOf" srcId="{86E00677-6BA5-401A-B250-D9EB75BC68C6}" destId="{B7596C9E-9BCA-40C9-AC7A-F1B62185A151}" srcOrd="1" destOrd="0" presId="urn:microsoft.com/office/officeart/2005/8/layout/cycle7"/>
    <dgm:cxn modelId="{D9015887-F1B2-4D6E-8EF1-FD5786B17BB9}" type="presOf" srcId="{FF295365-DC8B-4ACD-BCD4-49A3C6E7C3F8}" destId="{EBC02AD6-3945-4434-9527-39251A7E3C88}" srcOrd="0" destOrd="0" presId="urn:microsoft.com/office/officeart/2005/8/layout/cycle7"/>
    <dgm:cxn modelId="{4015F69A-CA5D-4E86-90CC-13CB9C527F6B}" srcId="{31481BA2-A221-45CF-9863-57FD9F989E7E}" destId="{89AAD0CC-764F-436A-950F-5B287E2E27B4}" srcOrd="1" destOrd="0" parTransId="{F27A9E3A-6BAB-4BF2-82AE-D4F356AE9ED9}" sibTransId="{3E054875-D51D-4004-A78A-8EE912D52166}"/>
    <dgm:cxn modelId="{CB9BBEA1-B55A-42B8-AD2F-676A57D9E1A7}" srcId="{31481BA2-A221-45CF-9863-57FD9F989E7E}" destId="{643A2355-97EC-46BE-856C-46D094E28E0C}" srcOrd="2" destOrd="0" parTransId="{798BF283-9792-41A6-A1B9-84F0F2AE4E8D}" sibTransId="{86E00677-6BA5-401A-B250-D9EB75BC68C6}"/>
    <dgm:cxn modelId="{0986C7A7-FB08-4CE7-BC4B-829906EA27FB}" srcId="{31481BA2-A221-45CF-9863-57FD9F989E7E}" destId="{462DDD69-2D71-43F3-99EB-FD4C86702286}" srcOrd="0" destOrd="0" parTransId="{4FE31276-BC33-4D63-A4A4-EC7ADB08E717}" sibTransId="{C527B19F-46FC-4BFE-AE43-82C4D719AF84}"/>
    <dgm:cxn modelId="{466F2DAD-F5C1-4488-AE84-3EDD6A62C3B2}" type="presOf" srcId="{1A665F8E-581C-406E-8B8E-717F561EE1A9}" destId="{684FF128-1706-4F25-A50B-782955084911}" srcOrd="1" destOrd="0" presId="urn:microsoft.com/office/officeart/2005/8/layout/cycle7"/>
    <dgm:cxn modelId="{FA5973C3-4C1F-4486-9B4D-250B9BA26CA0}" srcId="{31481BA2-A221-45CF-9863-57FD9F989E7E}" destId="{FF295365-DC8B-4ACD-BCD4-49A3C6E7C3F8}" srcOrd="3" destOrd="0" parTransId="{E1C7B6BB-8BB3-45B5-B78E-B4114029D0A3}" sibTransId="{1A665F8E-581C-406E-8B8E-717F561EE1A9}"/>
    <dgm:cxn modelId="{1E9C0BDE-4EBD-4A6F-AAC6-8336C882A303}" type="presOf" srcId="{C527B19F-46FC-4BFE-AE43-82C4D719AF84}" destId="{BFAC6D61-DABB-4F44-A04B-C8A9B981632A}" srcOrd="1" destOrd="0" presId="urn:microsoft.com/office/officeart/2005/8/layout/cycle7"/>
    <dgm:cxn modelId="{A7B347E9-001A-46AE-91F1-BB613CEABDD0}" type="presOf" srcId="{643A2355-97EC-46BE-856C-46D094E28E0C}" destId="{6C392102-B0E2-45BF-8132-FF941179CBE6}" srcOrd="0" destOrd="0" presId="urn:microsoft.com/office/officeart/2005/8/layout/cycle7"/>
    <dgm:cxn modelId="{2D8902EE-44CA-48B0-9EA2-369F22C8C66D}" type="presOf" srcId="{1A665F8E-581C-406E-8B8E-717F561EE1A9}" destId="{37AB9F87-FB21-458F-9C00-FE952D6208A9}" srcOrd="0" destOrd="0" presId="urn:microsoft.com/office/officeart/2005/8/layout/cycle7"/>
    <dgm:cxn modelId="{2FDBB7BB-7175-458C-B7B3-E76B68FC5B9F}" type="presParOf" srcId="{0B98C61B-BA24-41A4-982F-6754F8CF815E}" destId="{53623BBA-516C-4CE8-8638-2560B41ABA7D}" srcOrd="0" destOrd="0" presId="urn:microsoft.com/office/officeart/2005/8/layout/cycle7"/>
    <dgm:cxn modelId="{5CEB6241-AE96-42DA-BBE8-EDBD40323776}" type="presParOf" srcId="{0B98C61B-BA24-41A4-982F-6754F8CF815E}" destId="{DB6D4B88-E1BB-4642-98A3-91D9156E94E0}" srcOrd="1" destOrd="0" presId="urn:microsoft.com/office/officeart/2005/8/layout/cycle7"/>
    <dgm:cxn modelId="{6D9879CB-923C-4E2D-A897-605CC8A8FF67}" type="presParOf" srcId="{DB6D4B88-E1BB-4642-98A3-91D9156E94E0}" destId="{BFAC6D61-DABB-4F44-A04B-C8A9B981632A}" srcOrd="0" destOrd="0" presId="urn:microsoft.com/office/officeart/2005/8/layout/cycle7"/>
    <dgm:cxn modelId="{CCDC1814-B8C7-4643-9BBC-914F64A5A59C}" type="presParOf" srcId="{0B98C61B-BA24-41A4-982F-6754F8CF815E}" destId="{A1839089-77D9-4B1A-9EDF-F073B7BBEC21}" srcOrd="2" destOrd="0" presId="urn:microsoft.com/office/officeart/2005/8/layout/cycle7"/>
    <dgm:cxn modelId="{3AC99885-F12C-4BD2-B032-9DED2554C2A7}" type="presParOf" srcId="{0B98C61B-BA24-41A4-982F-6754F8CF815E}" destId="{034583E2-E5C0-4346-BFF2-04B763997945}" srcOrd="3" destOrd="0" presId="urn:microsoft.com/office/officeart/2005/8/layout/cycle7"/>
    <dgm:cxn modelId="{7F9415BA-9980-4165-AFF1-99A8DC4FEBC4}" type="presParOf" srcId="{034583E2-E5C0-4346-BFF2-04B763997945}" destId="{0B3FA730-B1B5-41D1-A738-596AA4E1D0B8}" srcOrd="0" destOrd="0" presId="urn:microsoft.com/office/officeart/2005/8/layout/cycle7"/>
    <dgm:cxn modelId="{3BBF5E78-DD40-4D66-8703-CC7A3F45E0A2}" type="presParOf" srcId="{0B98C61B-BA24-41A4-982F-6754F8CF815E}" destId="{6C392102-B0E2-45BF-8132-FF941179CBE6}" srcOrd="4" destOrd="0" presId="urn:microsoft.com/office/officeart/2005/8/layout/cycle7"/>
    <dgm:cxn modelId="{4EF70255-F653-4645-BCE4-0A0D58496B4F}" type="presParOf" srcId="{0B98C61B-BA24-41A4-982F-6754F8CF815E}" destId="{61D93293-358E-4746-AA1D-A2CB95A80AA3}" srcOrd="5" destOrd="0" presId="urn:microsoft.com/office/officeart/2005/8/layout/cycle7"/>
    <dgm:cxn modelId="{63408FE9-DDC1-4A5B-B835-E002E16DAD7F}" type="presParOf" srcId="{61D93293-358E-4746-AA1D-A2CB95A80AA3}" destId="{B7596C9E-9BCA-40C9-AC7A-F1B62185A151}" srcOrd="0" destOrd="0" presId="urn:microsoft.com/office/officeart/2005/8/layout/cycle7"/>
    <dgm:cxn modelId="{A008EE8B-7580-4662-BE74-F40197A83540}" type="presParOf" srcId="{0B98C61B-BA24-41A4-982F-6754F8CF815E}" destId="{EBC02AD6-3945-4434-9527-39251A7E3C88}" srcOrd="6" destOrd="0" presId="urn:microsoft.com/office/officeart/2005/8/layout/cycle7"/>
    <dgm:cxn modelId="{47B220F8-9FEF-45AD-AEC0-A1D68AAE8C4B}" type="presParOf" srcId="{0B98C61B-BA24-41A4-982F-6754F8CF815E}" destId="{37AB9F87-FB21-458F-9C00-FE952D6208A9}" srcOrd="7" destOrd="0" presId="urn:microsoft.com/office/officeart/2005/8/layout/cycle7"/>
    <dgm:cxn modelId="{C9A6E376-1DC6-45C5-BA66-DD325161A307}" type="presParOf" srcId="{37AB9F87-FB21-458F-9C00-FE952D6208A9}" destId="{684FF128-1706-4F25-A50B-782955084911}" srcOrd="0" destOrd="0" presId="urn:microsoft.com/office/officeart/2005/8/layout/cycle7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23BBA-516C-4CE8-8638-2560B41ABA7D}">
      <dsp:nvSpPr>
        <dsp:cNvPr id="0" name=""/>
        <dsp:cNvSpPr/>
      </dsp:nvSpPr>
      <dsp:spPr>
        <a:xfrm>
          <a:off x="2292916" y="676"/>
          <a:ext cx="1803137" cy="9015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CO-CREATION</a:t>
          </a:r>
        </a:p>
      </dsp:txBody>
      <dsp:txXfrm>
        <a:off x="2319322" y="27082"/>
        <a:ext cx="1750325" cy="848756"/>
      </dsp:txXfrm>
    </dsp:sp>
    <dsp:sp modelId="{DB6D4B88-E1BB-4642-98A3-91D9156E94E0}">
      <dsp:nvSpPr>
        <dsp:cNvPr id="0" name=""/>
        <dsp:cNvSpPr/>
      </dsp:nvSpPr>
      <dsp:spPr>
        <a:xfrm rot="2700000">
          <a:off x="3791984" y="1166206"/>
          <a:ext cx="911538" cy="315548"/>
        </a:xfrm>
        <a:prstGeom prst="right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b="1" kern="1200" dirty="0"/>
        </a:p>
      </dsp:txBody>
      <dsp:txXfrm>
        <a:off x="3886648" y="1229316"/>
        <a:ext cx="722210" cy="189328"/>
      </dsp:txXfrm>
    </dsp:sp>
    <dsp:sp modelId="{A1839089-77D9-4B1A-9EDF-F073B7BBEC21}">
      <dsp:nvSpPr>
        <dsp:cNvPr id="0" name=""/>
        <dsp:cNvSpPr/>
      </dsp:nvSpPr>
      <dsp:spPr>
        <a:xfrm>
          <a:off x="4025668" y="1733428"/>
          <a:ext cx="1803137" cy="901568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EXPLORATION</a:t>
          </a:r>
        </a:p>
      </dsp:txBody>
      <dsp:txXfrm>
        <a:off x="4052074" y="1759834"/>
        <a:ext cx="1750325" cy="848756"/>
      </dsp:txXfrm>
    </dsp:sp>
    <dsp:sp modelId="{034583E2-E5C0-4346-BFF2-04B763997945}">
      <dsp:nvSpPr>
        <dsp:cNvPr id="0" name=""/>
        <dsp:cNvSpPr/>
      </dsp:nvSpPr>
      <dsp:spPr>
        <a:xfrm rot="2512565">
          <a:off x="4171169" y="2587979"/>
          <a:ext cx="316622" cy="875597"/>
        </a:xfrm>
        <a:prstGeom prst="downArrow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b="1" kern="1200" dirty="0"/>
        </a:p>
      </dsp:txBody>
      <dsp:txXfrm rot="10800000">
        <a:off x="4266156" y="2763098"/>
        <a:ext cx="126648" cy="525359"/>
      </dsp:txXfrm>
    </dsp:sp>
    <dsp:sp modelId="{6C392102-B0E2-45BF-8132-FF941179CBE6}">
      <dsp:nvSpPr>
        <dsp:cNvPr id="0" name=""/>
        <dsp:cNvSpPr/>
      </dsp:nvSpPr>
      <dsp:spPr>
        <a:xfrm>
          <a:off x="2377978" y="3459095"/>
          <a:ext cx="1803137" cy="901568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EXPERIMENTATION</a:t>
          </a:r>
        </a:p>
      </dsp:txBody>
      <dsp:txXfrm>
        <a:off x="2404384" y="3485501"/>
        <a:ext cx="1750325" cy="848756"/>
      </dsp:txXfrm>
    </dsp:sp>
    <dsp:sp modelId="{61D93293-358E-4746-AA1D-A2CB95A80AA3}">
      <dsp:nvSpPr>
        <dsp:cNvPr id="0" name=""/>
        <dsp:cNvSpPr/>
      </dsp:nvSpPr>
      <dsp:spPr>
        <a:xfrm rot="2721257">
          <a:off x="1609140" y="2942435"/>
          <a:ext cx="911538" cy="315548"/>
        </a:xfrm>
        <a:prstGeom prst="leftArrow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b="1" kern="1200"/>
        </a:p>
      </dsp:txBody>
      <dsp:txXfrm rot="10800000">
        <a:off x="1703804" y="3005545"/>
        <a:ext cx="722210" cy="189328"/>
      </dsp:txXfrm>
    </dsp:sp>
    <dsp:sp modelId="{EBC02AD6-3945-4434-9527-39251A7E3C88}">
      <dsp:nvSpPr>
        <dsp:cNvPr id="0" name=""/>
        <dsp:cNvSpPr/>
      </dsp:nvSpPr>
      <dsp:spPr>
        <a:xfrm>
          <a:off x="560164" y="1733428"/>
          <a:ext cx="1803137" cy="90156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EVALUATION</a:t>
          </a:r>
        </a:p>
      </dsp:txBody>
      <dsp:txXfrm>
        <a:off x="586570" y="1759834"/>
        <a:ext cx="1750325" cy="848756"/>
      </dsp:txXfrm>
    </dsp:sp>
    <dsp:sp modelId="{37AB9F87-FB21-458F-9C00-FE952D6208A9}">
      <dsp:nvSpPr>
        <dsp:cNvPr id="0" name=""/>
        <dsp:cNvSpPr/>
      </dsp:nvSpPr>
      <dsp:spPr>
        <a:xfrm rot="2532646">
          <a:off x="1714803" y="781571"/>
          <a:ext cx="348417" cy="905833"/>
        </a:xfrm>
        <a:prstGeom prst="upArrow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300" b="1" kern="1200"/>
        </a:p>
      </dsp:txBody>
      <dsp:txXfrm>
        <a:off x="1819328" y="962738"/>
        <a:ext cx="139367" cy="543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82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82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FA388-28EB-4B20-9177-236C58045AE3}" type="datetimeFigureOut">
              <a:rPr lang="es-ES" smtClean="0"/>
              <a:t>03/10/2023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952500"/>
            <a:ext cx="41148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667125"/>
            <a:ext cx="9753600" cy="3000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237413"/>
            <a:ext cx="5283200" cy="382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7237413"/>
            <a:ext cx="5283200" cy="382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65534-A9B0-4251-A97E-9C49AC5582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3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65534-A9B0-4251-A97E-9C49AC55828E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208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86032" y="1233046"/>
            <a:ext cx="961993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71498" y="5367906"/>
            <a:ext cx="10649002" cy="892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752600"/>
            <a:ext cx="5303520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752600"/>
            <a:ext cx="5303520" cy="502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8" cy="761906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670953" y="109035"/>
            <a:ext cx="1266824" cy="9143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8376" y="3191076"/>
            <a:ext cx="10295247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8703" y="1959188"/>
            <a:ext cx="10305415" cy="168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7086600"/>
            <a:ext cx="390144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7086600"/>
            <a:ext cx="280416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7086600"/>
            <a:ext cx="280416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5.emf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8" cy="761906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71498" y="1596366"/>
            <a:ext cx="54121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8300" algn="l"/>
              </a:tabLst>
            </a:pPr>
            <a:r>
              <a:rPr sz="4800" dirty="0">
                <a:solidFill>
                  <a:srgbClr val="FFFFFF"/>
                </a:solidFill>
                <a:latin typeface="Arial MT"/>
                <a:cs typeface="Arial MT"/>
              </a:rPr>
              <a:t>LIFE:	EE4HORECA</a:t>
            </a:r>
            <a:endParaRPr sz="48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1498" y="5367906"/>
            <a:ext cx="6478905" cy="89217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3229"/>
              </a:lnSpc>
              <a:spcBef>
                <a:spcPts val="515"/>
              </a:spcBef>
            </a:pPr>
            <a:r>
              <a:rPr sz="3000" spc="70" dirty="0">
                <a:solidFill>
                  <a:srgbClr val="FFFFFF"/>
                </a:solidFill>
                <a:latin typeface="Verdana"/>
                <a:cs typeface="Verdana"/>
              </a:rPr>
              <a:t>Presentation</a:t>
            </a:r>
            <a:r>
              <a:rPr sz="3000" spc="-2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110" dirty="0">
                <a:solidFill>
                  <a:srgbClr val="FFFFFF"/>
                </a:solidFill>
                <a:latin typeface="Verdana"/>
                <a:cs typeface="Verdana"/>
              </a:rPr>
              <a:t>on</a:t>
            </a:r>
            <a:r>
              <a:rPr sz="3000" spc="-2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125" dirty="0">
                <a:solidFill>
                  <a:srgbClr val="FFFFFF"/>
                </a:solidFill>
                <a:latin typeface="Verdana"/>
                <a:cs typeface="Verdana"/>
              </a:rPr>
              <a:t>Work</a:t>
            </a:r>
            <a:r>
              <a:rPr sz="3000" spc="-2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114" dirty="0">
                <a:solidFill>
                  <a:srgbClr val="FFFFFF"/>
                </a:solidFill>
                <a:latin typeface="Verdana"/>
                <a:cs typeface="Verdana"/>
              </a:rPr>
              <a:t>Package</a:t>
            </a:r>
            <a:r>
              <a:rPr sz="3000" spc="-2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-190" dirty="0">
                <a:solidFill>
                  <a:srgbClr val="FFFFFF"/>
                </a:solidFill>
                <a:latin typeface="Verdana"/>
                <a:cs typeface="Verdana"/>
              </a:rPr>
              <a:t>5 </a:t>
            </a:r>
            <a:r>
              <a:rPr sz="3000" spc="-10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3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ⁿᵈ</a:t>
            </a:r>
            <a:r>
              <a:rPr sz="30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000" spc="100" dirty="0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sz="3000" spc="-2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3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ʳᵈ</a:t>
            </a:r>
            <a:r>
              <a:rPr sz="3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3000" spc="85" dirty="0">
                <a:solidFill>
                  <a:srgbClr val="FFFFFF"/>
                </a:solidFill>
                <a:latin typeface="Verdana"/>
                <a:cs typeface="Verdana"/>
              </a:rPr>
              <a:t>October</a:t>
            </a:r>
            <a:r>
              <a:rPr sz="3000" spc="-2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-180" dirty="0">
                <a:solidFill>
                  <a:srgbClr val="FFFFFF"/>
                </a:solidFill>
                <a:latin typeface="Verdana"/>
                <a:cs typeface="Verdana"/>
              </a:rPr>
              <a:t>2023,</a:t>
            </a:r>
            <a:r>
              <a:rPr sz="3000" spc="-2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000" spc="20" dirty="0">
                <a:solidFill>
                  <a:srgbClr val="FFFFFF"/>
                </a:solidFill>
                <a:latin typeface="Verdana"/>
                <a:cs typeface="Verdana"/>
              </a:rPr>
              <a:t>Brussels</a:t>
            </a:r>
            <a:endParaRPr sz="3000" dirty="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798084" y="207165"/>
            <a:ext cx="4391025" cy="6711315"/>
            <a:chOff x="7798084" y="207165"/>
            <a:chExt cx="4391025" cy="671131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41266" y="207165"/>
              <a:ext cx="1266824" cy="91439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98084" y="5908356"/>
              <a:ext cx="4391024" cy="100964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àfic 14" descr="Lights On outline">
            <a:extLst>
              <a:ext uri="{FF2B5EF4-FFF2-40B4-BE49-F238E27FC236}">
                <a16:creationId xmlns:a16="http://schemas.microsoft.com/office/drawing/2014/main" id="{3BBCE4CB-EEB8-1B27-F421-0FE3A40AE9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3636" y="927071"/>
            <a:ext cx="6695512" cy="6695512"/>
          </a:xfrm>
          <a:prstGeom prst="rect">
            <a:avLst/>
          </a:prstGeom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F95E9C1E-AEEC-3175-26FE-9F1ACB52833C}"/>
              </a:ext>
            </a:extLst>
          </p:cNvPr>
          <p:cNvSpPr txBox="1"/>
          <p:nvPr/>
        </p:nvSpPr>
        <p:spPr>
          <a:xfrm>
            <a:off x="1067378" y="344935"/>
            <a:ext cx="94646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T.5.2. 1st Phase: </a:t>
            </a:r>
            <a:r>
              <a:rPr lang="en-US" sz="2400" b="1" i="0" u="none" strike="noStrike" baseline="0" dirty="0" err="1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Organisation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 of Working-groups using the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Montserrat" panose="020B0604020202020204" charset="0"/>
                <a:cs typeface="Arial" panose="020B0604020202020204" pitchFamily="34" charset="0"/>
              </a:rPr>
              <a:t>living- lab methodology.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Montserrat" panose="00000500000000000000" pitchFamily="2" charset="0"/>
              </a:rPr>
              <a:t>	</a:t>
            </a: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9F9E7D0B-8286-F70C-EC96-6A54BB884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4969188"/>
              </p:ext>
            </p:extLst>
          </p:nvPr>
        </p:nvGraphicFramePr>
        <p:xfrm>
          <a:off x="5476907" y="2196599"/>
          <a:ext cx="6388970" cy="4368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QuadreDeText 5">
            <a:extLst>
              <a:ext uri="{FF2B5EF4-FFF2-40B4-BE49-F238E27FC236}">
                <a16:creationId xmlns:a16="http://schemas.microsoft.com/office/drawing/2014/main" id="{A4BD5FD4-0622-EAF3-90A9-9FE634EDA22E}"/>
              </a:ext>
            </a:extLst>
          </p:cNvPr>
          <p:cNvSpPr txBox="1"/>
          <p:nvPr/>
        </p:nvSpPr>
        <p:spPr>
          <a:xfrm>
            <a:off x="1450802" y="2294910"/>
            <a:ext cx="3668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Living </a:t>
            </a:r>
            <a:r>
              <a:rPr lang="es-ES" sz="2800" b="1" dirty="0" err="1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lab</a:t>
            </a: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concept</a:t>
            </a:r>
          </a:p>
        </p:txBody>
      </p:sp>
      <p:sp>
        <p:nvSpPr>
          <p:cNvPr id="11" name="QuadreDeText 7">
            <a:extLst>
              <a:ext uri="{FF2B5EF4-FFF2-40B4-BE49-F238E27FC236}">
                <a16:creationId xmlns:a16="http://schemas.microsoft.com/office/drawing/2014/main" id="{BF180C43-E290-1037-6B61-BCA4C9E0A86E}"/>
              </a:ext>
            </a:extLst>
          </p:cNvPr>
          <p:cNvSpPr txBox="1"/>
          <p:nvPr/>
        </p:nvSpPr>
        <p:spPr>
          <a:xfrm>
            <a:off x="1637651" y="4380812"/>
            <a:ext cx="4064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  <a:cs typeface="Biome Light" panose="020B0502040204020203" pitchFamily="34" charset="0"/>
              </a:rPr>
              <a:t>STAKEHOLDERS</a:t>
            </a:r>
          </a:p>
        </p:txBody>
      </p:sp>
      <p:sp>
        <p:nvSpPr>
          <p:cNvPr id="12" name="Fletxa: dreta 16">
            <a:extLst>
              <a:ext uri="{FF2B5EF4-FFF2-40B4-BE49-F238E27FC236}">
                <a16:creationId xmlns:a16="http://schemas.microsoft.com/office/drawing/2014/main" id="{02D1A800-FB30-E2DC-681E-E0B999B2A78B}"/>
              </a:ext>
            </a:extLst>
          </p:cNvPr>
          <p:cNvSpPr/>
          <p:nvPr/>
        </p:nvSpPr>
        <p:spPr>
          <a:xfrm>
            <a:off x="1355711" y="4824908"/>
            <a:ext cx="4251491" cy="467833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17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8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21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3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tge 3">
            <a:extLst>
              <a:ext uri="{FF2B5EF4-FFF2-40B4-BE49-F238E27FC236}">
                <a16:creationId xmlns:a16="http://schemas.microsoft.com/office/drawing/2014/main" id="{DA44D12F-85F6-AC9C-637F-DA127EF93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336" y="3809999"/>
            <a:ext cx="3310641" cy="3044624"/>
          </a:xfrm>
          <a:prstGeom prst="rect">
            <a:avLst/>
          </a:prstGeom>
        </p:spPr>
      </p:pic>
      <p:sp>
        <p:nvSpPr>
          <p:cNvPr id="16" name="QuadreDeText 12">
            <a:extLst>
              <a:ext uri="{FF2B5EF4-FFF2-40B4-BE49-F238E27FC236}">
                <a16:creationId xmlns:a16="http://schemas.microsoft.com/office/drawing/2014/main" id="{5DB7C214-E047-57AB-6AAF-56C58346631D}"/>
              </a:ext>
            </a:extLst>
          </p:cNvPr>
          <p:cNvSpPr txBox="1"/>
          <p:nvPr/>
        </p:nvSpPr>
        <p:spPr>
          <a:xfrm>
            <a:off x="2871102" y="1595669"/>
            <a:ext cx="55712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Connection: 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Creation of working groups 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1 Working Group / country  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25 participants/Group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Profile participants: SMEs, PA, BSOs, 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Clusters, Large Companies, etc.</a:t>
            </a:r>
          </a:p>
          <a:p>
            <a:r>
              <a:rPr lang="en-GB" sz="1600" i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At least 20 SMEs </a:t>
            </a:r>
          </a:p>
        </p:txBody>
      </p:sp>
      <p:sp>
        <p:nvSpPr>
          <p:cNvPr id="17" name="QuadreDeText 13">
            <a:extLst>
              <a:ext uri="{FF2B5EF4-FFF2-40B4-BE49-F238E27FC236}">
                <a16:creationId xmlns:a16="http://schemas.microsoft.com/office/drawing/2014/main" id="{21F0BE19-DF34-D8D9-4A34-0BE1A0FFC69E}"/>
              </a:ext>
            </a:extLst>
          </p:cNvPr>
          <p:cNvSpPr txBox="1"/>
          <p:nvPr/>
        </p:nvSpPr>
        <p:spPr>
          <a:xfrm>
            <a:off x="5432273" y="3004984"/>
            <a:ext cx="57899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BE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en-GB" b="1" i="1" dirty="0"/>
              <a:t>Reflection &amp; Analysis  /  Co-creation   ↔   Discussion</a:t>
            </a:r>
            <a:endParaRPr lang="en-GB" dirty="0"/>
          </a:p>
          <a:p>
            <a:r>
              <a:rPr lang="en-GB" dirty="0"/>
              <a:t>At least 3 meetings </a:t>
            </a:r>
            <a:r>
              <a:rPr lang="en-US" dirty="0"/>
              <a:t>online meetings or in presence/roundtables per country:</a:t>
            </a:r>
          </a:p>
          <a:p>
            <a:endParaRPr lang="en-US" dirty="0"/>
          </a:p>
          <a:p>
            <a:pPr marL="1200150" lvl="2" indent="-285750">
              <a:buFont typeface="Montserrat" panose="00000500000000000000" pitchFamily="2" charset="0"/>
              <a:buChar char="→"/>
            </a:pPr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Inputs from WP2</a:t>
            </a:r>
          </a:p>
          <a:p>
            <a:pPr marL="1200150" lvl="2" indent="-285750">
              <a:buFont typeface="Montserrat" panose="00000500000000000000" pitchFamily="2" charset="0"/>
              <a:buChar char="→"/>
            </a:pPr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Challenges</a:t>
            </a:r>
          </a:p>
          <a:p>
            <a:pPr marL="1200150" lvl="2" indent="-285750">
              <a:buFont typeface="Montserrat" panose="00000500000000000000" pitchFamily="2" charset="0"/>
              <a:buChar char="→"/>
            </a:pPr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Good Practices</a:t>
            </a:r>
            <a:endParaRPr lang="en-GB" sz="1600" dirty="0"/>
          </a:p>
        </p:txBody>
      </p:sp>
      <p:sp>
        <p:nvSpPr>
          <p:cNvPr id="18" name="QuadreDeText 15">
            <a:extLst>
              <a:ext uri="{FF2B5EF4-FFF2-40B4-BE49-F238E27FC236}">
                <a16:creationId xmlns:a16="http://schemas.microsoft.com/office/drawing/2014/main" id="{E78A579C-A1A1-846D-5130-2D3522888B0E}"/>
              </a:ext>
            </a:extLst>
          </p:cNvPr>
          <p:cNvSpPr txBox="1"/>
          <p:nvPr/>
        </p:nvSpPr>
        <p:spPr>
          <a:xfrm>
            <a:off x="6216785" y="6903078"/>
            <a:ext cx="510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BE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es-ES" b="1" dirty="0"/>
              <a:t>TRANSNATIONAL ROUND TABLE</a:t>
            </a:r>
            <a:r>
              <a:rPr lang="en-US" dirty="0"/>
              <a:t> </a:t>
            </a:r>
          </a:p>
        </p:txBody>
      </p:sp>
      <p:sp>
        <p:nvSpPr>
          <p:cNvPr id="19" name="Fletxa: corbada a la dreta 18">
            <a:extLst>
              <a:ext uri="{FF2B5EF4-FFF2-40B4-BE49-F238E27FC236}">
                <a16:creationId xmlns:a16="http://schemas.microsoft.com/office/drawing/2014/main" id="{21ADF97C-6522-DA28-DE82-08BAAAEDEDFA}"/>
              </a:ext>
            </a:extLst>
          </p:cNvPr>
          <p:cNvSpPr/>
          <p:nvPr/>
        </p:nvSpPr>
        <p:spPr>
          <a:xfrm rot="19123187">
            <a:off x="2814552" y="2305644"/>
            <a:ext cx="727842" cy="2076654"/>
          </a:xfrm>
          <a:prstGeom prst="curv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0" name="Fletxa: corbada a la dreta 19">
            <a:extLst>
              <a:ext uri="{FF2B5EF4-FFF2-40B4-BE49-F238E27FC236}">
                <a16:creationId xmlns:a16="http://schemas.microsoft.com/office/drawing/2014/main" id="{804D1167-49CE-89E1-D1F4-BCBAAD7C219F}"/>
              </a:ext>
            </a:extLst>
          </p:cNvPr>
          <p:cNvSpPr/>
          <p:nvPr/>
        </p:nvSpPr>
        <p:spPr>
          <a:xfrm rot="19123187">
            <a:off x="4815461" y="3880877"/>
            <a:ext cx="756145" cy="2453882"/>
          </a:xfrm>
          <a:prstGeom prst="curv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" name="QuadreDeText 21">
            <a:extLst>
              <a:ext uri="{FF2B5EF4-FFF2-40B4-BE49-F238E27FC236}">
                <a16:creationId xmlns:a16="http://schemas.microsoft.com/office/drawing/2014/main" id="{F75578DF-3B48-9469-E51B-B96F15456D76}"/>
              </a:ext>
            </a:extLst>
          </p:cNvPr>
          <p:cNvSpPr txBox="1"/>
          <p:nvPr/>
        </p:nvSpPr>
        <p:spPr>
          <a:xfrm>
            <a:off x="1262287" y="1170790"/>
            <a:ext cx="73607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effectLst/>
                <a:latin typeface="Montserrat" panose="00000500000000000000" pitchFamily="2" charset="0"/>
              </a:rPr>
              <a:t>EE4SME Living Lab – what &amp; how</a:t>
            </a:r>
            <a:endParaRPr lang="es-ES" sz="2400" b="1" i="1" dirty="0">
              <a:solidFill>
                <a:schemeClr val="accent1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QuadreDeText 23">
            <a:extLst>
              <a:ext uri="{FF2B5EF4-FFF2-40B4-BE49-F238E27FC236}">
                <a16:creationId xmlns:a16="http://schemas.microsoft.com/office/drawing/2014/main" id="{D1C4EFFF-F01E-7A07-DBAE-8E7097FDA8B7}"/>
              </a:ext>
            </a:extLst>
          </p:cNvPr>
          <p:cNvSpPr txBox="1"/>
          <p:nvPr/>
        </p:nvSpPr>
        <p:spPr>
          <a:xfrm>
            <a:off x="7381115" y="1426645"/>
            <a:ext cx="14468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Germany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France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Italy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Spain</a:t>
            </a:r>
          </a:p>
          <a:p>
            <a:r>
              <a:rPr lang="en-GB" sz="1600" dirty="0">
                <a:solidFill>
                  <a:srgbClr val="0D3F96"/>
                </a:solidFill>
                <a:latin typeface="Montserrat" panose="00000500000000000000" pitchFamily="2" charset="0"/>
              </a:rPr>
              <a:t>Latvia</a:t>
            </a:r>
          </a:p>
        </p:txBody>
      </p:sp>
      <p:sp>
        <p:nvSpPr>
          <p:cNvPr id="23" name="QuadreDeText 26">
            <a:extLst>
              <a:ext uri="{FF2B5EF4-FFF2-40B4-BE49-F238E27FC236}">
                <a16:creationId xmlns:a16="http://schemas.microsoft.com/office/drawing/2014/main" id="{9CA1DABB-E0B3-FBCD-8239-71C1CDCEACF3}"/>
              </a:ext>
            </a:extLst>
          </p:cNvPr>
          <p:cNvSpPr txBox="1"/>
          <p:nvPr/>
        </p:nvSpPr>
        <p:spPr>
          <a:xfrm>
            <a:off x="6184966" y="5122463"/>
            <a:ext cx="5975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BE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r>
              <a:rPr lang="es-ES" b="1" dirty="0" err="1"/>
              <a:t>Evaluation</a:t>
            </a:r>
            <a:r>
              <a:rPr lang="es-ES" b="1" dirty="0"/>
              <a:t> &amp; </a:t>
            </a:r>
            <a:r>
              <a:rPr lang="es-ES" b="1" dirty="0" err="1"/>
              <a:t>Recommendations</a:t>
            </a:r>
            <a:r>
              <a:rPr lang="en-US" dirty="0"/>
              <a:t>:</a:t>
            </a:r>
          </a:p>
          <a:p>
            <a:r>
              <a:rPr lang="en-US" dirty="0"/>
              <a:t>→Analysis of the WP3- Analysis of the Integrated Economic Model produced in Month 10/June 24?? </a:t>
            </a:r>
          </a:p>
          <a:p>
            <a:r>
              <a:rPr lang="en-US" dirty="0"/>
              <a:t>→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Document with the recommendations to be transferred to WP3 in June/July 2024 to be presented during:</a:t>
            </a:r>
            <a:endParaRPr lang="en-GB" dirty="0"/>
          </a:p>
        </p:txBody>
      </p:sp>
      <p:sp>
        <p:nvSpPr>
          <p:cNvPr id="24" name="Clau d'obertura 27">
            <a:extLst>
              <a:ext uri="{FF2B5EF4-FFF2-40B4-BE49-F238E27FC236}">
                <a16:creationId xmlns:a16="http://schemas.microsoft.com/office/drawing/2014/main" id="{5CC8E32E-1410-A236-8441-2D4C11B10427}"/>
              </a:ext>
            </a:extLst>
          </p:cNvPr>
          <p:cNvSpPr/>
          <p:nvPr/>
        </p:nvSpPr>
        <p:spPr>
          <a:xfrm>
            <a:off x="7174935" y="1370418"/>
            <a:ext cx="206180" cy="13796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5" name="Fletxa: avall 25">
            <a:extLst>
              <a:ext uri="{FF2B5EF4-FFF2-40B4-BE49-F238E27FC236}">
                <a16:creationId xmlns:a16="http://schemas.microsoft.com/office/drawing/2014/main" id="{D00C0B7F-6810-FFA1-36B8-DBF905EEB448}"/>
              </a:ext>
            </a:extLst>
          </p:cNvPr>
          <p:cNvSpPr/>
          <p:nvPr/>
        </p:nvSpPr>
        <p:spPr>
          <a:xfrm>
            <a:off x="7880024" y="6544821"/>
            <a:ext cx="447203" cy="42879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8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29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32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4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6" name="TextBox 5">
            <a:extLst>
              <a:ext uri="{FF2B5EF4-FFF2-40B4-BE49-F238E27FC236}">
                <a16:creationId xmlns:a16="http://schemas.microsoft.com/office/drawing/2014/main" id="{F95E9C1E-AEEC-3175-26FE-9F1ACB52833C}"/>
              </a:ext>
            </a:extLst>
          </p:cNvPr>
          <p:cNvSpPr txBox="1"/>
          <p:nvPr/>
        </p:nvSpPr>
        <p:spPr>
          <a:xfrm>
            <a:off x="1067378" y="344935"/>
            <a:ext cx="94646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T.5.2. 1st Phase: </a:t>
            </a:r>
            <a:r>
              <a:rPr lang="en-US" sz="2400" b="1" i="0" u="none" strike="noStrike" baseline="0" dirty="0" err="1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Organisation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 of Working-groups using the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Montserrat" panose="020B0604020202020204" charset="0"/>
                <a:cs typeface="Arial" panose="020B0604020202020204" pitchFamily="34" charset="0"/>
              </a:rPr>
              <a:t>living- lab methodology.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Montserrat" panose="00000500000000000000" pitchFamily="2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7861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QuadreDeText 5">
            <a:extLst>
              <a:ext uri="{FF2B5EF4-FFF2-40B4-BE49-F238E27FC236}">
                <a16:creationId xmlns:a16="http://schemas.microsoft.com/office/drawing/2014/main" id="{EB84F951-25F3-4042-5409-0D3FE5652138}"/>
              </a:ext>
            </a:extLst>
          </p:cNvPr>
          <p:cNvSpPr txBox="1"/>
          <p:nvPr/>
        </p:nvSpPr>
        <p:spPr>
          <a:xfrm>
            <a:off x="1084026" y="1494144"/>
            <a:ext cx="69486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effectLst/>
                <a:latin typeface="Montserrat" panose="00000500000000000000" pitchFamily="2" charset="0"/>
              </a:rPr>
              <a:t>EE4SME Living Lab –  Gantt</a:t>
            </a:r>
            <a:endParaRPr lang="es-ES" sz="2400" b="1" i="1" dirty="0">
              <a:solidFill>
                <a:schemeClr val="accent1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27" name="Objecte 15">
            <a:extLst>
              <a:ext uri="{FF2B5EF4-FFF2-40B4-BE49-F238E27FC236}">
                <a16:creationId xmlns:a16="http://schemas.microsoft.com/office/drawing/2014/main" id="{C16A6AA1-80CE-9CBC-B97E-FF84EE6C05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765667"/>
              </p:ext>
            </p:extLst>
          </p:nvPr>
        </p:nvGraphicFramePr>
        <p:xfrm>
          <a:off x="1058863" y="2590800"/>
          <a:ext cx="10777537" cy="296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144029" imgH="2762182" progId="Excel.Sheet.12">
                  <p:embed/>
                </p:oleObj>
              </mc:Choice>
              <mc:Fallback>
                <p:oleObj name="Worksheet" r:id="rId2" imgW="10144029" imgH="2762182" progId="Excel.Sheet.12">
                  <p:embed/>
                  <p:pic>
                    <p:nvPicPr>
                      <p:cNvPr id="27" name="Objecte 15">
                        <a:extLst>
                          <a:ext uri="{FF2B5EF4-FFF2-40B4-BE49-F238E27FC236}">
                            <a16:creationId xmlns:a16="http://schemas.microsoft.com/office/drawing/2014/main" id="{C16A6AA1-80CE-9CBC-B97E-FF84EE6C05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58863" y="2590800"/>
                        <a:ext cx="10777537" cy="296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1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16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7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TextBox 5">
            <a:extLst>
              <a:ext uri="{FF2B5EF4-FFF2-40B4-BE49-F238E27FC236}">
                <a16:creationId xmlns:a16="http://schemas.microsoft.com/office/drawing/2014/main" id="{F95E9C1E-AEEC-3175-26FE-9F1ACB52833C}"/>
              </a:ext>
            </a:extLst>
          </p:cNvPr>
          <p:cNvSpPr txBox="1"/>
          <p:nvPr/>
        </p:nvSpPr>
        <p:spPr>
          <a:xfrm>
            <a:off x="1067378" y="344935"/>
            <a:ext cx="94646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T.5.2. 1st Phase: </a:t>
            </a:r>
            <a:r>
              <a:rPr lang="en-US" sz="2400" b="1" i="0" u="none" strike="noStrike" baseline="0" dirty="0" err="1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Organisation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Montserrat" panose="020B0604020202020204" charset="0"/>
                <a:cs typeface="Arial" panose="020B0604020202020204" pitchFamily="34" charset="0"/>
              </a:rPr>
              <a:t> of Working-groups using the </a:t>
            </a:r>
            <a:r>
              <a:rPr lang="en-US" sz="24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Montserrat" panose="020B0604020202020204" charset="0"/>
                <a:cs typeface="Arial" panose="020B0604020202020204" pitchFamily="34" charset="0"/>
              </a:rPr>
              <a:t>living- lab methodology. </a:t>
            </a:r>
            <a:r>
              <a:rPr lang="en-US" sz="2400" i="0" u="none" strike="noStrike" baseline="0" dirty="0">
                <a:solidFill>
                  <a:srgbClr val="000000"/>
                </a:solidFill>
                <a:latin typeface="Montserrat" panose="00000500000000000000" pitchFamily="2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2746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286490" y="1371600"/>
            <a:ext cx="9982200" cy="4160113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lang="es-ES" sz="2400" b="1" spc="-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Training </a:t>
            </a:r>
            <a:r>
              <a:rPr lang="es-ES" sz="2400" b="1" spc="-5" dirty="0" err="1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Activities</a:t>
            </a:r>
            <a:r>
              <a:rPr lang="es-ES" sz="2400" b="1" spc="-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: </a:t>
            </a:r>
            <a:r>
              <a:rPr sz="2400" spc="-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Module</a:t>
            </a:r>
            <a:r>
              <a:rPr sz="2400" spc="-4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 </a:t>
            </a:r>
            <a:r>
              <a:rPr sz="2400" b="1" spc="-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contents</a:t>
            </a:r>
            <a:r>
              <a:rPr sz="24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:</a:t>
            </a:r>
            <a:endParaRPr lang="es-ES" sz="2400" spc="-5" dirty="0">
              <a:solidFill>
                <a:srgbClr val="0D3F96"/>
              </a:solidFill>
              <a:latin typeface="Montserrat" panose="020B0604020202020204" charset="0"/>
              <a:cs typeface="Arial MT"/>
            </a:endParaRPr>
          </a:p>
          <a:p>
            <a:pPr marL="12700" algn="just">
              <a:lnSpc>
                <a:spcPct val="100000"/>
              </a:lnSpc>
              <a:spcBef>
                <a:spcPts val="1060"/>
              </a:spcBef>
            </a:pPr>
            <a:endParaRPr lang="es-ES" sz="2000" spc="-5" dirty="0">
              <a:latin typeface="Montserrat" panose="020B0604020202020204" charset="0"/>
              <a:cs typeface="Arial MT"/>
            </a:endParaRPr>
          </a:p>
          <a:p>
            <a:pPr marL="144145" indent="-132080" algn="just">
              <a:spcBef>
                <a:spcPts val="200"/>
              </a:spcBef>
              <a:spcAft>
                <a:spcPts val="1200"/>
              </a:spcAft>
              <a:buChar char="-"/>
              <a:tabLst>
                <a:tab pos="144780" algn="l"/>
              </a:tabLst>
            </a:pP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Module</a:t>
            </a:r>
            <a:r>
              <a:rPr sz="2000" b="1" spc="-10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1: </a:t>
            </a:r>
            <a:r>
              <a:rPr sz="2000" spc="-5" dirty="0">
                <a:latin typeface="Montserrat" panose="020B0604020202020204" charset="0"/>
                <a:cs typeface="Arial MT"/>
              </a:rPr>
              <a:t>Basics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of Energy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Efficiency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in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the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HORECA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value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chain.</a:t>
            </a:r>
            <a:endParaRPr sz="2000" dirty="0">
              <a:latin typeface="Montserrat" panose="020B0604020202020204" charset="0"/>
              <a:cs typeface="Arial MT"/>
            </a:endParaRPr>
          </a:p>
          <a:p>
            <a:pPr marL="144145" indent="-132080" algn="just">
              <a:spcBef>
                <a:spcPts val="200"/>
              </a:spcBef>
              <a:spcAft>
                <a:spcPts val="1200"/>
              </a:spcAft>
              <a:buChar char="-"/>
              <a:tabLst>
                <a:tab pos="144780" algn="l"/>
              </a:tabLst>
            </a:pP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Module</a:t>
            </a:r>
            <a:r>
              <a:rPr sz="2000" b="1" spc="-10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2</a:t>
            </a:r>
            <a:r>
              <a:rPr sz="2000" b="1" spc="-5" dirty="0">
                <a:latin typeface="Montserrat" panose="020B0604020202020204" charset="0"/>
                <a:cs typeface="Arial MT"/>
              </a:rPr>
              <a:t>:</a:t>
            </a:r>
            <a:r>
              <a:rPr sz="200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Good and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best</a:t>
            </a:r>
            <a:r>
              <a:rPr sz="200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practices identified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by WP2 and by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Working groups in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the project</a:t>
            </a:r>
            <a:r>
              <a:rPr sz="200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countries.</a:t>
            </a:r>
            <a:r>
              <a:rPr lang="es-ES" sz="2000" spc="-5" dirty="0">
                <a:latin typeface="Montserrat" panose="020B0604020202020204" charset="0"/>
                <a:cs typeface="Arial MT"/>
              </a:rPr>
              <a:t> </a:t>
            </a:r>
          </a:p>
          <a:p>
            <a:pPr marL="144145" indent="-132080" algn="just">
              <a:spcBef>
                <a:spcPts val="200"/>
              </a:spcBef>
              <a:spcAft>
                <a:spcPts val="1200"/>
              </a:spcAft>
              <a:buChar char="-"/>
              <a:tabLst>
                <a:tab pos="144780" algn="l"/>
              </a:tabLst>
            </a:pP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Module</a:t>
            </a:r>
            <a:r>
              <a:rPr sz="2000" b="1" spc="-10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3</a:t>
            </a:r>
            <a:r>
              <a:rPr sz="2000" b="1" spc="-5" dirty="0">
                <a:latin typeface="Montserrat" panose="020B0604020202020204" charset="0"/>
                <a:cs typeface="Arial MT"/>
              </a:rPr>
              <a:t>:</a:t>
            </a:r>
            <a:r>
              <a:rPr sz="2000" spc="-5" dirty="0">
                <a:latin typeface="Montserrat" panose="020B0604020202020204" charset="0"/>
                <a:cs typeface="Arial MT"/>
              </a:rPr>
              <a:t> Business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Models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identified and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designed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in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WP3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of</a:t>
            </a:r>
            <a:r>
              <a:rPr sz="200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the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project.</a:t>
            </a:r>
            <a:endParaRPr lang="es-ES" sz="2000" spc="-5" dirty="0">
              <a:latin typeface="Montserrat" panose="020B0604020202020204" charset="0"/>
              <a:cs typeface="Arial MT"/>
            </a:endParaRPr>
          </a:p>
          <a:p>
            <a:pPr marL="12700" marR="5080" algn="just">
              <a:spcBef>
                <a:spcPts val="200"/>
              </a:spcBef>
              <a:spcAft>
                <a:spcPts val="1200"/>
              </a:spcAft>
              <a:buChar char="-"/>
              <a:tabLst>
                <a:tab pos="144780" algn="l"/>
              </a:tabLst>
            </a:pP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Module 4:</a:t>
            </a:r>
            <a:r>
              <a:rPr sz="20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Monitoring tools available in IMPAWATT platform to gain better efficient energy management </a:t>
            </a:r>
            <a:r>
              <a:rPr sz="2000" spc="-459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practices.</a:t>
            </a:r>
            <a:endParaRPr sz="2000" dirty="0">
              <a:latin typeface="Montserrat" panose="020B0604020202020204" charset="0"/>
              <a:cs typeface="Arial MT"/>
            </a:endParaRPr>
          </a:p>
          <a:p>
            <a:pPr marL="12700" marR="52069" algn="just">
              <a:spcBef>
                <a:spcPts val="200"/>
              </a:spcBef>
              <a:spcAft>
                <a:spcPts val="1200"/>
              </a:spcAft>
              <a:buChar char="-"/>
              <a:tabLst>
                <a:tab pos="144780" algn="l"/>
              </a:tabLst>
            </a:pPr>
            <a:r>
              <a:rPr sz="20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Module 5</a:t>
            </a:r>
            <a:r>
              <a:rPr sz="2000" b="1" spc="-5" dirty="0">
                <a:latin typeface="Montserrat" panose="020B0604020202020204" charset="0"/>
                <a:cs typeface="Arial MT"/>
              </a:rPr>
              <a:t>:</a:t>
            </a:r>
            <a:r>
              <a:rPr sz="2000" spc="-5" dirty="0">
                <a:latin typeface="Montserrat" panose="020B0604020202020204" charset="0"/>
                <a:cs typeface="Arial MT"/>
              </a:rPr>
              <a:t> Support and Funding to gain energy efficiency in the HORECA value chain companies in the </a:t>
            </a:r>
            <a:r>
              <a:rPr sz="2000" spc="-459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region.</a:t>
            </a:r>
            <a:endParaRPr sz="2000" dirty="0">
              <a:latin typeface="Montserrat" panose="020B0604020202020204" charset="0"/>
              <a:cs typeface="Arial M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86490" y="573488"/>
            <a:ext cx="877125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T.5.3.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2nd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Phase: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Organisation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of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Training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s-ES" sz="2400" b="1" spc="-5" dirty="0">
                <a:solidFill>
                  <a:srgbClr val="000000"/>
                </a:solidFill>
                <a:latin typeface="Montserrat" panose="020B0604020202020204" charset="0"/>
              </a:rPr>
              <a:t>A</a:t>
            </a:r>
            <a:r>
              <a:rPr sz="2400" b="1" spc="-5" dirty="0" err="1">
                <a:solidFill>
                  <a:srgbClr val="000000"/>
                </a:solidFill>
                <a:latin typeface="Montserrat" panose="020B0604020202020204" charset="0"/>
              </a:rPr>
              <a:t>ctivities</a:t>
            </a:r>
            <a:endParaRPr sz="2400" b="1" dirty="0">
              <a:latin typeface="Montserrat" panose="020B0604020202020204" charset="0"/>
            </a:endParaRPr>
          </a:p>
        </p:txBody>
      </p:sp>
      <p:grpSp>
        <p:nvGrpSpPr>
          <p:cNvPr id="10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1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4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286490" y="1052971"/>
            <a:ext cx="10905510" cy="4414542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lang="es-ES" sz="2400" b="1" spc="-5" dirty="0" err="1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Organization</a:t>
            </a:r>
            <a:r>
              <a:rPr lang="es-ES" sz="2000" b="1" spc="-5" dirty="0">
                <a:latin typeface="Montserrat" panose="020B0604020202020204" charset="0"/>
                <a:cs typeface="Arial MT"/>
              </a:rPr>
              <a:t>:</a:t>
            </a:r>
          </a:p>
          <a:p>
            <a:pPr marL="298450" indent="-285750">
              <a:lnSpc>
                <a:spcPct val="100000"/>
              </a:lnSpc>
              <a:spcBef>
                <a:spcPts val="106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spc="-5" dirty="0" err="1">
                <a:latin typeface="Montserrat" panose="020B0604020202020204" charset="0"/>
                <a:cs typeface="Arial MT"/>
              </a:rPr>
              <a:t>The</a:t>
            </a:r>
            <a:r>
              <a:rPr lang="es-ES" sz="2000" spc="-5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training</a:t>
            </a:r>
            <a:r>
              <a:rPr sz="2000" spc="-15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modules</a:t>
            </a:r>
            <a:r>
              <a:rPr sz="2000" spc="-15" dirty="0">
                <a:latin typeface="Montserrat" panose="020B0604020202020204" charset="0"/>
                <a:cs typeface="Arial MT"/>
              </a:rPr>
              <a:t> </a:t>
            </a:r>
            <a:r>
              <a:rPr lang="es-ES" sz="2000" spc="-15" dirty="0" err="1">
                <a:latin typeface="Montserrat" panose="020B0604020202020204" charset="0"/>
                <a:cs typeface="Arial MT"/>
              </a:rPr>
              <a:t>will</a:t>
            </a:r>
            <a:r>
              <a:rPr lang="es-ES" sz="2000" spc="-15" dirty="0">
                <a:latin typeface="Montserrat" panose="020B0604020202020204" charset="0"/>
                <a:cs typeface="Arial MT"/>
              </a:rPr>
              <a:t> be </a:t>
            </a:r>
            <a:r>
              <a:rPr lang="es-ES" sz="2000" spc="-15" dirty="0" err="1">
                <a:latin typeface="Montserrat" panose="020B0604020202020204" charset="0"/>
                <a:cs typeface="Arial MT"/>
              </a:rPr>
              <a:t>organised</a:t>
            </a:r>
            <a:r>
              <a:rPr lang="es-ES" sz="2000" spc="-15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based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on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b="1" spc="-5" dirty="0">
                <a:latin typeface="Montserrat" panose="020B0604020202020204" charset="0"/>
                <a:cs typeface="Arial"/>
              </a:rPr>
              <a:t>WP2</a:t>
            </a:r>
            <a:r>
              <a:rPr sz="2000" b="1" spc="-10" dirty="0">
                <a:latin typeface="Montserrat" panose="020B0604020202020204" charset="0"/>
                <a:cs typeface="Arial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and</a:t>
            </a:r>
            <a:r>
              <a:rPr sz="2000" spc="-10" dirty="0">
                <a:latin typeface="Montserrat" panose="020B0604020202020204" charset="0"/>
                <a:cs typeface="Arial MT"/>
              </a:rPr>
              <a:t> </a:t>
            </a:r>
            <a:r>
              <a:rPr sz="2000" b="1" spc="-5" dirty="0">
                <a:latin typeface="Montserrat" panose="020B0604020202020204" charset="0"/>
                <a:cs typeface="Arial"/>
              </a:rPr>
              <a:t>WP3</a:t>
            </a:r>
            <a:r>
              <a:rPr lang="es-ES" sz="2000" dirty="0">
                <a:latin typeface="Montserrat" panose="020B0604020202020204" charset="0"/>
                <a:cs typeface="Arial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outputs.</a:t>
            </a:r>
            <a:endParaRPr sz="2000" dirty="0">
              <a:latin typeface="Montserrat" panose="020B0604020202020204" charset="0"/>
              <a:cs typeface="Arial MT"/>
            </a:endParaRPr>
          </a:p>
          <a:p>
            <a:pPr marL="298450" indent="-285750">
              <a:lnSpc>
                <a:spcPct val="100000"/>
              </a:lnSpc>
              <a:spcBef>
                <a:spcPts val="96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sz="2000" b="1" spc="-5" dirty="0">
                <a:latin typeface="Montserrat" panose="020B0604020202020204" charset="0"/>
                <a:cs typeface="Arial MT"/>
              </a:rPr>
              <a:t>Format</a:t>
            </a:r>
            <a:r>
              <a:rPr sz="2000" spc="-5" dirty="0">
                <a:latin typeface="Montserrat" panose="020B0604020202020204" charset="0"/>
                <a:cs typeface="Arial MT"/>
              </a:rPr>
              <a:t>:</a:t>
            </a:r>
            <a:r>
              <a:rPr sz="2000" spc="-15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online</a:t>
            </a:r>
            <a:r>
              <a:rPr sz="2000" spc="-20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webinars</a:t>
            </a:r>
            <a:r>
              <a:rPr sz="2000" spc="-15" dirty="0">
                <a:latin typeface="Montserrat" panose="020B0604020202020204" charset="0"/>
                <a:cs typeface="Arial MT"/>
              </a:rPr>
              <a:t> </a:t>
            </a:r>
            <a:r>
              <a:rPr sz="2000" dirty="0">
                <a:latin typeface="Montserrat" panose="020B0604020202020204" charset="0"/>
                <a:cs typeface="Arial MT"/>
              </a:rPr>
              <a:t>/</a:t>
            </a:r>
            <a:r>
              <a:rPr sz="2000" spc="-15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on-site</a:t>
            </a:r>
            <a:r>
              <a:rPr sz="2000" spc="-15" dirty="0">
                <a:latin typeface="Montserrat" panose="020B0604020202020204" charset="0"/>
                <a:cs typeface="Arial MT"/>
              </a:rPr>
              <a:t> </a:t>
            </a:r>
            <a:r>
              <a:rPr sz="2000" spc="-5" dirty="0">
                <a:latin typeface="Montserrat" panose="020B0604020202020204" charset="0"/>
                <a:cs typeface="Arial MT"/>
              </a:rPr>
              <a:t>workshops</a:t>
            </a:r>
            <a:r>
              <a:rPr lang="es-ES" sz="2000" spc="-5" dirty="0">
                <a:latin typeface="Montserrat" panose="020B0604020202020204" charset="0"/>
                <a:cs typeface="Arial MT"/>
              </a:rPr>
              <a:t>.- (</a:t>
            </a:r>
            <a:r>
              <a:rPr lang="es-ES" sz="2000" spc="-5" dirty="0" err="1">
                <a:latin typeface="Montserrat" panose="020B0604020202020204" charset="0"/>
                <a:cs typeface="Arial MT"/>
              </a:rPr>
              <a:t>Duration</a:t>
            </a:r>
            <a:r>
              <a:rPr lang="es-ES" sz="2000" spc="-5" dirty="0">
                <a:latin typeface="Montserrat" panose="020B0604020202020204" charset="0"/>
                <a:cs typeface="Arial MT"/>
              </a:rPr>
              <a:t>: 10-15 h in total per country).</a:t>
            </a:r>
          </a:p>
          <a:p>
            <a:pPr marL="298450" indent="-285750">
              <a:lnSpc>
                <a:spcPct val="100000"/>
              </a:lnSpc>
              <a:spcBef>
                <a:spcPts val="96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ontserrat" panose="020B0604020202020204" charset="0"/>
                <a:cs typeface="Arial MT"/>
              </a:rPr>
              <a:t>Each </a:t>
            </a:r>
            <a:r>
              <a:rPr lang="en-US" sz="2000" b="1" dirty="0">
                <a:latin typeface="Montserrat" panose="020B0604020202020204" charset="0"/>
                <a:cs typeface="Arial MT"/>
              </a:rPr>
              <a:t>partner</a:t>
            </a:r>
            <a:r>
              <a:rPr lang="en-US" sz="2000" dirty="0">
                <a:latin typeface="Montserrat" panose="020B0604020202020204" charset="0"/>
                <a:cs typeface="Arial MT"/>
              </a:rPr>
              <a:t> will be responsible for the delivery of the seminars in their respective countries.</a:t>
            </a:r>
          </a:p>
          <a:p>
            <a:pPr marL="298450" indent="-285750">
              <a:lnSpc>
                <a:spcPct val="100000"/>
              </a:lnSpc>
              <a:spcBef>
                <a:spcPts val="96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Montserrat" panose="020B0604020202020204" charset="0"/>
                <a:cs typeface="Arial MT"/>
              </a:rPr>
              <a:t>2 or more training cycles are advised to meet the expected targets.</a:t>
            </a:r>
          </a:p>
          <a:p>
            <a:pPr marL="298450" marR="1012190" indent="-285750">
              <a:lnSpc>
                <a:spcPct val="147100"/>
              </a:lnSpc>
              <a:spcBef>
                <a:spcPts val="1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spc="-5" dirty="0">
                <a:latin typeface="Montserrat" panose="020B0604020202020204" charset="0"/>
                <a:cs typeface="Arial MT"/>
              </a:rPr>
              <a:t>Language of presentations: </a:t>
            </a:r>
            <a:r>
              <a:rPr lang="en-US" sz="2000" b="1" spc="-5" dirty="0">
                <a:latin typeface="Montserrat" panose="020B0604020202020204" charset="0"/>
                <a:cs typeface="Arial MT"/>
              </a:rPr>
              <a:t>English</a:t>
            </a:r>
            <a:r>
              <a:rPr lang="en-US" sz="2000" spc="-5" dirty="0">
                <a:latin typeface="Montserrat" panose="020B0604020202020204" charset="0"/>
                <a:cs typeface="Arial MT"/>
              </a:rPr>
              <a:t> (to be translated by partners into their respective languages if necessary).</a:t>
            </a:r>
          </a:p>
          <a:p>
            <a:pPr marL="298450" marR="1012190" indent="-285750">
              <a:lnSpc>
                <a:spcPct val="147100"/>
              </a:lnSpc>
              <a:spcBef>
                <a:spcPts val="1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spc="-5" dirty="0">
                <a:latin typeface="Montserrat" panose="020B0604020202020204" charset="0"/>
                <a:cs typeface="Arial MT"/>
              </a:rPr>
              <a:t>Participating </a:t>
            </a:r>
            <a:r>
              <a:rPr lang="en-US" sz="2000" b="1" spc="-5" dirty="0">
                <a:latin typeface="Montserrat" panose="020B0604020202020204" charset="0"/>
                <a:cs typeface="Arial MT"/>
              </a:rPr>
              <a:t>SMEs </a:t>
            </a:r>
            <a:r>
              <a:rPr lang="en-US" sz="2000" spc="-5" dirty="0">
                <a:latin typeface="Montserrat" panose="020B0604020202020204" charset="0"/>
                <a:cs typeface="Arial MT"/>
              </a:rPr>
              <a:t>may select the modules they are most interested in attending.</a:t>
            </a:r>
            <a:endParaRPr sz="2000" dirty="0">
              <a:latin typeface="Montserrat" panose="020B0604020202020204" charset="0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7612" y="6446875"/>
            <a:ext cx="11310554" cy="784189"/>
          </a:xfrm>
          <a:prstGeom prst="rect">
            <a:avLst/>
          </a:prstGeom>
          <a:ln>
            <a:noFill/>
          </a:ln>
        </p:spPr>
        <p:txBody>
          <a:bodyPr vert="horz" wrap="square" lIns="0" tIns="6985" rIns="0" bIns="0" rtlCol="0">
            <a:spAutoFit/>
          </a:bodyPr>
          <a:lstStyle/>
          <a:p>
            <a:pPr marL="675640" algn="ctr">
              <a:lnSpc>
                <a:spcPct val="100000"/>
              </a:lnSpc>
              <a:spcBef>
                <a:spcPts val="55"/>
              </a:spcBef>
            </a:pPr>
            <a:r>
              <a:rPr lang="en-US" sz="2400" b="1" spc="-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All</a:t>
            </a:r>
            <a:r>
              <a:rPr lang="en-US" sz="2400" b="1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 </a:t>
            </a:r>
            <a:r>
              <a:rPr lang="en-US" sz="2400" b="1" spc="-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training materials will be available on the national </a:t>
            </a:r>
            <a:r>
              <a:rPr lang="en-US" sz="2400" b="1" spc="-5" dirty="0" err="1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Impawatt</a:t>
            </a:r>
            <a:endParaRPr lang="en-US" sz="2400" dirty="0">
              <a:solidFill>
                <a:srgbClr val="0D3F96"/>
              </a:solidFill>
              <a:highlight>
                <a:srgbClr val="00FFFF"/>
              </a:highlight>
              <a:latin typeface="Montserrat" panose="020B0604020202020204" charset="0"/>
              <a:cs typeface="Arial"/>
            </a:endParaRPr>
          </a:p>
          <a:p>
            <a:pPr marL="676275" algn="ctr">
              <a:lnSpc>
                <a:spcPct val="100000"/>
              </a:lnSpc>
              <a:spcBef>
                <a:spcPts val="254"/>
              </a:spcBef>
            </a:pPr>
            <a:r>
              <a:rPr lang="en-US" sz="2400" b="1" spc="-5" dirty="0">
                <a:solidFill>
                  <a:srgbClr val="0D3F96"/>
                </a:solidFill>
                <a:latin typeface="Montserrat" panose="020B0604020202020204" charset="0"/>
                <a:cs typeface="Arial"/>
              </a:rPr>
              <a:t>platforms</a:t>
            </a:r>
            <a:endParaRPr sz="2400" dirty="0">
              <a:solidFill>
                <a:srgbClr val="0D3F96"/>
              </a:solidFill>
              <a:latin typeface="Montserrat" panose="020B0604020202020204" charset="0"/>
              <a:cs typeface="Arial"/>
            </a:endParaRPr>
          </a:p>
        </p:txBody>
      </p:sp>
      <p:grpSp>
        <p:nvGrpSpPr>
          <p:cNvPr id="18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9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22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6" name="object 9"/>
          <p:cNvSpPr txBox="1">
            <a:spLocks/>
          </p:cNvSpPr>
          <p:nvPr/>
        </p:nvSpPr>
        <p:spPr>
          <a:xfrm>
            <a:off x="1286490" y="573488"/>
            <a:ext cx="877125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Arial MT"/>
                <a:ea typeface="+mj-ea"/>
                <a:cs typeface="Arial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400" b="1" kern="0">
                <a:solidFill>
                  <a:srgbClr val="000000"/>
                </a:solidFill>
                <a:latin typeface="Montserrat" panose="020B0604020202020204" charset="0"/>
              </a:rPr>
              <a:t>T.5.3.</a:t>
            </a:r>
            <a:r>
              <a:rPr lang="en-US" sz="2400" b="1" kern="0" spc="1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>
                <a:solidFill>
                  <a:srgbClr val="000000"/>
                </a:solidFill>
                <a:latin typeface="Montserrat" panose="020B0604020202020204" charset="0"/>
              </a:rPr>
              <a:t>2nd</a:t>
            </a:r>
            <a:r>
              <a:rPr lang="en-US" sz="2400" b="1" kern="0" spc="15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>
                <a:solidFill>
                  <a:srgbClr val="000000"/>
                </a:solidFill>
                <a:latin typeface="Montserrat" panose="020B0604020202020204" charset="0"/>
              </a:rPr>
              <a:t>Phase:</a:t>
            </a:r>
            <a:r>
              <a:rPr lang="en-US" sz="2400" b="1" kern="0" spc="15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>
                <a:solidFill>
                  <a:srgbClr val="000000"/>
                </a:solidFill>
                <a:latin typeface="Montserrat" panose="020B0604020202020204" charset="0"/>
              </a:rPr>
              <a:t>Organisation</a:t>
            </a:r>
            <a:r>
              <a:rPr lang="en-US" sz="2400" b="1" kern="0" spc="15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>
                <a:solidFill>
                  <a:srgbClr val="000000"/>
                </a:solidFill>
                <a:latin typeface="Montserrat" panose="020B0604020202020204" charset="0"/>
              </a:rPr>
              <a:t>of</a:t>
            </a:r>
            <a:r>
              <a:rPr lang="en-US" sz="2400" b="1" kern="0" spc="15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>
                <a:solidFill>
                  <a:srgbClr val="000000"/>
                </a:solidFill>
                <a:latin typeface="Montserrat" panose="020B0604020202020204" charset="0"/>
              </a:rPr>
              <a:t>Training</a:t>
            </a:r>
            <a:r>
              <a:rPr lang="en-US" sz="2400" b="1" kern="0" spc="15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>
                <a:solidFill>
                  <a:srgbClr val="000000"/>
                </a:solidFill>
                <a:latin typeface="Montserrat" panose="020B0604020202020204" charset="0"/>
              </a:rPr>
              <a:t>activities</a:t>
            </a:r>
            <a:endParaRPr lang="en-US" sz="2400" b="1" kern="0" dirty="0"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54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8376" y="3191076"/>
            <a:ext cx="77857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75789" algn="l"/>
                <a:tab pos="3028315" algn="l"/>
                <a:tab pos="3909060" algn="l"/>
                <a:tab pos="5264150" algn="l"/>
              </a:tabLst>
            </a:pPr>
            <a:r>
              <a:rPr dirty="0"/>
              <a:t>Thank	you	for	your	attention!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8084" y="188367"/>
            <a:ext cx="4391025" cy="6729730"/>
            <a:chOff x="7798084" y="188367"/>
            <a:chExt cx="4391025" cy="6729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11232" y="188367"/>
              <a:ext cx="1266824" cy="91439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98084" y="5908355"/>
              <a:ext cx="4391024" cy="100964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2444" y="7086107"/>
            <a:ext cx="1130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5" dirty="0">
                <a:solidFill>
                  <a:srgbClr val="898989"/>
                </a:solidFill>
                <a:latin typeface="Microsoft Sans Serif"/>
                <a:cs typeface="Microsoft Sans Serif"/>
              </a:rPr>
              <a:t>2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56007" y="2891575"/>
            <a:ext cx="5883910" cy="144272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065" marR="5080" algn="ctr">
              <a:lnSpc>
                <a:spcPct val="104200"/>
              </a:lnSpc>
              <a:spcBef>
                <a:spcPts val="10"/>
              </a:spcBef>
            </a:pP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“Co-funded by the European Union. Views and opinions </a:t>
            </a:r>
            <a:r>
              <a:rPr sz="1800" spc="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expressed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are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however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those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of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the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author(s)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only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and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do </a:t>
            </a:r>
            <a:r>
              <a:rPr sz="1800" spc="-484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not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necessarily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reflect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those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of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the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European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Union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or</a:t>
            </a:r>
            <a:endParaRPr sz="1800" dirty="0">
              <a:latin typeface="Arial MT"/>
              <a:cs typeface="Arial MT"/>
            </a:endParaRPr>
          </a:p>
          <a:p>
            <a:pPr marL="279400" marR="271780" algn="ctr">
              <a:lnSpc>
                <a:spcPct val="104200"/>
              </a:lnSpc>
            </a:pP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CINEA.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Neither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the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European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Union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nor</a:t>
            </a:r>
            <a:r>
              <a:rPr sz="1800" spc="-1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the</a:t>
            </a:r>
            <a:r>
              <a:rPr sz="1800" spc="-1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granting </a:t>
            </a:r>
            <a:r>
              <a:rPr sz="1800" spc="-490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authority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can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be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held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responsible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for</a:t>
            </a:r>
            <a:r>
              <a:rPr sz="1800" spc="-5" dirty="0">
                <a:solidFill>
                  <a:srgbClr val="2E5497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2E5497"/>
                </a:solidFill>
                <a:latin typeface="Arial MT"/>
                <a:cs typeface="Arial MT"/>
              </a:rPr>
              <a:t>them”.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4963" y="488019"/>
            <a:ext cx="9353037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000000"/>
                </a:solidFill>
                <a:latin typeface="Montserrat" panose="020B0604020202020204" charset="0"/>
              </a:rPr>
              <a:t>Work</a:t>
            </a:r>
            <a:r>
              <a:rPr sz="30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spc="-5" dirty="0">
                <a:solidFill>
                  <a:srgbClr val="000000"/>
                </a:solidFill>
                <a:latin typeface="Montserrat" panose="020B0604020202020204" charset="0"/>
              </a:rPr>
              <a:t>Package</a:t>
            </a:r>
            <a:r>
              <a:rPr sz="30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spc="-5" dirty="0">
                <a:solidFill>
                  <a:srgbClr val="000000"/>
                </a:solidFill>
                <a:latin typeface="Montserrat" panose="020B0604020202020204" charset="0"/>
              </a:rPr>
              <a:t>5</a:t>
            </a:r>
            <a:r>
              <a:rPr sz="30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spc="-5" dirty="0">
                <a:solidFill>
                  <a:srgbClr val="000000"/>
                </a:solidFill>
                <a:latin typeface="Montserrat" panose="020B0604020202020204" charset="0"/>
              </a:rPr>
              <a:t>–</a:t>
            </a:r>
            <a:r>
              <a:rPr sz="30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spc="-5" dirty="0">
                <a:solidFill>
                  <a:srgbClr val="000000"/>
                </a:solidFill>
                <a:latin typeface="Montserrat" panose="020B0604020202020204" charset="0"/>
              </a:rPr>
              <a:t>Awareness</a:t>
            </a:r>
            <a:r>
              <a:rPr sz="30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spc="-5" dirty="0">
                <a:solidFill>
                  <a:srgbClr val="000000"/>
                </a:solidFill>
                <a:latin typeface="Montserrat" panose="020B0604020202020204" charset="0"/>
              </a:rPr>
              <a:t>Raising</a:t>
            </a:r>
            <a:r>
              <a:rPr sz="30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dirty="0">
                <a:solidFill>
                  <a:srgbClr val="000000"/>
                </a:solidFill>
                <a:latin typeface="Montserrat" panose="020B0604020202020204" charset="0"/>
              </a:rPr>
              <a:t>/</a:t>
            </a:r>
            <a:r>
              <a:rPr sz="30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spc="-5" dirty="0">
                <a:solidFill>
                  <a:srgbClr val="000000"/>
                </a:solidFill>
                <a:latin typeface="Montserrat" panose="020B0604020202020204" charset="0"/>
              </a:rPr>
              <a:t>Capacity</a:t>
            </a:r>
            <a:r>
              <a:rPr sz="30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3000" b="1" spc="-5" dirty="0">
                <a:solidFill>
                  <a:srgbClr val="000000"/>
                </a:solidFill>
                <a:latin typeface="Montserrat" panose="020B0604020202020204" charset="0"/>
              </a:rPr>
              <a:t>Building</a:t>
            </a:r>
            <a:endParaRPr sz="3000" b="1" dirty="0">
              <a:latin typeface="Montserrat" panose="020B060402020202020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9728" y="1830574"/>
            <a:ext cx="5292437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Duration</a:t>
            </a:r>
            <a:r>
              <a:rPr sz="2200" b="1" spc="-5" dirty="0">
                <a:latin typeface="Montserrat" panose="020B0604020202020204" charset="0"/>
                <a:cs typeface="Arial MT"/>
              </a:rPr>
              <a:t>:</a:t>
            </a:r>
            <a:r>
              <a:rPr sz="2200" b="1" spc="-25" dirty="0">
                <a:latin typeface="Montserrat" panose="020B0604020202020204" charset="0"/>
                <a:cs typeface="Arial MT"/>
              </a:rPr>
              <a:t> </a:t>
            </a:r>
            <a:r>
              <a:rPr sz="2200" spc="-5" dirty="0">
                <a:latin typeface="Montserrat" panose="020B0604020202020204" charset="0"/>
                <a:cs typeface="Arial MT"/>
              </a:rPr>
              <a:t>M02</a:t>
            </a:r>
            <a:r>
              <a:rPr sz="2200" spc="-30" dirty="0">
                <a:latin typeface="Montserrat" panose="020B0604020202020204" charset="0"/>
                <a:cs typeface="Arial MT"/>
              </a:rPr>
              <a:t> </a:t>
            </a:r>
            <a:r>
              <a:rPr sz="2200" spc="-5" dirty="0">
                <a:latin typeface="Montserrat" panose="020B0604020202020204" charset="0"/>
                <a:cs typeface="Arial MT"/>
              </a:rPr>
              <a:t>to</a:t>
            </a:r>
            <a:r>
              <a:rPr sz="2200" spc="-25" dirty="0">
                <a:latin typeface="Montserrat" panose="020B0604020202020204" charset="0"/>
                <a:cs typeface="Arial MT"/>
              </a:rPr>
              <a:t> </a:t>
            </a:r>
            <a:r>
              <a:rPr sz="2200" spc="-5" dirty="0">
                <a:latin typeface="Montserrat" panose="020B0604020202020204" charset="0"/>
                <a:cs typeface="Arial MT"/>
              </a:rPr>
              <a:t>M3</a:t>
            </a:r>
            <a:r>
              <a:rPr lang="es-ES" sz="2200" spc="-5" dirty="0">
                <a:latin typeface="Montserrat" panose="020B0604020202020204" charset="0"/>
                <a:cs typeface="Arial MT"/>
              </a:rPr>
              <a:t>4</a:t>
            </a:r>
            <a:endParaRPr sz="2200" dirty="0">
              <a:latin typeface="Montserrat" panose="020B0604020202020204" charset="0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5454" y="2326639"/>
            <a:ext cx="4890546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2200" b="1" dirty="0" err="1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Workpackage</a:t>
            </a:r>
            <a:r>
              <a:rPr lang="es-ES" sz="2200" b="1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leader:</a:t>
            </a:r>
            <a:r>
              <a:rPr lang="es-ES" sz="2200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sz="2200" dirty="0">
                <a:latin typeface="Montserrat" panose="020B0604020202020204" charset="0"/>
                <a:cs typeface="Arial MT"/>
              </a:rPr>
              <a:t>CCI Spain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629400" y="2204102"/>
            <a:ext cx="5171489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200" b="1" spc="-5" dirty="0" err="1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Workpackage</a:t>
            </a:r>
            <a:r>
              <a:rPr lang="es-ES" sz="22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lang="es-ES" sz="2200" b="1" spc="-5" dirty="0" err="1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co</a:t>
            </a:r>
            <a:r>
              <a:rPr lang="es-ES" sz="22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-leader</a:t>
            </a:r>
            <a:r>
              <a:rPr sz="2200" b="1" spc="-5" dirty="0">
                <a:latin typeface="Montserrat" panose="020B0604020202020204" charset="0"/>
                <a:cs typeface="Arial MT"/>
              </a:rPr>
              <a:t>:</a:t>
            </a:r>
            <a:r>
              <a:rPr lang="es-ES" sz="2200" b="1" spc="-5" dirty="0">
                <a:latin typeface="Montserrat" panose="020B0604020202020204" charset="0"/>
                <a:cs typeface="Arial MT"/>
              </a:rPr>
              <a:t> </a:t>
            </a:r>
            <a:r>
              <a:rPr sz="2200" spc="-5" dirty="0">
                <a:latin typeface="Montserrat" panose="020B0604020202020204" charset="0"/>
                <a:cs typeface="Arial MT"/>
              </a:rPr>
              <a:t>CCI</a:t>
            </a:r>
            <a:r>
              <a:rPr sz="2200" spc="-40" dirty="0">
                <a:latin typeface="Montserrat" panose="020B0604020202020204" charset="0"/>
                <a:cs typeface="Arial MT"/>
              </a:rPr>
              <a:t> </a:t>
            </a:r>
            <a:r>
              <a:rPr sz="2200" spc="-5" dirty="0">
                <a:latin typeface="Montserrat" panose="020B0604020202020204" charset="0"/>
                <a:cs typeface="Arial MT"/>
              </a:rPr>
              <a:t>Terrassa</a:t>
            </a:r>
            <a:endParaRPr sz="2200" dirty="0">
              <a:latin typeface="Montserrat" panose="020B0604020202020204" charset="0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35754" y="2833666"/>
            <a:ext cx="9765135" cy="38343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000" b="1" spc="20" dirty="0" err="1">
                <a:solidFill>
                  <a:srgbClr val="0D3F96"/>
                </a:solidFill>
                <a:latin typeface="Montserrat" panose="020B0604020202020204" charset="0"/>
                <a:cs typeface="Microsoft Sans Serif"/>
              </a:rPr>
              <a:t>Participants</a:t>
            </a:r>
            <a:r>
              <a:rPr lang="es-ES" sz="2000" b="1" spc="20" dirty="0">
                <a:latin typeface="Montserrat" panose="020B0604020202020204" charset="0"/>
                <a:cs typeface="Microsoft Sans Serif"/>
              </a:rPr>
              <a:t>: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s-ES" sz="2000" spc="20" dirty="0" err="1">
                <a:latin typeface="Montserrat" panose="020B0604020202020204" charset="0"/>
                <a:cs typeface="Microsoft Sans Serif"/>
              </a:rPr>
              <a:t>Eurochambers</a:t>
            </a:r>
            <a:endParaRPr lang="es-ES" sz="2000" spc="20" dirty="0">
              <a:latin typeface="Montserrat" panose="020B0604020202020204" charset="0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spc="20" dirty="0">
                <a:latin typeface="Montserrat" panose="020B0604020202020204" charset="0"/>
                <a:cs typeface="Microsoft Sans Serif"/>
              </a:rPr>
              <a:t>European Cold Storage and Logistics Association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spc="20" dirty="0">
                <a:latin typeface="Montserrat" panose="020B0604020202020204" charset="0"/>
                <a:cs typeface="Microsoft Sans Serif"/>
              </a:rPr>
              <a:t>CCI France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2000" spc="20" dirty="0">
                <a:latin typeface="Montserrat" panose="020B0604020202020204" charset="0"/>
                <a:cs typeface="Microsoft Sans Serif"/>
              </a:rPr>
              <a:t>Chambre de Commerce et d'Industrie Nice Cote D'azur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2000" spc="20" dirty="0">
                <a:latin typeface="Montserrat" panose="020B0604020202020204" charset="0"/>
                <a:cs typeface="Microsoft Sans Serif"/>
              </a:rPr>
              <a:t>Unione Regionale delle Camere di Commercio Industria, Artigianato e Agricoltura del Veneto</a:t>
            </a:r>
            <a:r>
              <a:rPr lang="fr-FR" sz="2000" spc="20" dirty="0">
                <a:latin typeface="Montserrat" panose="020B0604020202020204" charset="0"/>
                <a:cs typeface="Microsoft Sans Serif"/>
              </a:rPr>
              <a:t> </a:t>
            </a:r>
            <a:endParaRPr lang="en-US" sz="2000" spc="20" dirty="0">
              <a:latin typeface="Montserrat" panose="020B0604020202020204" charset="0"/>
              <a:cs typeface="Microsoft Sans Serif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s-ES" sz="2000" spc="20" dirty="0" err="1">
                <a:latin typeface="Montserrat" panose="020B0604020202020204" charset="0"/>
                <a:cs typeface="Microsoft Sans Serif"/>
              </a:rPr>
              <a:t>Fondazione</a:t>
            </a:r>
            <a:r>
              <a:rPr lang="es-ES" sz="2000" spc="20" dirty="0">
                <a:latin typeface="Montserrat" panose="020B0604020202020204" charset="0"/>
                <a:cs typeface="Microsoft Sans Serif"/>
              </a:rPr>
              <a:t> Fenice </a:t>
            </a:r>
            <a:r>
              <a:rPr lang="es-ES" sz="2000" spc="20" dirty="0" err="1">
                <a:latin typeface="Montserrat" panose="020B0604020202020204" charset="0"/>
                <a:cs typeface="Microsoft Sans Serif"/>
              </a:rPr>
              <a:t>Onlus</a:t>
            </a:r>
            <a:r>
              <a:rPr lang="es-ES" sz="2000" spc="20" dirty="0">
                <a:latin typeface="Montserrat" panose="020B0604020202020204" charset="0"/>
                <a:cs typeface="Microsoft Sans Serif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it-IT" sz="2000" spc="20" dirty="0">
                <a:latin typeface="Montserrat" panose="020B0604020202020204" charset="0"/>
                <a:cs typeface="Microsoft Sans Serif"/>
              </a:rPr>
              <a:t>Universita degli Studi di Brescia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z="2000" spc="20" dirty="0">
                <a:latin typeface="Montserrat" panose="020B0604020202020204" charset="0"/>
                <a:cs typeface="Microsoft Sans Serif"/>
              </a:rPr>
              <a:t>Energieinstitut der Wirtschaft Gmbh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pt-BR" sz="2000" spc="20" dirty="0" err="1">
                <a:latin typeface="Montserrat" panose="020B0604020202020204" charset="0"/>
                <a:cs typeface="Microsoft Sans Serif"/>
              </a:rPr>
              <a:t>SEnerCon</a:t>
            </a:r>
            <a:r>
              <a:rPr lang="pt-BR" sz="2000" spc="20" dirty="0">
                <a:latin typeface="Montserrat" panose="020B0604020202020204" charset="0"/>
                <a:cs typeface="Microsoft Sans Serif"/>
              </a:rPr>
              <a:t> </a:t>
            </a:r>
            <a:r>
              <a:rPr lang="pt-BR" sz="2000" spc="20" dirty="0" err="1">
                <a:latin typeface="Montserrat" panose="020B0604020202020204" charset="0"/>
                <a:cs typeface="Microsoft Sans Serif"/>
              </a:rPr>
              <a:t>GmbH</a:t>
            </a:r>
            <a:r>
              <a:rPr lang="pt-BR" sz="2000" spc="20" dirty="0">
                <a:latin typeface="Montserrat" panose="020B0604020202020204" charset="0"/>
                <a:cs typeface="Microsoft Sans Serif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s-ES" sz="2000" dirty="0" err="1">
                <a:latin typeface="Montserrat" panose="020B0604020202020204" charset="0"/>
                <a:cs typeface="Microsoft Sans Serif"/>
              </a:rPr>
              <a:t>Latvijas</a:t>
            </a:r>
            <a:r>
              <a:rPr lang="es-ES" sz="2000" dirty="0">
                <a:latin typeface="Montserrat" panose="020B0604020202020204" charset="0"/>
                <a:cs typeface="Microsoft Sans Serif"/>
              </a:rPr>
              <a:t> </a:t>
            </a:r>
            <a:r>
              <a:rPr lang="es-ES" sz="2000" dirty="0" err="1">
                <a:latin typeface="Montserrat" panose="020B0604020202020204" charset="0"/>
                <a:cs typeface="Microsoft Sans Serif"/>
              </a:rPr>
              <a:t>Tirdzniecibas</a:t>
            </a:r>
            <a:r>
              <a:rPr lang="es-ES" sz="2000" dirty="0">
                <a:latin typeface="Montserrat" panose="020B0604020202020204" charset="0"/>
                <a:cs typeface="Microsoft Sans Serif"/>
              </a:rPr>
              <a:t> un </a:t>
            </a:r>
            <a:r>
              <a:rPr lang="es-ES" sz="2000" dirty="0" err="1">
                <a:latin typeface="Montserrat" panose="020B0604020202020204" charset="0"/>
                <a:cs typeface="Microsoft Sans Serif"/>
              </a:rPr>
              <a:t>Rupniecibas</a:t>
            </a:r>
            <a:r>
              <a:rPr lang="es-ES" sz="2000" dirty="0">
                <a:latin typeface="Montserrat" panose="020B0604020202020204" charset="0"/>
                <a:cs typeface="Microsoft Sans Serif"/>
              </a:rPr>
              <a:t> </a:t>
            </a:r>
          </a:p>
        </p:txBody>
      </p:sp>
      <p:grpSp>
        <p:nvGrpSpPr>
          <p:cNvPr id="12" name="object 2"/>
          <p:cNvGrpSpPr/>
          <p:nvPr/>
        </p:nvGrpSpPr>
        <p:grpSpPr>
          <a:xfrm>
            <a:off x="297520" y="-228600"/>
            <a:ext cx="672465" cy="792480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3" name="object 3"/>
            <p:cNvSpPr/>
            <p:nvPr/>
          </p:nvSpPr>
          <p:spPr>
            <a:xfrm>
              <a:off x="303834" y="538836"/>
              <a:ext cx="659765" cy="6676048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6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95400" y="384764"/>
            <a:ext cx="9372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Work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Package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5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–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Awareness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Raising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/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Capacity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Building</a:t>
            </a:r>
            <a:endParaRPr sz="2400" b="1" dirty="0">
              <a:latin typeface="Montserrat" panose="020B0604020202020204" charset="0"/>
            </a:endParaRPr>
          </a:p>
        </p:txBody>
      </p:sp>
      <p:pic>
        <p:nvPicPr>
          <p:cNvPr id="11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181806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7071649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13" name="object 2"/>
          <p:cNvGrpSpPr/>
          <p:nvPr/>
        </p:nvGrpSpPr>
        <p:grpSpPr>
          <a:xfrm>
            <a:off x="304800" y="-10633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5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8"/>
          <p:cNvSpPr txBox="1"/>
          <p:nvPr/>
        </p:nvSpPr>
        <p:spPr>
          <a:xfrm>
            <a:off x="1275945" y="990600"/>
            <a:ext cx="9904730" cy="3371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Objetives</a:t>
            </a:r>
            <a:r>
              <a:rPr lang="es-ES" b="1" spc="-5" dirty="0">
                <a:latin typeface="Montserrat" panose="020B0604020202020204" charset="0"/>
                <a:cs typeface="Arial MT"/>
              </a:rPr>
              <a:t>:</a:t>
            </a:r>
            <a:endParaRPr b="1" dirty="0">
              <a:latin typeface="Montserrat" panose="020B0604020202020204" charset="0"/>
              <a:cs typeface="Arial MT"/>
            </a:endParaRPr>
          </a:p>
          <a:p>
            <a:pPr marL="596265" indent="-34290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b="1" spc="-5" dirty="0">
                <a:latin typeface="Montserrat" panose="020B0604020202020204" charset="0"/>
                <a:cs typeface="Arial"/>
              </a:rPr>
              <a:t>Mobilize</a:t>
            </a:r>
            <a:r>
              <a:rPr b="1" spc="-10" dirty="0">
                <a:latin typeface="Montserrat" panose="020B0604020202020204" charset="0"/>
                <a:cs typeface="Arial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all HORECA</a:t>
            </a:r>
            <a:r>
              <a:rPr spc="-15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value chain players</a:t>
            </a:r>
            <a:r>
              <a:rPr spc="-10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in participating countries.</a:t>
            </a:r>
            <a:endParaRPr dirty="0">
              <a:latin typeface="Montserrat" panose="020B0604020202020204" charset="0"/>
              <a:cs typeface="Arial MT"/>
            </a:endParaRPr>
          </a:p>
          <a:p>
            <a:pPr marL="596265" marR="5080" indent="-342900">
              <a:lnSpc>
                <a:spcPct val="146900"/>
              </a:lnSpc>
              <a:buFont typeface="Arial" panose="020B0604020202020204" pitchFamily="34" charset="0"/>
              <a:buChar char="•"/>
            </a:pPr>
            <a:r>
              <a:rPr spc="-5" dirty="0">
                <a:latin typeface="Montserrat" panose="020B0604020202020204" charset="0"/>
                <a:cs typeface="Arial MT"/>
              </a:rPr>
              <a:t>Deepen </a:t>
            </a:r>
            <a:r>
              <a:rPr b="1" spc="-5" dirty="0">
                <a:latin typeface="Montserrat" panose="020B0604020202020204" charset="0"/>
                <a:cs typeface="Arial"/>
              </a:rPr>
              <a:t>cooperation </a:t>
            </a:r>
            <a:r>
              <a:rPr spc="-5" dirty="0">
                <a:latin typeface="Montserrat" panose="020B0604020202020204" charset="0"/>
                <a:cs typeface="Arial MT"/>
              </a:rPr>
              <a:t>among stakeholders, including big companies, SMEs, start-ups, </a:t>
            </a:r>
            <a:r>
              <a:rPr spc="-545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and innovative</a:t>
            </a:r>
            <a:r>
              <a:rPr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SMEs.</a:t>
            </a:r>
            <a:endParaRPr dirty="0">
              <a:latin typeface="Montserrat" panose="020B0604020202020204" charset="0"/>
              <a:cs typeface="Arial MT"/>
            </a:endParaRPr>
          </a:p>
          <a:p>
            <a:pPr marL="596265" marR="46990" indent="-342900">
              <a:lnSpc>
                <a:spcPct val="146900"/>
              </a:lnSpc>
              <a:buFont typeface="Arial" panose="020B0604020202020204" pitchFamily="34" charset="0"/>
              <a:buChar char="•"/>
            </a:pPr>
            <a:r>
              <a:rPr spc="-5" dirty="0">
                <a:latin typeface="Montserrat" panose="020B0604020202020204" charset="0"/>
                <a:cs typeface="Arial MT"/>
              </a:rPr>
              <a:t>Reinforce </a:t>
            </a:r>
            <a:r>
              <a:rPr b="1" spc="-5" dirty="0">
                <a:latin typeface="Montserrat" panose="020B0604020202020204" charset="0"/>
                <a:cs typeface="Arial"/>
              </a:rPr>
              <a:t>cross-border </a:t>
            </a:r>
            <a:r>
              <a:rPr spc="-5" dirty="0">
                <a:latin typeface="Montserrat" panose="020B0604020202020204" charset="0"/>
                <a:cs typeface="Arial MT"/>
              </a:rPr>
              <a:t>collaboration to enhance resilience to energy transition risks</a:t>
            </a:r>
            <a:r>
              <a:rPr lang="es-ES" spc="-5" dirty="0">
                <a:latin typeface="Montserrat" panose="020B0604020202020204" charset="0"/>
                <a:cs typeface="Arial MT"/>
              </a:rPr>
              <a:t> &amp;</a:t>
            </a:r>
            <a:r>
              <a:rPr spc="-5" dirty="0">
                <a:latin typeface="Montserrat" panose="020B0604020202020204" charset="0"/>
                <a:cs typeface="Arial MT"/>
              </a:rPr>
              <a:t> </a:t>
            </a:r>
            <a:r>
              <a:rPr spc="-545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Strenghten</a:t>
            </a:r>
            <a:r>
              <a:rPr spc="-10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EU</a:t>
            </a:r>
            <a:r>
              <a:rPr spc="-10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companies’ </a:t>
            </a:r>
            <a:r>
              <a:rPr b="1" spc="-5" dirty="0">
                <a:latin typeface="Montserrat" panose="020B0604020202020204" charset="0"/>
                <a:cs typeface="Arial"/>
              </a:rPr>
              <a:t>competitiveness </a:t>
            </a:r>
            <a:r>
              <a:rPr spc="-5" dirty="0">
                <a:latin typeface="Montserrat" panose="020B0604020202020204" charset="0"/>
                <a:cs typeface="Arial MT"/>
              </a:rPr>
              <a:t>through</a:t>
            </a:r>
            <a:r>
              <a:rPr spc="-10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training and capacity building.</a:t>
            </a:r>
            <a:endParaRPr dirty="0">
              <a:latin typeface="Montserrat" panose="020B0604020202020204" charset="0"/>
              <a:cs typeface="Arial MT"/>
            </a:endParaRPr>
          </a:p>
          <a:p>
            <a:pPr marL="596265" marR="765810" indent="-342900">
              <a:lnSpc>
                <a:spcPct val="146900"/>
              </a:lnSpc>
              <a:buFont typeface="Arial" panose="020B0604020202020204" pitchFamily="34" charset="0"/>
              <a:buChar char="•"/>
            </a:pPr>
            <a:r>
              <a:rPr spc="-5" dirty="0">
                <a:latin typeface="Montserrat" panose="020B0604020202020204" charset="0"/>
                <a:cs typeface="Arial MT"/>
              </a:rPr>
              <a:t>Boost the </a:t>
            </a:r>
            <a:r>
              <a:rPr b="1" spc="-5" dirty="0">
                <a:latin typeface="Montserrat" panose="020B0604020202020204" charset="0"/>
                <a:cs typeface="Arial"/>
              </a:rPr>
              <a:t>market uptake </a:t>
            </a:r>
            <a:r>
              <a:rPr spc="-5" dirty="0">
                <a:latin typeface="Montserrat" panose="020B0604020202020204" charset="0"/>
                <a:cs typeface="Arial MT"/>
              </a:rPr>
              <a:t>of energy efficiency measures, renewables, and heat </a:t>
            </a:r>
            <a:r>
              <a:rPr spc="-545"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pumps among</a:t>
            </a:r>
            <a:r>
              <a:rPr dirty="0">
                <a:latin typeface="Montserrat" panose="020B0604020202020204" charset="0"/>
                <a:cs typeface="Arial MT"/>
              </a:rPr>
              <a:t> </a:t>
            </a:r>
            <a:r>
              <a:rPr spc="-5" dirty="0">
                <a:latin typeface="Montserrat" panose="020B0604020202020204" charset="0"/>
                <a:cs typeface="Arial MT"/>
              </a:rPr>
              <a:t>EU companies</a:t>
            </a:r>
            <a:r>
              <a:rPr spc="-5" dirty="0">
                <a:latin typeface="Arial MT"/>
                <a:cs typeface="Arial MT"/>
              </a:rPr>
              <a:t>.</a:t>
            </a:r>
            <a:endParaRPr dirty="0">
              <a:latin typeface="Arial MT"/>
              <a:cs typeface="Arial M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275945" y="4539051"/>
            <a:ext cx="10839855" cy="2503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29235" marR="474980">
              <a:lnSpc>
                <a:spcPct val="149300"/>
              </a:lnSpc>
            </a:pPr>
            <a:r>
              <a:rPr lang="en-US" sz="17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Consequently</a:t>
            </a:r>
            <a:r>
              <a:rPr lang="en-US" sz="17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, each partner should play the role in the respective country /region:</a:t>
            </a:r>
          </a:p>
          <a:p>
            <a:pPr marL="514985" marR="474980" indent="-2857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To develop sensitization activities to raise awareness,  and to identify the key players in the HORECA</a:t>
            </a:r>
            <a:r>
              <a:rPr lang="en-US" sz="1600" spc="20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lang="en-US" sz="16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value</a:t>
            </a:r>
            <a:r>
              <a:rPr lang="en-US" sz="1600" spc="2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lang="en-US" sz="16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chain in the region per country.</a:t>
            </a:r>
          </a:p>
          <a:p>
            <a:pPr marL="514985" marR="474980" indent="-2857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Collaborate as expected in </a:t>
            </a:r>
            <a:r>
              <a:rPr lang="en-US" sz="1600" b="1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WP2</a:t>
            </a:r>
            <a:r>
              <a:rPr lang="en-US" sz="1600" spc="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lang="en-US" sz="16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and</a:t>
            </a:r>
            <a:r>
              <a:rPr lang="en-US" sz="1600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lang="en-US" sz="1600" b="1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WP3,  since the results of these 2 WPs will become inputs for the training modules.</a:t>
            </a:r>
          </a:p>
          <a:p>
            <a:pPr marL="514985" marR="5080" indent="-2857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Participate actively in the organization of round tables and focus groups to comply with the living lab methodology.</a:t>
            </a:r>
          </a:p>
          <a:p>
            <a:pPr marL="514985" indent="-28575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600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Select SMEs for the training of the project and provide</a:t>
            </a:r>
            <a:r>
              <a:rPr lang="en-US" sz="1600" spc="1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 </a:t>
            </a:r>
            <a:r>
              <a:rPr lang="en-US" sz="1600" b="1" spc="-5" dirty="0">
                <a:solidFill>
                  <a:srgbClr val="0D3F96"/>
                </a:solidFill>
                <a:latin typeface="Montserrat" panose="020B0604020202020204" charset="0"/>
                <a:cs typeface="Arial MT"/>
              </a:rPr>
              <a:t>guidance to SMEs to implement new energy efficiency measures.</a:t>
            </a:r>
            <a:endParaRPr lang="en-US" sz="1600" dirty="0">
              <a:solidFill>
                <a:srgbClr val="0D3F96"/>
              </a:solidFill>
              <a:latin typeface="Montserrat" panose="020B0604020202020204" charset="0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265405" y="1056776"/>
            <a:ext cx="10363200" cy="2844368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lang="es-ES" sz="2400" spc="-5" dirty="0">
                <a:solidFill>
                  <a:srgbClr val="0D3F96"/>
                </a:solidFill>
                <a:latin typeface="Montserrat" panose="020B0604020202020204" charset="0"/>
                <a:cs typeface="Arial" panose="020B0604020202020204" pitchFamily="34" charset="0"/>
              </a:rPr>
              <a:t>WP5</a:t>
            </a:r>
            <a:r>
              <a:rPr lang="es-ES" sz="2400" spc="-45" dirty="0">
                <a:solidFill>
                  <a:srgbClr val="0D3F96"/>
                </a:solidFill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lang="es-ES" sz="2400" b="1" spc="-45" dirty="0" err="1">
                <a:solidFill>
                  <a:srgbClr val="0D3F96"/>
                </a:solidFill>
                <a:latin typeface="Montserrat" panose="020B0604020202020204" charset="0"/>
                <a:cs typeface="Arial" panose="020B0604020202020204" pitchFamily="34" charset="0"/>
              </a:rPr>
              <a:t>Tasks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:</a:t>
            </a:r>
            <a:endParaRPr sz="2400" dirty="0">
              <a:latin typeface="Montserrat" panose="020B0604020202020204" charset="0"/>
              <a:cs typeface="Arial" panose="020B0604020202020204" pitchFamily="34" charset="0"/>
            </a:endParaRPr>
          </a:p>
          <a:p>
            <a:pPr marL="595630" lvl="2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974090" algn="l"/>
              </a:tabLst>
            </a:pPr>
            <a:r>
              <a:rPr lang="es-ES" sz="2400" spc="-5" dirty="0">
                <a:latin typeface="Montserrat" panose="020B0604020202020204" charset="0"/>
                <a:cs typeface="Arial" panose="020B0604020202020204" pitchFamily="34" charset="0"/>
              </a:rPr>
              <a:t>T.5.1. 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Preliminary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Phase: </a:t>
            </a:r>
            <a:r>
              <a:rPr sz="2400" spc="-5" dirty="0" err="1">
                <a:latin typeface="Montserrat" panose="020B0604020202020204" charset="0"/>
                <a:cs typeface="Arial" panose="020B0604020202020204" pitchFamily="34" charset="0"/>
              </a:rPr>
              <a:t>Organisation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of the ToT</a:t>
            </a:r>
            <a:r>
              <a:rPr sz="2400" spc="-15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(Training of Trainers)</a:t>
            </a:r>
            <a:endParaRPr sz="2400" dirty="0">
              <a:latin typeface="Montserrat" panose="020B0604020202020204" charset="0"/>
              <a:cs typeface="Arial" panose="020B0604020202020204" pitchFamily="34" charset="0"/>
            </a:endParaRPr>
          </a:p>
          <a:p>
            <a:pPr marL="595630" lvl="2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974090" algn="l"/>
              </a:tabLst>
            </a:pPr>
            <a:r>
              <a:rPr lang="es-ES" sz="2400" spc="-5" dirty="0">
                <a:latin typeface="Montserrat" panose="020B0604020202020204" charset="0"/>
                <a:cs typeface="Arial" panose="020B0604020202020204" pitchFamily="34" charset="0"/>
              </a:rPr>
              <a:t>T.5.2. </a:t>
            </a:r>
            <a:r>
              <a:rPr lang="es-ES" sz="2400" spc="-5" dirty="0" err="1">
                <a:latin typeface="Montserrat" panose="020B0604020202020204" charset="0"/>
                <a:cs typeface="Arial" panose="020B0604020202020204" pitchFamily="34" charset="0"/>
              </a:rPr>
              <a:t>First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Phase: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Organisation of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Working-groups using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the living-lab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methodology</a:t>
            </a:r>
            <a:endParaRPr sz="2400" dirty="0">
              <a:latin typeface="Montserrat" panose="020B0604020202020204" charset="0"/>
              <a:cs typeface="Arial" panose="020B0604020202020204" pitchFamily="34" charset="0"/>
            </a:endParaRPr>
          </a:p>
          <a:p>
            <a:pPr marL="595630" lvl="2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>
                <a:tab pos="974090" algn="l"/>
              </a:tabLst>
            </a:pPr>
            <a:r>
              <a:rPr lang="es-ES" sz="2400" spc="-5" dirty="0">
                <a:latin typeface="Montserrat" panose="020B0604020202020204" charset="0"/>
                <a:cs typeface="Arial" panose="020B0604020202020204" pitchFamily="34" charset="0"/>
              </a:rPr>
              <a:t>T.5.3. </a:t>
            </a:r>
            <a:r>
              <a:rPr lang="es-ES" sz="2400" spc="-5" dirty="0" err="1">
                <a:latin typeface="Montserrat" panose="020B0604020202020204" charset="0"/>
                <a:cs typeface="Arial" panose="020B0604020202020204" pitchFamily="34" charset="0"/>
              </a:rPr>
              <a:t>Second</a:t>
            </a:r>
            <a:r>
              <a:rPr sz="2400" spc="-15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Phase: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Organisation</a:t>
            </a:r>
            <a:r>
              <a:rPr sz="2400" spc="-15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of</a:t>
            </a:r>
            <a:r>
              <a:rPr sz="2400" spc="-10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Training</a:t>
            </a:r>
            <a:r>
              <a:rPr sz="2400" spc="-15" dirty="0">
                <a:latin typeface="Montserrat" panose="020B060402020202020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Montserrat" panose="020B0604020202020204" charset="0"/>
                <a:cs typeface="Arial" panose="020B0604020202020204" pitchFamily="34" charset="0"/>
              </a:rPr>
              <a:t>activities</a:t>
            </a:r>
            <a:endParaRPr sz="2400" dirty="0">
              <a:latin typeface="Montserrat" panose="020B0604020202020204" charset="0"/>
              <a:cs typeface="Arial" panose="020B0604020202020204" pitchFamily="34" charset="0"/>
            </a:endParaRPr>
          </a:p>
        </p:txBody>
      </p:sp>
      <p:grpSp>
        <p:nvGrpSpPr>
          <p:cNvPr id="12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3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6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9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25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28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31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34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37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2"/>
          <p:cNvGrpSpPr/>
          <p:nvPr/>
        </p:nvGrpSpPr>
        <p:grpSpPr>
          <a:xfrm>
            <a:off x="297520" y="76201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40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43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5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CuadroTexto 2"/>
          <p:cNvSpPr txBox="1"/>
          <p:nvPr/>
        </p:nvSpPr>
        <p:spPr>
          <a:xfrm>
            <a:off x="1265405" y="4191000"/>
            <a:ext cx="9915269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rgbClr val="0D3F96"/>
                </a:solidFill>
              </a:rPr>
              <a:t>Tasks</a:t>
            </a:r>
            <a:r>
              <a:rPr lang="es-ES" sz="2400" dirty="0">
                <a:solidFill>
                  <a:srgbClr val="0D3F96"/>
                </a:solidFill>
              </a:rPr>
              <a:t>’ </a:t>
            </a:r>
            <a:r>
              <a:rPr lang="es-ES" sz="2400" b="1" dirty="0" err="1">
                <a:solidFill>
                  <a:srgbClr val="0D3F96"/>
                </a:solidFill>
              </a:rPr>
              <a:t>approach</a:t>
            </a:r>
            <a:r>
              <a:rPr lang="es-ES" sz="2400" b="1" dirty="0">
                <a:solidFill>
                  <a:srgbClr val="0D3F96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D3F96"/>
                </a:solidFill>
              </a:rPr>
              <a:t>Preliminary Phase </a:t>
            </a:r>
            <a:r>
              <a:rPr lang="en-US" sz="2400" dirty="0">
                <a:solidFill>
                  <a:srgbClr val="0D3F96"/>
                </a:solidFill>
                <a:sym typeface="Wingdings" panose="05000000000000000000" pitchFamily="2" charset="2"/>
              </a:rPr>
              <a:t> Training of Trainers (</a:t>
            </a:r>
            <a:r>
              <a:rPr lang="en-US" sz="2400" dirty="0" err="1">
                <a:solidFill>
                  <a:srgbClr val="0D3F96"/>
                </a:solidFill>
                <a:sym typeface="Wingdings" panose="05000000000000000000" pitchFamily="2" charset="2"/>
              </a:rPr>
              <a:t>ToT</a:t>
            </a:r>
            <a:r>
              <a:rPr lang="en-US" sz="2400" dirty="0">
                <a:solidFill>
                  <a:srgbClr val="0D3F96"/>
                </a:solidFill>
                <a:sym typeface="Wingdings" panose="05000000000000000000" pitchFamily="2" charset="2"/>
              </a:rPr>
              <a:t>) by EIW, Austria.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D3F96"/>
                </a:solidFill>
                <a:sym typeface="Wingdings" panose="05000000000000000000" pitchFamily="2" charset="2"/>
              </a:rPr>
              <a:t>1</a:t>
            </a:r>
            <a:r>
              <a:rPr lang="en-US" sz="2400" baseline="30000" dirty="0">
                <a:solidFill>
                  <a:srgbClr val="0D3F96"/>
                </a:solidFill>
                <a:sym typeface="Wingdings" panose="05000000000000000000" pitchFamily="2" charset="2"/>
              </a:rPr>
              <a:t>st</a:t>
            </a:r>
            <a:r>
              <a:rPr lang="en-US" sz="2400" dirty="0">
                <a:solidFill>
                  <a:srgbClr val="0D3F96"/>
                </a:solidFill>
                <a:sym typeface="Wingdings" panose="05000000000000000000" pitchFamily="2" charset="2"/>
              </a:rPr>
              <a:t> Phase  Roundtables and working groups in Germany, France, Italy, Spain, and Latvia.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D3F96"/>
                </a:solidFill>
                <a:sym typeface="Wingdings" panose="05000000000000000000" pitchFamily="2" charset="2"/>
              </a:rPr>
              <a:t>2</a:t>
            </a:r>
            <a:r>
              <a:rPr lang="en-US" sz="2400" baseline="30000" dirty="0">
                <a:solidFill>
                  <a:srgbClr val="0D3F96"/>
                </a:solidFill>
                <a:sym typeface="Wingdings" panose="05000000000000000000" pitchFamily="2" charset="2"/>
              </a:rPr>
              <a:t>nd</a:t>
            </a:r>
            <a:r>
              <a:rPr lang="en-US" sz="2400" dirty="0">
                <a:solidFill>
                  <a:srgbClr val="0D3F96"/>
                </a:solidFill>
                <a:sym typeface="Wingdings" panose="05000000000000000000" pitchFamily="2" charset="2"/>
              </a:rPr>
              <a:t> Phase  Tailored training for companies via webinars or workshops on-site in France, Italy, Spain and Latvia.</a:t>
            </a:r>
            <a:endParaRPr lang="es-ES" sz="2400" dirty="0">
              <a:solidFill>
                <a:srgbClr val="0D3F96"/>
              </a:solidFill>
            </a:endParaRPr>
          </a:p>
        </p:txBody>
      </p:sp>
      <p:sp>
        <p:nvSpPr>
          <p:cNvPr id="47" name="object 7"/>
          <p:cNvSpPr txBox="1">
            <a:spLocks noGrp="1"/>
          </p:cNvSpPr>
          <p:nvPr>
            <p:ph type="title"/>
          </p:nvPr>
        </p:nvSpPr>
        <p:spPr>
          <a:xfrm>
            <a:off x="1295400" y="384764"/>
            <a:ext cx="9372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Work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Package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5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–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Awareness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Raising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/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Capacity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Building</a:t>
            </a:r>
            <a:endParaRPr sz="2400" b="1" dirty="0">
              <a:latin typeface="Montserrat" panose="020B060402020202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3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6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0" name="object 7"/>
          <p:cNvSpPr txBox="1">
            <a:spLocks noGrp="1"/>
          </p:cNvSpPr>
          <p:nvPr>
            <p:ph type="title"/>
          </p:nvPr>
        </p:nvSpPr>
        <p:spPr>
          <a:xfrm>
            <a:off x="1295400" y="384764"/>
            <a:ext cx="9372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Work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Package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5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–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Awareness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Raising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/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Capacity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Building</a:t>
            </a:r>
            <a:endParaRPr sz="2400" b="1" dirty="0">
              <a:latin typeface="Montserrat" panose="020B0604020202020204" charset="0"/>
            </a:endParaRPr>
          </a:p>
        </p:txBody>
      </p:sp>
      <p:sp>
        <p:nvSpPr>
          <p:cNvPr id="21" name="object 6"/>
          <p:cNvSpPr txBox="1"/>
          <p:nvPr/>
        </p:nvSpPr>
        <p:spPr>
          <a:xfrm>
            <a:off x="1186070" y="1113810"/>
            <a:ext cx="10363200" cy="4242187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lang="es-ES" sz="2400" spc="-45" dirty="0">
                <a:solidFill>
                  <a:srgbClr val="0D3F96"/>
                </a:solidFill>
                <a:latin typeface="Montserrat" panose="020B0604020202020204" charset="0"/>
                <a:cs typeface="Arial" panose="020B0604020202020204" pitchFamily="34" charset="0"/>
              </a:rPr>
              <a:t>WP5 </a:t>
            </a:r>
            <a:r>
              <a:rPr lang="es-ES" sz="2400" b="1" spc="-45" dirty="0" err="1">
                <a:solidFill>
                  <a:srgbClr val="0D3F96"/>
                </a:solidFill>
                <a:latin typeface="Montserrat" panose="020B0604020202020204" charset="0"/>
                <a:cs typeface="Arial" panose="020B0604020202020204" pitchFamily="34" charset="0"/>
              </a:rPr>
              <a:t>Deliverables</a:t>
            </a:r>
            <a:r>
              <a:rPr sz="2000" b="1" spc="-5" dirty="0">
                <a:latin typeface="Montserrat" panose="020B0604020202020204" charset="0"/>
                <a:cs typeface="Arial" panose="020B0604020202020204" pitchFamily="34" charset="0"/>
              </a:rPr>
              <a:t>:</a:t>
            </a:r>
            <a:endParaRPr lang="es-ES" sz="2000" b="1" spc="-5" dirty="0">
              <a:latin typeface="Montserrat" panose="020B060402020202020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0"/>
              </a:spcBef>
            </a:pPr>
            <a:endParaRPr sz="2000" b="1" dirty="0">
              <a:latin typeface="Montserrat" panose="020B0604020202020204" charset="0"/>
              <a:cs typeface="Arial" panose="020B0604020202020204" pitchFamily="34" charset="0"/>
            </a:endParaRPr>
          </a:p>
          <a:p>
            <a:pPr marL="1967230" lvl="5" indent="-3429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974090" algn="l"/>
              </a:tabLst>
            </a:pP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D.5.1. Final report compiling the </a:t>
            </a:r>
            <a:r>
              <a:rPr lang="en-US" sz="2000" b="1" spc="-5" dirty="0">
                <a:latin typeface="Montserrat" panose="020B0604020202020204" charset="0"/>
                <a:cs typeface="Arial" panose="020B0604020202020204" pitchFamily="34" charset="0"/>
              </a:rPr>
              <a:t>main recommendations </a:t>
            </a: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produced by the working group in the 5 countries, including the </a:t>
            </a:r>
            <a:r>
              <a:rPr lang="en-US" sz="2000" b="1" spc="-5" dirty="0">
                <a:latin typeface="Montserrat" panose="020B0604020202020204" charset="0"/>
                <a:cs typeface="Arial" panose="020B0604020202020204" pitchFamily="34" charset="0"/>
              </a:rPr>
              <a:t>conclusions</a:t>
            </a: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 about main</a:t>
            </a:r>
            <a:r>
              <a:rPr lang="en-US" sz="2000" b="1" spc="-5" dirty="0">
                <a:latin typeface="Montserrat" panose="020B0604020202020204" charset="0"/>
                <a:cs typeface="Arial" panose="020B0604020202020204" pitchFamily="34" charset="0"/>
              </a:rPr>
              <a:t> challenges </a:t>
            </a: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of the value chain in each region, and additional </a:t>
            </a:r>
            <a:r>
              <a:rPr lang="en-US" sz="2000" b="1" spc="-5" dirty="0">
                <a:latin typeface="Montserrat" panose="020B0604020202020204" charset="0"/>
                <a:cs typeface="Arial" panose="020B0604020202020204" pitchFamily="34" charset="0"/>
              </a:rPr>
              <a:t>good practices</a:t>
            </a: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. </a:t>
            </a:r>
          </a:p>
          <a:p>
            <a:pPr marL="1967230" lvl="5" indent="-3429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974090" algn="l"/>
              </a:tabLst>
            </a:pPr>
            <a:endParaRPr lang="en-US" sz="2000" spc="-5" dirty="0">
              <a:latin typeface="Montserrat" panose="020B0604020202020204" charset="0"/>
              <a:cs typeface="Arial" panose="020B0604020202020204" pitchFamily="34" charset="0"/>
            </a:endParaRPr>
          </a:p>
          <a:p>
            <a:pPr marL="1967230" lvl="5" indent="-342900">
              <a:spcBef>
                <a:spcPts val="1200"/>
              </a:spcBef>
              <a:buFont typeface="Wingdings" panose="05000000000000000000" pitchFamily="2" charset="2"/>
              <a:buChar char="Ø"/>
              <a:tabLst>
                <a:tab pos="974090" algn="l"/>
              </a:tabLst>
            </a:pP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D.5.2. A Final report with the relation of number of total </a:t>
            </a:r>
            <a:r>
              <a:rPr lang="en-US" sz="2000" b="1" spc="-5" dirty="0">
                <a:latin typeface="Montserrat" panose="020B0604020202020204" charset="0"/>
                <a:cs typeface="Arial" panose="020B0604020202020204" pitchFamily="34" charset="0"/>
              </a:rPr>
              <a:t>participants</a:t>
            </a: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 in training </a:t>
            </a:r>
            <a:r>
              <a:rPr lang="en-US" sz="2000" b="1" spc="-5" dirty="0">
                <a:latin typeface="Montserrat" panose="020B0604020202020204" charset="0"/>
                <a:cs typeface="Arial" panose="020B0604020202020204" pitchFamily="34" charset="0"/>
              </a:rPr>
              <a:t>webinars</a:t>
            </a:r>
            <a:r>
              <a:rPr lang="en-US" sz="2000" spc="-5" dirty="0">
                <a:latin typeface="Montserrat" panose="020B0604020202020204" charset="0"/>
                <a:cs typeface="Arial" panose="020B0604020202020204" pitchFamily="34" charset="0"/>
              </a:rPr>
              <a:t> in the project, identified by country, agendas, list of participants, presentations used by each country. </a:t>
            </a:r>
            <a:endParaRPr sz="2000" dirty="0">
              <a:latin typeface="Montserrat" panose="020B060402020202020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179684" y="2318605"/>
            <a:ext cx="1557308" cy="923330"/>
          </a:xfrm>
          <a:prstGeom prst="rect">
            <a:avLst/>
          </a:prstGeom>
          <a:solidFill>
            <a:srgbClr val="0D3F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DUE DATE: M14</a:t>
            </a:r>
          </a:p>
          <a:p>
            <a:pPr algn="ctr"/>
            <a:r>
              <a:rPr lang="es-ES" b="1" dirty="0">
                <a:solidFill>
                  <a:schemeClr val="bg1"/>
                </a:solidFill>
              </a:rPr>
              <a:t>OCT 2024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179684" y="4114800"/>
            <a:ext cx="1557307" cy="923330"/>
          </a:xfrm>
          <a:prstGeom prst="rect">
            <a:avLst/>
          </a:prstGeom>
          <a:solidFill>
            <a:srgbClr val="0D3F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DUE DATE: M36 - AUG 2026</a:t>
            </a:r>
          </a:p>
        </p:txBody>
      </p:sp>
    </p:spTree>
    <p:extLst>
      <p:ext uri="{BB962C8B-B14F-4D97-AF65-F5344CB8AC3E}">
        <p14:creationId xmlns:p14="http://schemas.microsoft.com/office/powerpoint/2010/main" val="1666141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3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6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0" name="object 7"/>
          <p:cNvSpPr txBox="1">
            <a:spLocks noGrp="1"/>
          </p:cNvSpPr>
          <p:nvPr>
            <p:ph type="title"/>
          </p:nvPr>
        </p:nvSpPr>
        <p:spPr>
          <a:xfrm>
            <a:off x="1295400" y="384764"/>
            <a:ext cx="9372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Work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Package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5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–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Awareness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Raising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dirty="0">
                <a:solidFill>
                  <a:srgbClr val="000000"/>
                </a:solidFill>
                <a:latin typeface="Montserrat" panose="020B0604020202020204" charset="0"/>
              </a:rPr>
              <a:t>/</a:t>
            </a:r>
            <a:r>
              <a:rPr sz="2400" b="1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Capacity</a:t>
            </a:r>
            <a:r>
              <a:rPr sz="2400" b="1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Montserrat" panose="020B0604020202020204" charset="0"/>
              </a:rPr>
              <a:t>Building</a:t>
            </a:r>
            <a:endParaRPr sz="2400" b="1" dirty="0">
              <a:latin typeface="Montserrat" panose="020B0604020202020204" charset="0"/>
            </a:endParaRPr>
          </a:p>
        </p:txBody>
      </p:sp>
      <p:sp>
        <p:nvSpPr>
          <p:cNvPr id="21" name="object 6"/>
          <p:cNvSpPr txBox="1"/>
          <p:nvPr/>
        </p:nvSpPr>
        <p:spPr>
          <a:xfrm>
            <a:off x="1329939" y="990600"/>
            <a:ext cx="10363200" cy="1010533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lang="es-ES" sz="2400" spc="-45" dirty="0">
                <a:solidFill>
                  <a:srgbClr val="0D3F96"/>
                </a:solidFill>
                <a:latin typeface="Montserrat" panose="020B0604020202020204" charset="0"/>
                <a:cs typeface="Arial" panose="020B0604020202020204" pitchFamily="34" charset="0"/>
              </a:rPr>
              <a:t>WP5 </a:t>
            </a:r>
            <a:r>
              <a:rPr lang="es-ES" sz="2400" b="1" spc="-45" dirty="0" err="1">
                <a:solidFill>
                  <a:srgbClr val="0D3F96"/>
                </a:solidFill>
                <a:latin typeface="Montserrat" panose="020B0604020202020204" charset="0"/>
                <a:cs typeface="Arial" panose="020B0604020202020204" pitchFamily="34" charset="0"/>
              </a:rPr>
              <a:t>Timeline</a:t>
            </a:r>
            <a:r>
              <a:rPr lang="es-ES" sz="2000" b="1" spc="-45" dirty="0">
                <a:latin typeface="Montserrat" panose="020B0604020202020204" charset="0"/>
                <a:cs typeface="Arial" panose="020B0604020202020204" pitchFamily="34" charset="0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300"/>
              </a:spcBef>
            </a:pPr>
            <a:endParaRPr lang="es-ES" sz="2000" b="1" spc="-5" dirty="0">
              <a:latin typeface="Montserrat" panose="020B0604020202020204" charset="0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69222"/>
              </p:ext>
            </p:extLst>
          </p:nvPr>
        </p:nvGraphicFramePr>
        <p:xfrm>
          <a:off x="1406141" y="1847950"/>
          <a:ext cx="10210797" cy="3508355"/>
        </p:xfrm>
        <a:graphic>
          <a:graphicData uri="http://schemas.openxmlformats.org/drawingml/2006/table">
            <a:tbl>
              <a:tblPr firstRow="1" bandRow="1"/>
              <a:tblGrid>
                <a:gridCol w="2263350">
                  <a:extLst>
                    <a:ext uri="{9D8B030D-6E8A-4147-A177-3AD203B41FA5}">
                      <a16:colId xmlns:a16="http://schemas.microsoft.com/office/drawing/2014/main" val="3542636443"/>
                    </a:ext>
                  </a:extLst>
                </a:gridCol>
                <a:gridCol w="661369">
                  <a:extLst>
                    <a:ext uri="{9D8B030D-6E8A-4147-A177-3AD203B41FA5}">
                      <a16:colId xmlns:a16="http://schemas.microsoft.com/office/drawing/2014/main" val="500174520"/>
                    </a:ext>
                  </a:extLst>
                </a:gridCol>
                <a:gridCol w="562164">
                  <a:extLst>
                    <a:ext uri="{9D8B030D-6E8A-4147-A177-3AD203B41FA5}">
                      <a16:colId xmlns:a16="http://schemas.microsoft.com/office/drawing/2014/main" val="1091444013"/>
                    </a:ext>
                  </a:extLst>
                </a:gridCol>
                <a:gridCol w="958983">
                  <a:extLst>
                    <a:ext uri="{9D8B030D-6E8A-4147-A177-3AD203B41FA5}">
                      <a16:colId xmlns:a16="http://schemas.microsoft.com/office/drawing/2014/main" val="2391345369"/>
                    </a:ext>
                  </a:extLst>
                </a:gridCol>
                <a:gridCol w="617278">
                  <a:extLst>
                    <a:ext uri="{9D8B030D-6E8A-4147-A177-3AD203B41FA5}">
                      <a16:colId xmlns:a16="http://schemas.microsoft.com/office/drawing/2014/main" val="621866857"/>
                    </a:ext>
                  </a:extLst>
                </a:gridCol>
                <a:gridCol w="617278">
                  <a:extLst>
                    <a:ext uri="{9D8B030D-6E8A-4147-A177-3AD203B41FA5}">
                      <a16:colId xmlns:a16="http://schemas.microsoft.com/office/drawing/2014/main" val="2867401529"/>
                    </a:ext>
                  </a:extLst>
                </a:gridCol>
                <a:gridCol w="690763">
                  <a:extLst>
                    <a:ext uri="{9D8B030D-6E8A-4147-A177-3AD203B41FA5}">
                      <a16:colId xmlns:a16="http://schemas.microsoft.com/office/drawing/2014/main" val="877810132"/>
                    </a:ext>
                  </a:extLst>
                </a:gridCol>
                <a:gridCol w="720158">
                  <a:extLst>
                    <a:ext uri="{9D8B030D-6E8A-4147-A177-3AD203B41FA5}">
                      <a16:colId xmlns:a16="http://schemas.microsoft.com/office/drawing/2014/main" val="2555719509"/>
                    </a:ext>
                  </a:extLst>
                </a:gridCol>
                <a:gridCol w="661369">
                  <a:extLst>
                    <a:ext uri="{9D8B030D-6E8A-4147-A177-3AD203B41FA5}">
                      <a16:colId xmlns:a16="http://schemas.microsoft.com/office/drawing/2014/main" val="4178789539"/>
                    </a:ext>
                  </a:extLst>
                </a:gridCol>
                <a:gridCol w="747147">
                  <a:extLst>
                    <a:ext uri="{9D8B030D-6E8A-4147-A177-3AD203B41FA5}">
                      <a16:colId xmlns:a16="http://schemas.microsoft.com/office/drawing/2014/main" val="3653116904"/>
                    </a:ext>
                  </a:extLst>
                </a:gridCol>
                <a:gridCol w="829114">
                  <a:extLst>
                    <a:ext uri="{9D8B030D-6E8A-4147-A177-3AD203B41FA5}">
                      <a16:colId xmlns:a16="http://schemas.microsoft.com/office/drawing/2014/main" val="3081243965"/>
                    </a:ext>
                  </a:extLst>
                </a:gridCol>
                <a:gridCol w="881824">
                  <a:extLst>
                    <a:ext uri="{9D8B030D-6E8A-4147-A177-3AD203B41FA5}">
                      <a16:colId xmlns:a16="http://schemas.microsoft.com/office/drawing/2014/main" val="183740094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 algn="l" fontAlgn="ctr"/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059728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Task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Oct. 23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Nov. 23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Dec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. 23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Jan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. 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Feb.24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Mar. 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Apr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.</a:t>
                      </a:r>
                      <a:r>
                        <a:rPr lang="es-E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May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. 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Jun. 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Feb. 25</a:t>
                      </a:r>
                    </a:p>
                  </a:txBody>
                  <a:tcPr marL="6461" marR="6461" marT="6461" marB="0" anchor="ctr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Jun. 26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565320"/>
                  </a:ext>
                </a:extLst>
              </a:tr>
              <a:tr h="41489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[To be completed by info of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ToT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]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026262"/>
                  </a:ext>
                </a:extLst>
              </a:tr>
              <a:tr h="41489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Connection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58149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15/12/2023</a:t>
                      </a:r>
                    </a:p>
                  </a:txBody>
                  <a:tcPr marL="6461" marR="58149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683917"/>
                  </a:ext>
                </a:extLst>
              </a:tr>
              <a:tr h="5108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Reflection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&amp;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Analysis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Co-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creation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 ↔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Discurssion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58149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00269"/>
                  </a:ext>
                </a:extLst>
              </a:tr>
              <a:tr h="54455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Evaluation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&amp;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Recommendations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31/05/2024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058897"/>
                  </a:ext>
                </a:extLst>
              </a:tr>
              <a:tr h="54455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Transnational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Round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Table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Last</a:t>
                      </a:r>
                      <a:r>
                        <a:rPr lang="es-E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</a:t>
                      </a:r>
                      <a:r>
                        <a:rPr lang="es-E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week</a:t>
                      </a:r>
                      <a:r>
                        <a:rPr lang="es-E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Jun24/</a:t>
                      </a:r>
                      <a:r>
                        <a:rPr lang="es-E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First</a:t>
                      </a:r>
                      <a:r>
                        <a:rPr lang="es-E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</a:t>
                      </a:r>
                      <a:r>
                        <a:rPr lang="es-ES" sz="10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week</a:t>
                      </a:r>
                      <a:r>
                        <a:rPr lang="es-E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Jul24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689209"/>
                  </a:ext>
                </a:extLst>
              </a:tr>
              <a:tr h="557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Organization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 of training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activites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20B0604020202020204"/>
                      </a:endParaRP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 w="12700" cap="flat" cmpd="sng" algn="ctr">
                      <a:solidFill>
                        <a:srgbClr val="C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20B0604020202020204"/>
                        </a:rPr>
                        <a:t> </a:t>
                      </a:r>
                    </a:p>
                  </a:txBody>
                  <a:tcPr marL="6461" marR="6461" marT="6461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414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878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1143000" y="1676400"/>
            <a:ext cx="10515600" cy="1814856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lang="es-ES" sz="2000" spc="-5" dirty="0">
                <a:latin typeface="Montserrat" panose="020B0604020202020204" charset="0"/>
              </a:rPr>
              <a:t> </a:t>
            </a:r>
            <a:r>
              <a:rPr lang="es-ES" sz="2000" b="0" spc="-5" dirty="0">
                <a:latin typeface="Montserrat" panose="020B0604020202020204" charset="0"/>
              </a:rPr>
              <a:t>WP5 </a:t>
            </a:r>
            <a:r>
              <a:rPr lang="es-ES" sz="2000" spc="-5" dirty="0" err="1">
                <a:latin typeface="Montserrat" panose="020B0604020202020204" charset="0"/>
              </a:rPr>
              <a:t>KPIs</a:t>
            </a:r>
            <a:r>
              <a:rPr sz="2000" spc="-5" dirty="0">
                <a:latin typeface="Montserrat" panose="020B0604020202020204" charset="0"/>
              </a:rPr>
              <a:t>:</a:t>
            </a:r>
          </a:p>
          <a:p>
            <a:pPr marL="514985" indent="-285750">
              <a:lnSpc>
                <a:spcPct val="100000"/>
              </a:lnSpc>
              <a:spcBef>
                <a:spcPts val="104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Montserrat" panose="020B0604020202020204" charset="0"/>
              </a:rPr>
              <a:t>420</a:t>
            </a:r>
            <a:r>
              <a:rPr sz="2000" spc="10" dirty="0">
                <a:latin typeface="Montserrat" panose="020B0604020202020204" charset="0"/>
              </a:rPr>
              <a:t> </a:t>
            </a:r>
            <a:r>
              <a:rPr sz="2000" dirty="0">
                <a:latin typeface="Montserrat" panose="020B0604020202020204" charset="0"/>
              </a:rPr>
              <a:t>companies</a:t>
            </a:r>
            <a:r>
              <a:rPr sz="2000" spc="15" dirty="0">
                <a:latin typeface="Montserrat" panose="020B0604020202020204" charset="0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involved</a:t>
            </a:r>
            <a:r>
              <a:rPr sz="2000" b="0" spc="15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in</a:t>
            </a:r>
            <a:r>
              <a:rPr sz="2000" b="0" spc="15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the</a:t>
            </a:r>
            <a:r>
              <a:rPr sz="2000" b="0" spc="15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exploration</a:t>
            </a:r>
            <a:r>
              <a:rPr sz="2000" b="0" spc="15" dirty="0">
                <a:latin typeface="Montserrat" panose="020B0604020202020204" charset="0"/>
                <a:cs typeface="Arial MT"/>
              </a:rPr>
              <a:t> </a:t>
            </a:r>
            <a:r>
              <a:rPr sz="2000" b="0" dirty="0">
                <a:latin typeface="Montserrat" panose="020B0604020202020204" charset="0"/>
                <a:cs typeface="Arial MT"/>
              </a:rPr>
              <a:t>of</a:t>
            </a:r>
            <a:r>
              <a:rPr sz="2000" b="0" spc="1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energy</a:t>
            </a:r>
            <a:r>
              <a:rPr sz="2000" b="0" spc="15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collaborations.</a:t>
            </a:r>
            <a:endParaRPr sz="2000" dirty="0">
              <a:latin typeface="Montserrat" panose="020B0604020202020204" charset="0"/>
              <a:cs typeface="Arial MT"/>
            </a:endParaRPr>
          </a:p>
          <a:p>
            <a:pPr marL="514985" marR="5080" indent="-285750">
              <a:lnSpc>
                <a:spcPct val="149300"/>
              </a:lnSpc>
              <a:buFont typeface="Arial" panose="020B0604020202020204" pitchFamily="34" charset="0"/>
              <a:buChar char="•"/>
            </a:pPr>
            <a:r>
              <a:rPr sz="2000" spc="-5" dirty="0">
                <a:latin typeface="Montserrat" panose="020B0604020202020204" charset="0"/>
              </a:rPr>
              <a:t>520</a:t>
            </a:r>
            <a:r>
              <a:rPr sz="2000" spc="20" dirty="0">
                <a:latin typeface="Montserrat" panose="020B0604020202020204" charset="0"/>
              </a:rPr>
              <a:t> </a:t>
            </a:r>
            <a:r>
              <a:rPr sz="2000" spc="-5" dirty="0">
                <a:latin typeface="Montserrat" panose="020B0604020202020204" charset="0"/>
              </a:rPr>
              <a:t>staff</a:t>
            </a:r>
            <a:r>
              <a:rPr sz="2000" spc="20" dirty="0">
                <a:latin typeface="Montserrat" panose="020B0604020202020204" charset="0"/>
              </a:rPr>
              <a:t> </a:t>
            </a:r>
            <a:r>
              <a:rPr sz="2000" dirty="0">
                <a:latin typeface="Montserrat" panose="020B0604020202020204" charset="0"/>
              </a:rPr>
              <a:t>trained</a:t>
            </a:r>
            <a:r>
              <a:rPr sz="2000" b="0" dirty="0">
                <a:latin typeface="Montserrat" panose="020B0604020202020204" charset="0"/>
                <a:cs typeface="Arial MT"/>
              </a:rPr>
              <a:t>,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having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developed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their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skills,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knowledge,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know-how,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and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awareness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on</a:t>
            </a:r>
            <a:r>
              <a:rPr sz="2000" b="0" spc="25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the</a:t>
            </a:r>
            <a:r>
              <a:rPr sz="2000" b="0" spc="2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role </a:t>
            </a:r>
            <a:r>
              <a:rPr sz="2000" b="0" spc="-484" dirty="0">
                <a:latin typeface="Montserrat" panose="020B0604020202020204" charset="0"/>
                <a:cs typeface="Arial MT"/>
              </a:rPr>
              <a:t> </a:t>
            </a:r>
            <a:r>
              <a:rPr sz="2000" b="0" dirty="0">
                <a:latin typeface="Montserrat" panose="020B0604020202020204" charset="0"/>
                <a:cs typeface="Arial MT"/>
              </a:rPr>
              <a:t>of </a:t>
            </a:r>
            <a:r>
              <a:rPr sz="2000" b="0" spc="-5" dirty="0">
                <a:latin typeface="Montserrat" panose="020B0604020202020204" charset="0"/>
                <a:cs typeface="Arial MT"/>
              </a:rPr>
              <a:t>sustainable</a:t>
            </a:r>
            <a:r>
              <a:rPr sz="2000" b="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value</a:t>
            </a:r>
            <a:r>
              <a:rPr sz="2000" b="0" dirty="0">
                <a:latin typeface="Montserrat" panose="020B0604020202020204" charset="0"/>
                <a:cs typeface="Arial MT"/>
              </a:rPr>
              <a:t> </a:t>
            </a:r>
            <a:r>
              <a:rPr sz="2000" b="0" spc="-5" dirty="0">
                <a:latin typeface="Montserrat" panose="020B0604020202020204" charset="0"/>
                <a:cs typeface="Arial MT"/>
              </a:rPr>
              <a:t>chains.</a:t>
            </a:r>
            <a:endParaRPr sz="2000" dirty="0">
              <a:latin typeface="Montserrat" panose="020B0604020202020204" charset="0"/>
              <a:cs typeface="Arial MT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63525"/>
              </p:ext>
            </p:extLst>
          </p:nvPr>
        </p:nvGraphicFramePr>
        <p:xfrm>
          <a:off x="3429000" y="4038600"/>
          <a:ext cx="5410200" cy="2086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4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5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5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600" spc="-5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Spain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939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10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lang="es-ES" sz="1600" dirty="0" err="1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SMEs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trained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;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12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staf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endParaRPr sz="1600" dirty="0">
                        <a:latin typeface="Arial MT"/>
                        <a:cs typeface="Arial MT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4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600" spc="-5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France</a:t>
                      </a:r>
                      <a:endParaRPr sz="1600" dirty="0">
                        <a:latin typeface="Arial MT"/>
                        <a:cs typeface="Arial MT"/>
                      </a:endParaRPr>
                    </a:p>
                  </a:txBody>
                  <a:tcPr marL="0" marR="0" marT="984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12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lang="es-ES" sz="1600" spc="-130" dirty="0" err="1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SMEs</a:t>
                      </a:r>
                      <a:r>
                        <a:rPr lang="es-ES"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trained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;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13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staf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endParaRPr sz="1600" dirty="0">
                        <a:latin typeface="Arial MT"/>
                        <a:cs typeface="Arial MT"/>
                      </a:endParaRPr>
                    </a:p>
                  </a:txBody>
                  <a:tcPr marL="0" marR="0" marT="984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4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600" spc="-5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Italy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984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10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lang="es-ES" sz="1600" spc="-130" dirty="0" err="1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SMEs</a:t>
                      </a:r>
                      <a:r>
                        <a:rPr lang="es-ES"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trained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;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12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staf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endParaRPr sz="1600" dirty="0">
                        <a:latin typeface="Arial MT"/>
                        <a:cs typeface="Arial MT"/>
                      </a:endParaRPr>
                    </a:p>
                  </a:txBody>
                  <a:tcPr marL="0" marR="0" marT="984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5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600" spc="-5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Latvia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984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10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lang="es-ES" sz="1600" spc="-65" dirty="0" err="1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SMEs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trained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;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15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0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staf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f</a:t>
                      </a:r>
                      <a:r>
                        <a:rPr sz="1600" spc="-13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65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traine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endParaRPr sz="1600" dirty="0">
                        <a:latin typeface="Arial MT"/>
                        <a:cs typeface="Arial MT"/>
                      </a:endParaRPr>
                    </a:p>
                  </a:txBody>
                  <a:tcPr marL="0" marR="0" marT="984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4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5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8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2" name="object 7"/>
          <p:cNvSpPr txBox="1">
            <a:spLocks/>
          </p:cNvSpPr>
          <p:nvPr/>
        </p:nvSpPr>
        <p:spPr>
          <a:xfrm>
            <a:off x="1295400" y="384764"/>
            <a:ext cx="9372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Arial MT"/>
                <a:ea typeface="+mj-ea"/>
                <a:cs typeface="Arial M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400" b="1" kern="0" dirty="0">
                <a:solidFill>
                  <a:srgbClr val="000000"/>
                </a:solidFill>
                <a:latin typeface="Montserrat" panose="020B0604020202020204" charset="0"/>
              </a:rPr>
              <a:t>Work</a:t>
            </a:r>
            <a:r>
              <a:rPr lang="en-US" sz="2400" b="1" kern="0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 dirty="0">
                <a:solidFill>
                  <a:srgbClr val="000000"/>
                </a:solidFill>
                <a:latin typeface="Montserrat" panose="020B0604020202020204" charset="0"/>
              </a:rPr>
              <a:t>Package</a:t>
            </a:r>
            <a:r>
              <a:rPr lang="en-US" sz="2400" b="1" kern="0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 dirty="0">
                <a:solidFill>
                  <a:srgbClr val="000000"/>
                </a:solidFill>
                <a:latin typeface="Montserrat" panose="020B0604020202020204" charset="0"/>
              </a:rPr>
              <a:t>5</a:t>
            </a:r>
            <a:r>
              <a:rPr lang="en-US" sz="2400" b="1" kern="0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 dirty="0">
                <a:solidFill>
                  <a:srgbClr val="000000"/>
                </a:solidFill>
                <a:latin typeface="Montserrat" panose="020B0604020202020204" charset="0"/>
              </a:rPr>
              <a:t>–</a:t>
            </a:r>
            <a:r>
              <a:rPr lang="en-US" sz="2400" b="1" kern="0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 dirty="0">
                <a:solidFill>
                  <a:srgbClr val="000000"/>
                </a:solidFill>
                <a:latin typeface="Montserrat" panose="020B0604020202020204" charset="0"/>
              </a:rPr>
              <a:t>Awareness</a:t>
            </a:r>
            <a:r>
              <a:rPr lang="en-US" sz="2400" b="1" kern="0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 dirty="0">
                <a:solidFill>
                  <a:srgbClr val="000000"/>
                </a:solidFill>
                <a:latin typeface="Montserrat" panose="020B0604020202020204" charset="0"/>
              </a:rPr>
              <a:t>Raising</a:t>
            </a:r>
            <a:r>
              <a:rPr lang="en-US" sz="2400" b="1" kern="0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dirty="0">
                <a:solidFill>
                  <a:srgbClr val="000000"/>
                </a:solidFill>
                <a:latin typeface="Montserrat" panose="020B0604020202020204" charset="0"/>
              </a:rPr>
              <a:t>/</a:t>
            </a:r>
            <a:r>
              <a:rPr lang="en-US" sz="2400" b="1" kern="0" spc="15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 dirty="0">
                <a:solidFill>
                  <a:srgbClr val="000000"/>
                </a:solidFill>
                <a:latin typeface="Montserrat" panose="020B0604020202020204" charset="0"/>
              </a:rPr>
              <a:t>Capacity</a:t>
            </a:r>
            <a:r>
              <a:rPr lang="en-US" sz="2400" b="1" kern="0" spc="10" dirty="0">
                <a:solidFill>
                  <a:srgbClr val="000000"/>
                </a:solidFill>
                <a:latin typeface="Montserrat" panose="020B0604020202020204" charset="0"/>
              </a:rPr>
              <a:t> </a:t>
            </a:r>
            <a:r>
              <a:rPr lang="en-US" sz="2400" b="1" kern="0" spc="-5" dirty="0">
                <a:solidFill>
                  <a:srgbClr val="000000"/>
                </a:solidFill>
                <a:latin typeface="Montserrat" panose="020B0604020202020204" charset="0"/>
              </a:rPr>
              <a:t>Building</a:t>
            </a:r>
            <a:endParaRPr lang="en-US" sz="2400" b="1" kern="0" dirty="0">
              <a:latin typeface="Montserrat" panose="020B06040202020202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219200" y="394518"/>
            <a:ext cx="961993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Montserrat" panose="020B0604020202020204" charset="0"/>
              </a:rPr>
              <a:t>T.5.1.</a:t>
            </a:r>
            <a:r>
              <a:rPr sz="2400" b="1" spc="5" dirty="0">
                <a:latin typeface="Montserrat" panose="020B0604020202020204" charset="0"/>
              </a:rPr>
              <a:t> </a:t>
            </a:r>
            <a:r>
              <a:rPr sz="2400" b="1" spc="-5" dirty="0">
                <a:latin typeface="Montserrat" panose="020B0604020202020204" charset="0"/>
              </a:rPr>
              <a:t>Preliminary</a:t>
            </a:r>
            <a:r>
              <a:rPr sz="2400" b="1" spc="10" dirty="0">
                <a:latin typeface="Montserrat" panose="020B0604020202020204" charset="0"/>
              </a:rPr>
              <a:t> </a:t>
            </a:r>
            <a:r>
              <a:rPr sz="2400" b="1" spc="-5" dirty="0">
                <a:latin typeface="Montserrat" panose="020B0604020202020204" charset="0"/>
              </a:rPr>
              <a:t>Phase:</a:t>
            </a:r>
            <a:r>
              <a:rPr sz="2400" b="1" spc="10" dirty="0">
                <a:latin typeface="Montserrat" panose="020B0604020202020204" charset="0"/>
              </a:rPr>
              <a:t> </a:t>
            </a:r>
            <a:r>
              <a:rPr sz="2400" b="1" spc="-5" dirty="0">
                <a:latin typeface="Montserrat" panose="020B0604020202020204" charset="0"/>
              </a:rPr>
              <a:t>Organinsation</a:t>
            </a:r>
            <a:r>
              <a:rPr sz="2400" b="1" spc="10" dirty="0">
                <a:latin typeface="Montserrat" panose="020B0604020202020204" charset="0"/>
              </a:rPr>
              <a:t> </a:t>
            </a:r>
            <a:r>
              <a:rPr sz="2400" b="1" dirty="0">
                <a:latin typeface="Montserrat" panose="020B0604020202020204" charset="0"/>
              </a:rPr>
              <a:t>of</a:t>
            </a:r>
            <a:r>
              <a:rPr sz="2400" b="1" spc="10" dirty="0">
                <a:latin typeface="Montserrat" panose="020B0604020202020204" charset="0"/>
              </a:rPr>
              <a:t> </a:t>
            </a:r>
            <a:r>
              <a:rPr sz="2400" b="1" spc="-5" dirty="0">
                <a:latin typeface="Montserrat" panose="020B0604020202020204" charset="0"/>
              </a:rPr>
              <a:t>the</a:t>
            </a:r>
            <a:r>
              <a:rPr sz="2400" b="1" spc="10" dirty="0">
                <a:latin typeface="Montserrat" panose="020B0604020202020204" charset="0"/>
              </a:rPr>
              <a:t> </a:t>
            </a:r>
            <a:r>
              <a:rPr sz="2400" b="1" dirty="0">
                <a:latin typeface="Montserrat" panose="020B0604020202020204" charset="0"/>
              </a:rPr>
              <a:t>ToT </a:t>
            </a:r>
            <a:r>
              <a:rPr sz="2400" b="1" spc="-819" dirty="0">
                <a:latin typeface="Montserrat" panose="020B0604020202020204" charset="0"/>
              </a:rPr>
              <a:t> </a:t>
            </a:r>
            <a:r>
              <a:rPr sz="2400" b="1" spc="-5" dirty="0">
                <a:latin typeface="Montserrat" panose="020B0604020202020204" charset="0"/>
              </a:rPr>
              <a:t>(Training </a:t>
            </a:r>
            <a:r>
              <a:rPr sz="2400" b="1" dirty="0">
                <a:latin typeface="Montserrat" panose="020B0604020202020204" charset="0"/>
              </a:rPr>
              <a:t>of </a:t>
            </a:r>
            <a:r>
              <a:rPr sz="2400" b="1" spc="-5" dirty="0">
                <a:latin typeface="Montserrat" panose="020B0604020202020204" charset="0"/>
              </a:rPr>
              <a:t>Trainers)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05535" y="3183518"/>
            <a:ext cx="8360409" cy="111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45970" marR="5080" indent="-2033905">
              <a:lnSpc>
                <a:spcPct val="148400"/>
              </a:lnSpc>
              <a:spcBef>
                <a:spcPts val="100"/>
              </a:spcBef>
            </a:pPr>
            <a:r>
              <a:rPr sz="2400" spc="-5" dirty="0">
                <a:latin typeface="Arial MT"/>
                <a:cs typeface="Arial MT"/>
              </a:rPr>
              <a:t>Presented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Energy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Institute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Business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(EIW,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Austria)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Eurochambers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(ECH,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Belgium).</a:t>
            </a:r>
            <a:endParaRPr sz="2400" dirty="0">
              <a:latin typeface="Arial MT"/>
              <a:cs typeface="Arial MT"/>
            </a:endParaRPr>
          </a:p>
        </p:txBody>
      </p:sp>
      <p:grpSp>
        <p:nvGrpSpPr>
          <p:cNvPr id="9" name="object 2"/>
          <p:cNvGrpSpPr/>
          <p:nvPr/>
        </p:nvGrpSpPr>
        <p:grpSpPr>
          <a:xfrm>
            <a:off x="297520" y="338555"/>
            <a:ext cx="672465" cy="6943090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0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2" name="object 2"/>
          <p:cNvGrpSpPr/>
          <p:nvPr/>
        </p:nvGrpSpPr>
        <p:grpSpPr>
          <a:xfrm>
            <a:off x="297520" y="0"/>
            <a:ext cx="672465" cy="7619999"/>
            <a:chOff x="297520" y="338555"/>
            <a:chExt cx="672465" cy="6943090"/>
          </a:xfrm>
          <a:solidFill>
            <a:srgbClr val="0D3F96"/>
          </a:solidFill>
        </p:grpSpPr>
        <p:sp>
          <p:nvSpPr>
            <p:cNvPr id="13" name="object 3"/>
            <p:cNvSpPr/>
            <p:nvPr/>
          </p:nvSpPr>
          <p:spPr>
            <a:xfrm>
              <a:off x="303834" y="344936"/>
              <a:ext cx="659765" cy="6930390"/>
            </a:xfrm>
            <a:custGeom>
              <a:avLst/>
              <a:gdLst/>
              <a:ahLst/>
              <a:cxnLst/>
              <a:rect l="l" t="t" r="r" b="b"/>
              <a:pathLst>
                <a:path w="659765" h="6930390">
                  <a:moveTo>
                    <a:pt x="659225" y="6930199"/>
                  </a:moveTo>
                  <a:lnTo>
                    <a:pt x="0" y="6930199"/>
                  </a:lnTo>
                  <a:lnTo>
                    <a:pt x="0" y="0"/>
                  </a:lnTo>
                  <a:lnTo>
                    <a:pt x="659225" y="0"/>
                  </a:lnTo>
                  <a:lnTo>
                    <a:pt x="659225" y="693019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4"/>
            <p:cNvSpPr/>
            <p:nvPr/>
          </p:nvSpPr>
          <p:spPr>
            <a:xfrm>
              <a:off x="297520" y="338555"/>
              <a:ext cx="672465" cy="6943090"/>
            </a:xfrm>
            <a:custGeom>
              <a:avLst/>
              <a:gdLst/>
              <a:ahLst/>
              <a:cxnLst/>
              <a:rect l="l" t="t" r="r" b="b"/>
              <a:pathLst>
                <a:path w="672465" h="6943090">
                  <a:moveTo>
                    <a:pt x="669137" y="6942888"/>
                  </a:moveTo>
                  <a:lnTo>
                    <a:pt x="2715" y="6942888"/>
                  </a:lnTo>
                  <a:lnTo>
                    <a:pt x="0" y="6940172"/>
                  </a:lnTo>
                  <a:lnTo>
                    <a:pt x="0" y="2789"/>
                  </a:lnTo>
                  <a:lnTo>
                    <a:pt x="2789" y="0"/>
                  </a:lnTo>
                  <a:lnTo>
                    <a:pt x="669063" y="0"/>
                  </a:lnTo>
                  <a:lnTo>
                    <a:pt x="671853" y="2789"/>
                  </a:lnTo>
                  <a:lnTo>
                    <a:pt x="671853" y="6381"/>
                  </a:lnTo>
                  <a:lnTo>
                    <a:pt x="6313" y="6381"/>
                  </a:lnTo>
                  <a:lnTo>
                    <a:pt x="6313" y="12763"/>
                  </a:lnTo>
                  <a:lnTo>
                    <a:pt x="12695" y="12763"/>
                  </a:lnTo>
                  <a:lnTo>
                    <a:pt x="12695" y="6930198"/>
                  </a:lnTo>
                  <a:lnTo>
                    <a:pt x="6313" y="6930198"/>
                  </a:lnTo>
                  <a:lnTo>
                    <a:pt x="6313" y="6936580"/>
                  </a:lnTo>
                  <a:lnTo>
                    <a:pt x="671853" y="6936580"/>
                  </a:lnTo>
                  <a:lnTo>
                    <a:pt x="671853" y="6940172"/>
                  </a:lnTo>
                  <a:lnTo>
                    <a:pt x="669137" y="6942888"/>
                  </a:lnTo>
                  <a:close/>
                </a:path>
                <a:path w="672465" h="6943090">
                  <a:moveTo>
                    <a:pt x="12695" y="12763"/>
                  </a:moveTo>
                  <a:lnTo>
                    <a:pt x="6313" y="12763"/>
                  </a:lnTo>
                  <a:lnTo>
                    <a:pt x="6313" y="6381"/>
                  </a:lnTo>
                  <a:lnTo>
                    <a:pt x="12695" y="6381"/>
                  </a:lnTo>
                  <a:lnTo>
                    <a:pt x="12695" y="12763"/>
                  </a:lnTo>
                  <a:close/>
                </a:path>
                <a:path w="672465" h="6943090">
                  <a:moveTo>
                    <a:pt x="659157" y="12763"/>
                  </a:moveTo>
                  <a:lnTo>
                    <a:pt x="12695" y="12763"/>
                  </a:lnTo>
                  <a:lnTo>
                    <a:pt x="12695" y="6381"/>
                  </a:lnTo>
                  <a:lnTo>
                    <a:pt x="659157" y="6381"/>
                  </a:lnTo>
                  <a:lnTo>
                    <a:pt x="659157" y="12763"/>
                  </a:lnTo>
                  <a:close/>
                </a:path>
                <a:path w="672465" h="6943090">
                  <a:moveTo>
                    <a:pt x="665539" y="6936580"/>
                  </a:moveTo>
                  <a:lnTo>
                    <a:pt x="659157" y="6936580"/>
                  </a:lnTo>
                  <a:lnTo>
                    <a:pt x="659157" y="6381"/>
                  </a:lnTo>
                  <a:lnTo>
                    <a:pt x="665539" y="6381"/>
                  </a:lnTo>
                  <a:lnTo>
                    <a:pt x="665539" y="12763"/>
                  </a:lnTo>
                  <a:lnTo>
                    <a:pt x="671853" y="12763"/>
                  </a:lnTo>
                  <a:lnTo>
                    <a:pt x="671853" y="6930198"/>
                  </a:lnTo>
                  <a:lnTo>
                    <a:pt x="665539" y="6930198"/>
                  </a:lnTo>
                  <a:lnTo>
                    <a:pt x="665539" y="6936580"/>
                  </a:lnTo>
                  <a:close/>
                </a:path>
                <a:path w="672465" h="6943090">
                  <a:moveTo>
                    <a:pt x="671853" y="12763"/>
                  </a:moveTo>
                  <a:lnTo>
                    <a:pt x="665539" y="12763"/>
                  </a:lnTo>
                  <a:lnTo>
                    <a:pt x="665539" y="6381"/>
                  </a:lnTo>
                  <a:lnTo>
                    <a:pt x="671853" y="6381"/>
                  </a:lnTo>
                  <a:lnTo>
                    <a:pt x="671853" y="12763"/>
                  </a:lnTo>
                  <a:close/>
                </a:path>
                <a:path w="672465" h="6943090">
                  <a:moveTo>
                    <a:pt x="12695" y="6936580"/>
                  </a:moveTo>
                  <a:lnTo>
                    <a:pt x="6313" y="6936580"/>
                  </a:lnTo>
                  <a:lnTo>
                    <a:pt x="6313" y="6930198"/>
                  </a:lnTo>
                  <a:lnTo>
                    <a:pt x="12695" y="6930198"/>
                  </a:lnTo>
                  <a:lnTo>
                    <a:pt x="12695" y="6936580"/>
                  </a:lnTo>
                  <a:close/>
                </a:path>
                <a:path w="672465" h="6943090">
                  <a:moveTo>
                    <a:pt x="659157" y="6936580"/>
                  </a:moveTo>
                  <a:lnTo>
                    <a:pt x="12695" y="6936580"/>
                  </a:lnTo>
                  <a:lnTo>
                    <a:pt x="12695" y="6930198"/>
                  </a:lnTo>
                  <a:lnTo>
                    <a:pt x="659157" y="6930198"/>
                  </a:lnTo>
                  <a:lnTo>
                    <a:pt x="659157" y="6936580"/>
                  </a:lnTo>
                  <a:close/>
                </a:path>
                <a:path w="672465" h="6943090">
                  <a:moveTo>
                    <a:pt x="671853" y="6936580"/>
                  </a:moveTo>
                  <a:lnTo>
                    <a:pt x="665539" y="6936580"/>
                  </a:lnTo>
                  <a:lnTo>
                    <a:pt x="665539" y="6930198"/>
                  </a:lnTo>
                  <a:lnTo>
                    <a:pt x="671853" y="6930198"/>
                  </a:lnTo>
                  <a:lnTo>
                    <a:pt x="671853" y="693658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15" name="Imatge 1">
            <a:extLst>
              <a:ext uri="{FF2B5EF4-FFF2-40B4-BE49-F238E27FC236}">
                <a16:creationId xmlns:a16="http://schemas.microsoft.com/office/drawing/2014/main" id="{9727B647-CFBD-54EB-8593-B527D1E9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49" y="7083768"/>
            <a:ext cx="1546654" cy="38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B8ECFD8-B16A-020B-440C-A61B838CE0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085" y="6973611"/>
            <a:ext cx="1667179" cy="493272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1206</Words>
  <Application>Microsoft Office PowerPoint</Application>
  <PresentationFormat>Custom</PresentationFormat>
  <Paragraphs>202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MT</vt:lpstr>
      <vt:lpstr>Calibri</vt:lpstr>
      <vt:lpstr>Microsoft Sans Serif</vt:lpstr>
      <vt:lpstr>Montserrat</vt:lpstr>
      <vt:lpstr>Verdana</vt:lpstr>
      <vt:lpstr>Wingdings</vt:lpstr>
      <vt:lpstr>Office Theme</vt:lpstr>
      <vt:lpstr>Worksheet</vt:lpstr>
      <vt:lpstr>PowerPoint Presentation</vt:lpstr>
      <vt:lpstr>PowerPoint Presentation</vt:lpstr>
      <vt:lpstr>Work Package 5 – Awareness Raising / Capacity Building</vt:lpstr>
      <vt:lpstr>Work Package 5 – Awareness Raising / Capacity Building</vt:lpstr>
      <vt:lpstr>Work Package 5 – Awareness Raising / Capacity Building</vt:lpstr>
      <vt:lpstr>Work Package 5 – Awareness Raising / Capacity Building</vt:lpstr>
      <vt:lpstr>Work Package 5 – Awareness Raising / Capacity Building</vt:lpstr>
      <vt:lpstr>PowerPoint Presentation</vt:lpstr>
      <vt:lpstr>T.5.1. Preliminary Phase: Organinsation of the ToT  (Training of Trainers)</vt:lpstr>
      <vt:lpstr>PowerPoint Presentation</vt:lpstr>
      <vt:lpstr>PowerPoint Presentation</vt:lpstr>
      <vt:lpstr>PowerPoint Presentation</vt:lpstr>
      <vt:lpstr>T.5.3. 2nd Phase: Organisation of Training Activities</vt:lpstr>
      <vt:lpstr>PowerPoint Presentation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presentation.pptx</dc:title>
  <dc:creator>Irene Corpas</dc:creator>
  <cp:keywords>DAFuf5-ZMOE,BACI1JWWgaE</cp:keywords>
  <cp:lastModifiedBy>Adrián Moreno</cp:lastModifiedBy>
  <cp:revision>36</cp:revision>
  <dcterms:created xsi:type="dcterms:W3CDTF">2023-09-15T11:42:38Z</dcterms:created>
  <dcterms:modified xsi:type="dcterms:W3CDTF">2023-10-03T11:39:36Z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2023-09-15T00:00:00Z</vt:filetime>
  </property>
  <property fmtid="{D5CDD505-2E9C-101B-9397-08002B2CF9AE}" pid="3" name="Creator">
    <vt:lpwstr>Canva</vt:lpwstr>
  </property>
  <property fmtid="{D5CDD505-2E9C-101B-9397-08002B2CF9AE}" pid="4" name="LastSaved">
    <vt:filetime>2023-09-15T00:00:00Z</vt:filetime>
  </property>
</Properties>
</file>