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4" r:id="rId5"/>
    <p:sldId id="277" r:id="rId6"/>
    <p:sldId id="256" r:id="rId7"/>
    <p:sldId id="278" r:id="rId8"/>
    <p:sldId id="279" r:id="rId9"/>
    <p:sldId id="259" r:id="rId10"/>
    <p:sldId id="260" r:id="rId11"/>
    <p:sldId id="261" r:id="rId12"/>
    <p:sldId id="266" r:id="rId13"/>
    <p:sldId id="267" r:id="rId14"/>
    <p:sldId id="268" r:id="rId15"/>
    <p:sldId id="271" r:id="rId16"/>
    <p:sldId id="280" r:id="rId17"/>
    <p:sldId id="281" r:id="rId18"/>
    <p:sldId id="262" r:id="rId19"/>
    <p:sldId id="263" r:id="rId20"/>
    <p:sldId id="264" r:id="rId21"/>
    <p:sldId id="265" r:id="rId22"/>
    <p:sldId id="270" r:id="rId23"/>
    <p:sldId id="273" r:id="rId24"/>
    <p:sldId id="272" r:id="rId2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83F"/>
    <a:srgbClr val="426E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A9C3CD-753C-6742-B24A-313E3F22C7C1}" v="44" dt="2023-10-26T07:18:15.3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6058"/>
  </p:normalViewPr>
  <p:slideViewPr>
    <p:cSldViewPr snapToGrid="0">
      <p:cViewPr varScale="1">
        <p:scale>
          <a:sx n="76" d="100"/>
          <a:sy n="76" d="100"/>
        </p:scale>
        <p:origin x="4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6A52A9-2821-E241-CF25-73B60791B2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D65B25C-B639-ED03-1F6E-6838141C6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9A8964-30BC-61CD-2A12-AFD578827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06DBFF-AF26-7399-EBE0-E397DDD75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F289CB-9C49-CC11-2D58-69E229C7A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B0631-E217-BA47-BC9A-C37994582D69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71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B15A24-4516-0D0B-1386-3556B4525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069824-420B-C667-DDA2-6A6D68CED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B3B465-C6BD-05DA-BA0D-9CD4CBD41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3FAA70-DD79-B4E8-7789-E2E034C1C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916A10-8422-B7E4-D18F-15461209B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B0631-E217-BA47-BC9A-C37994582D69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157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4C2B8BF-4A4D-E307-0C35-38D98F252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AAF603D-BA86-9955-4450-A8B924434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824D5F-2973-C3B0-5EE6-CB4C46B40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BDF932-B8DE-5CCE-9ADA-86067A770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F5436A-66A0-D586-E0BC-C461E0E4F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B0631-E217-BA47-BC9A-C37994582D69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2256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E7F46B-ABE7-624C-231E-4ABDE9FD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5E37E5-A691-00AD-79C7-AF2BA4108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B75D65-52D2-8B90-144C-94C5F1B62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C6AC22-6A6B-AA7E-219F-7B614E1F4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CC2EBF-9320-2D92-D46F-7144ADFEF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B0631-E217-BA47-BC9A-C37994582D69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6873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385BDD-17B2-6014-9427-9CEF8CEE5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7B1157-C067-BD5F-C52C-754933D75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5C8AC6-BE41-F8B5-262D-F8A1B0C79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0551F8-E037-4EB2-D82E-AAE41D724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A89A28-5E16-2D33-02D2-292038097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B0631-E217-BA47-BC9A-C37994582D69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115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3A05C4-3220-8064-C1B4-CF23BBEBA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2DB785-0FA5-8013-BDD9-352BAC61A5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1F5DA5-31A8-49B0-0BDF-11B535D342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4EF0BC-F2ED-5A80-5A71-320AA79B3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7E0720-5D80-6EBA-B14A-23B0098ED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9881227-8F68-B83D-234B-A5B40B345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B0631-E217-BA47-BC9A-C37994582D69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876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CA2487-207F-BB68-C8F2-667A338D2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7DB2353-8C1E-A171-2B7E-6AF6F2741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CFBBDBE-75A6-EDD6-A386-E9BE9F17BE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9D89F5D-5FB4-1B0F-EB19-7A3056DA1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1F51229-4423-0906-9E87-D6B57DCF01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39EFF87-65BF-019F-4DFA-CF641A569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4F5118E-7CC0-7618-4984-53011B4A3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D1A7964-6EF0-3429-058A-BA71AB167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B0631-E217-BA47-BC9A-C37994582D69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5621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E982DA-19B9-D895-A13B-0B9325F3B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31800C-335F-E823-794E-754DF2E2D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59F478-52AA-378E-840B-8379CEA25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C380BE8-F129-BE1B-BBB5-CBEACA696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B0631-E217-BA47-BC9A-C37994582D69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482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DFF93EA-130D-6106-84E7-91E89AE57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2E595AD-6F22-E60C-11DD-A7A01B46A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1EA2A33-D8D5-64D3-5CB6-5D5E8B0F1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B0631-E217-BA47-BC9A-C37994582D69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78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E13FD1-685B-A268-D0BC-3BA657D0B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64BF43-4E6F-A71F-3069-86F8D651A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421863-37A0-F26D-8484-09DF2EBA0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0D62C2-914A-DF1F-8695-52AE0FA43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7FEBE6-EEF3-86A9-66F7-03583CC87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AC2BC9-40C3-FBDD-B79F-BF6B2A6E2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B0631-E217-BA47-BC9A-C37994582D69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9938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33689E-9996-B365-EEB7-8034F0708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93462FD-27C6-A78C-0808-A3B2789D34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9169EAF-0F77-1BD0-EA58-38261319C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FF36A76-D016-A505-C765-EECB9A08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3112AF-96BB-966B-5756-D4C164A08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436B343-D404-A76F-1271-779B23B99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B0631-E217-BA47-BC9A-C37994582D69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98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28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ECB8A74-553A-6FE2-5A56-E484B2C64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Creación de un formato de máster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DFACD87-D24F-814D-3F11-D002D26CA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125AAA-EC68-41FF-B894-AFA71DBF87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40C99-5762-F14D-85AA-65B5BA70F4CE}" type="datetimeFigureOut">
              <a:rPr lang="de-DE" smtClean="0"/>
              <a:t>10.07.2024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5380E4-B7FF-0DDC-1E69-F0D7CF1D8B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95E3AC-DDB0-CF48-05BE-97119E28F6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B0631-E217-BA47-BC9A-C37994582D69}" type="slidenum">
              <a:rPr lang="de-DE" smtClean="0"/>
              <a:t>Nº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306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9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AC988-B265-C186-363A-12BD4119DDEF}"/>
              </a:ext>
            </a:extLst>
          </p:cNvPr>
          <p:cNvSpPr txBox="1">
            <a:spLocks/>
          </p:cNvSpPr>
          <p:nvPr/>
        </p:nvSpPr>
        <p:spPr>
          <a:xfrm>
            <a:off x="8723119" y="2412993"/>
            <a:ext cx="11015391" cy="2387600"/>
          </a:xfrm>
          <a:prstGeom prst="rect">
            <a:avLst/>
          </a:prstGeom>
        </p:spPr>
        <p:txBody>
          <a:bodyPr anchor="t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Impawatt </a:t>
            </a:r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</a:p>
          <a:p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funciona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Claudia Julius</a:t>
            </a:r>
          </a:p>
          <a:p>
            <a:endParaRPr lang="de-D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Senercon</a:t>
            </a:r>
            <a:endParaRPr lang="de-DE" sz="2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CCBA29D-AF31-8C69-6C36-2FE86CB03E9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942"/>
          <a:stretch/>
        </p:blipFill>
        <p:spPr>
          <a:xfrm>
            <a:off x="914449" y="1024834"/>
            <a:ext cx="7163222" cy="4808332"/>
          </a:xfrm>
          <a:prstGeom prst="rect">
            <a:avLst/>
          </a:prstGeom>
          <a:effectLst/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6A23670-7B59-E7E3-99B6-0EA5B5779F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00432" y="318027"/>
            <a:ext cx="1383188" cy="1000366"/>
          </a:xfrm>
          <a:prstGeom prst="rect">
            <a:avLst/>
          </a:prstGeom>
        </p:spPr>
      </p:pic>
      <p:pic>
        <p:nvPicPr>
          <p:cNvPr id="7" name="Picture 2" descr="Text&#10;&#10;Description automatically generated with low confidence">
            <a:extLst>
              <a:ext uri="{FF2B5EF4-FFF2-40B4-BE49-F238E27FC236}">
                <a16:creationId xmlns:a16="http://schemas.microsoft.com/office/drawing/2014/main" id="{AF698911-ACD1-9DF2-4BFF-4DC8935F63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29890" y="5895193"/>
            <a:ext cx="2553730" cy="58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784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0F12A-EF87-FF33-EF33-9605E04C6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624" y="674986"/>
            <a:ext cx="2921876" cy="2387600"/>
          </a:xfrm>
        </p:spPr>
        <p:txBody>
          <a:bodyPr anchor="t">
            <a:normAutofit/>
          </a:bodyPr>
          <a:lstStyle/>
          <a:p>
            <a:pPr algn="l"/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 </a:t>
            </a:r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de </a:t>
            </a:r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energía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92CCBCD6-1789-3A42-820C-46B4F41B3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24" y="2685262"/>
            <a:ext cx="3365314" cy="372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Consumo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Coste</a:t>
            </a:r>
            <a:endParaRPr lang="de-DE" altLang="de-D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Según </a:t>
            </a: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vector energético</a:t>
            </a:r>
            <a:endParaRPr lang="de-DE" altLang="de-D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Consumo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anual </a:t>
            </a: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específico</a:t>
            </a:r>
            <a:endParaRPr lang="de-DE" altLang="de-D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Parte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calefacción </a:t>
            </a: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consumo </a:t>
            </a:r>
            <a:r>
              <a:rPr lang="de-DE" alt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EF15338-2380-D931-D2C4-C3031067E7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2559" y="3551881"/>
            <a:ext cx="5118100" cy="31115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2854CA5-15EB-00A9-582C-152E86739E1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2728" t="-4015" r="6763" b="4015"/>
          <a:stretch/>
        </p:blipFill>
        <p:spPr>
          <a:xfrm>
            <a:off x="3523266" y="368300"/>
            <a:ext cx="4292600" cy="306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368727"/>
      </p:ext>
    </p:extLst>
  </p:cSld>
  <p:clrMapOvr>
    <a:masterClrMapping/>
  </p:clrMapOvr>
</p:sld>
</file>

<file path=ppt/slides/slide1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0F12A-EF87-FF33-EF33-9605E04C6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624" y="674986"/>
            <a:ext cx="2921876" cy="2387600"/>
          </a:xfrm>
        </p:spPr>
        <p:txBody>
          <a:bodyPr anchor="t">
            <a:normAutofit/>
          </a:bodyPr>
          <a:lstStyle/>
          <a:p>
            <a:pPr algn="l"/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Medidas de </a:t>
            </a:r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empresa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92CCBCD6-1789-3A42-820C-46B4F41B3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5" y="4256386"/>
            <a:ext cx="3365314" cy="1420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alt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 </a:t>
            </a: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eficiencia energética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Medidas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previstas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aplicadas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BDF1D4C-4E81-DC5B-60DD-F6B388C494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20" y="2057633"/>
            <a:ext cx="2766884" cy="2009906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33C2DEBC-EC92-14A5-3B0E-C5E6A3CF70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5976" y="174308"/>
            <a:ext cx="7772400" cy="6509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699263"/>
      </p:ext>
    </p:extLst>
  </p:cSld>
  <p:clrMapOvr>
    <a:masterClrMapping/>
  </p:clrMapOvr>
</p:sld>
</file>

<file path=ppt/slides/slide12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0F12A-EF87-FF33-EF33-9605E04C6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623" y="674986"/>
            <a:ext cx="3143595" cy="2387600"/>
          </a:xfrm>
        </p:spPr>
        <p:txBody>
          <a:bodyPr anchor="t">
            <a:normAutofit/>
          </a:bodyPr>
          <a:lstStyle/>
          <a:p>
            <a:pPr algn="l"/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Cuestionario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92CCBCD6-1789-3A42-820C-46B4F41B3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251" y="4256386"/>
            <a:ext cx="3365314" cy="1420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alt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Prueba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Invitar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empleados</a:t>
            </a:r>
            <a:endParaRPr lang="de-DE" altLang="de-D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A41A199-31D2-1F8D-BBC5-1BC5E7AB2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251" y="1407815"/>
            <a:ext cx="4775199" cy="23876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A530FE31-B1DF-E30D-41CE-9DD3E9E53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8577" y="1096366"/>
            <a:ext cx="6452414" cy="269904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2BA82D60-39B2-119E-CB28-C41152703C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8492" y="4491545"/>
            <a:ext cx="5723225" cy="191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219904"/>
      </p:ext>
    </p:extLst>
  </p:cSld>
  <p:clrMapOvr>
    <a:masterClrMapping/>
  </p:clrMapOvr>
</p:sld>
</file>

<file path=ppt/slides/slide13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0F12A-EF87-FF33-EF33-9605E04C6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624" y="791538"/>
            <a:ext cx="2107120" cy="1421928"/>
          </a:xfrm>
          <a:noFill/>
        </p:spPr>
        <p:txBody>
          <a:bodyPr wrap="square">
            <a:spAutoFit/>
          </a:bodyPr>
          <a:lstStyle/>
          <a:p>
            <a:pPr algn="l"/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Sección de </a:t>
            </a: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contenidos </a:t>
            </a: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 </a:t>
            </a: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motor de </a:t>
            </a:r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filtrado </a:t>
            </a:r>
            <a:b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de-DE" sz="24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92CCBCD6-1789-3A42-820C-46B4F41B3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6472" y="5120722"/>
            <a:ext cx="4292600" cy="1287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Consumo</a:t>
            </a:r>
            <a:r>
              <a:rPr lang="de-DE" alt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coste </a:t>
            </a:r>
            <a:r>
              <a:rPr lang="de-DE" altLang="de-D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según el </a:t>
            </a:r>
            <a:r>
              <a:rPr lang="de-DE" altLang="de-D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vector energético</a:t>
            </a:r>
            <a:r>
              <a:rPr lang="de-DE" alt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consumo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anual </a:t>
            </a:r>
            <a:r>
              <a:rPr lang="de-DE" altLang="de-D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de-DE" altLang="de-D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específico</a:t>
            </a:r>
            <a:endParaRPr lang="de-DE" altLang="de-D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Parte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calefacción </a:t>
            </a:r>
            <a:r>
              <a:rPr lang="de-DE" altLang="de-D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de-DE" altLang="de-D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consumo </a:t>
            </a:r>
            <a:r>
              <a:rPr lang="de-DE" alt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  <a:endParaRPr kumimoji="0" lang="de-DE" altLang="de-DE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2854CA5-15EB-00A9-582C-152E86739E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2728" t="-4015" r="6763" b="4015"/>
          <a:stretch/>
        </p:blipFill>
        <p:spPr>
          <a:xfrm>
            <a:off x="7645776" y="863655"/>
            <a:ext cx="4292600" cy="30607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D3DF1DC2-3653-14C6-7850-3FFF6A5979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8181" y="763152"/>
            <a:ext cx="5019312" cy="2900629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3EF15338-2380-D931-D2C4-C3031067E7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6472" y="2411932"/>
            <a:ext cx="4118326" cy="2503697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25BD6C44-5100-3332-7452-0DD41026E7B0}"/>
              </a:ext>
            </a:extLst>
          </p:cNvPr>
          <p:cNvSpPr txBox="1"/>
          <p:nvPr/>
        </p:nvSpPr>
        <p:spPr>
          <a:xfrm>
            <a:off x="7766472" y="449810"/>
            <a:ext cx="35609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de </a:t>
            </a:r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 </a:t>
            </a: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energéticos</a:t>
            </a:r>
            <a:endParaRPr lang="de-DE" sz="24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2EF34C3-783F-71CA-1CDD-C336240C6662}"/>
              </a:ext>
            </a:extLst>
          </p:cNvPr>
          <p:cNvSpPr txBox="1"/>
          <p:nvPr/>
        </p:nvSpPr>
        <p:spPr>
          <a:xfrm>
            <a:off x="448553" y="3823554"/>
            <a:ext cx="32992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de </a:t>
            </a:r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medidas de </a:t>
            </a:r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eficiencia energética </a:t>
            </a:r>
            <a:endParaRPr lang="de-DE" sz="2400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7069CC7F-1F4A-34C6-421A-F3413D55FAB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32355"/>
          <a:stretch/>
        </p:blipFill>
        <p:spPr>
          <a:xfrm>
            <a:off x="481777" y="4814325"/>
            <a:ext cx="3299254" cy="1910461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85592E34-C95D-ACC6-442E-6DD5EAA0934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51790"/>
          <a:stretch/>
        </p:blipFill>
        <p:spPr>
          <a:xfrm>
            <a:off x="2735207" y="4814324"/>
            <a:ext cx="4731664" cy="1910461"/>
          </a:xfrm>
          <a:prstGeom prst="rect">
            <a:avLst/>
          </a:prstGeom>
        </p:spPr>
      </p:pic>
      <p:sp>
        <p:nvSpPr>
          <p:cNvPr id="13" name="AutoShape 2">
            <a:extLst>
              <a:ext uri="{FF2B5EF4-FFF2-40B4-BE49-F238E27FC236}">
                <a16:creationId xmlns:a16="http://schemas.microsoft.com/office/drawing/2014/main" id="{8E0A963C-34B1-F2B3-B667-7A4218526AB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A7F0D751-19D0-983D-FF39-62A091868BD4}"/>
              </a:ext>
            </a:extLst>
          </p:cNvPr>
          <p:cNvSpPr txBox="1">
            <a:spLocks/>
          </p:cNvSpPr>
          <p:nvPr/>
        </p:nvSpPr>
        <p:spPr>
          <a:xfrm>
            <a:off x="3631148" y="182045"/>
            <a:ext cx="3964138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3200" dirty="0" err="1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Secciones de </a:t>
            </a:r>
            <a:r>
              <a:rPr lang="de-DE" sz="3200" dirty="0" err="1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plataforma</a:t>
            </a:r>
            <a:endParaRPr lang="de-DE" sz="32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985990"/>
      </p:ext>
    </p:extLst>
  </p:cSld>
  <p:clrMapOvr>
    <a:masterClrMapping/>
  </p:clrMapOvr>
</p:sld>
</file>

<file path=ppt/slides/slide14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0F12A-EF87-FF33-EF33-9605E04C6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840" y="575205"/>
            <a:ext cx="2107120" cy="424732"/>
          </a:xfrm>
          <a:noFill/>
        </p:spPr>
        <p:txBody>
          <a:bodyPr wrap="square">
            <a:spAutoFit/>
          </a:bodyPr>
          <a:lstStyle/>
          <a:p>
            <a:pPr algn="l"/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Cuestionario</a:t>
            </a:r>
            <a:endParaRPr lang="de-DE" sz="24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5BD6C44-5100-3332-7452-0DD41026E7B0}"/>
              </a:ext>
            </a:extLst>
          </p:cNvPr>
          <p:cNvSpPr txBox="1"/>
          <p:nvPr/>
        </p:nvSpPr>
        <p:spPr>
          <a:xfrm>
            <a:off x="6096000" y="725173"/>
            <a:ext cx="35609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Herramienta de </a:t>
            </a:r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autoevaluación</a:t>
            </a:r>
            <a:endParaRPr lang="de-DE" sz="24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2EF34C3-783F-71CA-1CDD-C336240C6662}"/>
              </a:ext>
            </a:extLst>
          </p:cNvPr>
          <p:cNvSpPr txBox="1"/>
          <p:nvPr/>
        </p:nvSpPr>
        <p:spPr>
          <a:xfrm>
            <a:off x="191840" y="3874143"/>
            <a:ext cx="32992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Encuesta </a:t>
            </a:r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el comportamiento</a:t>
            </a:r>
            <a:endParaRPr lang="de-DE" sz="2400" dirty="0"/>
          </a:p>
        </p:txBody>
      </p:sp>
      <p:sp>
        <p:nvSpPr>
          <p:cNvPr id="13" name="AutoShape 2">
            <a:extLst>
              <a:ext uri="{FF2B5EF4-FFF2-40B4-BE49-F238E27FC236}">
                <a16:creationId xmlns:a16="http://schemas.microsoft.com/office/drawing/2014/main" id="{8E0A963C-34B1-F2B3-B667-7A4218526AB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E3EA802-17DB-7772-CDA7-56B004E79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840" y="1047866"/>
            <a:ext cx="2639949" cy="214960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3E2F82F0-F995-4BF1-9C45-3FECF844D12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8879"/>
          <a:stretch/>
        </p:blipFill>
        <p:spPr>
          <a:xfrm>
            <a:off x="1511814" y="1047866"/>
            <a:ext cx="3351156" cy="2778348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1D015B55-777F-FAC8-EF6C-4E2DDAAA496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17" t="22724" r="11261" b="37450"/>
          <a:stretch/>
        </p:blipFill>
        <p:spPr>
          <a:xfrm>
            <a:off x="6110557" y="1257224"/>
            <a:ext cx="5807676" cy="2446637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6720DFE7-2779-404E-801E-E4DB29517CA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9964" t="30621" r="9936" b="27018"/>
          <a:stretch/>
        </p:blipFill>
        <p:spPr>
          <a:xfrm>
            <a:off x="6125114" y="3844632"/>
            <a:ext cx="5778562" cy="2144750"/>
          </a:xfrm>
          <a:prstGeom prst="rect">
            <a:avLst/>
          </a:prstGeom>
        </p:spPr>
      </p:pic>
      <p:sp>
        <p:nvSpPr>
          <p:cNvPr id="21" name="Titel 1">
            <a:extLst>
              <a:ext uri="{FF2B5EF4-FFF2-40B4-BE49-F238E27FC236}">
                <a16:creationId xmlns:a16="http://schemas.microsoft.com/office/drawing/2014/main" id="{2D9116E8-83ED-4003-ACE3-0582A6E54438}"/>
              </a:ext>
            </a:extLst>
          </p:cNvPr>
          <p:cNvSpPr txBox="1">
            <a:spLocks/>
          </p:cNvSpPr>
          <p:nvPr/>
        </p:nvSpPr>
        <p:spPr>
          <a:xfrm>
            <a:off x="3631148" y="182045"/>
            <a:ext cx="3964138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3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Herramientas interactivas</a:t>
            </a:r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A3A81626-6DC0-8015-36CA-8229AB184F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6669" y="4502889"/>
            <a:ext cx="4124582" cy="2148734"/>
          </a:xfrm>
          <a:prstGeom prst="rect">
            <a:avLst/>
          </a:prstGeom>
        </p:spPr>
      </p:pic>
      <p:sp>
        <p:nvSpPr>
          <p:cNvPr id="23" name="Textfeld 22">
            <a:extLst>
              <a:ext uri="{FF2B5EF4-FFF2-40B4-BE49-F238E27FC236}">
                <a16:creationId xmlns:a16="http://schemas.microsoft.com/office/drawing/2014/main" id="{80B21B27-E8F4-AF42-0BD9-A0695565AAB9}"/>
              </a:ext>
            </a:extLst>
          </p:cNvPr>
          <p:cNvSpPr txBox="1"/>
          <p:nvPr/>
        </p:nvSpPr>
        <p:spPr>
          <a:xfrm>
            <a:off x="6050285" y="6189958"/>
            <a:ext cx="53302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Orientación sobre </a:t>
            </a: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financiación </a:t>
            </a: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próximamente</a:t>
            </a:r>
            <a:r>
              <a:rPr lang="de-D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084187946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AC988-B265-C186-363A-12BD4119DDEF}"/>
              </a:ext>
            </a:extLst>
          </p:cNvPr>
          <p:cNvSpPr txBox="1">
            <a:spLocks/>
          </p:cNvSpPr>
          <p:nvPr/>
        </p:nvSpPr>
        <p:spPr>
          <a:xfrm>
            <a:off x="704384" y="623470"/>
            <a:ext cx="11015391" cy="238760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Impawatt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 </a:t>
            </a:r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diferentes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niveles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roles de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usuario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8A22F63-8DA2-3C3B-721F-23E8CA972420}"/>
              </a:ext>
            </a:extLst>
          </p:cNvPr>
          <p:cNvSpPr txBox="1"/>
          <p:nvPr/>
        </p:nvSpPr>
        <p:spPr>
          <a:xfrm>
            <a:off x="589208" y="1930595"/>
            <a:ext cx="10679805" cy="389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Administrador: Traducción,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gestión de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contenidos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cuestionarios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evaluaciones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Asesor energético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Gestiona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varias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empresas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invitado</a:t>
            </a:r>
            <a:endParaRPr lang="de-DE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Empresa: diferentes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posibles: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gestor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energético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técnico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director general...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Empleados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pueden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invitados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un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concurso</a:t>
            </a:r>
            <a:endParaRPr lang="de-DE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297511"/>
      </p:ext>
    </p:extLst>
  </p:cSld>
  <p:clrMapOvr>
    <a:masterClrMapping/>
  </p:clrMapOvr>
</p:sld>
</file>

<file path=ppt/slides/slide1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AC988-B265-C186-363A-12BD4119DDEF}"/>
              </a:ext>
            </a:extLst>
          </p:cNvPr>
          <p:cNvSpPr txBox="1">
            <a:spLocks/>
          </p:cNvSpPr>
          <p:nvPr/>
        </p:nvSpPr>
        <p:spPr>
          <a:xfrm>
            <a:off x="704384" y="623470"/>
            <a:ext cx="11015391" cy="238760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Impawatt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tiene </a:t>
            </a:r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diferentes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niveles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roles de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usuario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8A22F63-8DA2-3C3B-721F-23E8CA972420}"/>
              </a:ext>
            </a:extLst>
          </p:cNvPr>
          <p:cNvSpPr txBox="1"/>
          <p:nvPr/>
        </p:nvSpPr>
        <p:spPr>
          <a:xfrm>
            <a:off x="589208" y="1371405"/>
            <a:ext cx="10679805" cy="658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Administrador: Traducción,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gestión de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contenidos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evaluaciones 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463F37EA-CE76-A84D-521A-1535056F29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836" y="2119289"/>
            <a:ext cx="7772400" cy="252144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966146EE-B99E-DC2A-D732-A7856B8803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8945"/>
          <a:stretch/>
        </p:blipFill>
        <p:spPr>
          <a:xfrm>
            <a:off x="1095836" y="5188289"/>
            <a:ext cx="7772400" cy="131513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9FE2F03-792C-5FA7-4C88-E2A8DC189ED5}"/>
              </a:ext>
            </a:extLst>
          </p:cNvPr>
          <p:cNvSpPr txBox="1"/>
          <p:nvPr/>
        </p:nvSpPr>
        <p:spPr>
          <a:xfrm>
            <a:off x="1095836" y="4729843"/>
            <a:ext cx="60981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Backend de traducción:</a:t>
            </a:r>
            <a:endParaRPr lang="de-DE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68024"/>
      </p:ext>
    </p:extLst>
  </p:cSld>
  <p:clrMapOvr>
    <a:masterClrMapping/>
  </p:clrMapOvr>
</p:sld>
</file>

<file path=ppt/slides/slide1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AC988-B265-C186-363A-12BD4119DDEF}"/>
              </a:ext>
            </a:extLst>
          </p:cNvPr>
          <p:cNvSpPr txBox="1">
            <a:spLocks/>
          </p:cNvSpPr>
          <p:nvPr/>
        </p:nvSpPr>
        <p:spPr>
          <a:xfrm>
            <a:off x="347265" y="536972"/>
            <a:ext cx="11015391" cy="238760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Administrador: Contenido Backend</a:t>
            </a:r>
          </a:p>
          <a:p>
            <a:pPr marL="742950" indent="-742950">
              <a:buFont typeface="+mj-lt"/>
              <a:buAutoNum type="arabicPeriod"/>
            </a:pP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E564698-3577-41E2-1052-1BD57E196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65" y="1445764"/>
            <a:ext cx="7344912" cy="4284664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0E285CCA-F852-77E9-6E8B-512C229548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9296" y="1445764"/>
            <a:ext cx="3795439" cy="428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608365"/>
      </p:ext>
    </p:extLst>
  </p:cSld>
  <p:clrMapOvr>
    <a:masterClrMapping/>
  </p:clrMapOvr>
</p:sld>
</file>

<file path=ppt/slides/slide1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AC988-B265-C186-363A-12BD4119DDEF}"/>
              </a:ext>
            </a:extLst>
          </p:cNvPr>
          <p:cNvSpPr txBox="1">
            <a:spLocks/>
          </p:cNvSpPr>
          <p:nvPr/>
        </p:nvSpPr>
        <p:spPr>
          <a:xfrm>
            <a:off x="347265" y="536972"/>
            <a:ext cx="11015391" cy="238760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Administrador: Quiz Backend</a:t>
            </a:r>
          </a:p>
          <a:p>
            <a:pPr marL="742950" indent="-742950">
              <a:buFont typeface="+mj-lt"/>
              <a:buAutoNum type="arabicPeriod"/>
            </a:pP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483D16E-C53A-94C8-29C4-A2CC4B21F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65" y="2313817"/>
            <a:ext cx="7318168" cy="383732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F163614-9CFA-DA92-CAA6-69E9077C55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2188" y="4062586"/>
            <a:ext cx="3936115" cy="2088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046086"/>
      </p:ext>
    </p:extLst>
  </p:cSld>
  <p:clrMapOvr>
    <a:masterClrMapping/>
  </p:clrMapOvr>
</p:sld>
</file>

<file path=ppt/slides/slide1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AC988-B265-C186-363A-12BD4119DDEF}"/>
              </a:ext>
            </a:extLst>
          </p:cNvPr>
          <p:cNvSpPr txBox="1">
            <a:spLocks/>
          </p:cNvSpPr>
          <p:nvPr/>
        </p:nvSpPr>
        <p:spPr>
          <a:xfrm>
            <a:off x="347265" y="536972"/>
            <a:ext cx="11015391" cy="238760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Administrador: Evaluación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Panorama de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empresas del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portal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6949406-0349-0F5F-0700-F0CE3739A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65" y="2113879"/>
            <a:ext cx="7772400" cy="18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824566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AC988-B265-C186-363A-12BD4119DDEF}"/>
              </a:ext>
            </a:extLst>
          </p:cNvPr>
          <p:cNvSpPr txBox="1">
            <a:spLocks/>
          </p:cNvSpPr>
          <p:nvPr/>
        </p:nvSpPr>
        <p:spPr>
          <a:xfrm>
            <a:off x="704384" y="623470"/>
            <a:ext cx="11015391" cy="238760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Impawatt </a:t>
            </a:r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un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vistazo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8A22F63-8DA2-3C3B-721F-23E8CA972420}"/>
              </a:ext>
            </a:extLst>
          </p:cNvPr>
          <p:cNvSpPr txBox="1"/>
          <p:nvPr/>
        </p:nvSpPr>
        <p:spPr>
          <a:xfrm>
            <a:off x="704384" y="1578521"/>
            <a:ext cx="11208782" cy="4536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Plataforma de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conocimiento y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e-learning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Eficiencia Energética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empresas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incluye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sección de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</a:t>
            </a:r>
            <a:endParaRPr lang="de-DE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Desarrollado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durante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proyecto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IMPAWATT de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Horizonte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Probado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aplicado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189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empresas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todos los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sectores</a:t>
            </a:r>
            <a:endParaRPr lang="de-DE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mejorará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desarrollará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durante el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 </a:t>
            </a:r>
            <a:r>
              <a:rPr lang="de-DE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EE4SME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seguirá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desarrollando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cadena de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suministro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HORECA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marco del proyecto </a:t>
            </a:r>
            <a:r>
              <a:rPr lang="de-DE" sz="2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EE4HORECA</a:t>
            </a:r>
            <a:endParaRPr lang="de-DE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173851"/>
      </p:ext>
    </p:extLst>
  </p:cSld>
  <p:clrMapOvr>
    <a:masterClrMapping/>
  </p:clrMapOvr>
</p:sld>
</file>

<file path=ppt/slides/slide2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AC988-B265-C186-363A-12BD4119DDEF}"/>
              </a:ext>
            </a:extLst>
          </p:cNvPr>
          <p:cNvSpPr txBox="1">
            <a:spLocks/>
          </p:cNvSpPr>
          <p:nvPr/>
        </p:nvSpPr>
        <p:spPr>
          <a:xfrm>
            <a:off x="398134" y="1388603"/>
            <a:ext cx="11015391" cy="238760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 por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atención</a:t>
            </a:r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>
              <a:buFont typeface="+mj-lt"/>
              <a:buAutoNum type="arabicPeriod"/>
            </a:pP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88EFB04-9E20-0CEB-EFC3-98B30D959305}"/>
              </a:ext>
            </a:extLst>
          </p:cNvPr>
          <p:cNvSpPr txBox="1"/>
          <p:nvPr/>
        </p:nvSpPr>
        <p:spPr>
          <a:xfrm>
            <a:off x="2730842" y="4127156"/>
            <a:ext cx="4263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Claudia.Julius@senercon.de</a:t>
            </a:r>
            <a:endParaRPr lang="de-D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Senercon</a:t>
            </a:r>
            <a:endParaRPr lang="de-D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345DB3E-5C74-C2F9-E05E-87C0C27E1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475" y="296283"/>
            <a:ext cx="1383188" cy="1000366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31A3617D-8A2D-5BDB-3C71-613B1B95D59D}"/>
              </a:ext>
            </a:extLst>
          </p:cNvPr>
          <p:cNvSpPr txBox="1"/>
          <p:nvPr/>
        </p:nvSpPr>
        <p:spPr>
          <a:xfrm>
            <a:off x="4169362" y="5726304"/>
            <a:ext cx="78743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Cofinanciado por la Unión Europea. No obstante, las opiniones y puntos de vista expresados son exclusivamente los del autor o autores y no reflejan necesariamente los de la Unión Europea o CINEA. Ni la Unión Europea ni la autoridad que concede la subvención pueden ser consideradas responsables de las mismas.</a:t>
            </a:r>
            <a:endParaRPr lang="de-DE" sz="1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959BCDA-858B-F750-A252-E7C151D0CF58}"/>
              </a:ext>
            </a:extLst>
          </p:cNvPr>
          <p:cNvSpPr txBox="1"/>
          <p:nvPr/>
        </p:nvSpPr>
        <p:spPr>
          <a:xfrm>
            <a:off x="670925" y="6396335"/>
            <a:ext cx="33259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Convenio de </a:t>
            </a: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subvención </a:t>
            </a:r>
            <a:r>
              <a:rPr lang="de-D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n° 101076459 LIFE21-CET-AUDITES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1465EBB-73D3-5020-40EB-01E0785BA8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475" y="5695036"/>
            <a:ext cx="3110870" cy="67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413149"/>
      </p:ext>
    </p:extLst>
  </p:cSld>
  <p:clrMapOvr>
    <a:masterClrMapping/>
  </p:clrMapOvr>
</p:sld>
</file>

<file path=ppt/slides/slide2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0F12A-EF87-FF33-EF33-9605E04C6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624" y="674986"/>
            <a:ext cx="2921876" cy="2387600"/>
          </a:xfrm>
        </p:spPr>
        <p:txBody>
          <a:bodyPr anchor="t">
            <a:normAutofit/>
          </a:bodyPr>
          <a:lstStyle/>
          <a:p>
            <a:pPr algn="l"/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Configuración de </a:t>
            </a:r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cuenta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92CCBCD6-1789-3A42-820C-46B4F41B3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121" y="4492446"/>
            <a:ext cx="3365314" cy="958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Invitación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Cuestionarios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50ECBF1-8833-BF43-A964-781BB91D1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624" y="2091036"/>
            <a:ext cx="5245100" cy="19431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5D4712AF-B3B1-D89C-6FFE-126D2ADA5E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3514" y="674986"/>
            <a:ext cx="6172366" cy="178624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80230BD3-5756-AD77-4131-15B2BA0F84EC}"/>
              </a:ext>
            </a:extLst>
          </p:cNvPr>
          <p:cNvSpPr txBox="1"/>
          <p:nvPr/>
        </p:nvSpPr>
        <p:spPr>
          <a:xfrm>
            <a:off x="5753514" y="83473"/>
            <a:ext cx="6110416" cy="496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de-DE" alt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Invitación </a:t>
            </a: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compartir </a:t>
            </a: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cuenta</a:t>
            </a:r>
            <a:endParaRPr lang="de-DE" altLang="de-D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3C5BD08F-FE70-F1CB-83A2-C92CBB0B27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3514" y="2555813"/>
            <a:ext cx="4279900" cy="17780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5D6AD333-F4ED-4F35-3D5D-D131E485CF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5864" y="4611986"/>
            <a:ext cx="73152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325914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0F12A-EF87-FF33-EF33-9605E04C6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624" y="674986"/>
            <a:ext cx="2921876" cy="2387600"/>
          </a:xfrm>
        </p:spPr>
        <p:txBody>
          <a:bodyPr anchor="t">
            <a:normAutofit fontScale="90000"/>
          </a:bodyPr>
          <a:lstStyle/>
          <a:p>
            <a:pPr algn="l"/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Inscripción en </a:t>
            </a:r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página de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Impawatt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34DE6F8-3583-EC48-06A4-C287D2C70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5190" y="614689"/>
            <a:ext cx="8773186" cy="4578294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744DDE98-EF8D-F05A-307B-E0137D4D9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531" y="5372268"/>
            <a:ext cx="8944504" cy="101566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En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la página de inicio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, haga clic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en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2"/>
              </a:rPr>
              <a:t>"Regístrese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2"/>
              </a:rPr>
              <a:t>ahora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2"/>
              </a:rPr>
              <a:t>"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en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"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Mi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Impawatt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2"/>
              </a:rPr>
              <a:t>"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y siga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las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instrucciones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.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Recibirá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un correo electrónico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con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un enlace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para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confirmar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su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registro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.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Una vez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confirmado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,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podrá 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iniciar sesión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en la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plataforma</a:t>
            </a:r>
            <a:r>
              <a:rPr kumimoji="0" lang="de-DE" altLang="de-D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IDFont+F1"/>
              </a:rPr>
              <a:t>. 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5CD59C29-DA1D-C647-2800-5A7E414DE46C}"/>
              </a:ext>
            </a:extLst>
          </p:cNvPr>
          <p:cNvSpPr/>
          <p:nvPr/>
        </p:nvSpPr>
        <p:spPr>
          <a:xfrm>
            <a:off x="3385751" y="4841190"/>
            <a:ext cx="1480539" cy="351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BE67F07-B7BC-4581-B1A0-370702A609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9356" y="6098591"/>
            <a:ext cx="2201047" cy="57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689251"/>
      </p:ext>
    </p:extLst>
  </p:cSld>
  <p:clrMapOvr>
    <a:masterClrMapping/>
  </p:clrMapOvr>
</p:sld>
</file>

<file path=ppt/slides/slide4.xml><?xml version="1.0" encoding="utf-8"?>
<p:sld xmlns:a14="http://schemas.microsoft.com/office/drawing/2010/main"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A727-5B0F-406F-A76C-7B93759A547D}" type="slidenum">
              <a:rPr lang="fr-CH" smtClean="0"/>
              <a:t>4</a:t>
            </a:fld>
            <a:endParaRPr lang="fr-CH"/>
          </a:p>
        </p:txBody>
      </p:sp>
      <p:sp>
        <p:nvSpPr>
          <p:cNvPr id="4" name="ZoneTexte 3"/>
          <p:cNvSpPr txBox="1"/>
          <p:nvPr/>
        </p:nvSpPr>
        <p:spPr>
          <a:xfrm flipH="1">
            <a:off x="585541" y="1201287"/>
            <a:ext cx="35980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Eficiencia energética</a:t>
            </a:r>
            <a:endParaRPr lang="fr-FR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7691" y="1884777"/>
            <a:ext cx="2427203" cy="1964358"/>
          </a:xfrm>
          <a:prstGeom prst="rect">
            <a:avLst/>
          </a:prstGeom>
        </p:spPr>
      </p:pic>
      <p:pic>
        <p:nvPicPr>
          <p:cNvPr id="41" name="Image 4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844" y="2010477"/>
            <a:ext cx="1435918" cy="1435918"/>
          </a:xfrm>
          <a:prstGeom prst="rect">
            <a:avLst/>
          </a:prstGeom>
        </p:spPr>
      </p:pic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3592EA63-34A8-4F4A-825F-D51A5865C448}"/>
              </a:ext>
            </a:extLst>
          </p:cNvPr>
          <p:cNvGrpSpPr/>
          <p:nvPr/>
        </p:nvGrpSpPr>
        <p:grpSpPr>
          <a:xfrm>
            <a:off x="331380" y="5808338"/>
            <a:ext cx="4367649" cy="571500"/>
            <a:chOff x="132041" y="5523892"/>
            <a:chExt cx="4367649" cy="571500"/>
          </a:xfrm>
        </p:grpSpPr>
        <p:pic>
          <p:nvPicPr>
            <p:cNvPr id="40" name="Image 3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041" y="5564160"/>
              <a:ext cx="506730" cy="506730"/>
            </a:xfrm>
            <a:prstGeom prst="rect">
              <a:avLst/>
            </a:prstGeom>
          </p:spPr>
        </p:pic>
        <p:pic>
          <p:nvPicPr>
            <p:cNvPr id="42" name="Image 41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7171" y="5549292"/>
              <a:ext cx="522933" cy="522933"/>
            </a:xfrm>
            <a:prstGeom prst="rect">
              <a:avLst/>
            </a:prstGeom>
          </p:spPr>
        </p:pic>
        <p:pic>
          <p:nvPicPr>
            <p:cNvPr id="43" name="Image 42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7184" y="5559944"/>
              <a:ext cx="510048" cy="510048"/>
            </a:xfrm>
            <a:prstGeom prst="rect">
              <a:avLst/>
            </a:prstGeom>
          </p:spPr>
        </p:pic>
        <p:pic>
          <p:nvPicPr>
            <p:cNvPr id="44" name="Image 43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3487" y="5564160"/>
              <a:ext cx="506730" cy="506730"/>
            </a:xfrm>
            <a:prstGeom prst="rect">
              <a:avLst/>
            </a:prstGeom>
          </p:spPr>
        </p:pic>
        <p:pic>
          <p:nvPicPr>
            <p:cNvPr id="45" name="Image 44"/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2361" y="5523892"/>
              <a:ext cx="571500" cy="571500"/>
            </a:xfrm>
            <a:prstGeom prst="rect">
              <a:avLst/>
            </a:prstGeom>
          </p:spPr>
        </p:pic>
        <p:pic>
          <p:nvPicPr>
            <p:cNvPr id="46" name="Image 45"/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8990" y="5549292"/>
              <a:ext cx="520700" cy="520700"/>
            </a:xfrm>
            <a:prstGeom prst="rect">
              <a:avLst/>
            </a:prstGeom>
          </p:spPr>
        </p:pic>
      </p:grpSp>
      <p:sp>
        <p:nvSpPr>
          <p:cNvPr id="13" name="Espace réservé du contenu 2"/>
          <p:cNvSpPr txBox="1">
            <a:spLocks/>
          </p:cNvSpPr>
          <p:nvPr/>
        </p:nvSpPr>
        <p:spPr>
          <a:xfrm>
            <a:off x="751811" y="1897592"/>
            <a:ext cx="3947218" cy="33366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en-GB" sz="24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Char char="–"/>
              <a:defRPr lang="en-GB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Char char="•"/>
              <a:defRPr lang="en-GB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Char char="–"/>
              <a:defRPr lang="en-GB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Char char="»"/>
              <a:defRPr lang="en-US" sz="20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000" dirty="0" err="1">
                <a:solidFill>
                  <a:schemeClr val="bg1"/>
                </a:solidFill>
              </a:rPr>
              <a:t>Gestión de la energía </a:t>
            </a:r>
            <a:endParaRPr lang="en-CA" sz="2000" dirty="0">
              <a:solidFill>
                <a:schemeClr val="bg1"/>
              </a:solidFill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chemeClr val="bg1"/>
                </a:solidFill>
              </a:rPr>
              <a:t>Plantas (bombas, motores, ventiladores, aire comprimido, calor de proceso)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chemeClr val="bg1"/>
                </a:solidFill>
              </a:rPr>
              <a:t>Edificio (calefacción y refrigeración, envolvente, ventilación, SGE)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chemeClr val="bg1"/>
                </a:solidFill>
              </a:rPr>
              <a:t>Sistemas de iluminación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chemeClr val="bg1"/>
                </a:solidFill>
              </a:rPr>
              <a:t>Movilidad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 err="1">
                <a:solidFill>
                  <a:schemeClr val="bg1"/>
                </a:solidFill>
              </a:rPr>
              <a:t>Energías renovables </a:t>
            </a:r>
            <a:endParaRPr lang="en-CA" sz="2000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 flipH="1">
            <a:off x="4556020" y="1201287"/>
            <a:ext cx="28601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sz="3000" dirty="0"/>
              <a:t>Cultura energética</a:t>
            </a:r>
          </a:p>
        </p:txBody>
      </p:sp>
      <p:sp>
        <p:nvSpPr>
          <p:cNvPr id="15" name="ZoneTexte 14"/>
          <p:cNvSpPr txBox="1"/>
          <p:nvPr/>
        </p:nvSpPr>
        <p:spPr>
          <a:xfrm flipH="1">
            <a:off x="7791253" y="1217755"/>
            <a:ext cx="47616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Cadena de </a:t>
            </a:r>
            <a:r>
              <a:rPr lang="fr-FR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suministro sostenible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56020" y="3734139"/>
            <a:ext cx="3448432" cy="20741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defTabSz="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000" dirty="0">
                <a:solidFill>
                  <a:schemeClr val="bg1"/>
                </a:solidFill>
                <a:latin typeface="Arial Unicode MS"/>
                <a:cs typeface="Arial Unicode MS"/>
              </a:rPr>
              <a:t>Permitir </a:t>
            </a:r>
            <a:r>
              <a:rPr lang="fr-FR" sz="2000" dirty="0">
                <a:solidFill>
                  <a:schemeClr val="bg1"/>
                </a:solidFill>
                <a:latin typeface="Arial Unicode MS"/>
                <a:cs typeface="Arial Unicode MS"/>
              </a:rPr>
              <a:t>a </a:t>
            </a:r>
            <a:r>
              <a:rPr lang="fr-FR" sz="2000" dirty="0" err="1">
                <a:solidFill>
                  <a:schemeClr val="bg1"/>
                </a:solidFill>
                <a:latin typeface="Arial Unicode MS"/>
                <a:cs typeface="Arial Unicode MS"/>
              </a:rPr>
              <a:t>las empresas </a:t>
            </a:r>
            <a:r>
              <a:rPr lang="fr-FR" sz="2000" dirty="0" err="1">
                <a:solidFill>
                  <a:schemeClr val="bg1"/>
                </a:solidFill>
                <a:latin typeface="Arial Unicode MS"/>
                <a:cs typeface="Arial Unicode MS"/>
              </a:rPr>
              <a:t>motivar a </a:t>
            </a:r>
            <a:r>
              <a:rPr lang="fr-FR" sz="2000" dirty="0" err="1">
                <a:solidFill>
                  <a:schemeClr val="bg1"/>
                </a:solidFill>
                <a:latin typeface="Arial Unicode MS"/>
                <a:cs typeface="Arial Unicode MS"/>
              </a:rPr>
              <a:t>sus </a:t>
            </a:r>
            <a:r>
              <a:rPr lang="fr-FR" sz="2000" dirty="0" err="1">
                <a:solidFill>
                  <a:schemeClr val="bg1"/>
                </a:solidFill>
                <a:latin typeface="Arial Unicode MS"/>
                <a:cs typeface="Arial Unicode MS"/>
              </a:rPr>
              <a:t>empleados </a:t>
            </a:r>
            <a:r>
              <a:rPr lang="fr-FR" sz="2000" dirty="0">
                <a:solidFill>
                  <a:schemeClr val="bg1"/>
                </a:solidFill>
                <a:latin typeface="Arial Unicode MS"/>
                <a:cs typeface="Arial Unicode MS"/>
              </a:rPr>
              <a:t>para </a:t>
            </a:r>
            <a:r>
              <a:rPr lang="fr-FR" sz="2000" dirty="0">
                <a:solidFill>
                  <a:schemeClr val="bg1"/>
                </a:solidFill>
                <a:latin typeface="Arial Unicode MS"/>
                <a:cs typeface="Arial Unicode MS"/>
              </a:rPr>
              <a:t>que cambien </a:t>
            </a:r>
            <a:r>
              <a:rPr lang="fr-FR" sz="2000" dirty="0" err="1">
                <a:solidFill>
                  <a:schemeClr val="bg1"/>
                </a:solidFill>
                <a:latin typeface="Arial Unicode MS"/>
                <a:cs typeface="Arial Unicode MS"/>
              </a:rPr>
              <a:t>su comportamiento </a:t>
            </a:r>
            <a:r>
              <a:rPr lang="fr-FR" sz="2000" dirty="0" err="1">
                <a:solidFill>
                  <a:schemeClr val="bg1"/>
                </a:solidFill>
                <a:latin typeface="Arial Unicode MS"/>
                <a:cs typeface="Arial Unicode MS"/>
              </a:rPr>
              <a:t>y </a:t>
            </a:r>
            <a:r>
              <a:rPr lang="fr-FR" sz="2000" dirty="0" err="1">
                <a:solidFill>
                  <a:schemeClr val="bg1"/>
                </a:solidFill>
                <a:latin typeface="Arial Unicode MS"/>
                <a:cs typeface="Arial Unicode MS"/>
              </a:rPr>
              <a:t>aumenten </a:t>
            </a:r>
            <a:r>
              <a:rPr lang="fr-FR" sz="2000" dirty="0">
                <a:solidFill>
                  <a:schemeClr val="bg1"/>
                </a:solidFill>
                <a:latin typeface="Arial Unicode MS"/>
                <a:cs typeface="Arial Unicode MS"/>
              </a:rPr>
              <a:t>la eficiencia energética.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462567" y="4246211"/>
            <a:ext cx="3735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Análisis del ciclo de vida</a:t>
            </a:r>
            <a:endParaRPr lang="fr-F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Directrices sobre los costes del ciclo de vida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Uso de </a:t>
            </a:r>
            <a:r>
              <a:rPr lang="fr-FR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indicadores de sostenibilidad</a:t>
            </a:r>
            <a:endParaRPr lang="fr-F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Etiquetado medioambiental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FA3F1DCC-4DA8-E00B-A2BA-ECEC68AF32B5}"/>
              </a:ext>
            </a:extLst>
          </p:cNvPr>
          <p:cNvSpPr txBox="1">
            <a:spLocks/>
          </p:cNvSpPr>
          <p:nvPr/>
        </p:nvSpPr>
        <p:spPr>
          <a:xfrm>
            <a:off x="605773" y="326605"/>
            <a:ext cx="11015391" cy="238760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Impawatt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021414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0AC988-B265-C186-363A-12BD4119DDEF}"/>
              </a:ext>
            </a:extLst>
          </p:cNvPr>
          <p:cNvSpPr txBox="1">
            <a:spLocks/>
          </p:cNvSpPr>
          <p:nvPr/>
        </p:nvSpPr>
        <p:spPr>
          <a:xfrm>
            <a:off x="704384" y="623470"/>
            <a:ext cx="11015391" cy="2387600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Contenido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Impawatt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8A22F63-8DA2-3C3B-721F-23E8CA972420}"/>
              </a:ext>
            </a:extLst>
          </p:cNvPr>
          <p:cNvSpPr txBox="1"/>
          <p:nvPr/>
        </p:nvSpPr>
        <p:spPr>
          <a:xfrm>
            <a:off x="601565" y="1578553"/>
            <a:ext cx="10679805" cy="4536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Contenidos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medida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empresas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registradas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Más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de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contenido</a:t>
            </a:r>
            <a:endParaRPr lang="de-DE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Descripción de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medidas</a:t>
            </a:r>
            <a:endParaRPr lang="de-DE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Presentaciones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</a:t>
            </a:r>
            <a:endParaRPr lang="de-DE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Fichas técnicas (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buenas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prácticas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Herramientas (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herramienta de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autoevaluación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guía de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financiación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encuesta sobre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comportamiento 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EE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listas de control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cuestionario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hoja de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recogida de </a:t>
            </a:r>
            <a:r>
              <a:rPr lang="de-DE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</a:t>
            </a:r>
            <a:r>
              <a:rPr lang="de-D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07683022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A9A492FF-B4F7-C191-9DD6-5FDAD545A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8247" y="718821"/>
            <a:ext cx="8090665" cy="6047772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D99D3B0C-F333-6A96-5F62-6C5321B3E9E0}"/>
              </a:ext>
            </a:extLst>
          </p:cNvPr>
          <p:cNvSpPr txBox="1">
            <a:spLocks/>
          </p:cNvSpPr>
          <p:nvPr/>
        </p:nvSpPr>
        <p:spPr>
          <a:xfrm>
            <a:off x="323088" y="718821"/>
            <a:ext cx="3045840" cy="34731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 de control </a:t>
            </a:r>
            <a:r>
              <a:rPr lang="de-DE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de-DE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elegir </a:t>
            </a:r>
            <a:r>
              <a:rPr lang="de-DE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diferentes </a:t>
            </a:r>
            <a:r>
              <a:rPr lang="de-DE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 </a:t>
            </a:r>
            <a:r>
              <a:rPr lang="de-DE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Impawatt</a:t>
            </a:r>
            <a:endParaRPr lang="de-DE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930456"/>
      </p:ext>
    </p:extLst>
  </p:cSld>
  <p:clrMapOvr>
    <a:masterClrMapping/>
  </p:clrMapOvr>
</p:sld>
</file>

<file path=ppt/slides/slide7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0F12A-EF87-FF33-EF33-9605E04C6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624" y="674986"/>
            <a:ext cx="2921876" cy="2387600"/>
          </a:xfrm>
        </p:spPr>
        <p:txBody>
          <a:bodyPr anchor="t">
            <a:normAutofit/>
          </a:bodyPr>
          <a:lstStyle/>
          <a:p>
            <a:pPr algn="l"/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Rellenar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perfil de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empresa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16FCD2E-4531-6A72-7E92-A64F08A2EA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219" y="831357"/>
            <a:ext cx="2921876" cy="4132597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08CA4161-6B08-1AF3-F77D-15C0142828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8376" y="798810"/>
            <a:ext cx="3886200" cy="3441700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92CCBCD6-1789-3A42-820C-46B4F41B3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7421" y="5192201"/>
            <a:ext cx="878191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Puede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rellenar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los datos de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empresa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través de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página de inicio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      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casilla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Impawatt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"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Completar/Editar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perfil de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empresa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través de "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perfil de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empresa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 en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cuadro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mandos </a:t>
            </a:r>
          </a:p>
        </p:txBody>
      </p:sp>
      <p:pic>
        <p:nvPicPr>
          <p:cNvPr id="3074" name="Picture 2" descr="page1image967160624">
            <a:extLst>
              <a:ext uri="{FF2B5EF4-FFF2-40B4-BE49-F238E27FC236}">
                <a16:creationId xmlns:a16="http://schemas.microsoft.com/office/drawing/2014/main" id="{74CE0A17-8275-4F9D-4DD3-3C39EDBBE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2057" y="5238800"/>
            <a:ext cx="287629" cy="276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D5CA34F3-0E1E-F59F-5EC6-F6173CA4D11F}"/>
              </a:ext>
            </a:extLst>
          </p:cNvPr>
          <p:cNvCxnSpPr>
            <a:cxnSpLocks/>
          </p:cNvCxnSpPr>
          <p:nvPr/>
        </p:nvCxnSpPr>
        <p:spPr>
          <a:xfrm>
            <a:off x="3175500" y="5656689"/>
            <a:ext cx="287629" cy="0"/>
          </a:xfrm>
          <a:prstGeom prst="straightConnector1">
            <a:avLst/>
          </a:prstGeom>
          <a:ln w="412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C3D479A9-1ED5-0CC5-612A-4102586778B2}"/>
              </a:ext>
            </a:extLst>
          </p:cNvPr>
          <p:cNvCxnSpPr>
            <a:cxnSpLocks/>
          </p:cNvCxnSpPr>
          <p:nvPr/>
        </p:nvCxnSpPr>
        <p:spPr>
          <a:xfrm>
            <a:off x="9457386" y="5377083"/>
            <a:ext cx="287629" cy="0"/>
          </a:xfrm>
          <a:prstGeom prst="straightConnector1">
            <a:avLst/>
          </a:prstGeom>
          <a:ln w="412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1711419"/>
      </p:ext>
    </p:extLst>
  </p:cSld>
  <p:clrMapOvr>
    <a:masterClrMapping/>
  </p:clrMapOvr>
</p:sld>
</file>

<file path=ppt/slides/slide8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0F12A-EF87-FF33-EF33-9605E04C6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624" y="674986"/>
            <a:ext cx="2921876" cy="2387600"/>
          </a:xfrm>
        </p:spPr>
        <p:txBody>
          <a:bodyPr anchor="t">
            <a:normAutofit/>
          </a:bodyPr>
          <a:lstStyle/>
          <a:p>
            <a:pPr algn="l"/>
            <a:r>
              <a:rPr lang="de-DE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Rellenar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perfil de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empresa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92CCBCD6-1789-3A42-820C-46B4F41B3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7421" y="5192201"/>
            <a:ext cx="878191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Puede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rellenar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los datos de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empresa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través de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página de inicio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      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casilla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Impawatt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"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Completar/Editar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perfil de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empresa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través de "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perfil de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empresa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 en 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kumimoji="0" lang="de-DE" altLang="de-DE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cuadro</a:t>
            </a:r>
            <a:r>
              <a:rPr kumimoji="0" lang="de-DE" altLang="de-DE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mandos </a:t>
            </a:r>
          </a:p>
        </p:txBody>
      </p:sp>
      <p:pic>
        <p:nvPicPr>
          <p:cNvPr id="3074" name="Picture 2" descr="page1image967160624">
            <a:extLst>
              <a:ext uri="{FF2B5EF4-FFF2-40B4-BE49-F238E27FC236}">
                <a16:creationId xmlns:a16="http://schemas.microsoft.com/office/drawing/2014/main" id="{74CE0A17-8275-4F9D-4DD3-3C39EDBBE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2057" y="5238800"/>
            <a:ext cx="287629" cy="276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D5CA34F3-0E1E-F59F-5EC6-F6173CA4D11F}"/>
              </a:ext>
            </a:extLst>
          </p:cNvPr>
          <p:cNvCxnSpPr>
            <a:cxnSpLocks/>
          </p:cNvCxnSpPr>
          <p:nvPr/>
        </p:nvCxnSpPr>
        <p:spPr>
          <a:xfrm>
            <a:off x="3175500" y="5656689"/>
            <a:ext cx="287629" cy="0"/>
          </a:xfrm>
          <a:prstGeom prst="straightConnector1">
            <a:avLst/>
          </a:prstGeom>
          <a:ln w="412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C3D479A9-1ED5-0CC5-612A-4102586778B2}"/>
              </a:ext>
            </a:extLst>
          </p:cNvPr>
          <p:cNvCxnSpPr>
            <a:cxnSpLocks/>
          </p:cNvCxnSpPr>
          <p:nvPr/>
        </p:nvCxnSpPr>
        <p:spPr>
          <a:xfrm>
            <a:off x="9457386" y="5377083"/>
            <a:ext cx="287629" cy="0"/>
          </a:xfrm>
          <a:prstGeom prst="straightConnector1">
            <a:avLst/>
          </a:prstGeom>
          <a:ln w="412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afik 5">
            <a:extLst>
              <a:ext uri="{FF2B5EF4-FFF2-40B4-BE49-F238E27FC236}">
                <a16:creationId xmlns:a16="http://schemas.microsoft.com/office/drawing/2014/main" id="{783795C3-2A42-E0D9-628A-81837F03A8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0993" y="808546"/>
            <a:ext cx="4347383" cy="376007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83A68EB1-9EA0-7053-2D42-0A6A2ECB1C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5500" y="808546"/>
            <a:ext cx="3974765" cy="376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093784"/>
      </p:ext>
    </p:extLst>
  </p:cSld>
  <p:clrMapOvr>
    <a:masterClrMapping/>
  </p:clrMapOvr>
</p:sld>
</file>

<file path=ppt/slides/slide9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0F12A-EF87-FF33-EF33-9605E04C6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624" y="674986"/>
            <a:ext cx="2921876" cy="2387600"/>
          </a:xfrm>
        </p:spPr>
        <p:txBody>
          <a:bodyPr anchor="t">
            <a:normAutofit/>
          </a:bodyPr>
          <a:lstStyle/>
          <a:p>
            <a:pPr algn="l"/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Encontrar </a:t>
            </a:r>
            <a:r>
              <a:rPr lang="de-DE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contenidos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92CCBCD6-1789-3A42-820C-46B4F41B3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298" y="3308422"/>
            <a:ext cx="2461075" cy="3266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Preselección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función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 perfil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Selección </a:t>
            </a:r>
            <a:r>
              <a:rPr lang="de-DE" altLang="de-D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según diferentes </a:t>
            </a:r>
            <a:r>
              <a:rPr lang="de-DE" altLang="de-DE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criterios</a:t>
            </a:r>
            <a:endParaRPr lang="de-DE" altLang="de-D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Búsqueda de </a:t>
            </a:r>
            <a:r>
              <a:rPr kumimoji="0" lang="de-DE" altLang="de-D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texto libre</a:t>
            </a:r>
            <a:endParaRPr kumimoji="0" lang="de-DE" altLang="de-DE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page1image967160624">
            <a:extLst>
              <a:ext uri="{FF2B5EF4-FFF2-40B4-BE49-F238E27FC236}">
                <a16:creationId xmlns:a16="http://schemas.microsoft.com/office/drawing/2014/main" id="{74CE0A17-8275-4F9D-4DD3-3C39EDBBE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2057" y="5238800"/>
            <a:ext cx="287629" cy="276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C3D479A9-1ED5-0CC5-612A-4102586778B2}"/>
              </a:ext>
            </a:extLst>
          </p:cNvPr>
          <p:cNvCxnSpPr>
            <a:cxnSpLocks/>
          </p:cNvCxnSpPr>
          <p:nvPr/>
        </p:nvCxnSpPr>
        <p:spPr>
          <a:xfrm>
            <a:off x="9457386" y="5377083"/>
            <a:ext cx="287629" cy="0"/>
          </a:xfrm>
          <a:prstGeom prst="straightConnector1">
            <a:avLst/>
          </a:prstGeom>
          <a:ln w="412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fik 4">
            <a:extLst>
              <a:ext uri="{FF2B5EF4-FFF2-40B4-BE49-F238E27FC236}">
                <a16:creationId xmlns:a16="http://schemas.microsoft.com/office/drawing/2014/main" id="{129FAE3E-66C4-97FF-3FF6-601B872548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0426" y="857439"/>
            <a:ext cx="6625657" cy="3828926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1A05DE7-889A-3C74-9002-6E8FB13581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8746" y="2514730"/>
            <a:ext cx="5497280" cy="4343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887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39c2f6-6a59-40f3-bf11-46068946f47e" xsi:nil="true"/>
    <lcf76f155ced4ddcb4097134ff3c332f xmlns="92be6da2-0ec9-4027-89b6-65096f719e9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7255A0AF2E914A97834E0828E72B5D" ma:contentTypeVersion="12" ma:contentTypeDescription="Create a new document." ma:contentTypeScope="" ma:versionID="2c4134b94281ad14989ee2090338b60e">
  <xsd:schema xmlns:xsd="http://www.w3.org/2001/XMLSchema" xmlns:xs="http://www.w3.org/2001/XMLSchema" xmlns:p="http://schemas.microsoft.com/office/2006/metadata/properties" xmlns:ns2="92be6da2-0ec9-4027-89b6-65096f719e9a" xmlns:ns3="8c39c2f6-6a59-40f3-bf11-46068946f47e" targetNamespace="http://schemas.microsoft.com/office/2006/metadata/properties" ma:root="true" ma:fieldsID="e4e064fe3743307dd80a0a366e10dfa1" ns2:_="" ns3:_="">
    <xsd:import namespace="92be6da2-0ec9-4027-89b6-65096f719e9a"/>
    <xsd:import namespace="8c39c2f6-6a59-40f3-bf11-46068946f4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be6da2-0ec9-4027-89b6-65096f719e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ad61b7b-f5dc-4060-9b32-94634ee1ff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39c2f6-6a59-40f3-bf11-46068946f47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2988855f-dc24-450d-b6fb-082c46e85c53}" ma:internalName="TaxCatchAll" ma:showField="CatchAllData" ma:web="8c39c2f6-6a59-40f3-bf11-46068946f4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692CCC-AF78-46F8-8BFF-51175D778208}">
  <ds:schemaRefs>
    <ds:schemaRef ds:uri="http://schemas.microsoft.com/office/2006/metadata/properties"/>
    <ds:schemaRef ds:uri="http://schemas.microsoft.com/office/infopath/2007/PartnerControls"/>
    <ds:schemaRef ds:uri="8c39c2f6-6a59-40f3-bf11-46068946f47e"/>
    <ds:schemaRef ds:uri="92be6da2-0ec9-4027-89b6-65096f719e9a"/>
  </ds:schemaRefs>
</ds:datastoreItem>
</file>

<file path=customXml/itemProps2.xml><?xml version="1.0" encoding="utf-8"?>
<ds:datastoreItem xmlns:ds="http://schemas.openxmlformats.org/officeDocument/2006/customXml" ds:itemID="{754D5B98-29D3-4DFE-840A-CE52135027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5FEE5B-0C65-4877-87BA-0F20CA8AD8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be6da2-0ec9-4027-89b6-65096f719e9a"/>
    <ds:schemaRef ds:uri="8c39c2f6-6a59-40f3-bf11-46068946f4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560</ap:Words>
  <ap:Application>Microsoft Office PowerPoint</ap:Application>
  <ap:PresentationFormat>Panorámica</ap:PresentationFormat>
  <ap:Paragraphs>93</ap:Paragraphs>
  <ap:Slides>21</ap:Slides>
  <ap:Notes>0</ap:Notes>
  <ap:HiddenSlides>0</ap:HiddenSlides>
  <ap:MMClips>0</ap:MMClips>
  <ap:ScaleCrop>false</ap:ScaleCrop>
  <ap:HeadingPairs>
    <vt:vector baseType="variant" size="6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ap:HeadingPairs>
  <ap:TitlesOfParts>
    <vt:vector baseType="lpstr" size="28">
      <vt:lpstr>Arial</vt:lpstr>
      <vt:lpstr>Arial Unicode MS</vt:lpstr>
      <vt:lpstr>Calibri</vt:lpstr>
      <vt:lpstr>CIDFont+F1</vt:lpstr>
      <vt:lpstr>CIDFont+F2</vt:lpstr>
      <vt:lpstr>Times New Roman</vt:lpstr>
      <vt:lpstr>Office</vt:lpstr>
      <vt:lpstr>Presentación de PowerPoint</vt:lpstr>
      <vt:lpstr>Presentación de PowerPoint</vt:lpstr>
      <vt:lpstr>Registration on the Impawatt Landing Page</vt:lpstr>
      <vt:lpstr>Presentación de PowerPoint</vt:lpstr>
      <vt:lpstr>Presentación de PowerPoint</vt:lpstr>
      <vt:lpstr>Presentación de PowerPoint</vt:lpstr>
      <vt:lpstr>Filling in the company‘s profile</vt:lpstr>
      <vt:lpstr>Filling in the company‘s profile</vt:lpstr>
      <vt:lpstr>Finding content</vt:lpstr>
      <vt:lpstr>Energy data &amp; monitoring</vt:lpstr>
      <vt:lpstr>Company measures</vt:lpstr>
      <vt:lpstr>Quiz section</vt:lpstr>
      <vt:lpstr>Content section and filter engine  </vt:lpstr>
      <vt:lpstr>Quiz section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Account settings</vt:lpstr>
    </vt:vector>
  </ap:TitlesOfParts>
  <ap:Company/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PowerPoint-Präsentation</dc:title>
  <dc:creator>Claudia Julius</dc:creator>
  <lastModifiedBy>Carmen Jiménez</lastModifiedBy>
  <revision>2</revision>
  <dcterms:created xsi:type="dcterms:W3CDTF">2023-03-14T12:52:33.0000000Z</dcterms:created>
  <dcterms:modified xsi:type="dcterms:W3CDTF">2024-07-10T11:10:19.0000000Z</dcterms:modified>
  <keywords>, docId:C46B11DA014823E27957E114F47050C3</keywords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0x010100E77255A0AF2E914A97834E0828E72B5D</vt:lpwstr>
  </property>
</Properties>
</file>