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78" r:id="rId4"/>
    <p:sldId id="279" r:id="rId5"/>
    <p:sldId id="258" r:id="rId6"/>
    <p:sldId id="274" r:id="rId7"/>
    <p:sldId id="273" r:id="rId8"/>
    <p:sldId id="275" r:id="rId9"/>
    <p:sldId id="263" r:id="rId10"/>
    <p:sldId id="269" r:id="rId11"/>
    <p:sldId id="277" r:id="rId12"/>
    <p:sldId id="264" r:id="rId13"/>
    <p:sldId id="272" r:id="rId14"/>
    <p:sldId id="276" r:id="rId15"/>
    <p:sldId id="268" r:id="rId16"/>
  </p:sldIdLst>
  <p:sldSz cx="12192000" cy="7620000"/>
  <p:notesSz cx="12192000" cy="7620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ene Corpas" initials="IC" lastIdx="3" clrIdx="0">
    <p:extLst>
      <p:ext uri="{19B8F6BF-5375-455C-9EA6-DF929625EA0E}">
        <p15:presenceInfo xmlns:p15="http://schemas.microsoft.com/office/powerpoint/2012/main" userId="S-1-5-21-746137067-1035525444-725345543-91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D3F96"/>
    <a:srgbClr val="0A0EC2"/>
    <a:srgbClr val="002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392F7C-0DB1-438B-A247-A01921A33CDA}" v="9" dt="2023-11-01T15:45:33.81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95" autoAdjust="0"/>
  </p:normalViewPr>
  <p:slideViewPr>
    <p:cSldViewPr>
      <p:cViewPr varScale="1">
        <p:scale>
          <a:sx n="96" d="100"/>
          <a:sy n="96" d="100"/>
        </p:scale>
        <p:origin x="111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81BA2-A221-45CF-9863-57FD9F989E7E}"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es-ES"/>
        </a:p>
      </dgm:t>
    </dgm:pt>
    <dgm:pt modelId="{462DDD69-2D71-43F3-99EB-FD4C86702286}">
      <dgm:prSet phldrT="[Text]"/>
      <dgm:spPr/>
      <dgm:t>
        <a:bodyPr/>
        <a:lstStyle/>
        <a:p>
          <a:r>
            <a:rPr lang="es-ES" b="1" dirty="0">
              <a:latin typeface="Arial" panose="020B0604020202020204" pitchFamily="34" charset="0"/>
              <a:cs typeface="Arial" panose="020B0604020202020204" pitchFamily="34" charset="0"/>
            </a:rPr>
            <a:t>CO-CREATION</a:t>
          </a:r>
        </a:p>
      </dgm:t>
    </dgm:pt>
    <dgm:pt modelId="{4FE31276-BC33-4D63-A4A4-EC7ADB08E717}" type="parTrans" cxnId="{0986C7A7-FB08-4CE7-BC4B-829906EA27FB}">
      <dgm:prSet/>
      <dgm:spPr/>
      <dgm:t>
        <a:bodyPr/>
        <a:lstStyle/>
        <a:p>
          <a:endParaRPr lang="es-ES" b="1">
            <a:latin typeface="Arial" panose="020B0604020202020204" pitchFamily="34" charset="0"/>
            <a:cs typeface="Arial" panose="020B0604020202020204" pitchFamily="34" charset="0"/>
          </a:endParaRPr>
        </a:p>
      </dgm:t>
    </dgm:pt>
    <dgm:pt modelId="{C527B19F-46FC-4BFE-AE43-82C4D719AF84}" type="sibTrans" cxnId="{0986C7A7-FB08-4CE7-BC4B-829906EA27FB}">
      <dgm:prSet/>
      <dgm:spPr/>
      <dgm:t>
        <a:bodyPr/>
        <a:lstStyle/>
        <a:p>
          <a:endParaRPr lang="es-ES" b="1" dirty="0">
            <a:latin typeface="Arial" panose="020B0604020202020204" pitchFamily="34" charset="0"/>
            <a:cs typeface="Arial" panose="020B0604020202020204" pitchFamily="34" charset="0"/>
          </a:endParaRPr>
        </a:p>
      </dgm:t>
    </dgm:pt>
    <dgm:pt modelId="{643A2355-97EC-46BE-856C-46D094E28E0C}">
      <dgm:prSet phldrT="[Text]"/>
      <dgm:spPr/>
      <dgm:t>
        <a:bodyPr/>
        <a:lstStyle/>
        <a:p>
          <a:r>
            <a:rPr lang="es-ES" b="1" dirty="0">
              <a:latin typeface="Arial" panose="020B0604020202020204" pitchFamily="34" charset="0"/>
              <a:cs typeface="Arial" panose="020B0604020202020204" pitchFamily="34" charset="0"/>
            </a:rPr>
            <a:t>EXPERIMENTATION</a:t>
          </a:r>
        </a:p>
      </dgm:t>
    </dgm:pt>
    <dgm:pt modelId="{798BF283-9792-41A6-A1B9-84F0F2AE4E8D}" type="parTrans" cxnId="{CB9BBEA1-B55A-42B8-AD2F-676A57D9E1A7}">
      <dgm:prSet/>
      <dgm:spPr/>
      <dgm:t>
        <a:bodyPr/>
        <a:lstStyle/>
        <a:p>
          <a:endParaRPr lang="es-ES" b="1">
            <a:latin typeface="Arial" panose="020B0604020202020204" pitchFamily="34" charset="0"/>
            <a:cs typeface="Arial" panose="020B0604020202020204" pitchFamily="34" charset="0"/>
          </a:endParaRPr>
        </a:p>
      </dgm:t>
    </dgm:pt>
    <dgm:pt modelId="{86E00677-6BA5-401A-B250-D9EB75BC68C6}" type="sibTrans" cxnId="{CB9BBEA1-B55A-42B8-AD2F-676A57D9E1A7}">
      <dgm:prSet/>
      <dgm:spPr/>
      <dgm:t>
        <a:bodyPr/>
        <a:lstStyle/>
        <a:p>
          <a:endParaRPr lang="es-ES" b="1">
            <a:latin typeface="Arial" panose="020B0604020202020204" pitchFamily="34" charset="0"/>
            <a:cs typeface="Arial" panose="020B0604020202020204" pitchFamily="34" charset="0"/>
          </a:endParaRPr>
        </a:p>
      </dgm:t>
    </dgm:pt>
    <dgm:pt modelId="{FF295365-DC8B-4ACD-BCD4-49A3C6E7C3F8}">
      <dgm:prSet phldrT="[Text]"/>
      <dgm:spPr/>
      <dgm:t>
        <a:bodyPr/>
        <a:lstStyle/>
        <a:p>
          <a:r>
            <a:rPr lang="es-ES" b="1" dirty="0">
              <a:latin typeface="Arial" panose="020B0604020202020204" pitchFamily="34" charset="0"/>
              <a:cs typeface="Arial" panose="020B0604020202020204" pitchFamily="34" charset="0"/>
            </a:rPr>
            <a:t>EVALUATION</a:t>
          </a:r>
        </a:p>
      </dgm:t>
    </dgm:pt>
    <dgm:pt modelId="{E1C7B6BB-8BB3-45B5-B78E-B4114029D0A3}" type="parTrans" cxnId="{FA5973C3-4C1F-4486-9B4D-250B9BA26CA0}">
      <dgm:prSet/>
      <dgm:spPr/>
      <dgm:t>
        <a:bodyPr/>
        <a:lstStyle/>
        <a:p>
          <a:endParaRPr lang="es-ES" b="1">
            <a:latin typeface="Arial" panose="020B0604020202020204" pitchFamily="34" charset="0"/>
            <a:cs typeface="Arial" panose="020B0604020202020204" pitchFamily="34" charset="0"/>
          </a:endParaRPr>
        </a:p>
      </dgm:t>
    </dgm:pt>
    <dgm:pt modelId="{1A665F8E-581C-406E-8B8E-717F561EE1A9}" type="sibTrans" cxnId="{FA5973C3-4C1F-4486-9B4D-250B9BA26CA0}">
      <dgm:prSet/>
      <dgm:spPr/>
      <dgm:t>
        <a:bodyPr/>
        <a:lstStyle/>
        <a:p>
          <a:endParaRPr lang="es-ES" b="1">
            <a:latin typeface="Arial" panose="020B0604020202020204" pitchFamily="34" charset="0"/>
            <a:cs typeface="Arial" panose="020B0604020202020204" pitchFamily="34" charset="0"/>
          </a:endParaRPr>
        </a:p>
      </dgm:t>
    </dgm:pt>
    <dgm:pt modelId="{89AAD0CC-764F-436A-950F-5B287E2E27B4}">
      <dgm:prSet phldrT="[Text]"/>
      <dgm:spPr/>
      <dgm:t>
        <a:bodyPr/>
        <a:lstStyle/>
        <a:p>
          <a:r>
            <a:rPr lang="es-ES" b="1" dirty="0">
              <a:latin typeface="Arial" panose="020B0604020202020204" pitchFamily="34" charset="0"/>
              <a:cs typeface="Arial" panose="020B0604020202020204" pitchFamily="34" charset="0"/>
            </a:rPr>
            <a:t>EXPLORATION</a:t>
          </a:r>
        </a:p>
      </dgm:t>
    </dgm:pt>
    <dgm:pt modelId="{F27A9E3A-6BAB-4BF2-82AE-D4F356AE9ED9}" type="parTrans" cxnId="{4015F69A-CA5D-4E86-90CC-13CB9C527F6B}">
      <dgm:prSet/>
      <dgm:spPr/>
      <dgm:t>
        <a:bodyPr/>
        <a:lstStyle/>
        <a:p>
          <a:endParaRPr lang="es-ES" b="1">
            <a:latin typeface="Arial" panose="020B0604020202020204" pitchFamily="34" charset="0"/>
            <a:cs typeface="Arial" panose="020B0604020202020204" pitchFamily="34" charset="0"/>
          </a:endParaRPr>
        </a:p>
      </dgm:t>
    </dgm:pt>
    <dgm:pt modelId="{3E054875-D51D-4004-A78A-8EE912D52166}" type="sibTrans" cxnId="{4015F69A-CA5D-4E86-90CC-13CB9C527F6B}">
      <dgm:prSet/>
      <dgm:spPr/>
      <dgm:t>
        <a:bodyPr/>
        <a:lstStyle/>
        <a:p>
          <a:endParaRPr lang="es-ES" b="1" dirty="0">
            <a:latin typeface="Arial" panose="020B0604020202020204" pitchFamily="34" charset="0"/>
            <a:cs typeface="Arial" panose="020B0604020202020204" pitchFamily="34" charset="0"/>
          </a:endParaRPr>
        </a:p>
      </dgm:t>
    </dgm:pt>
    <dgm:pt modelId="{0B98C61B-BA24-41A4-982F-6754F8CF815E}" type="pres">
      <dgm:prSet presAssocID="{31481BA2-A221-45CF-9863-57FD9F989E7E}" presName="Name0" presStyleCnt="0">
        <dgm:presLayoutVars>
          <dgm:dir/>
          <dgm:resizeHandles val="exact"/>
        </dgm:presLayoutVars>
      </dgm:prSet>
      <dgm:spPr/>
    </dgm:pt>
    <dgm:pt modelId="{53623BBA-516C-4CE8-8638-2560B41ABA7D}" type="pres">
      <dgm:prSet presAssocID="{462DDD69-2D71-43F3-99EB-FD4C86702286}" presName="node" presStyleLbl="node1" presStyleIdx="0" presStyleCnt="4">
        <dgm:presLayoutVars>
          <dgm:bulletEnabled val="1"/>
        </dgm:presLayoutVars>
      </dgm:prSet>
      <dgm:spPr/>
    </dgm:pt>
    <dgm:pt modelId="{DB6D4B88-E1BB-4642-98A3-91D9156E94E0}" type="pres">
      <dgm:prSet presAssocID="{C527B19F-46FC-4BFE-AE43-82C4D719AF84}" presName="sibTrans" presStyleLbl="sibTrans2D1" presStyleIdx="0" presStyleCnt="4" custLinFactNeighborX="20503" custLinFactNeighborY="1947"/>
      <dgm:spPr>
        <a:prstGeom prst="rightArrow">
          <a:avLst/>
        </a:prstGeom>
      </dgm:spPr>
    </dgm:pt>
    <dgm:pt modelId="{BFAC6D61-DABB-4F44-A04B-C8A9B981632A}" type="pres">
      <dgm:prSet presAssocID="{C527B19F-46FC-4BFE-AE43-82C4D719AF84}" presName="connectorText" presStyleLbl="sibTrans2D1" presStyleIdx="0" presStyleCnt="4"/>
      <dgm:spPr/>
    </dgm:pt>
    <dgm:pt modelId="{A1839089-77D9-4B1A-9EDF-F073B7BBEC21}" type="pres">
      <dgm:prSet presAssocID="{89AAD0CC-764F-436A-950F-5B287E2E27B4}" presName="node" presStyleLbl="node1" presStyleIdx="1" presStyleCnt="4" custRadScaleRad="97167" custRadScaleInc="4727">
        <dgm:presLayoutVars>
          <dgm:bulletEnabled val="1"/>
        </dgm:presLayoutVars>
      </dgm:prSet>
      <dgm:spPr/>
    </dgm:pt>
    <dgm:pt modelId="{034583E2-E5C0-4346-BFF2-04B763997945}" type="pres">
      <dgm:prSet presAssocID="{3E054875-D51D-4004-A78A-8EE912D52166}" presName="sibTrans" presStyleLbl="sibTrans2D1" presStyleIdx="1" presStyleCnt="4" custAng="16092016" custScaleX="34735" custScaleY="277484" custLinFactNeighborX="24803" custLinFactNeighborY="-6740"/>
      <dgm:spPr>
        <a:prstGeom prst="downArrow">
          <a:avLst/>
        </a:prstGeom>
      </dgm:spPr>
    </dgm:pt>
    <dgm:pt modelId="{0B3FA730-B1B5-41D1-A738-596AA4E1D0B8}" type="pres">
      <dgm:prSet presAssocID="{3E054875-D51D-4004-A78A-8EE912D52166}" presName="connectorText" presStyleLbl="sibTrans2D1" presStyleIdx="1" presStyleCnt="4"/>
      <dgm:spPr/>
    </dgm:pt>
    <dgm:pt modelId="{6C392102-B0E2-45BF-8132-FF941179CBE6}" type="pres">
      <dgm:prSet presAssocID="{643A2355-97EC-46BE-856C-46D094E28E0C}" presName="node" presStyleLbl="node1" presStyleIdx="2" presStyleCnt="4" custRadScaleRad="99712" custRadScaleInc="-6271">
        <dgm:presLayoutVars>
          <dgm:bulletEnabled val="1"/>
        </dgm:presLayoutVars>
      </dgm:prSet>
      <dgm:spPr/>
    </dgm:pt>
    <dgm:pt modelId="{61D93293-358E-4746-AA1D-A2CB95A80AA3}" type="pres">
      <dgm:prSet presAssocID="{86E00677-6BA5-401A-B250-D9EB75BC68C6}" presName="sibTrans" presStyleLbl="sibTrans2D1" presStyleIdx="2" presStyleCnt="4" custAng="10910635" custLinFactNeighborX="-33540" custLinFactNeighborY="16848"/>
      <dgm:spPr>
        <a:prstGeom prst="leftArrow">
          <a:avLst/>
        </a:prstGeom>
      </dgm:spPr>
    </dgm:pt>
    <dgm:pt modelId="{B7596C9E-9BCA-40C9-AC7A-F1B62185A151}" type="pres">
      <dgm:prSet presAssocID="{86E00677-6BA5-401A-B250-D9EB75BC68C6}" presName="connectorText" presStyleLbl="sibTrans2D1" presStyleIdx="2" presStyleCnt="4"/>
      <dgm:spPr/>
    </dgm:pt>
    <dgm:pt modelId="{EBC02AD6-3945-4434-9527-39251A7E3C88}" type="pres">
      <dgm:prSet presAssocID="{FF295365-DC8B-4ACD-BCD4-49A3C6E7C3F8}" presName="node" presStyleLbl="node1" presStyleIdx="3" presStyleCnt="4">
        <dgm:presLayoutVars>
          <dgm:bulletEnabled val="1"/>
        </dgm:presLayoutVars>
      </dgm:prSet>
      <dgm:spPr/>
    </dgm:pt>
    <dgm:pt modelId="{37AB9F87-FB21-458F-9C00-FE952D6208A9}" type="pres">
      <dgm:prSet presAssocID="{1A665F8E-581C-406E-8B8E-717F561EE1A9}" presName="sibTrans" presStyleLbl="sibTrans2D1" presStyleIdx="3" presStyleCnt="4" custAng="5232646" custScaleX="38223" custScaleY="287066" custLinFactNeighborX="-48171" custLinFactNeighborY="-26414"/>
      <dgm:spPr>
        <a:prstGeom prst="upArrow">
          <a:avLst/>
        </a:prstGeom>
      </dgm:spPr>
    </dgm:pt>
    <dgm:pt modelId="{684FF128-1706-4F25-A50B-782955084911}" type="pres">
      <dgm:prSet presAssocID="{1A665F8E-581C-406E-8B8E-717F561EE1A9}" presName="connectorText" presStyleLbl="sibTrans2D1" presStyleIdx="3" presStyleCnt="4"/>
      <dgm:spPr/>
    </dgm:pt>
  </dgm:ptLst>
  <dgm:cxnLst>
    <dgm:cxn modelId="{B0403302-4A08-4A89-A445-06A1125505E5}" type="presOf" srcId="{86E00677-6BA5-401A-B250-D9EB75BC68C6}" destId="{61D93293-358E-4746-AA1D-A2CB95A80AA3}" srcOrd="0" destOrd="0" presId="urn:microsoft.com/office/officeart/2005/8/layout/cycle7"/>
    <dgm:cxn modelId="{05004310-B404-4F6D-ACF1-7B3D895C28E5}" type="presOf" srcId="{3E054875-D51D-4004-A78A-8EE912D52166}" destId="{034583E2-E5C0-4346-BFF2-04B763997945}" srcOrd="0" destOrd="0" presId="urn:microsoft.com/office/officeart/2005/8/layout/cycle7"/>
    <dgm:cxn modelId="{5577071B-8B81-4C43-84F7-A91129C1480D}" type="presOf" srcId="{3E054875-D51D-4004-A78A-8EE912D52166}" destId="{0B3FA730-B1B5-41D1-A738-596AA4E1D0B8}" srcOrd="1" destOrd="0" presId="urn:microsoft.com/office/officeart/2005/8/layout/cycle7"/>
    <dgm:cxn modelId="{2E714A1D-C5FA-4255-B9E0-21AEBD287AEC}" type="presOf" srcId="{31481BA2-A221-45CF-9863-57FD9F989E7E}" destId="{0B98C61B-BA24-41A4-982F-6754F8CF815E}" srcOrd="0" destOrd="0" presId="urn:microsoft.com/office/officeart/2005/8/layout/cycle7"/>
    <dgm:cxn modelId="{5AF0E328-A1FD-4C68-9094-E39822B266DA}" type="presOf" srcId="{C527B19F-46FC-4BFE-AE43-82C4D719AF84}" destId="{DB6D4B88-E1BB-4642-98A3-91D9156E94E0}" srcOrd="0" destOrd="0" presId="urn:microsoft.com/office/officeart/2005/8/layout/cycle7"/>
    <dgm:cxn modelId="{2ED8C065-6322-4320-9BC7-F60645FD17DE}" type="presOf" srcId="{462DDD69-2D71-43F3-99EB-FD4C86702286}" destId="{53623BBA-516C-4CE8-8638-2560B41ABA7D}" srcOrd="0" destOrd="0" presId="urn:microsoft.com/office/officeart/2005/8/layout/cycle7"/>
    <dgm:cxn modelId="{F7DAD149-F2C3-49E5-8D12-05B5888CA7F9}" type="presOf" srcId="{89AAD0CC-764F-436A-950F-5B287E2E27B4}" destId="{A1839089-77D9-4B1A-9EDF-F073B7BBEC21}" srcOrd="0" destOrd="0" presId="urn:microsoft.com/office/officeart/2005/8/layout/cycle7"/>
    <dgm:cxn modelId="{84AE7C7C-4578-4F0D-AAD6-6599F0AE15B6}" type="presOf" srcId="{86E00677-6BA5-401A-B250-D9EB75BC68C6}" destId="{B7596C9E-9BCA-40C9-AC7A-F1B62185A151}" srcOrd="1" destOrd="0" presId="urn:microsoft.com/office/officeart/2005/8/layout/cycle7"/>
    <dgm:cxn modelId="{D9015887-F1B2-4D6E-8EF1-FD5786B17BB9}" type="presOf" srcId="{FF295365-DC8B-4ACD-BCD4-49A3C6E7C3F8}" destId="{EBC02AD6-3945-4434-9527-39251A7E3C88}" srcOrd="0" destOrd="0" presId="urn:microsoft.com/office/officeart/2005/8/layout/cycle7"/>
    <dgm:cxn modelId="{4015F69A-CA5D-4E86-90CC-13CB9C527F6B}" srcId="{31481BA2-A221-45CF-9863-57FD9F989E7E}" destId="{89AAD0CC-764F-436A-950F-5B287E2E27B4}" srcOrd="1" destOrd="0" parTransId="{F27A9E3A-6BAB-4BF2-82AE-D4F356AE9ED9}" sibTransId="{3E054875-D51D-4004-A78A-8EE912D52166}"/>
    <dgm:cxn modelId="{CB9BBEA1-B55A-42B8-AD2F-676A57D9E1A7}" srcId="{31481BA2-A221-45CF-9863-57FD9F989E7E}" destId="{643A2355-97EC-46BE-856C-46D094E28E0C}" srcOrd="2" destOrd="0" parTransId="{798BF283-9792-41A6-A1B9-84F0F2AE4E8D}" sibTransId="{86E00677-6BA5-401A-B250-D9EB75BC68C6}"/>
    <dgm:cxn modelId="{0986C7A7-FB08-4CE7-BC4B-829906EA27FB}" srcId="{31481BA2-A221-45CF-9863-57FD9F989E7E}" destId="{462DDD69-2D71-43F3-99EB-FD4C86702286}" srcOrd="0" destOrd="0" parTransId="{4FE31276-BC33-4D63-A4A4-EC7ADB08E717}" sibTransId="{C527B19F-46FC-4BFE-AE43-82C4D719AF84}"/>
    <dgm:cxn modelId="{466F2DAD-F5C1-4488-AE84-3EDD6A62C3B2}" type="presOf" srcId="{1A665F8E-581C-406E-8B8E-717F561EE1A9}" destId="{684FF128-1706-4F25-A50B-782955084911}" srcOrd="1" destOrd="0" presId="urn:microsoft.com/office/officeart/2005/8/layout/cycle7"/>
    <dgm:cxn modelId="{FA5973C3-4C1F-4486-9B4D-250B9BA26CA0}" srcId="{31481BA2-A221-45CF-9863-57FD9F989E7E}" destId="{FF295365-DC8B-4ACD-BCD4-49A3C6E7C3F8}" srcOrd="3" destOrd="0" parTransId="{E1C7B6BB-8BB3-45B5-B78E-B4114029D0A3}" sibTransId="{1A665F8E-581C-406E-8B8E-717F561EE1A9}"/>
    <dgm:cxn modelId="{1E9C0BDE-4EBD-4A6F-AAC6-8336C882A303}" type="presOf" srcId="{C527B19F-46FC-4BFE-AE43-82C4D719AF84}" destId="{BFAC6D61-DABB-4F44-A04B-C8A9B981632A}" srcOrd="1" destOrd="0" presId="urn:microsoft.com/office/officeart/2005/8/layout/cycle7"/>
    <dgm:cxn modelId="{A7B347E9-001A-46AE-91F1-BB613CEABDD0}" type="presOf" srcId="{643A2355-97EC-46BE-856C-46D094E28E0C}" destId="{6C392102-B0E2-45BF-8132-FF941179CBE6}" srcOrd="0" destOrd="0" presId="urn:microsoft.com/office/officeart/2005/8/layout/cycle7"/>
    <dgm:cxn modelId="{2D8902EE-44CA-48B0-9EA2-369F22C8C66D}" type="presOf" srcId="{1A665F8E-581C-406E-8B8E-717F561EE1A9}" destId="{37AB9F87-FB21-458F-9C00-FE952D6208A9}" srcOrd="0" destOrd="0" presId="urn:microsoft.com/office/officeart/2005/8/layout/cycle7"/>
    <dgm:cxn modelId="{2FDBB7BB-7175-458C-B7B3-E76B68FC5B9F}" type="presParOf" srcId="{0B98C61B-BA24-41A4-982F-6754F8CF815E}" destId="{53623BBA-516C-4CE8-8638-2560B41ABA7D}" srcOrd="0" destOrd="0" presId="urn:microsoft.com/office/officeart/2005/8/layout/cycle7"/>
    <dgm:cxn modelId="{5CEB6241-AE96-42DA-BBE8-EDBD40323776}" type="presParOf" srcId="{0B98C61B-BA24-41A4-982F-6754F8CF815E}" destId="{DB6D4B88-E1BB-4642-98A3-91D9156E94E0}" srcOrd="1" destOrd="0" presId="urn:microsoft.com/office/officeart/2005/8/layout/cycle7"/>
    <dgm:cxn modelId="{6D9879CB-923C-4E2D-A897-605CC8A8FF67}" type="presParOf" srcId="{DB6D4B88-E1BB-4642-98A3-91D9156E94E0}" destId="{BFAC6D61-DABB-4F44-A04B-C8A9B981632A}" srcOrd="0" destOrd="0" presId="urn:microsoft.com/office/officeart/2005/8/layout/cycle7"/>
    <dgm:cxn modelId="{CCDC1814-B8C7-4643-9BBC-914F64A5A59C}" type="presParOf" srcId="{0B98C61B-BA24-41A4-982F-6754F8CF815E}" destId="{A1839089-77D9-4B1A-9EDF-F073B7BBEC21}" srcOrd="2" destOrd="0" presId="urn:microsoft.com/office/officeart/2005/8/layout/cycle7"/>
    <dgm:cxn modelId="{3AC99885-F12C-4BD2-B032-9DED2554C2A7}" type="presParOf" srcId="{0B98C61B-BA24-41A4-982F-6754F8CF815E}" destId="{034583E2-E5C0-4346-BFF2-04B763997945}" srcOrd="3" destOrd="0" presId="urn:microsoft.com/office/officeart/2005/8/layout/cycle7"/>
    <dgm:cxn modelId="{7F9415BA-9980-4165-AFF1-99A8DC4FEBC4}" type="presParOf" srcId="{034583E2-E5C0-4346-BFF2-04B763997945}" destId="{0B3FA730-B1B5-41D1-A738-596AA4E1D0B8}" srcOrd="0" destOrd="0" presId="urn:microsoft.com/office/officeart/2005/8/layout/cycle7"/>
    <dgm:cxn modelId="{3BBF5E78-DD40-4D66-8703-CC7A3F45E0A2}" type="presParOf" srcId="{0B98C61B-BA24-41A4-982F-6754F8CF815E}" destId="{6C392102-B0E2-45BF-8132-FF941179CBE6}" srcOrd="4" destOrd="0" presId="urn:microsoft.com/office/officeart/2005/8/layout/cycle7"/>
    <dgm:cxn modelId="{4EF70255-F653-4645-BCE4-0A0D58496B4F}" type="presParOf" srcId="{0B98C61B-BA24-41A4-982F-6754F8CF815E}" destId="{61D93293-358E-4746-AA1D-A2CB95A80AA3}" srcOrd="5" destOrd="0" presId="urn:microsoft.com/office/officeart/2005/8/layout/cycle7"/>
    <dgm:cxn modelId="{63408FE9-DDC1-4A5B-B835-E002E16DAD7F}" type="presParOf" srcId="{61D93293-358E-4746-AA1D-A2CB95A80AA3}" destId="{B7596C9E-9BCA-40C9-AC7A-F1B62185A151}" srcOrd="0" destOrd="0" presId="urn:microsoft.com/office/officeart/2005/8/layout/cycle7"/>
    <dgm:cxn modelId="{A008EE8B-7580-4662-BE74-F40197A83540}" type="presParOf" srcId="{0B98C61B-BA24-41A4-982F-6754F8CF815E}" destId="{EBC02AD6-3945-4434-9527-39251A7E3C88}" srcOrd="6" destOrd="0" presId="urn:microsoft.com/office/officeart/2005/8/layout/cycle7"/>
    <dgm:cxn modelId="{47B220F8-9FEF-45AD-AEC0-A1D68AAE8C4B}" type="presParOf" srcId="{0B98C61B-BA24-41A4-982F-6754F8CF815E}" destId="{37AB9F87-FB21-458F-9C00-FE952D6208A9}" srcOrd="7" destOrd="0" presId="urn:microsoft.com/office/officeart/2005/8/layout/cycle7"/>
    <dgm:cxn modelId="{C9A6E376-1DC6-45C5-BA66-DD325161A307}" type="presParOf" srcId="{37AB9F87-FB21-458F-9C00-FE952D6208A9}" destId="{684FF128-1706-4F25-A50B-782955084911}" srcOrd="0" destOrd="0" presId="urn:microsoft.com/office/officeart/2005/8/layout/cycle7"/>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23BBA-516C-4CE8-8638-2560B41ABA7D}">
      <dsp:nvSpPr>
        <dsp:cNvPr id="0" name=""/>
        <dsp:cNvSpPr/>
      </dsp:nvSpPr>
      <dsp:spPr>
        <a:xfrm>
          <a:off x="2291257" y="1623"/>
          <a:ext cx="1819251" cy="90962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b="1" kern="1200" dirty="0">
              <a:latin typeface="Arial" panose="020B0604020202020204" pitchFamily="34" charset="0"/>
              <a:cs typeface="Arial" panose="020B0604020202020204" pitchFamily="34" charset="0"/>
            </a:rPr>
            <a:t>CO-CREATION</a:t>
          </a:r>
        </a:p>
      </dsp:txBody>
      <dsp:txXfrm>
        <a:off x="2317899" y="28265"/>
        <a:ext cx="1765967" cy="856341"/>
      </dsp:txXfrm>
    </dsp:sp>
    <dsp:sp modelId="{DB6D4B88-E1BB-4642-98A3-91D9156E94E0}">
      <dsp:nvSpPr>
        <dsp:cNvPr id="0" name=""/>
        <dsp:cNvSpPr/>
      </dsp:nvSpPr>
      <dsp:spPr>
        <a:xfrm rot="2811406">
          <a:off x="3798027" y="1208468"/>
          <a:ext cx="851064" cy="318369"/>
        </a:xfrm>
        <a:prstGeom prst="rightArrow">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ES" sz="1100" b="1" kern="1200" dirty="0">
            <a:latin typeface="Arial" panose="020B0604020202020204" pitchFamily="34" charset="0"/>
            <a:cs typeface="Arial" panose="020B0604020202020204" pitchFamily="34" charset="0"/>
          </a:endParaRPr>
        </a:p>
      </dsp:txBody>
      <dsp:txXfrm>
        <a:off x="3893538" y="1272142"/>
        <a:ext cx="660042" cy="191021"/>
      </dsp:txXfrm>
    </dsp:sp>
    <dsp:sp modelId="{A1839089-77D9-4B1A-9EDF-F073B7BBEC21}">
      <dsp:nvSpPr>
        <dsp:cNvPr id="0" name=""/>
        <dsp:cNvSpPr/>
      </dsp:nvSpPr>
      <dsp:spPr>
        <a:xfrm>
          <a:off x="3987622" y="1811659"/>
          <a:ext cx="1819251" cy="909625"/>
        </a:xfrm>
        <a:prstGeom prst="roundRect">
          <a:avLst>
            <a:gd name="adj" fmla="val 10000"/>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b="1" kern="1200" dirty="0">
              <a:latin typeface="Arial" panose="020B0604020202020204" pitchFamily="34" charset="0"/>
              <a:cs typeface="Arial" panose="020B0604020202020204" pitchFamily="34" charset="0"/>
            </a:rPr>
            <a:t>EXPLORATION</a:t>
          </a:r>
        </a:p>
      </dsp:txBody>
      <dsp:txXfrm>
        <a:off x="4014264" y="1838301"/>
        <a:ext cx="1765967" cy="856341"/>
      </dsp:txXfrm>
    </dsp:sp>
    <dsp:sp modelId="{034583E2-E5C0-4346-BFF2-04B763997945}">
      <dsp:nvSpPr>
        <dsp:cNvPr id="0" name=""/>
        <dsp:cNvSpPr/>
      </dsp:nvSpPr>
      <dsp:spPr>
        <a:xfrm rot="2522722">
          <a:off x="4155227" y="2641740"/>
          <a:ext cx="295617" cy="883423"/>
        </a:xfrm>
        <a:prstGeom prst="downArrow">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ES" sz="1100" b="1" kern="1200" dirty="0">
            <a:latin typeface="Arial" panose="020B0604020202020204" pitchFamily="34" charset="0"/>
            <a:cs typeface="Arial" panose="020B0604020202020204" pitchFamily="34" charset="0"/>
          </a:endParaRPr>
        </a:p>
      </dsp:txBody>
      <dsp:txXfrm rot="10800000">
        <a:off x="4243912" y="2818425"/>
        <a:ext cx="118247" cy="530053"/>
      </dsp:txXfrm>
    </dsp:sp>
    <dsp:sp modelId="{6C392102-B0E2-45BF-8132-FF941179CBE6}">
      <dsp:nvSpPr>
        <dsp:cNvPr id="0" name=""/>
        <dsp:cNvSpPr/>
      </dsp:nvSpPr>
      <dsp:spPr>
        <a:xfrm>
          <a:off x="2377019" y="3488535"/>
          <a:ext cx="1819251" cy="909625"/>
        </a:xfrm>
        <a:prstGeom prst="roundRect">
          <a:avLst>
            <a:gd name="adj" fmla="val 10000"/>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b="1" kern="1200" dirty="0">
              <a:latin typeface="Arial" panose="020B0604020202020204" pitchFamily="34" charset="0"/>
              <a:cs typeface="Arial" panose="020B0604020202020204" pitchFamily="34" charset="0"/>
            </a:rPr>
            <a:t>EXPERIMENTATION</a:t>
          </a:r>
        </a:p>
      </dsp:txBody>
      <dsp:txXfrm>
        <a:off x="2403661" y="3515177"/>
        <a:ext cx="1765967" cy="856341"/>
      </dsp:txXfrm>
    </dsp:sp>
    <dsp:sp modelId="{61D93293-358E-4746-AA1D-A2CB95A80AA3}">
      <dsp:nvSpPr>
        <dsp:cNvPr id="0" name=""/>
        <dsp:cNvSpPr/>
      </dsp:nvSpPr>
      <dsp:spPr>
        <a:xfrm rot="2721257">
          <a:off x="1659271" y="2967860"/>
          <a:ext cx="851064" cy="318369"/>
        </a:xfrm>
        <a:prstGeom prst="leftArrow">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ES" sz="1100" b="1" kern="1200">
            <a:latin typeface="Arial" panose="020B0604020202020204" pitchFamily="34" charset="0"/>
            <a:cs typeface="Arial" panose="020B0604020202020204" pitchFamily="34" charset="0"/>
          </a:endParaRPr>
        </a:p>
      </dsp:txBody>
      <dsp:txXfrm rot="10800000">
        <a:off x="1754782" y="3031534"/>
        <a:ext cx="660042" cy="191021"/>
      </dsp:txXfrm>
    </dsp:sp>
    <dsp:sp modelId="{EBC02AD6-3945-4434-9527-39251A7E3C88}">
      <dsp:nvSpPr>
        <dsp:cNvPr id="0" name=""/>
        <dsp:cNvSpPr/>
      </dsp:nvSpPr>
      <dsp:spPr>
        <a:xfrm>
          <a:off x="544229" y="1748651"/>
          <a:ext cx="1819251" cy="909625"/>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b="1" kern="1200" dirty="0">
              <a:latin typeface="Arial" panose="020B0604020202020204" pitchFamily="34" charset="0"/>
              <a:cs typeface="Arial" panose="020B0604020202020204" pitchFamily="34" charset="0"/>
            </a:rPr>
            <a:t>EVALUATION</a:t>
          </a:r>
        </a:p>
      </dsp:txBody>
      <dsp:txXfrm>
        <a:off x="570871" y="1775293"/>
        <a:ext cx="1765967" cy="856341"/>
      </dsp:txXfrm>
    </dsp:sp>
    <dsp:sp modelId="{37AB9F87-FB21-458F-9C00-FE952D6208A9}">
      <dsp:nvSpPr>
        <dsp:cNvPr id="0" name=""/>
        <dsp:cNvSpPr/>
      </dsp:nvSpPr>
      <dsp:spPr>
        <a:xfrm rot="2532646">
          <a:off x="1754751" y="788891"/>
          <a:ext cx="325302" cy="913929"/>
        </a:xfrm>
        <a:prstGeom prst="upArrow">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s-ES" sz="1100" b="1" kern="1200">
            <a:latin typeface="Arial" panose="020B0604020202020204" pitchFamily="34" charset="0"/>
            <a:cs typeface="Arial" panose="020B0604020202020204" pitchFamily="34" charset="0"/>
          </a:endParaRPr>
        </a:p>
      </dsp:txBody>
      <dsp:txXfrm>
        <a:off x="1852342" y="971677"/>
        <a:ext cx="130120" cy="54835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825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6905625" y="0"/>
            <a:ext cx="5283200" cy="382588"/>
          </a:xfrm>
          <a:prstGeom prst="rect">
            <a:avLst/>
          </a:prstGeom>
        </p:spPr>
        <p:txBody>
          <a:bodyPr vert="horz" lIns="91440" tIns="45720" rIns="91440" bIns="45720" rtlCol="0"/>
          <a:lstStyle>
            <a:lvl1pPr algn="r">
              <a:defRPr sz="1200"/>
            </a:lvl1pPr>
          </a:lstStyle>
          <a:p>
            <a:fld id="{226FA388-28EB-4B20-9177-236C58045AE3}" type="datetimeFigureOut">
              <a:rPr lang="es-ES" smtClean="0"/>
              <a:t>16/11/2023</a:t>
            </a:fld>
            <a:endParaRPr lang="es-ES"/>
          </a:p>
        </p:txBody>
      </p:sp>
      <p:sp>
        <p:nvSpPr>
          <p:cNvPr id="4" name="Marcador de imagen de diapositiva 3"/>
          <p:cNvSpPr>
            <a:spLocks noGrp="1" noRot="1" noChangeAspect="1"/>
          </p:cNvSpPr>
          <p:nvPr>
            <p:ph type="sldImg" idx="2"/>
          </p:nvPr>
        </p:nvSpPr>
        <p:spPr>
          <a:xfrm>
            <a:off x="4038600" y="952500"/>
            <a:ext cx="4114800" cy="25717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219200" y="3667125"/>
            <a:ext cx="9753600" cy="300037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7237413"/>
            <a:ext cx="5283200" cy="3825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6905625" y="7237413"/>
            <a:ext cx="5283200" cy="382587"/>
          </a:xfrm>
          <a:prstGeom prst="rect">
            <a:avLst/>
          </a:prstGeom>
        </p:spPr>
        <p:txBody>
          <a:bodyPr vert="horz" lIns="91440" tIns="45720" rIns="91440" bIns="45720" rtlCol="0" anchor="b"/>
          <a:lstStyle>
            <a:lvl1pPr algn="r">
              <a:defRPr sz="1200"/>
            </a:lvl1pPr>
          </a:lstStyle>
          <a:p>
            <a:fld id="{65965534-A9B0-4251-A97E-9C49AC55828E}" type="slidenum">
              <a:rPr lang="es-ES" smtClean="0"/>
              <a:t>‹#›</a:t>
            </a:fld>
            <a:endParaRPr lang="es-ES"/>
          </a:p>
        </p:txBody>
      </p:sp>
    </p:spTree>
    <p:extLst>
      <p:ext uri="{BB962C8B-B14F-4D97-AF65-F5344CB8AC3E}">
        <p14:creationId xmlns:p14="http://schemas.microsoft.com/office/powerpoint/2010/main" val="364339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5965534-A9B0-4251-A97E-9C49AC55828E}" type="slidenum">
              <a:rPr lang="es-ES" smtClean="0"/>
              <a:t>5</a:t>
            </a:fld>
            <a:endParaRPr lang="es-ES"/>
          </a:p>
        </p:txBody>
      </p:sp>
    </p:spTree>
    <p:extLst>
      <p:ext uri="{BB962C8B-B14F-4D97-AF65-F5344CB8AC3E}">
        <p14:creationId xmlns:p14="http://schemas.microsoft.com/office/powerpoint/2010/main" val="187220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5965534-A9B0-4251-A97E-9C49AC55828E}" type="slidenum">
              <a:rPr lang="es-ES" smtClean="0"/>
              <a:t>6</a:t>
            </a:fld>
            <a:endParaRPr lang="es-ES"/>
          </a:p>
        </p:txBody>
      </p:sp>
    </p:spTree>
    <p:extLst>
      <p:ext uri="{BB962C8B-B14F-4D97-AF65-F5344CB8AC3E}">
        <p14:creationId xmlns:p14="http://schemas.microsoft.com/office/powerpoint/2010/main" val="432811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5965534-A9B0-4251-A97E-9C49AC55828E}" type="slidenum">
              <a:rPr lang="es-ES" smtClean="0"/>
              <a:t>7</a:t>
            </a:fld>
            <a:endParaRPr lang="es-ES"/>
          </a:p>
        </p:txBody>
      </p:sp>
    </p:spTree>
    <p:extLst>
      <p:ext uri="{BB962C8B-B14F-4D97-AF65-F5344CB8AC3E}">
        <p14:creationId xmlns:p14="http://schemas.microsoft.com/office/powerpoint/2010/main" val="321497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5965534-A9B0-4251-A97E-9C49AC55828E}" type="slidenum">
              <a:rPr lang="es-ES" smtClean="0"/>
              <a:t>8</a:t>
            </a:fld>
            <a:endParaRPr lang="es-ES"/>
          </a:p>
        </p:txBody>
      </p:sp>
    </p:spTree>
    <p:extLst>
      <p:ext uri="{BB962C8B-B14F-4D97-AF65-F5344CB8AC3E}">
        <p14:creationId xmlns:p14="http://schemas.microsoft.com/office/powerpoint/2010/main" val="182405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86032" y="1233046"/>
            <a:ext cx="9619935" cy="939800"/>
          </a:xfrm>
          <a:prstGeom prst="rect">
            <a:avLst/>
          </a:prstGeom>
        </p:spPr>
        <p:txBody>
          <a:bodyPr wrap="square" lIns="0" tIns="0" rIns="0" bIns="0">
            <a:spAutoFit/>
          </a:bodyPr>
          <a:lstStyle>
            <a:lvl1pPr>
              <a:defRPr sz="30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771498" y="5367906"/>
            <a:ext cx="10649002" cy="8921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9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bg1"/>
                </a:solidFill>
                <a:latin typeface="Arial MT"/>
                <a:cs typeface="Arial MT"/>
              </a:defRPr>
            </a:lvl1pPr>
          </a:lstStyle>
          <a:p>
            <a:endParaRPr/>
          </a:p>
        </p:txBody>
      </p:sp>
      <p:sp>
        <p:nvSpPr>
          <p:cNvPr id="3" name="Holder 3"/>
          <p:cNvSpPr>
            <a:spLocks noGrp="1"/>
          </p:cNvSpPr>
          <p:nvPr>
            <p:ph sz="half" idx="2"/>
          </p:nvPr>
        </p:nvSpPr>
        <p:spPr>
          <a:xfrm>
            <a:off x="609600" y="1752600"/>
            <a:ext cx="5303520" cy="50292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752600"/>
            <a:ext cx="5303520" cy="50292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8" cy="7619064"/>
          </a:xfrm>
          <a:prstGeom prst="rect">
            <a:avLst/>
          </a:prstGeom>
        </p:spPr>
      </p:pic>
      <p:sp>
        <p:nvSpPr>
          <p:cNvPr id="2" name="Holder 2"/>
          <p:cNvSpPr>
            <a:spLocks noGrp="1"/>
          </p:cNvSpPr>
          <p:nvPr>
            <p:ph type="title"/>
          </p:nvPr>
        </p:nvSpPr>
        <p:spPr/>
        <p:txBody>
          <a:bodyPr lIns="0" tIns="0" rIns="0" bIns="0"/>
          <a:lstStyle>
            <a:lvl1pPr>
              <a:defRPr sz="4800" b="0" i="0">
                <a:solidFill>
                  <a:schemeClr val="bg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0670953" y="109035"/>
            <a:ext cx="1266824" cy="914399"/>
          </a:xfrm>
          <a:prstGeom prst="rect">
            <a:avLst/>
          </a:prstGeom>
        </p:spPr>
      </p:pic>
      <p:sp>
        <p:nvSpPr>
          <p:cNvPr id="2" name="Holder 2"/>
          <p:cNvSpPr>
            <a:spLocks noGrp="1"/>
          </p:cNvSpPr>
          <p:nvPr>
            <p:ph type="title"/>
          </p:nvPr>
        </p:nvSpPr>
        <p:spPr>
          <a:xfrm>
            <a:off x="948376" y="3191076"/>
            <a:ext cx="10295247" cy="756920"/>
          </a:xfrm>
          <a:prstGeom prst="rect">
            <a:avLst/>
          </a:prstGeom>
        </p:spPr>
        <p:txBody>
          <a:bodyPr wrap="square" lIns="0" tIns="0" rIns="0" bIns="0">
            <a:spAutoFit/>
          </a:bodyPr>
          <a:lstStyle>
            <a:lvl1pPr>
              <a:defRPr sz="4800" b="0" i="0">
                <a:solidFill>
                  <a:schemeClr val="bg1"/>
                </a:solidFill>
                <a:latin typeface="Arial MT"/>
                <a:cs typeface="Arial MT"/>
              </a:defRPr>
            </a:lvl1pPr>
          </a:lstStyle>
          <a:p>
            <a:endParaRPr/>
          </a:p>
        </p:txBody>
      </p:sp>
      <p:sp>
        <p:nvSpPr>
          <p:cNvPr id="3" name="Holder 3"/>
          <p:cNvSpPr>
            <a:spLocks noGrp="1"/>
          </p:cNvSpPr>
          <p:nvPr>
            <p:ph type="body" idx="1"/>
          </p:nvPr>
        </p:nvSpPr>
        <p:spPr>
          <a:xfrm>
            <a:off x="1288703" y="1959188"/>
            <a:ext cx="10305415" cy="1681479"/>
          </a:xfrm>
          <a:prstGeom prst="rect">
            <a:avLst/>
          </a:prstGeom>
        </p:spPr>
        <p:txBody>
          <a:bodyPr wrap="square" lIns="0" tIns="0" rIns="0" bIns="0">
            <a:spAutoFit/>
          </a:bodyPr>
          <a:lstStyle>
            <a:lvl1pPr>
              <a:defRPr sz="19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7086600"/>
            <a:ext cx="3901440" cy="381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7086600"/>
            <a:ext cx="2804160" cy="381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11/16/2023</a:t>
            </a:fld>
            <a:endParaRPr lang="en-US"/>
          </a:p>
        </p:txBody>
      </p:sp>
      <p:sp>
        <p:nvSpPr>
          <p:cNvPr id="6" name="Holder 6"/>
          <p:cNvSpPr>
            <a:spLocks noGrp="1"/>
          </p:cNvSpPr>
          <p:nvPr>
            <p:ph type="sldNum" sz="quarter" idx="7"/>
          </p:nvPr>
        </p:nvSpPr>
        <p:spPr>
          <a:xfrm>
            <a:off x="8778240" y="7086600"/>
            <a:ext cx="2804160" cy="381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emf"/><Relationship Id="rId7"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Layout" Target="../slideLayouts/slideLayout5.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svg"/><Relationship Id="rId7" Type="http://schemas.openxmlformats.org/officeDocument/2006/relationships/diagramColors" Target="../diagrams/colors1.xm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4.emf"/><Relationship Id="rId4" Type="http://schemas.openxmlformats.org/officeDocument/2006/relationships/diagramData" Target="../diagrams/data1.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230" y="936"/>
            <a:ext cx="12191998" cy="7619064"/>
          </a:xfrm>
          <a:prstGeom prst="rect">
            <a:avLst/>
          </a:prstGeom>
        </p:spPr>
      </p:pic>
      <p:sp>
        <p:nvSpPr>
          <p:cNvPr id="3" name="object 3"/>
          <p:cNvSpPr txBox="1"/>
          <p:nvPr/>
        </p:nvSpPr>
        <p:spPr>
          <a:xfrm>
            <a:off x="771498" y="1596366"/>
            <a:ext cx="11236592" cy="1490152"/>
          </a:xfrm>
          <a:prstGeom prst="rect">
            <a:avLst/>
          </a:prstGeom>
        </p:spPr>
        <p:txBody>
          <a:bodyPr vert="horz" wrap="square" lIns="0" tIns="12700" rIns="0" bIns="0" rtlCol="0">
            <a:spAutoFit/>
          </a:bodyPr>
          <a:lstStyle/>
          <a:p>
            <a:pPr marL="12700">
              <a:lnSpc>
                <a:spcPct val="100000"/>
              </a:lnSpc>
              <a:spcBef>
                <a:spcPts val="100"/>
              </a:spcBef>
              <a:tabLst>
                <a:tab pos="1638300" algn="l"/>
              </a:tabLst>
            </a:pPr>
            <a:r>
              <a:rPr sz="4800" dirty="0">
                <a:solidFill>
                  <a:srgbClr val="FFFFFF"/>
                </a:solidFill>
                <a:latin typeface="Arial MT"/>
                <a:cs typeface="Arial MT"/>
              </a:rPr>
              <a:t>LIFE:	EE4HORECA</a:t>
            </a:r>
            <a:r>
              <a:rPr lang="es-ES" sz="4800" dirty="0">
                <a:solidFill>
                  <a:srgbClr val="FFFFFF"/>
                </a:solidFill>
                <a:latin typeface="Arial MT"/>
                <a:cs typeface="Arial MT"/>
              </a:rPr>
              <a:t>:Energy </a:t>
            </a:r>
            <a:r>
              <a:rPr lang="es-ES" sz="4800" dirty="0" err="1">
                <a:solidFill>
                  <a:srgbClr val="FFFFFF"/>
                </a:solidFill>
                <a:latin typeface="Arial MT"/>
                <a:cs typeface="Arial MT"/>
              </a:rPr>
              <a:t>Efficiency</a:t>
            </a:r>
            <a:r>
              <a:rPr lang="es-ES" sz="4800" dirty="0">
                <a:solidFill>
                  <a:srgbClr val="FFFFFF"/>
                </a:solidFill>
                <a:latin typeface="Arial MT"/>
                <a:cs typeface="Arial MT"/>
              </a:rPr>
              <a:t> in HORECA Sector</a:t>
            </a:r>
            <a:endParaRPr sz="4800" dirty="0">
              <a:latin typeface="Arial MT"/>
              <a:cs typeface="Arial MT"/>
            </a:endParaRPr>
          </a:p>
        </p:txBody>
      </p:sp>
      <p:grpSp>
        <p:nvGrpSpPr>
          <p:cNvPr id="5" name="object 5"/>
          <p:cNvGrpSpPr/>
          <p:nvPr/>
        </p:nvGrpSpPr>
        <p:grpSpPr>
          <a:xfrm>
            <a:off x="7798084" y="207165"/>
            <a:ext cx="4391025" cy="6711315"/>
            <a:chOff x="7798084" y="207165"/>
            <a:chExt cx="4391025" cy="6711315"/>
          </a:xfrm>
        </p:grpSpPr>
        <p:pic>
          <p:nvPicPr>
            <p:cNvPr id="6" name="object 6"/>
            <p:cNvPicPr/>
            <p:nvPr/>
          </p:nvPicPr>
          <p:blipFill>
            <a:blip r:embed="rId3" cstate="print"/>
            <a:stretch>
              <a:fillRect/>
            </a:stretch>
          </p:blipFill>
          <p:spPr>
            <a:xfrm>
              <a:off x="10741266" y="207165"/>
              <a:ext cx="1266824" cy="914399"/>
            </a:xfrm>
            <a:prstGeom prst="rect">
              <a:avLst/>
            </a:prstGeom>
          </p:spPr>
        </p:pic>
        <p:pic>
          <p:nvPicPr>
            <p:cNvPr id="7" name="object 7"/>
            <p:cNvPicPr/>
            <p:nvPr/>
          </p:nvPicPr>
          <p:blipFill>
            <a:blip r:embed="rId4" cstate="print"/>
            <a:stretch>
              <a:fillRect/>
            </a:stretch>
          </p:blipFill>
          <p:spPr>
            <a:xfrm>
              <a:off x="7798084" y="5908356"/>
              <a:ext cx="4391024" cy="1009649"/>
            </a:xfrm>
            <a:prstGeom prst="rect">
              <a:avLst/>
            </a:prstGeom>
          </p:spPr>
        </p:pic>
      </p:grpSp>
      <p:sp>
        <p:nvSpPr>
          <p:cNvPr id="4" name="object 3">
            <a:extLst>
              <a:ext uri="{FF2B5EF4-FFF2-40B4-BE49-F238E27FC236}">
                <a16:creationId xmlns:a16="http://schemas.microsoft.com/office/drawing/2014/main" id="{4E6E4DED-D51C-1E9C-9ECC-176773AAC156}"/>
              </a:ext>
            </a:extLst>
          </p:cNvPr>
          <p:cNvSpPr txBox="1"/>
          <p:nvPr/>
        </p:nvSpPr>
        <p:spPr>
          <a:xfrm>
            <a:off x="3105814" y="3596880"/>
            <a:ext cx="5883910" cy="936603"/>
          </a:xfrm>
          <a:prstGeom prst="rect">
            <a:avLst/>
          </a:prstGeom>
        </p:spPr>
        <p:txBody>
          <a:bodyPr vert="horz" wrap="square" lIns="0" tIns="1270" rIns="0" bIns="0" rtlCol="0">
            <a:spAutoFit/>
          </a:bodyPr>
          <a:lstStyle/>
          <a:p>
            <a:pPr marL="12065" marR="5080" algn="ctr">
              <a:lnSpc>
                <a:spcPct val="104200"/>
              </a:lnSpc>
              <a:spcBef>
                <a:spcPts val="10"/>
              </a:spcBef>
            </a:pPr>
            <a:r>
              <a:rPr lang="es-ES" sz="3000" b="1" spc="-5" dirty="0">
                <a:solidFill>
                  <a:schemeClr val="bg1">
                    <a:lumMod val="95000"/>
                  </a:schemeClr>
                </a:solidFill>
                <a:latin typeface="Montserrat" panose="020B0604020202020204" charset="0"/>
                <a:ea typeface="+mj-ea"/>
              </a:rPr>
              <a:t>WP2 AND WP3 IN RELATION WITH WP5 </a:t>
            </a:r>
            <a:endParaRPr sz="3000" b="1" spc="-5" dirty="0">
              <a:solidFill>
                <a:schemeClr val="bg1">
                  <a:lumMod val="95000"/>
                </a:schemeClr>
              </a:solidFill>
              <a:latin typeface="Montserrat" panose="020B0604020202020204" charset="0"/>
              <a:ea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tge 3">
            <a:extLst>
              <a:ext uri="{FF2B5EF4-FFF2-40B4-BE49-F238E27FC236}">
                <a16:creationId xmlns:a16="http://schemas.microsoft.com/office/drawing/2014/main" id="{DA44D12F-85F6-AC9C-637F-DA127EF939CA}"/>
              </a:ext>
            </a:extLst>
          </p:cNvPr>
          <p:cNvPicPr>
            <a:picLocks noChangeAspect="1"/>
          </p:cNvPicPr>
          <p:nvPr/>
        </p:nvPicPr>
        <p:blipFill>
          <a:blip r:embed="rId2"/>
          <a:stretch>
            <a:fillRect/>
          </a:stretch>
        </p:blipFill>
        <p:spPr>
          <a:xfrm>
            <a:off x="994336" y="3809999"/>
            <a:ext cx="3310641" cy="3044624"/>
          </a:xfrm>
          <a:prstGeom prst="rect">
            <a:avLst/>
          </a:prstGeom>
        </p:spPr>
      </p:pic>
      <p:sp>
        <p:nvSpPr>
          <p:cNvPr id="16" name="QuadreDeText 12">
            <a:extLst>
              <a:ext uri="{FF2B5EF4-FFF2-40B4-BE49-F238E27FC236}">
                <a16:creationId xmlns:a16="http://schemas.microsoft.com/office/drawing/2014/main" id="{5DB7C214-E047-57AB-6AAF-56C58346631D}"/>
              </a:ext>
            </a:extLst>
          </p:cNvPr>
          <p:cNvSpPr txBox="1"/>
          <p:nvPr/>
        </p:nvSpPr>
        <p:spPr>
          <a:xfrm>
            <a:off x="2983402" y="1698227"/>
            <a:ext cx="5571291" cy="1323439"/>
          </a:xfrm>
          <a:prstGeom prst="rect">
            <a:avLst/>
          </a:prstGeom>
          <a:noFill/>
        </p:spPr>
        <p:txBody>
          <a:bodyPr wrap="square" rtlCol="0">
            <a:spAutoFit/>
          </a:bodyPr>
          <a:lstStyle/>
          <a:p>
            <a:r>
              <a:rPr lang="en-GB" sz="1600" b="1" i="1" dirty="0">
                <a:solidFill>
                  <a:schemeClr val="accent1">
                    <a:lumMod val="75000"/>
                  </a:schemeClr>
                </a:solidFill>
                <a:latin typeface="Arial" panose="020B0604020202020204" pitchFamily="34" charset="0"/>
                <a:cs typeface="Arial" panose="020B0604020202020204" pitchFamily="34" charset="0"/>
              </a:rPr>
              <a:t>Connection: </a:t>
            </a:r>
            <a:r>
              <a:rPr lang="en-GB" sz="1600" dirty="0">
                <a:solidFill>
                  <a:schemeClr val="accent1">
                    <a:lumMod val="75000"/>
                  </a:schemeClr>
                </a:solidFill>
                <a:latin typeface="Arial" panose="020B0604020202020204" pitchFamily="34" charset="0"/>
                <a:cs typeface="Arial" panose="020B0604020202020204" pitchFamily="34" charset="0"/>
              </a:rPr>
              <a:t> Creation of working groups </a:t>
            </a:r>
          </a:p>
          <a:p>
            <a:r>
              <a:rPr lang="en-GB" sz="1600" dirty="0">
                <a:solidFill>
                  <a:schemeClr val="accent1">
                    <a:lumMod val="75000"/>
                  </a:schemeClr>
                </a:solidFill>
                <a:latin typeface="Arial" panose="020B0604020202020204" pitchFamily="34" charset="0"/>
                <a:cs typeface="Arial" panose="020B0604020202020204" pitchFamily="34" charset="0"/>
              </a:rPr>
              <a:t> 1 Working Group / country  </a:t>
            </a:r>
          </a:p>
          <a:p>
            <a:r>
              <a:rPr lang="en-GB" sz="1600" dirty="0">
                <a:solidFill>
                  <a:schemeClr val="accent1">
                    <a:lumMod val="75000"/>
                  </a:schemeClr>
                </a:solidFill>
                <a:latin typeface="Arial" panose="020B0604020202020204" pitchFamily="34" charset="0"/>
                <a:cs typeface="Arial" panose="020B0604020202020204" pitchFamily="34" charset="0"/>
              </a:rPr>
              <a:t> 25 participants/Group</a:t>
            </a:r>
          </a:p>
          <a:p>
            <a:r>
              <a:rPr lang="en-GB" sz="1600" dirty="0">
                <a:solidFill>
                  <a:schemeClr val="accent1">
                    <a:lumMod val="75000"/>
                  </a:schemeClr>
                </a:solidFill>
                <a:latin typeface="Arial" panose="020B0604020202020204" pitchFamily="34" charset="0"/>
                <a:cs typeface="Arial" panose="020B0604020202020204" pitchFamily="34" charset="0"/>
              </a:rPr>
              <a:t> Profile participants: SMEs, PA, BSO,…</a:t>
            </a:r>
          </a:p>
          <a:p>
            <a:r>
              <a:rPr lang="en-GB" sz="1600" i="1" dirty="0">
                <a:solidFill>
                  <a:schemeClr val="accent1">
                    <a:lumMod val="75000"/>
                  </a:schemeClr>
                </a:solidFill>
                <a:latin typeface="Arial" panose="020B0604020202020204" pitchFamily="34" charset="0"/>
                <a:cs typeface="Arial" panose="020B0604020202020204" pitchFamily="34" charset="0"/>
              </a:rPr>
              <a:t> At least 20 SMEs </a:t>
            </a:r>
          </a:p>
        </p:txBody>
      </p:sp>
      <p:sp>
        <p:nvSpPr>
          <p:cNvPr id="17" name="QuadreDeText 13">
            <a:extLst>
              <a:ext uri="{FF2B5EF4-FFF2-40B4-BE49-F238E27FC236}">
                <a16:creationId xmlns:a16="http://schemas.microsoft.com/office/drawing/2014/main" id="{21F0BE19-DF34-D8D9-4A34-0BE1A0FFC69E}"/>
              </a:ext>
            </a:extLst>
          </p:cNvPr>
          <p:cNvSpPr txBox="1"/>
          <p:nvPr/>
        </p:nvSpPr>
        <p:spPr>
          <a:xfrm>
            <a:off x="5432274" y="2891309"/>
            <a:ext cx="5789907" cy="2062103"/>
          </a:xfrm>
          <a:prstGeom prst="rect">
            <a:avLst/>
          </a:prstGeom>
          <a:noFill/>
        </p:spPr>
        <p:txBody>
          <a:bodyPr wrap="square" rtlCol="0">
            <a:spAutoFit/>
          </a:bodyPr>
          <a:lstStyle>
            <a:defPPr>
              <a:defRPr lang="en-BE"/>
            </a:defPPr>
            <a:lvl1pPr>
              <a:defRPr sz="1600">
                <a:solidFill>
                  <a:schemeClr val="accent1">
                    <a:lumMod val="75000"/>
                  </a:schemeClr>
                </a:solidFill>
                <a:latin typeface="Montserrat" panose="00000500000000000000" pitchFamily="2" charset="0"/>
              </a:defRPr>
            </a:lvl1pPr>
          </a:lstStyle>
          <a:p>
            <a:r>
              <a:rPr lang="en-GB" b="1" i="1" dirty="0">
                <a:latin typeface="Arial" panose="020B0604020202020204" pitchFamily="34" charset="0"/>
                <a:cs typeface="Arial" panose="020B0604020202020204" pitchFamily="34" charset="0"/>
              </a:rPr>
              <a:t>Reflection &amp; Analysis  /  Co-creation   ↔   Discussion</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least 3 meetings </a:t>
            </a:r>
            <a:r>
              <a:rPr lang="en-US" dirty="0">
                <a:latin typeface="Arial" panose="020B0604020202020204" pitchFamily="34" charset="0"/>
                <a:cs typeface="Arial" panose="020B0604020202020204" pitchFamily="34" charset="0"/>
              </a:rPr>
              <a:t>online meetings or in presence/roundtables per country:</a:t>
            </a:r>
          </a:p>
          <a:p>
            <a:endParaRPr lang="en-US" dirty="0">
              <a:latin typeface="Arial" panose="020B0604020202020204" pitchFamily="34" charset="0"/>
              <a:cs typeface="Arial" panose="020B0604020202020204" pitchFamily="34" charset="0"/>
            </a:endParaRPr>
          </a:p>
          <a:p>
            <a:pPr marL="1200150" lvl="2" indent="-285750">
              <a:buFont typeface="Montserrat" panose="00000500000000000000" pitchFamily="2" charset="0"/>
              <a:buChar char="→"/>
            </a:pPr>
            <a:r>
              <a:rPr lang="en-GB" sz="1600" dirty="0">
                <a:solidFill>
                  <a:schemeClr val="accent1">
                    <a:lumMod val="75000"/>
                  </a:schemeClr>
                </a:solidFill>
                <a:latin typeface="Arial" panose="020B0604020202020204" pitchFamily="34" charset="0"/>
                <a:cs typeface="Arial" panose="020B0604020202020204" pitchFamily="34" charset="0"/>
              </a:rPr>
              <a:t>Inputs from WP2</a:t>
            </a:r>
          </a:p>
          <a:p>
            <a:pPr marL="1200150" lvl="2" indent="-285750">
              <a:buFont typeface="Montserrat" panose="00000500000000000000" pitchFamily="2" charset="0"/>
              <a:buChar char="→"/>
            </a:pPr>
            <a:r>
              <a:rPr lang="en-GB" sz="1600" dirty="0">
                <a:solidFill>
                  <a:schemeClr val="accent1">
                    <a:lumMod val="75000"/>
                  </a:schemeClr>
                </a:solidFill>
                <a:latin typeface="Arial" panose="020B0604020202020204" pitchFamily="34" charset="0"/>
                <a:cs typeface="Arial" panose="020B0604020202020204" pitchFamily="34" charset="0"/>
              </a:rPr>
              <a:t>Challenges</a:t>
            </a:r>
          </a:p>
          <a:p>
            <a:pPr marL="1200150" lvl="2" indent="-285750">
              <a:buFont typeface="Montserrat" panose="00000500000000000000" pitchFamily="2" charset="0"/>
              <a:buChar char="→"/>
            </a:pPr>
            <a:r>
              <a:rPr lang="en-GB" sz="1600" dirty="0">
                <a:solidFill>
                  <a:schemeClr val="accent1">
                    <a:lumMod val="75000"/>
                  </a:schemeClr>
                </a:solidFill>
                <a:latin typeface="Arial" panose="020B0604020202020204" pitchFamily="34" charset="0"/>
                <a:cs typeface="Arial" panose="020B0604020202020204" pitchFamily="34" charset="0"/>
              </a:rPr>
              <a:t>Good Practices</a:t>
            </a:r>
            <a:endParaRPr lang="en-GB" sz="1600" dirty="0">
              <a:latin typeface="Arial" panose="020B0604020202020204" pitchFamily="34" charset="0"/>
              <a:cs typeface="Arial" panose="020B0604020202020204" pitchFamily="34" charset="0"/>
            </a:endParaRPr>
          </a:p>
        </p:txBody>
      </p:sp>
      <p:sp>
        <p:nvSpPr>
          <p:cNvPr id="18" name="QuadreDeText 15">
            <a:extLst>
              <a:ext uri="{FF2B5EF4-FFF2-40B4-BE49-F238E27FC236}">
                <a16:creationId xmlns:a16="http://schemas.microsoft.com/office/drawing/2014/main" id="{E78A579C-A1A1-846D-5130-2D3522888B0E}"/>
              </a:ext>
            </a:extLst>
          </p:cNvPr>
          <p:cNvSpPr txBox="1"/>
          <p:nvPr/>
        </p:nvSpPr>
        <p:spPr>
          <a:xfrm>
            <a:off x="6216785" y="6903078"/>
            <a:ext cx="5105400" cy="338554"/>
          </a:xfrm>
          <a:prstGeom prst="rect">
            <a:avLst/>
          </a:prstGeom>
          <a:noFill/>
        </p:spPr>
        <p:txBody>
          <a:bodyPr wrap="square" rtlCol="0">
            <a:spAutoFit/>
          </a:bodyPr>
          <a:lstStyle>
            <a:defPPr>
              <a:defRPr lang="en-BE"/>
            </a:defPPr>
            <a:lvl1pPr>
              <a:defRPr sz="1600">
                <a:solidFill>
                  <a:schemeClr val="accent1">
                    <a:lumMod val="75000"/>
                  </a:schemeClr>
                </a:solidFill>
                <a:latin typeface="Montserrat" panose="00000500000000000000" pitchFamily="2" charset="0"/>
              </a:defRPr>
            </a:lvl1pPr>
          </a:lstStyle>
          <a:p>
            <a:r>
              <a:rPr lang="es-ES" b="1" dirty="0">
                <a:latin typeface="Arial" panose="020B0604020202020204" pitchFamily="34" charset="0"/>
                <a:cs typeface="Arial" panose="020B0604020202020204" pitchFamily="34" charset="0"/>
              </a:rPr>
              <a:t>TRANSNATIONAL ROUND TABLE</a:t>
            </a:r>
            <a:r>
              <a:rPr lang="en-US" dirty="0">
                <a:latin typeface="Arial" panose="020B0604020202020204" pitchFamily="34" charset="0"/>
                <a:cs typeface="Arial" panose="020B0604020202020204" pitchFamily="34" charset="0"/>
              </a:rPr>
              <a:t> </a:t>
            </a:r>
          </a:p>
        </p:txBody>
      </p:sp>
      <p:sp>
        <p:nvSpPr>
          <p:cNvPr id="19" name="Fletxa: corbada a la dreta 18">
            <a:extLst>
              <a:ext uri="{FF2B5EF4-FFF2-40B4-BE49-F238E27FC236}">
                <a16:creationId xmlns:a16="http://schemas.microsoft.com/office/drawing/2014/main" id="{21ADF97C-6522-DA28-DE82-08BAAAEDEDFA}"/>
              </a:ext>
            </a:extLst>
          </p:cNvPr>
          <p:cNvSpPr/>
          <p:nvPr/>
        </p:nvSpPr>
        <p:spPr>
          <a:xfrm rot="19123187">
            <a:off x="2814552" y="2305644"/>
            <a:ext cx="727842" cy="2076654"/>
          </a:xfrm>
          <a:prstGeom prst="curv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dirty="0">
              <a:solidFill>
                <a:schemeClr val="tx1"/>
              </a:solidFill>
              <a:latin typeface="Arial" panose="020B0604020202020204" pitchFamily="34" charset="0"/>
              <a:cs typeface="Arial" panose="020B0604020202020204" pitchFamily="34" charset="0"/>
            </a:endParaRPr>
          </a:p>
        </p:txBody>
      </p:sp>
      <p:sp>
        <p:nvSpPr>
          <p:cNvPr id="20" name="Fletxa: corbada a la dreta 19">
            <a:extLst>
              <a:ext uri="{FF2B5EF4-FFF2-40B4-BE49-F238E27FC236}">
                <a16:creationId xmlns:a16="http://schemas.microsoft.com/office/drawing/2014/main" id="{804D1167-49CE-89E1-D1F4-BCBAAD7C219F}"/>
              </a:ext>
            </a:extLst>
          </p:cNvPr>
          <p:cNvSpPr/>
          <p:nvPr/>
        </p:nvSpPr>
        <p:spPr>
          <a:xfrm rot="19123187">
            <a:off x="4815461" y="3880877"/>
            <a:ext cx="756145" cy="2453882"/>
          </a:xfrm>
          <a:prstGeom prst="curv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solidFill>
                <a:schemeClr val="tx1"/>
              </a:solidFill>
              <a:latin typeface="Arial" panose="020B0604020202020204" pitchFamily="34" charset="0"/>
              <a:cs typeface="Arial" panose="020B0604020202020204" pitchFamily="34" charset="0"/>
            </a:endParaRPr>
          </a:p>
        </p:txBody>
      </p:sp>
      <p:sp>
        <p:nvSpPr>
          <p:cNvPr id="21" name="QuadreDeText 21">
            <a:extLst>
              <a:ext uri="{FF2B5EF4-FFF2-40B4-BE49-F238E27FC236}">
                <a16:creationId xmlns:a16="http://schemas.microsoft.com/office/drawing/2014/main" id="{F75578DF-3B48-9469-E51B-B96F15456D76}"/>
              </a:ext>
            </a:extLst>
          </p:cNvPr>
          <p:cNvSpPr txBox="1"/>
          <p:nvPr/>
        </p:nvSpPr>
        <p:spPr>
          <a:xfrm>
            <a:off x="1262287" y="1170790"/>
            <a:ext cx="7360736" cy="461665"/>
          </a:xfrm>
          <a:prstGeom prst="rect">
            <a:avLst/>
          </a:prstGeom>
          <a:noFill/>
        </p:spPr>
        <p:txBody>
          <a:bodyPr wrap="square">
            <a:spAutoFit/>
          </a:bodyPr>
          <a:lstStyle/>
          <a:p>
            <a:r>
              <a:rPr lang="en-US" sz="2400" b="1" i="1" dirty="0">
                <a:solidFill>
                  <a:schemeClr val="accent1">
                    <a:lumMod val="75000"/>
                  </a:schemeClr>
                </a:solidFill>
                <a:effectLst/>
                <a:latin typeface="Arial" panose="020B0604020202020204" pitchFamily="34" charset="0"/>
                <a:cs typeface="Arial" panose="020B0604020202020204" pitchFamily="34" charset="0"/>
              </a:rPr>
              <a:t>EE4</a:t>
            </a:r>
            <a:r>
              <a:rPr lang="en-US" sz="2400" b="1" i="1" dirty="0">
                <a:solidFill>
                  <a:schemeClr val="accent1">
                    <a:lumMod val="75000"/>
                  </a:schemeClr>
                </a:solidFill>
                <a:latin typeface="Arial" panose="020B0604020202020204" pitchFamily="34" charset="0"/>
                <a:cs typeface="Arial" panose="020B0604020202020204" pitchFamily="34" charset="0"/>
              </a:rPr>
              <a:t>HoReCa</a:t>
            </a:r>
            <a:r>
              <a:rPr lang="en-US" sz="2400" b="1" i="1" dirty="0">
                <a:solidFill>
                  <a:schemeClr val="accent1">
                    <a:lumMod val="75000"/>
                  </a:schemeClr>
                </a:solidFill>
                <a:effectLst/>
                <a:latin typeface="Arial" panose="020B0604020202020204" pitchFamily="34" charset="0"/>
                <a:cs typeface="Arial" panose="020B0604020202020204" pitchFamily="34" charset="0"/>
              </a:rPr>
              <a:t> Living Lab – what &amp; how</a:t>
            </a:r>
            <a:endParaRPr lang="es-ES" sz="2400" b="1" i="1" dirty="0">
              <a:solidFill>
                <a:schemeClr val="accent1">
                  <a:lumMod val="75000"/>
                </a:schemeClr>
              </a:solidFill>
              <a:latin typeface="Arial" panose="020B0604020202020204" pitchFamily="34" charset="0"/>
              <a:cs typeface="Arial" panose="020B0604020202020204" pitchFamily="34" charset="0"/>
            </a:endParaRPr>
          </a:p>
        </p:txBody>
      </p:sp>
      <p:sp>
        <p:nvSpPr>
          <p:cNvPr id="22" name="QuadreDeText 23">
            <a:extLst>
              <a:ext uri="{FF2B5EF4-FFF2-40B4-BE49-F238E27FC236}">
                <a16:creationId xmlns:a16="http://schemas.microsoft.com/office/drawing/2014/main" id="{D1C4EFFF-F01E-7A07-DBAE-8E7097FDA8B7}"/>
              </a:ext>
            </a:extLst>
          </p:cNvPr>
          <p:cNvSpPr txBox="1"/>
          <p:nvPr/>
        </p:nvSpPr>
        <p:spPr>
          <a:xfrm>
            <a:off x="7381115" y="1353475"/>
            <a:ext cx="1446898" cy="1323439"/>
          </a:xfrm>
          <a:prstGeom prst="rect">
            <a:avLst/>
          </a:prstGeom>
          <a:noFill/>
        </p:spPr>
        <p:txBody>
          <a:bodyPr wrap="square" rtlCol="0">
            <a:spAutoFit/>
          </a:bodyPr>
          <a:lstStyle/>
          <a:p>
            <a:r>
              <a:rPr lang="en-GB" sz="1600" dirty="0">
                <a:solidFill>
                  <a:schemeClr val="accent1">
                    <a:lumMod val="75000"/>
                  </a:schemeClr>
                </a:solidFill>
                <a:latin typeface="Arial" panose="020B0604020202020204" pitchFamily="34" charset="0"/>
                <a:cs typeface="Arial" panose="020B0604020202020204" pitchFamily="34" charset="0"/>
              </a:rPr>
              <a:t>Germany</a:t>
            </a:r>
          </a:p>
          <a:p>
            <a:r>
              <a:rPr lang="en-GB" sz="1600" dirty="0">
                <a:solidFill>
                  <a:schemeClr val="accent1">
                    <a:lumMod val="75000"/>
                  </a:schemeClr>
                </a:solidFill>
                <a:latin typeface="Arial" panose="020B0604020202020204" pitchFamily="34" charset="0"/>
                <a:cs typeface="Arial" panose="020B0604020202020204" pitchFamily="34" charset="0"/>
              </a:rPr>
              <a:t>France</a:t>
            </a:r>
          </a:p>
          <a:p>
            <a:r>
              <a:rPr lang="en-GB" sz="1600" dirty="0">
                <a:solidFill>
                  <a:schemeClr val="accent1">
                    <a:lumMod val="75000"/>
                  </a:schemeClr>
                </a:solidFill>
                <a:latin typeface="Arial" panose="020B0604020202020204" pitchFamily="34" charset="0"/>
                <a:cs typeface="Arial" panose="020B0604020202020204" pitchFamily="34" charset="0"/>
              </a:rPr>
              <a:t>Italy</a:t>
            </a:r>
          </a:p>
          <a:p>
            <a:r>
              <a:rPr lang="en-GB" sz="1600" dirty="0">
                <a:solidFill>
                  <a:schemeClr val="accent1">
                    <a:lumMod val="75000"/>
                  </a:schemeClr>
                </a:solidFill>
                <a:latin typeface="Arial" panose="020B0604020202020204" pitchFamily="34" charset="0"/>
                <a:cs typeface="Arial" panose="020B0604020202020204" pitchFamily="34" charset="0"/>
              </a:rPr>
              <a:t>Spain</a:t>
            </a:r>
          </a:p>
          <a:p>
            <a:r>
              <a:rPr lang="en-GB" sz="1600" dirty="0">
                <a:solidFill>
                  <a:srgbClr val="0D3F96"/>
                </a:solidFill>
                <a:latin typeface="Arial" panose="020B0604020202020204" pitchFamily="34" charset="0"/>
                <a:cs typeface="Arial" panose="020B0604020202020204" pitchFamily="34" charset="0"/>
              </a:rPr>
              <a:t>Latvia</a:t>
            </a:r>
          </a:p>
        </p:txBody>
      </p:sp>
      <p:sp>
        <p:nvSpPr>
          <p:cNvPr id="23" name="QuadreDeText 26">
            <a:extLst>
              <a:ext uri="{FF2B5EF4-FFF2-40B4-BE49-F238E27FC236}">
                <a16:creationId xmlns:a16="http://schemas.microsoft.com/office/drawing/2014/main" id="{9CA1DABB-E0B3-FBCD-8239-71C1CDCEACF3}"/>
              </a:ext>
            </a:extLst>
          </p:cNvPr>
          <p:cNvSpPr txBox="1"/>
          <p:nvPr/>
        </p:nvSpPr>
        <p:spPr>
          <a:xfrm>
            <a:off x="6201735" y="5206377"/>
            <a:ext cx="5975215" cy="1323439"/>
          </a:xfrm>
          <a:prstGeom prst="rect">
            <a:avLst/>
          </a:prstGeom>
          <a:noFill/>
        </p:spPr>
        <p:txBody>
          <a:bodyPr wrap="square" rtlCol="0">
            <a:spAutoFit/>
          </a:bodyPr>
          <a:lstStyle>
            <a:defPPr>
              <a:defRPr lang="en-BE"/>
            </a:defPPr>
            <a:lvl1pPr>
              <a:defRPr sz="1600">
                <a:solidFill>
                  <a:schemeClr val="accent1">
                    <a:lumMod val="75000"/>
                  </a:schemeClr>
                </a:solidFill>
                <a:latin typeface="Montserrat" panose="00000500000000000000" pitchFamily="2" charset="0"/>
              </a:defRPr>
            </a:lvl1pPr>
          </a:lstStyle>
          <a:p>
            <a:r>
              <a:rPr lang="es-ES" b="1" dirty="0" err="1">
                <a:latin typeface="Arial" panose="020B0604020202020204" pitchFamily="34" charset="0"/>
                <a:cs typeface="Arial" panose="020B0604020202020204" pitchFamily="34" charset="0"/>
              </a:rPr>
              <a:t>Evaluation</a:t>
            </a:r>
            <a:r>
              <a:rPr lang="es-ES" b="1" dirty="0">
                <a:latin typeface="Arial" panose="020B0604020202020204" pitchFamily="34" charset="0"/>
                <a:cs typeface="Arial" panose="020B0604020202020204" pitchFamily="34" charset="0"/>
              </a:rPr>
              <a:t> &amp; </a:t>
            </a:r>
            <a:r>
              <a:rPr lang="es-ES" b="1" dirty="0" err="1">
                <a:latin typeface="Arial" panose="020B0604020202020204" pitchFamily="34" charset="0"/>
                <a:cs typeface="Arial" panose="020B0604020202020204" pitchFamily="34" charset="0"/>
              </a:rPr>
              <a:t>Recommendations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→Analysis of the WP3- Analysis of the Integrated Economic Model produced in Month 10- June 2024 </a:t>
            </a:r>
          </a:p>
          <a:p>
            <a:r>
              <a:rPr lang="en-US" dirty="0">
                <a:latin typeface="Arial" panose="020B0604020202020204" pitchFamily="34" charset="0"/>
                <a:cs typeface="Arial" panose="020B0604020202020204" pitchFamily="34" charset="0"/>
              </a:rPr>
              <a:t>→ </a:t>
            </a:r>
            <a:r>
              <a:rPr lang="en-GB" dirty="0">
                <a:solidFill>
                  <a:schemeClr val="accent1">
                    <a:lumMod val="75000"/>
                  </a:schemeClr>
                </a:solidFill>
                <a:latin typeface="Arial" panose="020B0604020202020204" pitchFamily="34" charset="0"/>
                <a:cs typeface="Arial" panose="020B0604020202020204" pitchFamily="34" charset="0"/>
              </a:rPr>
              <a:t>Document with the recommendations to be transferred to WP3 in July 2024 to be presented during:</a:t>
            </a:r>
            <a:endParaRPr lang="en-GB" dirty="0">
              <a:latin typeface="Arial" panose="020B0604020202020204" pitchFamily="34" charset="0"/>
              <a:cs typeface="Arial" panose="020B0604020202020204" pitchFamily="34" charset="0"/>
            </a:endParaRPr>
          </a:p>
        </p:txBody>
      </p:sp>
      <p:sp>
        <p:nvSpPr>
          <p:cNvPr id="24" name="Clau d'obertura 27">
            <a:extLst>
              <a:ext uri="{FF2B5EF4-FFF2-40B4-BE49-F238E27FC236}">
                <a16:creationId xmlns:a16="http://schemas.microsoft.com/office/drawing/2014/main" id="{5CC8E32E-1410-A236-8441-2D4C11B10427}"/>
              </a:ext>
            </a:extLst>
          </p:cNvPr>
          <p:cNvSpPr/>
          <p:nvPr/>
        </p:nvSpPr>
        <p:spPr>
          <a:xfrm>
            <a:off x="7176510" y="1325362"/>
            <a:ext cx="206180" cy="13796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latin typeface="Arial" panose="020B0604020202020204" pitchFamily="34" charset="0"/>
              <a:cs typeface="Arial" panose="020B0604020202020204" pitchFamily="34" charset="0"/>
            </a:endParaRPr>
          </a:p>
        </p:txBody>
      </p:sp>
      <p:sp>
        <p:nvSpPr>
          <p:cNvPr id="25" name="Fletxa: avall 25">
            <a:extLst>
              <a:ext uri="{FF2B5EF4-FFF2-40B4-BE49-F238E27FC236}">
                <a16:creationId xmlns:a16="http://schemas.microsoft.com/office/drawing/2014/main" id="{D00C0B7F-6810-FFA1-36B8-DBF905EEB448}"/>
              </a:ext>
            </a:extLst>
          </p:cNvPr>
          <p:cNvSpPr/>
          <p:nvPr/>
        </p:nvSpPr>
        <p:spPr>
          <a:xfrm>
            <a:off x="7880024" y="6544821"/>
            <a:ext cx="447203" cy="42879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latin typeface="Arial" panose="020B0604020202020204" pitchFamily="34" charset="0"/>
              <a:cs typeface="Arial" panose="020B0604020202020204" pitchFamily="34" charset="0"/>
            </a:endParaRPr>
          </a:p>
        </p:txBody>
      </p:sp>
      <p:grpSp>
        <p:nvGrpSpPr>
          <p:cNvPr id="28" name="object 2"/>
          <p:cNvGrpSpPr/>
          <p:nvPr/>
        </p:nvGrpSpPr>
        <p:grpSpPr>
          <a:xfrm>
            <a:off x="297520" y="338555"/>
            <a:ext cx="672465" cy="6943090"/>
            <a:chOff x="297520" y="338555"/>
            <a:chExt cx="672465" cy="6943090"/>
          </a:xfrm>
          <a:solidFill>
            <a:srgbClr val="0D3F96"/>
          </a:solidFill>
        </p:grpSpPr>
        <p:sp>
          <p:nvSpPr>
            <p:cNvPr id="29"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latin typeface="Arial" panose="020B0604020202020204" pitchFamily="34" charset="0"/>
                <a:cs typeface="Arial" panose="020B0604020202020204" pitchFamily="34" charset="0"/>
              </a:endParaRPr>
            </a:p>
          </p:txBody>
        </p:sp>
        <p:sp>
          <p:nvSpPr>
            <p:cNvPr id="30"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latin typeface="Arial" panose="020B0604020202020204" pitchFamily="34" charset="0"/>
                <a:cs typeface="Arial" panose="020B0604020202020204" pitchFamily="34" charset="0"/>
              </a:endParaRPr>
            </a:p>
          </p:txBody>
        </p:sp>
      </p:grpSp>
      <p:grpSp>
        <p:nvGrpSpPr>
          <p:cNvPr id="31" name="object 2"/>
          <p:cNvGrpSpPr/>
          <p:nvPr/>
        </p:nvGrpSpPr>
        <p:grpSpPr>
          <a:xfrm>
            <a:off x="297520" y="0"/>
            <a:ext cx="672465" cy="7619999"/>
            <a:chOff x="297520" y="338555"/>
            <a:chExt cx="672465" cy="6943090"/>
          </a:xfrm>
          <a:solidFill>
            <a:srgbClr val="0D3F96"/>
          </a:solidFill>
        </p:grpSpPr>
        <p:sp>
          <p:nvSpPr>
            <p:cNvPr id="32"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latin typeface="Arial" panose="020B0604020202020204" pitchFamily="34" charset="0"/>
                <a:cs typeface="Arial" panose="020B0604020202020204" pitchFamily="34" charset="0"/>
              </a:endParaRPr>
            </a:p>
          </p:txBody>
        </p:sp>
        <p:sp>
          <p:nvSpPr>
            <p:cNvPr id="33"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latin typeface="Arial" panose="020B0604020202020204" pitchFamily="34" charset="0"/>
                <a:cs typeface="Arial" panose="020B0604020202020204" pitchFamily="34" charset="0"/>
              </a:endParaRPr>
            </a:p>
          </p:txBody>
        </p:sp>
      </p:grpSp>
      <p:pic>
        <p:nvPicPr>
          <p:cNvPr id="34"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34">
            <a:extLst>
              <a:ext uri="{FF2B5EF4-FFF2-40B4-BE49-F238E27FC236}">
                <a16:creationId xmlns:a16="http://schemas.microsoft.com/office/drawing/2014/main" id="{0B8ECFD8-B16A-020B-440C-A61B838CE0F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36" name="TextBox 5">
            <a:extLst>
              <a:ext uri="{FF2B5EF4-FFF2-40B4-BE49-F238E27FC236}">
                <a16:creationId xmlns:a16="http://schemas.microsoft.com/office/drawing/2014/main" id="{F95E9C1E-AEEC-3175-26FE-9F1ACB52833C}"/>
              </a:ext>
            </a:extLst>
          </p:cNvPr>
          <p:cNvSpPr txBox="1"/>
          <p:nvPr/>
        </p:nvSpPr>
        <p:spPr>
          <a:xfrm>
            <a:off x="1067378" y="344935"/>
            <a:ext cx="9464633" cy="830997"/>
          </a:xfrm>
          <a:prstGeom prst="rect">
            <a:avLst/>
          </a:prstGeom>
          <a:noFill/>
        </p:spPr>
        <p:txBody>
          <a:bodyPr wrap="square">
            <a:spAutoFit/>
          </a:bodyPr>
          <a:lstStyle/>
          <a:p>
            <a:r>
              <a:rPr lang="en-US" sz="2400" b="1" i="0" u="none" strike="noStrike" baseline="0" dirty="0">
                <a:solidFill>
                  <a:srgbClr val="000000"/>
                </a:solidFill>
                <a:latin typeface="Arial" panose="020B0604020202020204" pitchFamily="34" charset="0"/>
                <a:cs typeface="Arial" panose="020B0604020202020204" pitchFamily="34" charset="0"/>
              </a:rPr>
              <a:t>T.5.2. 1st Phase: </a:t>
            </a:r>
            <a:r>
              <a:rPr lang="en-US" sz="2400" b="1" i="0" u="none" strike="noStrike" baseline="0" dirty="0" err="1">
                <a:solidFill>
                  <a:srgbClr val="000000"/>
                </a:solidFill>
                <a:latin typeface="Arial" panose="020B0604020202020204" pitchFamily="34" charset="0"/>
                <a:cs typeface="Arial" panose="020B0604020202020204" pitchFamily="34" charset="0"/>
              </a:rPr>
              <a:t>Organisation</a:t>
            </a:r>
            <a:r>
              <a:rPr lang="en-US" sz="2400" b="1" i="0" u="none" strike="noStrike" baseline="0" dirty="0">
                <a:solidFill>
                  <a:srgbClr val="000000"/>
                </a:solidFill>
                <a:latin typeface="Arial" panose="020B0604020202020204" pitchFamily="34" charset="0"/>
                <a:cs typeface="Arial" panose="020B0604020202020204" pitchFamily="34" charset="0"/>
              </a:rPr>
              <a:t> of National Working-groups using the </a:t>
            </a:r>
            <a:r>
              <a:rPr lang="en-US" sz="2400" b="1" i="1" u="none" strike="noStrike" baseline="0" dirty="0">
                <a:solidFill>
                  <a:schemeClr val="accent1">
                    <a:lumMod val="75000"/>
                  </a:schemeClr>
                </a:solidFill>
                <a:latin typeface="Arial" panose="020B0604020202020204" pitchFamily="34" charset="0"/>
                <a:cs typeface="Arial" panose="020B0604020202020204" pitchFamily="34" charset="0"/>
              </a:rPr>
              <a:t>living- lab methodology. </a:t>
            </a:r>
            <a:r>
              <a:rPr lang="en-US" sz="2400" i="0" u="none" strike="noStrike" baseline="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0786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2"/>
          <p:cNvGrpSpPr/>
          <p:nvPr/>
        </p:nvGrpSpPr>
        <p:grpSpPr>
          <a:xfrm>
            <a:off x="297520" y="338555"/>
            <a:ext cx="672465" cy="6943090"/>
            <a:chOff x="297520" y="338555"/>
            <a:chExt cx="672465" cy="6943090"/>
          </a:xfrm>
          <a:solidFill>
            <a:srgbClr val="0D3F96"/>
          </a:solidFill>
        </p:grpSpPr>
        <p:sp>
          <p:nvSpPr>
            <p:cNvPr id="11"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2"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3"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4">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grpSp>
        <p:nvGrpSpPr>
          <p:cNvPr id="16" name="object 2"/>
          <p:cNvGrpSpPr/>
          <p:nvPr/>
        </p:nvGrpSpPr>
        <p:grpSpPr>
          <a:xfrm>
            <a:off x="297520" y="0"/>
            <a:ext cx="672465" cy="7619999"/>
            <a:chOff x="297520" y="338555"/>
            <a:chExt cx="672465" cy="6943090"/>
          </a:xfrm>
          <a:solidFill>
            <a:srgbClr val="0D3F96"/>
          </a:solidFill>
        </p:grpSpPr>
        <p:sp>
          <p:nvSpPr>
            <p:cNvPr id="17"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8"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sp>
        <p:nvSpPr>
          <p:cNvPr id="19" name="TextBox 5">
            <a:extLst>
              <a:ext uri="{FF2B5EF4-FFF2-40B4-BE49-F238E27FC236}">
                <a16:creationId xmlns:a16="http://schemas.microsoft.com/office/drawing/2014/main" id="{F95E9C1E-AEEC-3175-26FE-9F1ACB52833C}"/>
              </a:ext>
            </a:extLst>
          </p:cNvPr>
          <p:cNvSpPr txBox="1"/>
          <p:nvPr/>
        </p:nvSpPr>
        <p:spPr>
          <a:xfrm>
            <a:off x="1363683" y="533400"/>
            <a:ext cx="9464633" cy="461665"/>
          </a:xfrm>
          <a:prstGeom prst="rect">
            <a:avLst/>
          </a:prstGeom>
          <a:noFill/>
        </p:spPr>
        <p:txBody>
          <a:bodyPr wrap="square">
            <a:spAutoFit/>
          </a:bodyPr>
          <a:lstStyle/>
          <a:p>
            <a:r>
              <a:rPr lang="en-US" sz="2400" i="0" u="none" strike="noStrike" baseline="0" dirty="0">
                <a:solidFill>
                  <a:srgbClr val="000000"/>
                </a:solidFill>
                <a:latin typeface="Montserrat" panose="00000500000000000000" pitchFamily="2" charset="0"/>
              </a:rPr>
              <a:t>	</a:t>
            </a:r>
          </a:p>
        </p:txBody>
      </p:sp>
      <p:pic>
        <p:nvPicPr>
          <p:cNvPr id="2" name="Imatge 1">
            <a:extLst>
              <a:ext uri="{FF2B5EF4-FFF2-40B4-BE49-F238E27FC236}">
                <a16:creationId xmlns:a16="http://schemas.microsoft.com/office/drawing/2014/main" id="{7535F7A7-D290-751A-7622-42BF1F78B231}"/>
              </a:ext>
            </a:extLst>
          </p:cNvPr>
          <p:cNvPicPr>
            <a:picLocks noChangeAspect="1"/>
          </p:cNvPicPr>
          <p:nvPr/>
        </p:nvPicPr>
        <p:blipFill>
          <a:blip r:embed="rId4"/>
          <a:stretch>
            <a:fillRect/>
          </a:stretch>
        </p:blipFill>
        <p:spPr>
          <a:xfrm>
            <a:off x="963598" y="1756162"/>
            <a:ext cx="11050665" cy="3485954"/>
          </a:xfrm>
          <a:prstGeom prst="rect">
            <a:avLst/>
          </a:prstGeom>
        </p:spPr>
      </p:pic>
      <p:sp>
        <p:nvSpPr>
          <p:cNvPr id="3" name="TextBox 5">
            <a:extLst>
              <a:ext uri="{FF2B5EF4-FFF2-40B4-BE49-F238E27FC236}">
                <a16:creationId xmlns:a16="http://schemas.microsoft.com/office/drawing/2014/main" id="{6D4CF4A8-9FCD-D06C-7167-23571E5B2EE5}"/>
              </a:ext>
            </a:extLst>
          </p:cNvPr>
          <p:cNvSpPr txBox="1"/>
          <p:nvPr/>
        </p:nvSpPr>
        <p:spPr>
          <a:xfrm>
            <a:off x="1067378" y="344935"/>
            <a:ext cx="9464633" cy="461665"/>
          </a:xfrm>
          <a:prstGeom prst="rect">
            <a:avLst/>
          </a:prstGeom>
          <a:noFill/>
        </p:spPr>
        <p:txBody>
          <a:bodyPr wrap="square">
            <a:spAutoFit/>
          </a:bodyPr>
          <a:lstStyle/>
          <a:p>
            <a:r>
              <a:rPr lang="en-US" sz="2400" b="1" i="0" u="none" strike="noStrike" baseline="0" dirty="0">
                <a:solidFill>
                  <a:srgbClr val="000000"/>
                </a:solidFill>
                <a:latin typeface="Montserrat" panose="020B0604020202020204" charset="0"/>
                <a:cs typeface="Arial" panose="020B0604020202020204" pitchFamily="34" charset="0"/>
              </a:rPr>
              <a:t>Summarizing: activities WP2-WP3-WP5 </a:t>
            </a:r>
            <a:r>
              <a:rPr lang="en-US" sz="2400" i="0" u="none" strike="noStrike" baseline="0" dirty="0">
                <a:solidFill>
                  <a:srgbClr val="000000"/>
                </a:solidFill>
                <a:latin typeface="Montserrat" panose="00000500000000000000" pitchFamily="2" charset="0"/>
              </a:rPr>
              <a:t>	</a:t>
            </a:r>
          </a:p>
        </p:txBody>
      </p:sp>
    </p:spTree>
    <p:extLst>
      <p:ext uri="{BB962C8B-B14F-4D97-AF65-F5344CB8AC3E}">
        <p14:creationId xmlns:p14="http://schemas.microsoft.com/office/powerpoint/2010/main" val="63193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286490" y="1828800"/>
            <a:ext cx="9982200" cy="4160113"/>
          </a:xfrm>
          <a:prstGeom prst="rect">
            <a:avLst/>
          </a:prstGeom>
        </p:spPr>
        <p:txBody>
          <a:bodyPr vert="horz" wrap="square" lIns="0" tIns="134620" rIns="0" bIns="0" rtlCol="0">
            <a:spAutoFit/>
          </a:bodyPr>
          <a:lstStyle/>
          <a:p>
            <a:pPr marL="12700">
              <a:lnSpc>
                <a:spcPct val="100000"/>
              </a:lnSpc>
              <a:spcBef>
                <a:spcPts val="1060"/>
              </a:spcBef>
            </a:pPr>
            <a:r>
              <a:rPr lang="es-ES" sz="2400" b="1" spc="-5" dirty="0">
                <a:solidFill>
                  <a:srgbClr val="0D3F96"/>
                </a:solidFill>
                <a:latin typeface="Montserrat" panose="020B0604020202020204" charset="0"/>
                <a:cs typeface="Arial"/>
              </a:rPr>
              <a:t>Training </a:t>
            </a:r>
            <a:r>
              <a:rPr lang="es-ES" sz="2400" b="1" spc="-5" dirty="0" err="1">
                <a:solidFill>
                  <a:srgbClr val="0D3F96"/>
                </a:solidFill>
                <a:latin typeface="Montserrat" panose="020B0604020202020204" charset="0"/>
                <a:cs typeface="Arial"/>
              </a:rPr>
              <a:t>Activities</a:t>
            </a:r>
            <a:r>
              <a:rPr lang="es-ES" sz="2400" b="1" spc="-5" dirty="0">
                <a:solidFill>
                  <a:srgbClr val="0D3F96"/>
                </a:solidFill>
                <a:latin typeface="Montserrat" panose="020B0604020202020204" charset="0"/>
                <a:cs typeface="Arial"/>
              </a:rPr>
              <a:t>: </a:t>
            </a:r>
            <a:r>
              <a:rPr sz="2400" spc="-5" dirty="0">
                <a:solidFill>
                  <a:srgbClr val="0D3F96"/>
                </a:solidFill>
                <a:latin typeface="Montserrat" panose="020B0604020202020204" charset="0"/>
                <a:cs typeface="Arial"/>
              </a:rPr>
              <a:t>Module</a:t>
            </a:r>
            <a:r>
              <a:rPr sz="2400" spc="-45" dirty="0">
                <a:solidFill>
                  <a:srgbClr val="0D3F96"/>
                </a:solidFill>
                <a:latin typeface="Montserrat" panose="020B0604020202020204" charset="0"/>
                <a:cs typeface="Arial"/>
              </a:rPr>
              <a:t> </a:t>
            </a:r>
            <a:r>
              <a:rPr sz="2400" b="1" spc="-5" dirty="0">
                <a:solidFill>
                  <a:srgbClr val="0D3F96"/>
                </a:solidFill>
                <a:latin typeface="Montserrat" panose="020B0604020202020204" charset="0"/>
                <a:cs typeface="Arial"/>
              </a:rPr>
              <a:t>contents</a:t>
            </a:r>
            <a:r>
              <a:rPr sz="2400" spc="-5" dirty="0">
                <a:solidFill>
                  <a:srgbClr val="0D3F96"/>
                </a:solidFill>
                <a:latin typeface="Montserrat" panose="020B0604020202020204" charset="0"/>
                <a:cs typeface="Arial MT"/>
              </a:rPr>
              <a:t>:</a:t>
            </a:r>
            <a:endParaRPr lang="es-ES" sz="2400" spc="-5" dirty="0">
              <a:solidFill>
                <a:srgbClr val="0D3F96"/>
              </a:solidFill>
              <a:latin typeface="Montserrat" panose="020B0604020202020204" charset="0"/>
              <a:cs typeface="Arial MT"/>
            </a:endParaRPr>
          </a:p>
          <a:p>
            <a:pPr marL="12700" algn="just">
              <a:lnSpc>
                <a:spcPct val="100000"/>
              </a:lnSpc>
              <a:spcBef>
                <a:spcPts val="1060"/>
              </a:spcBef>
            </a:pPr>
            <a:endParaRPr lang="es-ES" sz="2000" spc="-5" dirty="0">
              <a:latin typeface="Montserrat" panose="020B0604020202020204" charset="0"/>
              <a:cs typeface="Arial MT"/>
            </a:endParaRPr>
          </a:p>
          <a:p>
            <a:pPr marL="144145" indent="-132080" algn="just">
              <a:spcBef>
                <a:spcPts val="200"/>
              </a:spcBef>
              <a:spcAft>
                <a:spcPts val="1200"/>
              </a:spcAft>
              <a:buChar char="-"/>
              <a:tabLst>
                <a:tab pos="144780" algn="l"/>
              </a:tabLst>
            </a:pPr>
            <a:r>
              <a:rPr sz="2000" b="1" spc="-5" dirty="0">
                <a:solidFill>
                  <a:srgbClr val="0D3F96"/>
                </a:solidFill>
                <a:latin typeface="Montserrat" panose="020B0604020202020204" charset="0"/>
                <a:cs typeface="Arial MT"/>
              </a:rPr>
              <a:t>Module</a:t>
            </a:r>
            <a:r>
              <a:rPr sz="2000" b="1" spc="-10" dirty="0">
                <a:solidFill>
                  <a:srgbClr val="0D3F96"/>
                </a:solidFill>
                <a:latin typeface="Montserrat" panose="020B0604020202020204" charset="0"/>
                <a:cs typeface="Arial MT"/>
              </a:rPr>
              <a:t> </a:t>
            </a:r>
            <a:r>
              <a:rPr sz="2000" b="1" spc="-5" dirty="0">
                <a:solidFill>
                  <a:srgbClr val="0D3F96"/>
                </a:solidFill>
                <a:latin typeface="Montserrat" panose="020B0604020202020204" charset="0"/>
                <a:cs typeface="Arial MT"/>
              </a:rPr>
              <a:t>1: </a:t>
            </a:r>
            <a:r>
              <a:rPr sz="2000" spc="-5" dirty="0">
                <a:latin typeface="Montserrat" panose="020B0604020202020204" charset="0"/>
                <a:cs typeface="Arial MT"/>
              </a:rPr>
              <a:t>Basics</a:t>
            </a:r>
            <a:r>
              <a:rPr sz="2000" spc="-10" dirty="0">
                <a:latin typeface="Montserrat" panose="020B0604020202020204" charset="0"/>
                <a:cs typeface="Arial MT"/>
              </a:rPr>
              <a:t> </a:t>
            </a:r>
            <a:r>
              <a:rPr sz="2000" spc="-5" dirty="0">
                <a:latin typeface="Montserrat" panose="020B0604020202020204" charset="0"/>
                <a:cs typeface="Arial MT"/>
              </a:rPr>
              <a:t>of Energy</a:t>
            </a:r>
            <a:r>
              <a:rPr sz="2000" spc="-10" dirty="0">
                <a:latin typeface="Montserrat" panose="020B0604020202020204" charset="0"/>
                <a:cs typeface="Arial MT"/>
              </a:rPr>
              <a:t> </a:t>
            </a:r>
            <a:r>
              <a:rPr sz="2000" spc="-5" dirty="0">
                <a:latin typeface="Montserrat" panose="020B0604020202020204" charset="0"/>
                <a:cs typeface="Arial MT"/>
              </a:rPr>
              <a:t>Efficiency</a:t>
            </a:r>
            <a:r>
              <a:rPr sz="2000" spc="-10" dirty="0">
                <a:latin typeface="Montserrat" panose="020B0604020202020204" charset="0"/>
                <a:cs typeface="Arial MT"/>
              </a:rPr>
              <a:t> </a:t>
            </a:r>
            <a:r>
              <a:rPr sz="2000" spc="-5" dirty="0">
                <a:latin typeface="Montserrat" panose="020B0604020202020204" charset="0"/>
                <a:cs typeface="Arial MT"/>
              </a:rPr>
              <a:t>in</a:t>
            </a:r>
            <a:r>
              <a:rPr sz="2000" spc="-10" dirty="0">
                <a:latin typeface="Montserrat" panose="020B0604020202020204" charset="0"/>
                <a:cs typeface="Arial MT"/>
              </a:rPr>
              <a:t> </a:t>
            </a:r>
            <a:r>
              <a:rPr sz="2000" spc="-5" dirty="0">
                <a:latin typeface="Montserrat" panose="020B0604020202020204" charset="0"/>
                <a:cs typeface="Arial MT"/>
              </a:rPr>
              <a:t>the</a:t>
            </a:r>
            <a:r>
              <a:rPr sz="2000" spc="-10" dirty="0">
                <a:latin typeface="Montserrat" panose="020B0604020202020204" charset="0"/>
                <a:cs typeface="Arial MT"/>
              </a:rPr>
              <a:t> </a:t>
            </a:r>
            <a:r>
              <a:rPr sz="2000" spc="-5" dirty="0">
                <a:latin typeface="Montserrat" panose="020B0604020202020204" charset="0"/>
                <a:cs typeface="Arial MT"/>
              </a:rPr>
              <a:t>HORECA</a:t>
            </a:r>
            <a:r>
              <a:rPr sz="2000" spc="-10" dirty="0">
                <a:latin typeface="Montserrat" panose="020B0604020202020204" charset="0"/>
                <a:cs typeface="Arial MT"/>
              </a:rPr>
              <a:t> </a:t>
            </a:r>
            <a:r>
              <a:rPr sz="2000" spc="-5" dirty="0">
                <a:latin typeface="Montserrat" panose="020B0604020202020204" charset="0"/>
                <a:cs typeface="Arial MT"/>
              </a:rPr>
              <a:t>value</a:t>
            </a:r>
            <a:r>
              <a:rPr sz="2000" spc="-10" dirty="0">
                <a:latin typeface="Montserrat" panose="020B0604020202020204" charset="0"/>
                <a:cs typeface="Arial MT"/>
              </a:rPr>
              <a:t> </a:t>
            </a:r>
            <a:r>
              <a:rPr sz="2000" spc="-5" dirty="0">
                <a:latin typeface="Montserrat" panose="020B0604020202020204" charset="0"/>
                <a:cs typeface="Arial MT"/>
              </a:rPr>
              <a:t>chain.</a:t>
            </a:r>
            <a:endParaRPr sz="2000" dirty="0">
              <a:latin typeface="Montserrat" panose="020B0604020202020204" charset="0"/>
              <a:cs typeface="Arial MT"/>
            </a:endParaRPr>
          </a:p>
          <a:p>
            <a:pPr marL="144145" indent="-132080" algn="just">
              <a:spcBef>
                <a:spcPts val="200"/>
              </a:spcBef>
              <a:spcAft>
                <a:spcPts val="1200"/>
              </a:spcAft>
              <a:buChar char="-"/>
              <a:tabLst>
                <a:tab pos="144780" algn="l"/>
              </a:tabLst>
            </a:pPr>
            <a:r>
              <a:rPr sz="2000" b="1" spc="-5" dirty="0">
                <a:solidFill>
                  <a:srgbClr val="0D3F96"/>
                </a:solidFill>
                <a:latin typeface="Montserrat" panose="020B0604020202020204" charset="0"/>
                <a:cs typeface="Arial MT"/>
              </a:rPr>
              <a:t>Module</a:t>
            </a:r>
            <a:r>
              <a:rPr sz="2000" b="1" spc="-10" dirty="0">
                <a:solidFill>
                  <a:srgbClr val="0D3F96"/>
                </a:solidFill>
                <a:latin typeface="Montserrat" panose="020B0604020202020204" charset="0"/>
                <a:cs typeface="Arial MT"/>
              </a:rPr>
              <a:t> </a:t>
            </a:r>
            <a:r>
              <a:rPr sz="2000" b="1" spc="-5" dirty="0">
                <a:solidFill>
                  <a:srgbClr val="0D3F96"/>
                </a:solidFill>
                <a:latin typeface="Montserrat" panose="020B0604020202020204" charset="0"/>
                <a:cs typeface="Arial MT"/>
              </a:rPr>
              <a:t>2</a:t>
            </a:r>
            <a:r>
              <a:rPr sz="2000" b="1" spc="-5" dirty="0">
                <a:latin typeface="Montserrat" panose="020B0604020202020204" charset="0"/>
                <a:cs typeface="Arial MT"/>
              </a:rPr>
              <a:t>:</a:t>
            </a:r>
            <a:r>
              <a:rPr sz="2000" dirty="0">
                <a:latin typeface="Montserrat" panose="020B0604020202020204" charset="0"/>
                <a:cs typeface="Arial MT"/>
              </a:rPr>
              <a:t> </a:t>
            </a:r>
            <a:r>
              <a:rPr sz="2000" spc="-5" dirty="0">
                <a:latin typeface="Montserrat" panose="020B0604020202020204" charset="0"/>
                <a:cs typeface="Arial MT"/>
              </a:rPr>
              <a:t>Good and</a:t>
            </a:r>
            <a:r>
              <a:rPr sz="2000" spc="-10" dirty="0">
                <a:latin typeface="Montserrat" panose="020B0604020202020204" charset="0"/>
                <a:cs typeface="Arial MT"/>
              </a:rPr>
              <a:t> </a:t>
            </a:r>
            <a:r>
              <a:rPr sz="2000" spc="-5" dirty="0">
                <a:latin typeface="Montserrat" panose="020B0604020202020204" charset="0"/>
                <a:cs typeface="Arial MT"/>
              </a:rPr>
              <a:t>best</a:t>
            </a:r>
            <a:r>
              <a:rPr sz="2000" dirty="0">
                <a:latin typeface="Montserrat" panose="020B0604020202020204" charset="0"/>
                <a:cs typeface="Arial MT"/>
              </a:rPr>
              <a:t> </a:t>
            </a:r>
            <a:r>
              <a:rPr sz="2000" spc="-5" dirty="0">
                <a:latin typeface="Montserrat" panose="020B0604020202020204" charset="0"/>
                <a:cs typeface="Arial MT"/>
              </a:rPr>
              <a:t>practices identified</a:t>
            </a:r>
            <a:r>
              <a:rPr sz="2000" spc="-10" dirty="0">
                <a:latin typeface="Montserrat" panose="020B0604020202020204" charset="0"/>
                <a:cs typeface="Arial MT"/>
              </a:rPr>
              <a:t> </a:t>
            </a:r>
            <a:r>
              <a:rPr sz="2000" spc="-5" dirty="0">
                <a:latin typeface="Montserrat" panose="020B0604020202020204" charset="0"/>
                <a:cs typeface="Arial MT"/>
              </a:rPr>
              <a:t>by WP2 and by</a:t>
            </a:r>
            <a:r>
              <a:rPr sz="2000" spc="-10" dirty="0">
                <a:latin typeface="Montserrat" panose="020B0604020202020204" charset="0"/>
                <a:cs typeface="Arial MT"/>
              </a:rPr>
              <a:t> </a:t>
            </a:r>
            <a:r>
              <a:rPr sz="2000" spc="-5" dirty="0">
                <a:latin typeface="Montserrat" panose="020B0604020202020204" charset="0"/>
                <a:cs typeface="Arial MT"/>
              </a:rPr>
              <a:t>Working groups in</a:t>
            </a:r>
            <a:r>
              <a:rPr sz="2000" spc="-10" dirty="0">
                <a:latin typeface="Montserrat" panose="020B0604020202020204" charset="0"/>
                <a:cs typeface="Arial MT"/>
              </a:rPr>
              <a:t> </a:t>
            </a:r>
            <a:r>
              <a:rPr sz="2000" spc="-5" dirty="0">
                <a:latin typeface="Montserrat" panose="020B0604020202020204" charset="0"/>
                <a:cs typeface="Arial MT"/>
              </a:rPr>
              <a:t>the project</a:t>
            </a:r>
            <a:r>
              <a:rPr sz="2000" dirty="0">
                <a:latin typeface="Montserrat" panose="020B0604020202020204" charset="0"/>
                <a:cs typeface="Arial MT"/>
              </a:rPr>
              <a:t> </a:t>
            </a:r>
            <a:r>
              <a:rPr sz="2000" spc="-5" dirty="0">
                <a:latin typeface="Montserrat" panose="020B0604020202020204" charset="0"/>
                <a:cs typeface="Arial MT"/>
              </a:rPr>
              <a:t>countries</a:t>
            </a:r>
            <a:endParaRPr lang="es-ES" sz="2000" spc="-5" dirty="0">
              <a:latin typeface="Montserrat" panose="020B0604020202020204" charset="0"/>
              <a:cs typeface="Arial MT"/>
            </a:endParaRPr>
          </a:p>
          <a:p>
            <a:pPr marL="144145" indent="-132080" algn="just">
              <a:spcBef>
                <a:spcPts val="200"/>
              </a:spcBef>
              <a:spcAft>
                <a:spcPts val="1200"/>
              </a:spcAft>
              <a:buChar char="-"/>
              <a:tabLst>
                <a:tab pos="144780" algn="l"/>
              </a:tabLst>
            </a:pPr>
            <a:r>
              <a:rPr sz="2000" b="1" spc="-5" dirty="0">
                <a:solidFill>
                  <a:srgbClr val="0D3F96"/>
                </a:solidFill>
                <a:latin typeface="Montserrat" panose="020B0604020202020204" charset="0"/>
                <a:cs typeface="Arial MT"/>
              </a:rPr>
              <a:t>Module</a:t>
            </a:r>
            <a:r>
              <a:rPr sz="2000" b="1" spc="-10" dirty="0">
                <a:solidFill>
                  <a:srgbClr val="0D3F96"/>
                </a:solidFill>
                <a:latin typeface="Montserrat" panose="020B0604020202020204" charset="0"/>
                <a:cs typeface="Arial MT"/>
              </a:rPr>
              <a:t> </a:t>
            </a:r>
            <a:r>
              <a:rPr sz="2000" b="1" spc="-5" dirty="0">
                <a:solidFill>
                  <a:srgbClr val="0D3F96"/>
                </a:solidFill>
                <a:latin typeface="Montserrat" panose="020B0604020202020204" charset="0"/>
                <a:cs typeface="Arial MT"/>
              </a:rPr>
              <a:t>3</a:t>
            </a:r>
            <a:r>
              <a:rPr sz="2000" b="1" spc="-5" dirty="0">
                <a:latin typeface="Montserrat" panose="020B0604020202020204" charset="0"/>
                <a:cs typeface="Arial MT"/>
              </a:rPr>
              <a:t>:</a:t>
            </a:r>
            <a:r>
              <a:rPr sz="2000" spc="-5" dirty="0">
                <a:latin typeface="Montserrat" panose="020B0604020202020204" charset="0"/>
                <a:cs typeface="Arial MT"/>
              </a:rPr>
              <a:t> Business</a:t>
            </a:r>
            <a:r>
              <a:rPr sz="2000" spc="-10" dirty="0">
                <a:latin typeface="Montserrat" panose="020B0604020202020204" charset="0"/>
                <a:cs typeface="Arial MT"/>
              </a:rPr>
              <a:t> </a:t>
            </a:r>
            <a:r>
              <a:rPr sz="2000" spc="-5" dirty="0">
                <a:latin typeface="Montserrat" panose="020B0604020202020204" charset="0"/>
                <a:cs typeface="Arial MT"/>
              </a:rPr>
              <a:t>Models</a:t>
            </a:r>
            <a:r>
              <a:rPr sz="2000" spc="-10" dirty="0">
                <a:latin typeface="Montserrat" panose="020B0604020202020204" charset="0"/>
                <a:cs typeface="Arial MT"/>
              </a:rPr>
              <a:t> </a:t>
            </a:r>
            <a:r>
              <a:rPr sz="2000" spc="-5" dirty="0">
                <a:latin typeface="Montserrat" panose="020B0604020202020204" charset="0"/>
                <a:cs typeface="Arial MT"/>
              </a:rPr>
              <a:t>identified and</a:t>
            </a:r>
            <a:r>
              <a:rPr sz="2000" spc="-10" dirty="0">
                <a:latin typeface="Montserrat" panose="020B0604020202020204" charset="0"/>
                <a:cs typeface="Arial MT"/>
              </a:rPr>
              <a:t> </a:t>
            </a:r>
            <a:r>
              <a:rPr sz="2000" spc="-5" dirty="0">
                <a:latin typeface="Montserrat" panose="020B0604020202020204" charset="0"/>
                <a:cs typeface="Arial MT"/>
              </a:rPr>
              <a:t>designed</a:t>
            </a:r>
            <a:r>
              <a:rPr sz="2000" spc="-10" dirty="0">
                <a:latin typeface="Montserrat" panose="020B0604020202020204" charset="0"/>
                <a:cs typeface="Arial MT"/>
              </a:rPr>
              <a:t> </a:t>
            </a:r>
            <a:r>
              <a:rPr sz="2000" spc="-5" dirty="0">
                <a:latin typeface="Montserrat" panose="020B0604020202020204" charset="0"/>
                <a:cs typeface="Arial MT"/>
              </a:rPr>
              <a:t>in</a:t>
            </a:r>
            <a:r>
              <a:rPr sz="2000" spc="-10" dirty="0">
                <a:latin typeface="Montserrat" panose="020B0604020202020204" charset="0"/>
                <a:cs typeface="Arial MT"/>
              </a:rPr>
              <a:t> </a:t>
            </a:r>
            <a:r>
              <a:rPr sz="2000" spc="-5" dirty="0">
                <a:latin typeface="Montserrat" panose="020B0604020202020204" charset="0"/>
                <a:cs typeface="Arial MT"/>
              </a:rPr>
              <a:t>WP3</a:t>
            </a:r>
            <a:r>
              <a:rPr sz="2000" spc="-10" dirty="0">
                <a:latin typeface="Montserrat" panose="020B0604020202020204" charset="0"/>
                <a:cs typeface="Arial MT"/>
              </a:rPr>
              <a:t> </a:t>
            </a:r>
            <a:r>
              <a:rPr sz="2000" spc="-5" dirty="0">
                <a:latin typeface="Montserrat" panose="020B0604020202020204" charset="0"/>
                <a:cs typeface="Arial MT"/>
              </a:rPr>
              <a:t>of</a:t>
            </a:r>
            <a:r>
              <a:rPr sz="2000" dirty="0">
                <a:latin typeface="Montserrat" panose="020B0604020202020204" charset="0"/>
                <a:cs typeface="Arial MT"/>
              </a:rPr>
              <a:t> </a:t>
            </a:r>
            <a:r>
              <a:rPr sz="2000" spc="-5" dirty="0">
                <a:latin typeface="Montserrat" panose="020B0604020202020204" charset="0"/>
                <a:cs typeface="Arial MT"/>
              </a:rPr>
              <a:t>the</a:t>
            </a:r>
            <a:r>
              <a:rPr sz="2000" spc="-10" dirty="0">
                <a:latin typeface="Montserrat" panose="020B0604020202020204" charset="0"/>
                <a:cs typeface="Arial MT"/>
              </a:rPr>
              <a:t> </a:t>
            </a:r>
            <a:r>
              <a:rPr sz="2000" spc="-5" dirty="0">
                <a:latin typeface="Montserrat" panose="020B0604020202020204" charset="0"/>
                <a:cs typeface="Arial MT"/>
              </a:rPr>
              <a:t>project.</a:t>
            </a:r>
            <a:endParaRPr lang="es-ES" sz="2000" spc="-5" dirty="0">
              <a:latin typeface="Montserrat" panose="020B0604020202020204" charset="0"/>
              <a:cs typeface="Arial MT"/>
            </a:endParaRPr>
          </a:p>
          <a:p>
            <a:pPr marL="12700" marR="5080" algn="just">
              <a:spcBef>
                <a:spcPts val="200"/>
              </a:spcBef>
              <a:spcAft>
                <a:spcPts val="1200"/>
              </a:spcAft>
              <a:buChar char="-"/>
              <a:tabLst>
                <a:tab pos="144780" algn="l"/>
              </a:tabLst>
            </a:pPr>
            <a:r>
              <a:rPr sz="2000" b="1" spc="-5" dirty="0">
                <a:solidFill>
                  <a:srgbClr val="0D3F96"/>
                </a:solidFill>
                <a:latin typeface="Montserrat" panose="020B0604020202020204" charset="0"/>
                <a:cs typeface="Arial MT"/>
              </a:rPr>
              <a:t>Module 4:</a:t>
            </a:r>
            <a:r>
              <a:rPr sz="2000" spc="-5" dirty="0">
                <a:solidFill>
                  <a:srgbClr val="0D3F96"/>
                </a:solidFill>
                <a:latin typeface="Montserrat" panose="020B0604020202020204" charset="0"/>
                <a:cs typeface="Arial MT"/>
              </a:rPr>
              <a:t> </a:t>
            </a:r>
            <a:r>
              <a:rPr sz="2000" spc="-5" dirty="0">
                <a:latin typeface="Montserrat" panose="020B0604020202020204" charset="0"/>
                <a:cs typeface="Arial MT"/>
              </a:rPr>
              <a:t>Monitoring tools available in IMPAWATT platform to gain better efficient energy management </a:t>
            </a:r>
            <a:r>
              <a:rPr sz="2000" spc="-459" dirty="0">
                <a:latin typeface="Montserrat" panose="020B0604020202020204" charset="0"/>
                <a:cs typeface="Arial MT"/>
              </a:rPr>
              <a:t> </a:t>
            </a:r>
            <a:r>
              <a:rPr sz="2000" spc="-5" dirty="0">
                <a:latin typeface="Montserrat" panose="020B0604020202020204" charset="0"/>
                <a:cs typeface="Arial MT"/>
              </a:rPr>
              <a:t>practices.</a:t>
            </a:r>
            <a:endParaRPr sz="2000" dirty="0">
              <a:latin typeface="Montserrat" panose="020B0604020202020204" charset="0"/>
              <a:cs typeface="Arial MT"/>
            </a:endParaRPr>
          </a:p>
          <a:p>
            <a:pPr marL="12700" marR="52069" algn="just">
              <a:spcBef>
                <a:spcPts val="200"/>
              </a:spcBef>
              <a:spcAft>
                <a:spcPts val="1200"/>
              </a:spcAft>
              <a:buChar char="-"/>
              <a:tabLst>
                <a:tab pos="144780" algn="l"/>
              </a:tabLst>
            </a:pPr>
            <a:r>
              <a:rPr sz="2000" b="1" spc="-5" dirty="0">
                <a:solidFill>
                  <a:srgbClr val="0D3F96"/>
                </a:solidFill>
                <a:latin typeface="Montserrat" panose="020B0604020202020204" charset="0"/>
                <a:cs typeface="Arial MT"/>
              </a:rPr>
              <a:t>Module 5</a:t>
            </a:r>
            <a:r>
              <a:rPr sz="2000" b="1" spc="-5" dirty="0">
                <a:latin typeface="Montserrat" panose="020B0604020202020204" charset="0"/>
                <a:cs typeface="Arial MT"/>
              </a:rPr>
              <a:t>:</a:t>
            </a:r>
            <a:r>
              <a:rPr sz="2000" spc="-5" dirty="0">
                <a:latin typeface="Montserrat" panose="020B0604020202020204" charset="0"/>
                <a:cs typeface="Arial MT"/>
              </a:rPr>
              <a:t> Support and Funding to gain energy efficiency in the HORECA value chain companies in the </a:t>
            </a:r>
            <a:r>
              <a:rPr sz="2000" spc="-459" dirty="0">
                <a:latin typeface="Montserrat" panose="020B0604020202020204" charset="0"/>
                <a:cs typeface="Arial MT"/>
              </a:rPr>
              <a:t> </a:t>
            </a:r>
            <a:r>
              <a:rPr sz="2000" spc="-5" dirty="0">
                <a:latin typeface="Montserrat" panose="020B0604020202020204" charset="0"/>
                <a:cs typeface="Arial MT"/>
              </a:rPr>
              <a:t>region.</a:t>
            </a:r>
            <a:endParaRPr sz="2000" dirty="0">
              <a:latin typeface="Montserrat" panose="020B0604020202020204" charset="0"/>
              <a:cs typeface="Arial MT"/>
            </a:endParaRPr>
          </a:p>
        </p:txBody>
      </p:sp>
      <p:sp>
        <p:nvSpPr>
          <p:cNvPr id="9" name="object 9"/>
          <p:cNvSpPr txBox="1">
            <a:spLocks noGrp="1"/>
          </p:cNvSpPr>
          <p:nvPr>
            <p:ph type="title"/>
          </p:nvPr>
        </p:nvSpPr>
        <p:spPr>
          <a:xfrm>
            <a:off x="1286490" y="573488"/>
            <a:ext cx="8771255" cy="382156"/>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000000"/>
                </a:solidFill>
                <a:latin typeface="Montserrat" panose="020B0604020202020204" charset="0"/>
              </a:rPr>
              <a:t>T.5.3.</a:t>
            </a:r>
            <a:r>
              <a:rPr sz="2400" b="1" spc="10" dirty="0">
                <a:solidFill>
                  <a:srgbClr val="000000"/>
                </a:solidFill>
                <a:latin typeface="Montserrat" panose="020B0604020202020204" charset="0"/>
              </a:rPr>
              <a:t> </a:t>
            </a:r>
            <a:r>
              <a:rPr sz="2400" b="1" spc="-5" dirty="0">
                <a:solidFill>
                  <a:srgbClr val="000000"/>
                </a:solidFill>
                <a:latin typeface="Montserrat" panose="020B0604020202020204" charset="0"/>
              </a:rPr>
              <a:t>2nd</a:t>
            </a:r>
            <a:r>
              <a:rPr sz="2400" b="1" spc="15" dirty="0">
                <a:solidFill>
                  <a:srgbClr val="000000"/>
                </a:solidFill>
                <a:latin typeface="Montserrat" panose="020B0604020202020204" charset="0"/>
              </a:rPr>
              <a:t> </a:t>
            </a:r>
            <a:r>
              <a:rPr sz="2400" b="1" spc="-5" dirty="0">
                <a:solidFill>
                  <a:srgbClr val="000000"/>
                </a:solidFill>
                <a:latin typeface="Montserrat" panose="020B0604020202020204" charset="0"/>
              </a:rPr>
              <a:t>Phase:</a:t>
            </a:r>
            <a:r>
              <a:rPr sz="2400" b="1" spc="15" dirty="0">
                <a:solidFill>
                  <a:srgbClr val="000000"/>
                </a:solidFill>
                <a:latin typeface="Montserrat" panose="020B0604020202020204" charset="0"/>
              </a:rPr>
              <a:t> </a:t>
            </a:r>
            <a:r>
              <a:rPr sz="2400" b="1" spc="-5" dirty="0">
                <a:solidFill>
                  <a:srgbClr val="000000"/>
                </a:solidFill>
                <a:latin typeface="Montserrat" panose="020B0604020202020204" charset="0"/>
              </a:rPr>
              <a:t>Organisation</a:t>
            </a:r>
            <a:r>
              <a:rPr sz="2400" b="1" spc="15" dirty="0">
                <a:solidFill>
                  <a:srgbClr val="000000"/>
                </a:solidFill>
                <a:latin typeface="Montserrat" panose="020B0604020202020204" charset="0"/>
              </a:rPr>
              <a:t> </a:t>
            </a:r>
            <a:r>
              <a:rPr sz="2400" b="1" dirty="0">
                <a:solidFill>
                  <a:srgbClr val="000000"/>
                </a:solidFill>
                <a:latin typeface="Montserrat" panose="020B0604020202020204" charset="0"/>
              </a:rPr>
              <a:t>of</a:t>
            </a:r>
            <a:r>
              <a:rPr sz="2400" b="1" spc="15" dirty="0">
                <a:solidFill>
                  <a:srgbClr val="000000"/>
                </a:solidFill>
                <a:latin typeface="Montserrat" panose="020B0604020202020204" charset="0"/>
              </a:rPr>
              <a:t> </a:t>
            </a:r>
            <a:r>
              <a:rPr sz="2400" b="1" spc="-5" dirty="0">
                <a:solidFill>
                  <a:srgbClr val="000000"/>
                </a:solidFill>
                <a:latin typeface="Montserrat" panose="020B0604020202020204" charset="0"/>
              </a:rPr>
              <a:t>Training</a:t>
            </a:r>
            <a:r>
              <a:rPr sz="2400" b="1" spc="15" dirty="0">
                <a:solidFill>
                  <a:srgbClr val="000000"/>
                </a:solidFill>
                <a:latin typeface="Montserrat" panose="020B0604020202020204" charset="0"/>
              </a:rPr>
              <a:t> </a:t>
            </a:r>
            <a:r>
              <a:rPr lang="es-ES" sz="2400" b="1" spc="-5" dirty="0">
                <a:solidFill>
                  <a:srgbClr val="000000"/>
                </a:solidFill>
                <a:latin typeface="Montserrat" panose="020B0604020202020204" charset="0"/>
              </a:rPr>
              <a:t>A</a:t>
            </a:r>
            <a:r>
              <a:rPr sz="2400" b="1" spc="-5" dirty="0" err="1">
                <a:solidFill>
                  <a:srgbClr val="000000"/>
                </a:solidFill>
                <a:latin typeface="Montserrat" panose="020B0604020202020204" charset="0"/>
              </a:rPr>
              <a:t>ctivities</a:t>
            </a:r>
            <a:endParaRPr sz="2400" b="1" dirty="0">
              <a:latin typeface="Montserrat" panose="020B0604020202020204" charset="0"/>
            </a:endParaRPr>
          </a:p>
        </p:txBody>
      </p:sp>
      <p:grpSp>
        <p:nvGrpSpPr>
          <p:cNvPr id="10" name="object 2"/>
          <p:cNvGrpSpPr/>
          <p:nvPr/>
        </p:nvGrpSpPr>
        <p:grpSpPr>
          <a:xfrm>
            <a:off x="297520" y="338555"/>
            <a:ext cx="672465" cy="6943090"/>
            <a:chOff x="297520" y="338555"/>
            <a:chExt cx="672465" cy="6943090"/>
          </a:xfrm>
          <a:solidFill>
            <a:srgbClr val="0D3F96"/>
          </a:solidFill>
        </p:grpSpPr>
        <p:sp>
          <p:nvSpPr>
            <p:cNvPr id="11"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2"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13" name="object 2"/>
          <p:cNvGrpSpPr/>
          <p:nvPr/>
        </p:nvGrpSpPr>
        <p:grpSpPr>
          <a:xfrm>
            <a:off x="297520" y="0"/>
            <a:ext cx="672465" cy="7619999"/>
            <a:chOff x="297520" y="338555"/>
            <a:chExt cx="672465" cy="6943090"/>
          </a:xfrm>
          <a:solidFill>
            <a:srgbClr val="0D3F96"/>
          </a:solidFill>
        </p:grpSpPr>
        <p:sp>
          <p:nvSpPr>
            <p:cNvPr id="14"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5"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6"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6">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3" name="CuadroTexto 2">
            <a:extLst>
              <a:ext uri="{FF2B5EF4-FFF2-40B4-BE49-F238E27FC236}">
                <a16:creationId xmlns:a16="http://schemas.microsoft.com/office/drawing/2014/main" id="{2DF489B3-71DC-1F5B-B168-ACB21B9A9589}"/>
              </a:ext>
            </a:extLst>
          </p:cNvPr>
          <p:cNvSpPr txBox="1"/>
          <p:nvPr/>
        </p:nvSpPr>
        <p:spPr>
          <a:xfrm>
            <a:off x="1219200" y="1161389"/>
            <a:ext cx="6097656" cy="461665"/>
          </a:xfrm>
          <a:prstGeom prst="rect">
            <a:avLst/>
          </a:prstGeom>
          <a:noFill/>
        </p:spPr>
        <p:txBody>
          <a:bodyPr wrap="square">
            <a:spAutoFit/>
          </a:bodyPr>
          <a:lstStyle/>
          <a:p>
            <a:pPr marL="12700">
              <a:lnSpc>
                <a:spcPct val="100000"/>
              </a:lnSpc>
              <a:spcBef>
                <a:spcPts val="100"/>
              </a:spcBef>
            </a:pPr>
            <a:r>
              <a:rPr lang="es-ES" sz="2400" b="1" spc="-5" dirty="0" err="1">
                <a:solidFill>
                  <a:srgbClr val="0D3F96"/>
                </a:solidFill>
                <a:latin typeface="Montserrat" panose="020B0604020202020204" charset="0"/>
              </a:rPr>
              <a:t>Duration</a:t>
            </a:r>
            <a:r>
              <a:rPr lang="es-ES" sz="1800" b="1" spc="-5" dirty="0">
                <a:latin typeface="Montserrat" panose="020B0604020202020204" charset="0"/>
                <a:cs typeface="Arial MT"/>
              </a:rPr>
              <a:t>:</a:t>
            </a:r>
            <a:r>
              <a:rPr lang="es-ES" sz="1800" b="1" spc="-25" dirty="0">
                <a:latin typeface="Montserrat" panose="020B0604020202020204" charset="0"/>
                <a:cs typeface="Arial MT"/>
              </a:rPr>
              <a:t>  </a:t>
            </a:r>
            <a:r>
              <a:rPr lang="es-ES" sz="1800" spc="-5" dirty="0">
                <a:latin typeface="Montserrat" panose="020B0604020202020204" charset="0"/>
                <a:cs typeface="Arial MT"/>
              </a:rPr>
              <a:t>M14</a:t>
            </a:r>
            <a:r>
              <a:rPr lang="es-ES" sz="1800" spc="-30" dirty="0">
                <a:latin typeface="Montserrat" panose="020B0604020202020204" charset="0"/>
                <a:cs typeface="Arial MT"/>
              </a:rPr>
              <a:t> </a:t>
            </a:r>
            <a:r>
              <a:rPr lang="es-ES" spc="-5" dirty="0">
                <a:latin typeface="Montserrat" panose="020B0604020202020204" charset="0"/>
                <a:cs typeface="Arial MT"/>
              </a:rPr>
              <a:t>--</a:t>
            </a:r>
            <a:r>
              <a:rPr lang="es-ES" sz="1800" spc="-25" dirty="0">
                <a:latin typeface="Montserrat" panose="020B0604020202020204" charset="0"/>
                <a:cs typeface="Arial MT"/>
              </a:rPr>
              <a:t> </a:t>
            </a:r>
            <a:r>
              <a:rPr lang="es-ES" sz="1800" spc="-5" dirty="0">
                <a:latin typeface="Montserrat" panose="020B0604020202020204" charset="0"/>
                <a:cs typeface="Arial MT"/>
              </a:rPr>
              <a:t>M32</a:t>
            </a:r>
            <a:endParaRPr lang="es-ES" sz="1800" dirty="0">
              <a:latin typeface="Montserrat" panose="020B0604020202020204" charset="0"/>
              <a:cs typeface="Arial M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306749" y="1278485"/>
            <a:ext cx="11290295" cy="4535088"/>
          </a:xfrm>
          <a:prstGeom prst="rect">
            <a:avLst/>
          </a:prstGeom>
        </p:spPr>
        <p:txBody>
          <a:bodyPr vert="horz" wrap="square" lIns="0" tIns="134620" rIns="0" bIns="0" rtlCol="0">
            <a:spAutoFit/>
          </a:bodyPr>
          <a:lstStyle/>
          <a:p>
            <a:pPr marL="12700">
              <a:lnSpc>
                <a:spcPct val="100000"/>
              </a:lnSpc>
              <a:spcBef>
                <a:spcPts val="1060"/>
              </a:spcBef>
            </a:pPr>
            <a:r>
              <a:rPr lang="es-ES" sz="2400" b="1" spc="-5" dirty="0" err="1">
                <a:solidFill>
                  <a:srgbClr val="0D3F96"/>
                </a:solidFill>
                <a:latin typeface="Montserrat" panose="020B0604020202020204" charset="0"/>
              </a:rPr>
              <a:t>Organization</a:t>
            </a:r>
            <a:r>
              <a:rPr lang="es-ES" sz="2400" b="1" spc="-5" dirty="0">
                <a:solidFill>
                  <a:srgbClr val="0D3F96"/>
                </a:solidFill>
                <a:latin typeface="Montserrat" panose="020B0604020202020204" charset="0"/>
              </a:rPr>
              <a:t>:</a:t>
            </a:r>
          </a:p>
          <a:p>
            <a:pPr marL="298450" indent="-285750">
              <a:lnSpc>
                <a:spcPct val="100000"/>
              </a:lnSpc>
              <a:spcBef>
                <a:spcPts val="1060"/>
              </a:spcBef>
              <a:spcAft>
                <a:spcPts val="1200"/>
              </a:spcAft>
              <a:buFont typeface="Arial" panose="020B0604020202020204" pitchFamily="34" charset="0"/>
              <a:buChar char="•"/>
            </a:pPr>
            <a:r>
              <a:rPr lang="es-ES" sz="2000" spc="-5" dirty="0" err="1">
                <a:latin typeface="Montserrat" panose="020B0604020202020204" charset="0"/>
                <a:cs typeface="Arial MT"/>
              </a:rPr>
              <a:t>The</a:t>
            </a:r>
            <a:r>
              <a:rPr lang="es-ES" sz="2000" spc="-5" dirty="0">
                <a:latin typeface="Montserrat" panose="020B0604020202020204" charset="0"/>
                <a:cs typeface="Arial MT"/>
              </a:rPr>
              <a:t> </a:t>
            </a:r>
            <a:r>
              <a:rPr sz="2000" spc="-5" dirty="0">
                <a:latin typeface="Montserrat" panose="020B0604020202020204" charset="0"/>
                <a:cs typeface="Arial MT"/>
              </a:rPr>
              <a:t>training</a:t>
            </a:r>
            <a:r>
              <a:rPr sz="2000" spc="-15" dirty="0">
                <a:latin typeface="Montserrat" panose="020B0604020202020204" charset="0"/>
                <a:cs typeface="Arial MT"/>
              </a:rPr>
              <a:t> </a:t>
            </a:r>
            <a:r>
              <a:rPr sz="2000" spc="-5" dirty="0">
                <a:latin typeface="Montserrat" panose="020B0604020202020204" charset="0"/>
                <a:cs typeface="Arial MT"/>
              </a:rPr>
              <a:t>modules</a:t>
            </a:r>
            <a:r>
              <a:rPr sz="2000" spc="-15" dirty="0">
                <a:latin typeface="Montserrat" panose="020B0604020202020204" charset="0"/>
                <a:cs typeface="Arial MT"/>
              </a:rPr>
              <a:t> </a:t>
            </a:r>
            <a:r>
              <a:rPr lang="es-ES" sz="2000" spc="-15" dirty="0" err="1">
                <a:latin typeface="Montserrat" panose="020B0604020202020204" charset="0"/>
                <a:cs typeface="Arial MT"/>
              </a:rPr>
              <a:t>will</a:t>
            </a:r>
            <a:r>
              <a:rPr lang="es-ES" sz="2000" spc="-15" dirty="0">
                <a:latin typeface="Montserrat" panose="020B0604020202020204" charset="0"/>
                <a:cs typeface="Arial MT"/>
              </a:rPr>
              <a:t> be </a:t>
            </a:r>
            <a:r>
              <a:rPr lang="es-ES" sz="2000" spc="-15" dirty="0" err="1">
                <a:latin typeface="Montserrat" panose="020B0604020202020204" charset="0"/>
                <a:cs typeface="Arial MT"/>
              </a:rPr>
              <a:t>organised</a:t>
            </a:r>
            <a:r>
              <a:rPr lang="es-ES" sz="2000" spc="-15" dirty="0">
                <a:latin typeface="Montserrat" panose="020B0604020202020204" charset="0"/>
                <a:cs typeface="Arial MT"/>
              </a:rPr>
              <a:t> </a:t>
            </a:r>
            <a:r>
              <a:rPr sz="2000" spc="-5" dirty="0">
                <a:latin typeface="Montserrat" panose="020B0604020202020204" charset="0"/>
                <a:cs typeface="Arial MT"/>
              </a:rPr>
              <a:t>based</a:t>
            </a:r>
            <a:r>
              <a:rPr sz="2000" spc="-10" dirty="0">
                <a:latin typeface="Montserrat" panose="020B0604020202020204" charset="0"/>
                <a:cs typeface="Arial MT"/>
              </a:rPr>
              <a:t> </a:t>
            </a:r>
            <a:r>
              <a:rPr sz="2000" spc="-5" dirty="0">
                <a:latin typeface="Montserrat" panose="020B0604020202020204" charset="0"/>
                <a:cs typeface="Arial MT"/>
              </a:rPr>
              <a:t>on</a:t>
            </a:r>
            <a:r>
              <a:rPr sz="2000" spc="-10" dirty="0">
                <a:latin typeface="Montserrat" panose="020B0604020202020204" charset="0"/>
                <a:cs typeface="Arial MT"/>
              </a:rPr>
              <a:t> </a:t>
            </a:r>
            <a:r>
              <a:rPr sz="2000" b="1" spc="-5" dirty="0">
                <a:latin typeface="Montserrat" panose="020B0604020202020204" charset="0"/>
                <a:cs typeface="Arial"/>
              </a:rPr>
              <a:t>WP2</a:t>
            </a:r>
            <a:r>
              <a:rPr sz="2000" b="1" spc="-10" dirty="0">
                <a:latin typeface="Montserrat" panose="020B0604020202020204" charset="0"/>
                <a:cs typeface="Arial"/>
              </a:rPr>
              <a:t> </a:t>
            </a:r>
            <a:r>
              <a:rPr sz="2000" spc="-5" dirty="0">
                <a:latin typeface="Montserrat" panose="020B0604020202020204" charset="0"/>
                <a:cs typeface="Arial MT"/>
              </a:rPr>
              <a:t>and</a:t>
            </a:r>
            <a:r>
              <a:rPr sz="2000" spc="-10" dirty="0">
                <a:latin typeface="Montserrat" panose="020B0604020202020204" charset="0"/>
                <a:cs typeface="Arial MT"/>
              </a:rPr>
              <a:t> </a:t>
            </a:r>
            <a:r>
              <a:rPr sz="2000" b="1" spc="-5" dirty="0">
                <a:latin typeface="Montserrat" panose="020B0604020202020204" charset="0"/>
                <a:cs typeface="Arial"/>
              </a:rPr>
              <a:t>WP3</a:t>
            </a:r>
            <a:r>
              <a:rPr lang="es-ES" sz="2000" dirty="0">
                <a:latin typeface="Montserrat" panose="020B0604020202020204" charset="0"/>
                <a:cs typeface="Arial"/>
              </a:rPr>
              <a:t> </a:t>
            </a:r>
            <a:r>
              <a:rPr sz="2000" spc="-5" dirty="0">
                <a:latin typeface="Montserrat" panose="020B0604020202020204" charset="0"/>
                <a:cs typeface="Arial MT"/>
              </a:rPr>
              <a:t>outputs.</a:t>
            </a:r>
            <a:endParaRPr sz="2000" dirty="0">
              <a:latin typeface="Montserrat" panose="020B0604020202020204" charset="0"/>
              <a:cs typeface="Arial MT"/>
            </a:endParaRPr>
          </a:p>
          <a:p>
            <a:pPr marL="298450" indent="-285750">
              <a:lnSpc>
                <a:spcPct val="100000"/>
              </a:lnSpc>
              <a:spcBef>
                <a:spcPts val="960"/>
              </a:spcBef>
              <a:spcAft>
                <a:spcPts val="1200"/>
              </a:spcAft>
              <a:buFont typeface="Arial" panose="020B0604020202020204" pitchFamily="34" charset="0"/>
              <a:buChar char="•"/>
            </a:pPr>
            <a:r>
              <a:rPr sz="2000" b="1" spc="-5" dirty="0">
                <a:latin typeface="Montserrat" panose="020B0604020202020204" charset="0"/>
                <a:cs typeface="Arial MT"/>
              </a:rPr>
              <a:t>Format</a:t>
            </a:r>
            <a:r>
              <a:rPr sz="2000" spc="-5" dirty="0">
                <a:latin typeface="Montserrat" panose="020B0604020202020204" charset="0"/>
                <a:cs typeface="Arial MT"/>
              </a:rPr>
              <a:t>:</a:t>
            </a:r>
            <a:r>
              <a:rPr sz="2000" spc="-15" dirty="0">
                <a:latin typeface="Montserrat" panose="020B0604020202020204" charset="0"/>
                <a:cs typeface="Arial MT"/>
              </a:rPr>
              <a:t> </a:t>
            </a:r>
            <a:r>
              <a:rPr sz="2000" spc="-5" dirty="0">
                <a:latin typeface="Montserrat" panose="020B0604020202020204" charset="0"/>
                <a:cs typeface="Arial MT"/>
              </a:rPr>
              <a:t>online</a:t>
            </a:r>
            <a:r>
              <a:rPr sz="2000" spc="-20" dirty="0">
                <a:latin typeface="Montserrat" panose="020B0604020202020204" charset="0"/>
                <a:cs typeface="Arial MT"/>
              </a:rPr>
              <a:t> </a:t>
            </a:r>
            <a:r>
              <a:rPr sz="2000" spc="-5" dirty="0">
                <a:latin typeface="Montserrat" panose="020B0604020202020204" charset="0"/>
                <a:cs typeface="Arial MT"/>
              </a:rPr>
              <a:t>webinars</a:t>
            </a:r>
            <a:r>
              <a:rPr lang="es-ES" sz="2000" spc="-5" dirty="0">
                <a:latin typeface="Montserrat" panose="020B0604020202020204" charset="0"/>
                <a:cs typeface="Arial MT"/>
              </a:rPr>
              <a:t> (2 </a:t>
            </a:r>
            <a:r>
              <a:rPr lang="es-ES" sz="2000" spc="-5" dirty="0" err="1">
                <a:latin typeface="Montserrat" panose="020B0604020202020204" charset="0"/>
                <a:cs typeface="Arial MT"/>
              </a:rPr>
              <a:t>hours</a:t>
            </a:r>
            <a:r>
              <a:rPr lang="es-ES" sz="2000" spc="-5" dirty="0">
                <a:latin typeface="Montserrat" panose="020B0604020202020204" charset="0"/>
                <a:cs typeface="Arial MT"/>
              </a:rPr>
              <a:t> aprox. </a:t>
            </a:r>
            <a:r>
              <a:rPr lang="es-ES" sz="2000" spc="-5" dirty="0" err="1">
                <a:latin typeface="Montserrat" panose="020B0604020202020204" charset="0"/>
                <a:cs typeface="Arial MT"/>
              </a:rPr>
              <a:t>each</a:t>
            </a:r>
            <a:r>
              <a:rPr lang="es-ES" sz="2000" spc="-5" dirty="0">
                <a:latin typeface="Montserrat" panose="020B0604020202020204" charset="0"/>
                <a:cs typeface="Arial MT"/>
              </a:rPr>
              <a:t> module)</a:t>
            </a:r>
            <a:r>
              <a:rPr sz="2000" spc="-15" dirty="0">
                <a:latin typeface="Montserrat" panose="020B0604020202020204" charset="0"/>
                <a:cs typeface="Arial MT"/>
              </a:rPr>
              <a:t> </a:t>
            </a:r>
            <a:r>
              <a:rPr sz="2000" dirty="0">
                <a:latin typeface="Montserrat" panose="020B0604020202020204" charset="0"/>
                <a:cs typeface="Arial MT"/>
              </a:rPr>
              <a:t>/</a:t>
            </a:r>
            <a:r>
              <a:rPr sz="2000" spc="-15" dirty="0">
                <a:latin typeface="Montserrat" panose="020B0604020202020204" charset="0"/>
                <a:cs typeface="Arial MT"/>
              </a:rPr>
              <a:t> </a:t>
            </a:r>
            <a:r>
              <a:rPr sz="2000" spc="-5" dirty="0">
                <a:latin typeface="Montserrat" panose="020B0604020202020204" charset="0"/>
                <a:cs typeface="Arial MT"/>
              </a:rPr>
              <a:t>on-site</a:t>
            </a:r>
            <a:r>
              <a:rPr sz="2000" spc="-15" dirty="0">
                <a:latin typeface="Montserrat" panose="020B0604020202020204" charset="0"/>
                <a:cs typeface="Arial MT"/>
              </a:rPr>
              <a:t> </a:t>
            </a:r>
            <a:r>
              <a:rPr sz="2000" spc="-5" dirty="0">
                <a:latin typeface="Montserrat" panose="020B0604020202020204" charset="0"/>
                <a:cs typeface="Arial MT"/>
              </a:rPr>
              <a:t>workshops</a:t>
            </a:r>
            <a:r>
              <a:rPr lang="es-ES" sz="2000" spc="-5" dirty="0">
                <a:latin typeface="Montserrat" panose="020B0604020202020204" charset="0"/>
                <a:cs typeface="Arial MT"/>
              </a:rPr>
              <a:t>.</a:t>
            </a:r>
          </a:p>
          <a:p>
            <a:pPr marL="298450" indent="-285750">
              <a:lnSpc>
                <a:spcPct val="100000"/>
              </a:lnSpc>
              <a:spcBef>
                <a:spcPts val="960"/>
              </a:spcBef>
              <a:spcAft>
                <a:spcPts val="1200"/>
              </a:spcAft>
              <a:buFont typeface="Arial" panose="020B0604020202020204" pitchFamily="34" charset="0"/>
              <a:buChar char="•"/>
            </a:pPr>
            <a:r>
              <a:rPr lang="en-US" sz="2000" dirty="0">
                <a:latin typeface="Montserrat" panose="020B0604020202020204" charset="0"/>
                <a:cs typeface="Arial MT"/>
              </a:rPr>
              <a:t>Each </a:t>
            </a:r>
            <a:r>
              <a:rPr lang="en-US" sz="2000" b="1" dirty="0">
                <a:latin typeface="Montserrat" panose="020B0604020202020204" charset="0"/>
                <a:cs typeface="Arial MT"/>
              </a:rPr>
              <a:t>partner</a:t>
            </a:r>
            <a:r>
              <a:rPr lang="en-US" sz="2000" dirty="0">
                <a:latin typeface="Montserrat" panose="020B0604020202020204" charset="0"/>
                <a:cs typeface="Arial MT"/>
              </a:rPr>
              <a:t> will be responsible for the delivery of the seminars in their respective countries.</a:t>
            </a:r>
          </a:p>
          <a:p>
            <a:pPr marL="298450" marR="1012190" indent="-285750">
              <a:lnSpc>
                <a:spcPct val="147100"/>
              </a:lnSpc>
              <a:spcBef>
                <a:spcPts val="100"/>
              </a:spcBef>
              <a:spcAft>
                <a:spcPts val="1200"/>
              </a:spcAft>
              <a:buFont typeface="Arial" panose="020B0604020202020204" pitchFamily="34" charset="0"/>
              <a:buChar char="•"/>
            </a:pPr>
            <a:r>
              <a:rPr lang="en-US" sz="2000" spc="-5" dirty="0">
                <a:latin typeface="Montserrat" panose="020B0604020202020204" charset="0"/>
                <a:cs typeface="Arial MT"/>
              </a:rPr>
              <a:t>Language of presentations: </a:t>
            </a:r>
            <a:r>
              <a:rPr lang="en-US" sz="2000" b="1" spc="-5" dirty="0">
                <a:latin typeface="Montserrat" panose="020B0604020202020204" charset="0"/>
                <a:cs typeface="Arial MT"/>
              </a:rPr>
              <a:t>English</a:t>
            </a:r>
            <a:r>
              <a:rPr lang="en-US" sz="2000" spc="-5" dirty="0">
                <a:latin typeface="Montserrat" panose="020B0604020202020204" charset="0"/>
                <a:cs typeface="Arial MT"/>
              </a:rPr>
              <a:t> (to be translated by partners into their respective languages if necessary).</a:t>
            </a:r>
          </a:p>
          <a:p>
            <a:pPr marL="298450" marR="1012190" indent="-285750">
              <a:lnSpc>
                <a:spcPct val="147100"/>
              </a:lnSpc>
              <a:spcBef>
                <a:spcPts val="100"/>
              </a:spcBef>
              <a:spcAft>
                <a:spcPts val="1200"/>
              </a:spcAft>
              <a:buFont typeface="Arial" panose="020B0604020202020204" pitchFamily="34" charset="0"/>
              <a:buChar char="•"/>
            </a:pPr>
            <a:r>
              <a:rPr lang="en-US" sz="2000" spc="-5" dirty="0">
                <a:latin typeface="Montserrat" panose="020B0604020202020204" charset="0"/>
                <a:cs typeface="Arial MT"/>
              </a:rPr>
              <a:t>Participating </a:t>
            </a:r>
            <a:r>
              <a:rPr lang="en-US" sz="2000" b="1" spc="-5" dirty="0">
                <a:latin typeface="Montserrat" panose="020B0604020202020204" charset="0"/>
                <a:cs typeface="Arial MT"/>
              </a:rPr>
              <a:t>companies </a:t>
            </a:r>
            <a:r>
              <a:rPr lang="en-US" sz="2000" spc="-5" dirty="0">
                <a:latin typeface="Montserrat" panose="020B0604020202020204" charset="0"/>
                <a:cs typeface="Arial MT"/>
              </a:rPr>
              <a:t>may select the modules they are most interested in attending.</a:t>
            </a:r>
            <a:endParaRPr sz="2000" dirty="0">
              <a:latin typeface="Montserrat" panose="020B0604020202020204" charset="0"/>
              <a:cs typeface="Arial MT"/>
            </a:endParaRPr>
          </a:p>
        </p:txBody>
      </p:sp>
      <p:sp>
        <p:nvSpPr>
          <p:cNvPr id="16" name="object 16"/>
          <p:cNvSpPr txBox="1"/>
          <p:nvPr/>
        </p:nvSpPr>
        <p:spPr>
          <a:xfrm>
            <a:off x="1230386" y="5965655"/>
            <a:ext cx="10657780" cy="745717"/>
          </a:xfrm>
          <a:prstGeom prst="rect">
            <a:avLst/>
          </a:prstGeom>
          <a:ln>
            <a:noFill/>
          </a:ln>
        </p:spPr>
        <p:txBody>
          <a:bodyPr vert="horz" wrap="square" lIns="0" tIns="6985" rIns="0" bIns="0" rtlCol="0">
            <a:spAutoFit/>
          </a:bodyPr>
          <a:lstStyle/>
          <a:p>
            <a:pPr marL="675640" algn="ctr">
              <a:lnSpc>
                <a:spcPct val="100000"/>
              </a:lnSpc>
              <a:spcBef>
                <a:spcPts val="55"/>
              </a:spcBef>
            </a:pPr>
            <a:r>
              <a:rPr lang="en-US" sz="2400" b="1" spc="-5" dirty="0">
                <a:solidFill>
                  <a:srgbClr val="0D3F96"/>
                </a:solidFill>
                <a:latin typeface="Montserrat" panose="020B0604020202020204" charset="0"/>
                <a:cs typeface="Arial"/>
              </a:rPr>
              <a:t>All</a:t>
            </a:r>
            <a:r>
              <a:rPr lang="en-US" sz="2400" b="1" dirty="0">
                <a:solidFill>
                  <a:srgbClr val="0D3F96"/>
                </a:solidFill>
                <a:latin typeface="Montserrat" panose="020B0604020202020204" charset="0"/>
                <a:cs typeface="Arial"/>
              </a:rPr>
              <a:t> </a:t>
            </a:r>
            <a:r>
              <a:rPr lang="en-US" sz="2400" b="1" spc="-5" dirty="0">
                <a:solidFill>
                  <a:srgbClr val="0D3F96"/>
                </a:solidFill>
                <a:latin typeface="Montserrat" panose="020B0604020202020204" charset="0"/>
                <a:cs typeface="Arial"/>
              </a:rPr>
              <a:t>training materials will be available on the national </a:t>
            </a:r>
            <a:r>
              <a:rPr lang="en-US" sz="2400" b="1" spc="-5" dirty="0" err="1">
                <a:solidFill>
                  <a:srgbClr val="0D3F96"/>
                </a:solidFill>
                <a:latin typeface="Montserrat" panose="020B0604020202020204" charset="0"/>
                <a:cs typeface="Arial"/>
              </a:rPr>
              <a:t>Impawatt</a:t>
            </a:r>
            <a:r>
              <a:rPr lang="en-US" sz="2400" dirty="0">
                <a:solidFill>
                  <a:srgbClr val="0D3F96"/>
                </a:solidFill>
                <a:latin typeface="Montserrat" panose="020B0604020202020204" charset="0"/>
                <a:cs typeface="Arial"/>
              </a:rPr>
              <a:t>   </a:t>
            </a:r>
            <a:r>
              <a:rPr lang="en-US" sz="2400" b="1" spc="-5" dirty="0">
                <a:solidFill>
                  <a:srgbClr val="0D3F96"/>
                </a:solidFill>
                <a:latin typeface="Montserrat" panose="020B0604020202020204" charset="0"/>
                <a:cs typeface="Arial"/>
              </a:rPr>
              <a:t>platform</a:t>
            </a:r>
            <a:endParaRPr sz="2400" dirty="0">
              <a:solidFill>
                <a:srgbClr val="0D3F96"/>
              </a:solidFill>
              <a:latin typeface="Montserrat" panose="020B0604020202020204" charset="0"/>
              <a:cs typeface="Arial"/>
            </a:endParaRPr>
          </a:p>
        </p:txBody>
      </p:sp>
      <p:grpSp>
        <p:nvGrpSpPr>
          <p:cNvPr id="18" name="object 2"/>
          <p:cNvGrpSpPr/>
          <p:nvPr/>
        </p:nvGrpSpPr>
        <p:grpSpPr>
          <a:xfrm>
            <a:off x="297520" y="338555"/>
            <a:ext cx="672465" cy="6943090"/>
            <a:chOff x="297520" y="338555"/>
            <a:chExt cx="672465" cy="6943090"/>
          </a:xfrm>
          <a:solidFill>
            <a:srgbClr val="0D3F96"/>
          </a:solidFill>
        </p:grpSpPr>
        <p:sp>
          <p:nvSpPr>
            <p:cNvPr id="19"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20"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21" name="object 2"/>
          <p:cNvGrpSpPr/>
          <p:nvPr/>
        </p:nvGrpSpPr>
        <p:grpSpPr>
          <a:xfrm>
            <a:off x="297520" y="0"/>
            <a:ext cx="672465" cy="7619999"/>
            <a:chOff x="297520" y="338555"/>
            <a:chExt cx="672465" cy="6943090"/>
          </a:xfrm>
          <a:solidFill>
            <a:srgbClr val="0D3F96"/>
          </a:solidFill>
        </p:grpSpPr>
        <p:sp>
          <p:nvSpPr>
            <p:cNvPr id="22"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23"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24"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24">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26" name="object 9"/>
          <p:cNvSpPr txBox="1">
            <a:spLocks/>
          </p:cNvSpPr>
          <p:nvPr/>
        </p:nvSpPr>
        <p:spPr>
          <a:xfrm>
            <a:off x="1286490" y="573488"/>
            <a:ext cx="8771255" cy="382156"/>
          </a:xfrm>
          <a:prstGeom prst="rect">
            <a:avLst/>
          </a:prstGeom>
        </p:spPr>
        <p:txBody>
          <a:bodyPr vert="horz" wrap="square" lIns="0" tIns="12700" rIns="0" bIns="0" rtlCol="0">
            <a:spAutoFit/>
          </a:bodyPr>
          <a:lstStyle>
            <a:lvl1pPr>
              <a:defRPr sz="4800" b="0" i="0">
                <a:solidFill>
                  <a:schemeClr val="bg1"/>
                </a:solidFill>
                <a:latin typeface="Arial MT"/>
                <a:ea typeface="+mj-ea"/>
                <a:cs typeface="Arial MT"/>
              </a:defRPr>
            </a:lvl1pPr>
          </a:lstStyle>
          <a:p>
            <a:pPr marL="12700">
              <a:spcBef>
                <a:spcPts val="100"/>
              </a:spcBef>
            </a:pPr>
            <a:r>
              <a:rPr lang="en-US" sz="2400" b="1" kern="0">
                <a:solidFill>
                  <a:srgbClr val="000000"/>
                </a:solidFill>
                <a:latin typeface="Montserrat" panose="020B0604020202020204" charset="0"/>
              </a:rPr>
              <a:t>T.5.3.</a:t>
            </a:r>
            <a:r>
              <a:rPr lang="en-US" sz="2400" b="1" kern="0" spc="10">
                <a:solidFill>
                  <a:srgbClr val="000000"/>
                </a:solidFill>
                <a:latin typeface="Montserrat" panose="020B0604020202020204" charset="0"/>
              </a:rPr>
              <a:t> </a:t>
            </a:r>
            <a:r>
              <a:rPr lang="en-US" sz="2400" b="1" kern="0" spc="-5">
                <a:solidFill>
                  <a:srgbClr val="000000"/>
                </a:solidFill>
                <a:latin typeface="Montserrat" panose="020B0604020202020204" charset="0"/>
              </a:rPr>
              <a:t>2nd</a:t>
            </a:r>
            <a:r>
              <a:rPr lang="en-US" sz="2400" b="1" kern="0" spc="15">
                <a:solidFill>
                  <a:srgbClr val="000000"/>
                </a:solidFill>
                <a:latin typeface="Montserrat" panose="020B0604020202020204" charset="0"/>
              </a:rPr>
              <a:t> </a:t>
            </a:r>
            <a:r>
              <a:rPr lang="en-US" sz="2400" b="1" kern="0" spc="-5">
                <a:solidFill>
                  <a:srgbClr val="000000"/>
                </a:solidFill>
                <a:latin typeface="Montserrat" panose="020B0604020202020204" charset="0"/>
              </a:rPr>
              <a:t>Phase:</a:t>
            </a:r>
            <a:r>
              <a:rPr lang="en-US" sz="2400" b="1" kern="0" spc="15">
                <a:solidFill>
                  <a:srgbClr val="000000"/>
                </a:solidFill>
                <a:latin typeface="Montserrat" panose="020B0604020202020204" charset="0"/>
              </a:rPr>
              <a:t> </a:t>
            </a:r>
            <a:r>
              <a:rPr lang="en-US" sz="2400" b="1" kern="0" spc="-5">
                <a:solidFill>
                  <a:srgbClr val="000000"/>
                </a:solidFill>
                <a:latin typeface="Montserrat" panose="020B0604020202020204" charset="0"/>
              </a:rPr>
              <a:t>Organisation</a:t>
            </a:r>
            <a:r>
              <a:rPr lang="en-US" sz="2400" b="1" kern="0" spc="15">
                <a:solidFill>
                  <a:srgbClr val="000000"/>
                </a:solidFill>
                <a:latin typeface="Montserrat" panose="020B0604020202020204" charset="0"/>
              </a:rPr>
              <a:t> </a:t>
            </a:r>
            <a:r>
              <a:rPr lang="en-US" sz="2400" b="1" kern="0">
                <a:solidFill>
                  <a:srgbClr val="000000"/>
                </a:solidFill>
                <a:latin typeface="Montserrat" panose="020B0604020202020204" charset="0"/>
              </a:rPr>
              <a:t>of</a:t>
            </a:r>
            <a:r>
              <a:rPr lang="en-US" sz="2400" b="1" kern="0" spc="15">
                <a:solidFill>
                  <a:srgbClr val="000000"/>
                </a:solidFill>
                <a:latin typeface="Montserrat" panose="020B0604020202020204" charset="0"/>
              </a:rPr>
              <a:t> </a:t>
            </a:r>
            <a:r>
              <a:rPr lang="en-US" sz="2400" b="1" kern="0" spc="-5">
                <a:solidFill>
                  <a:srgbClr val="000000"/>
                </a:solidFill>
                <a:latin typeface="Montserrat" panose="020B0604020202020204" charset="0"/>
              </a:rPr>
              <a:t>Training</a:t>
            </a:r>
            <a:r>
              <a:rPr lang="en-US" sz="2400" b="1" kern="0" spc="15">
                <a:solidFill>
                  <a:srgbClr val="000000"/>
                </a:solidFill>
                <a:latin typeface="Montserrat" panose="020B0604020202020204" charset="0"/>
              </a:rPr>
              <a:t> </a:t>
            </a:r>
            <a:r>
              <a:rPr lang="en-US" sz="2400" b="1" kern="0" spc="-5">
                <a:solidFill>
                  <a:srgbClr val="000000"/>
                </a:solidFill>
                <a:latin typeface="Montserrat" panose="020B0604020202020204" charset="0"/>
              </a:rPr>
              <a:t>activities</a:t>
            </a:r>
            <a:endParaRPr lang="en-US" sz="2400" b="1" kern="0" dirty="0">
              <a:latin typeface="Montserrat" panose="020B0604020202020204" charset="0"/>
            </a:endParaRPr>
          </a:p>
        </p:txBody>
      </p:sp>
    </p:spTree>
    <p:extLst>
      <p:ext uri="{BB962C8B-B14F-4D97-AF65-F5344CB8AC3E}">
        <p14:creationId xmlns:p14="http://schemas.microsoft.com/office/powerpoint/2010/main" val="49355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object 2"/>
          <p:cNvGrpSpPr/>
          <p:nvPr/>
        </p:nvGrpSpPr>
        <p:grpSpPr>
          <a:xfrm>
            <a:off x="297520" y="338555"/>
            <a:ext cx="672465" cy="6943090"/>
            <a:chOff x="297520" y="338555"/>
            <a:chExt cx="672465" cy="6943090"/>
          </a:xfrm>
          <a:solidFill>
            <a:srgbClr val="0D3F96"/>
          </a:solidFill>
        </p:grpSpPr>
        <p:sp>
          <p:nvSpPr>
            <p:cNvPr id="19"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20"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21" name="object 2"/>
          <p:cNvGrpSpPr/>
          <p:nvPr/>
        </p:nvGrpSpPr>
        <p:grpSpPr>
          <a:xfrm>
            <a:off x="297520" y="0"/>
            <a:ext cx="672465" cy="7619999"/>
            <a:chOff x="297520" y="338555"/>
            <a:chExt cx="672465" cy="6943090"/>
          </a:xfrm>
          <a:solidFill>
            <a:srgbClr val="0D3F96"/>
          </a:solidFill>
        </p:grpSpPr>
        <p:sp>
          <p:nvSpPr>
            <p:cNvPr id="22"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23"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24"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24">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2" name="CuadroTexto 10">
            <a:extLst>
              <a:ext uri="{FF2B5EF4-FFF2-40B4-BE49-F238E27FC236}">
                <a16:creationId xmlns:a16="http://schemas.microsoft.com/office/drawing/2014/main" id="{A809E859-7731-1FE2-8D0E-7CD9C2CBE013}"/>
              </a:ext>
            </a:extLst>
          </p:cNvPr>
          <p:cNvSpPr txBox="1"/>
          <p:nvPr/>
        </p:nvSpPr>
        <p:spPr>
          <a:xfrm>
            <a:off x="969985" y="344936"/>
            <a:ext cx="9621078" cy="553998"/>
          </a:xfrm>
          <a:prstGeom prst="rect">
            <a:avLst/>
          </a:prstGeom>
          <a:noFill/>
        </p:spPr>
        <p:txBody>
          <a:bodyPr wrap="square">
            <a:spAutoFit/>
          </a:bodyPr>
          <a:lstStyle/>
          <a:p>
            <a:r>
              <a:rPr lang="en-US" sz="3000" b="1" dirty="0">
                <a:solidFill>
                  <a:srgbClr val="000000"/>
                </a:solidFill>
                <a:latin typeface="Montserrat" panose="020B0604020202020204" charset="0"/>
                <a:ea typeface="+mj-ea"/>
              </a:rPr>
              <a:t>EE4HORECA:  Participation in </a:t>
            </a:r>
            <a:r>
              <a:rPr lang="en-US" sz="3000" b="1" i="1" dirty="0">
                <a:solidFill>
                  <a:srgbClr val="000000"/>
                </a:solidFill>
                <a:latin typeface="Montserrat" panose="020B0604020202020204" charset="0"/>
                <a:ea typeface="+mj-ea"/>
              </a:rPr>
              <a:t>Working Group</a:t>
            </a:r>
          </a:p>
        </p:txBody>
      </p:sp>
      <p:sp>
        <p:nvSpPr>
          <p:cNvPr id="3" name="object 7">
            <a:extLst>
              <a:ext uri="{FF2B5EF4-FFF2-40B4-BE49-F238E27FC236}">
                <a16:creationId xmlns:a16="http://schemas.microsoft.com/office/drawing/2014/main" id="{A2BE4615-F611-25CF-F2D9-0008D6036B54}"/>
              </a:ext>
            </a:extLst>
          </p:cNvPr>
          <p:cNvSpPr txBox="1"/>
          <p:nvPr/>
        </p:nvSpPr>
        <p:spPr>
          <a:xfrm>
            <a:off x="1147563" y="1049473"/>
            <a:ext cx="8956630" cy="1840504"/>
          </a:xfrm>
          <a:prstGeom prst="rect">
            <a:avLst/>
          </a:prstGeom>
        </p:spPr>
        <p:txBody>
          <a:bodyPr vert="horz" wrap="square" lIns="0" tIns="134620" rIns="0" bIns="0" rtlCol="0">
            <a:spAutoFit/>
          </a:bodyPr>
          <a:lstStyle/>
          <a:p>
            <a:pPr marL="298450" indent="-285750" algn="just">
              <a:lnSpc>
                <a:spcPct val="100000"/>
              </a:lnSpc>
              <a:spcBef>
                <a:spcPts val="1060"/>
              </a:spcBef>
              <a:buFont typeface="Arial" panose="020B0604020202020204" pitchFamily="34" charset="0"/>
              <a:buChar char="•"/>
            </a:pPr>
            <a:r>
              <a:rPr lang="es-ES" sz="1600" spc="-5" dirty="0">
                <a:latin typeface="Montserrat" panose="020B0604020202020204" charset="0"/>
                <a:cs typeface="Arial MT"/>
              </a:rPr>
              <a:t>25 </a:t>
            </a:r>
            <a:r>
              <a:rPr lang="es-ES" sz="1600" spc="-5" dirty="0" err="1">
                <a:latin typeface="Montserrat" panose="020B0604020202020204" charset="0"/>
                <a:cs typeface="Arial MT"/>
              </a:rPr>
              <a:t>partipants</a:t>
            </a:r>
            <a:r>
              <a:rPr lang="es-ES" sz="1600" spc="-5" dirty="0">
                <a:latin typeface="Montserrat" panose="020B0604020202020204" charset="0"/>
                <a:cs typeface="Arial MT"/>
              </a:rPr>
              <a:t> </a:t>
            </a:r>
            <a:r>
              <a:rPr lang="es-ES" sz="1600" spc="-5" dirty="0" err="1">
                <a:latin typeface="Montserrat" panose="020B0604020202020204" charset="0"/>
                <a:cs typeface="Arial MT"/>
              </a:rPr>
              <a:t>from</a:t>
            </a:r>
            <a:r>
              <a:rPr lang="es-ES" sz="1600" spc="-5" dirty="0">
                <a:latin typeface="Montserrat" panose="020B0604020202020204" charset="0"/>
                <a:cs typeface="Arial MT"/>
              </a:rPr>
              <a:t> 5 </a:t>
            </a:r>
            <a:r>
              <a:rPr lang="es-ES" sz="1600" spc="-5" dirty="0" err="1">
                <a:latin typeface="Montserrat" panose="020B0604020202020204" charset="0"/>
                <a:cs typeface="Arial MT"/>
              </a:rPr>
              <a:t>Countries</a:t>
            </a:r>
            <a:r>
              <a:rPr lang="es-ES" sz="1600" spc="-5" dirty="0">
                <a:latin typeface="Montserrat" panose="020B0604020202020204" charset="0"/>
                <a:cs typeface="Arial MT"/>
              </a:rPr>
              <a:t>: </a:t>
            </a:r>
            <a:r>
              <a:rPr lang="es-ES" sz="1600" spc="20" dirty="0">
                <a:latin typeface="Montserrat" panose="020B0604020202020204" charset="0"/>
                <a:cs typeface="Microsoft Sans Serif"/>
              </a:rPr>
              <a:t>Austria, France, </a:t>
            </a:r>
            <a:r>
              <a:rPr lang="es-ES" sz="1600" spc="20" dirty="0" err="1">
                <a:latin typeface="Montserrat" panose="020B0604020202020204" charset="0"/>
                <a:cs typeface="Microsoft Sans Serif"/>
              </a:rPr>
              <a:t>Italy</a:t>
            </a:r>
            <a:r>
              <a:rPr lang="es-ES" sz="1600" spc="20" dirty="0">
                <a:latin typeface="Montserrat" panose="020B0604020202020204" charset="0"/>
                <a:cs typeface="Microsoft Sans Serif"/>
              </a:rPr>
              <a:t>, </a:t>
            </a:r>
            <a:r>
              <a:rPr lang="es-ES" sz="1600" spc="20" dirty="0" err="1">
                <a:latin typeface="Montserrat" panose="020B0604020202020204" charset="0"/>
                <a:cs typeface="Microsoft Sans Serif"/>
              </a:rPr>
              <a:t>Latvia</a:t>
            </a:r>
            <a:r>
              <a:rPr lang="es-ES" sz="1600" spc="20" dirty="0">
                <a:latin typeface="Montserrat" panose="020B0604020202020204" charset="0"/>
                <a:cs typeface="Microsoft Sans Serif"/>
              </a:rPr>
              <a:t> and Spain.</a:t>
            </a:r>
            <a:endParaRPr sz="1600" dirty="0">
              <a:latin typeface="Montserrat" panose="020B0604020202020204" charset="0"/>
              <a:cs typeface="Arial MT"/>
            </a:endParaRPr>
          </a:p>
          <a:p>
            <a:pPr marL="298450" indent="-285750" algn="just">
              <a:lnSpc>
                <a:spcPct val="100000"/>
              </a:lnSpc>
              <a:spcBef>
                <a:spcPts val="960"/>
              </a:spcBef>
              <a:buFont typeface="Arial" panose="020B0604020202020204" pitchFamily="34" charset="0"/>
              <a:buChar char="•"/>
            </a:pPr>
            <a:r>
              <a:rPr lang="es-ES" sz="1600" spc="-5" dirty="0">
                <a:latin typeface="Montserrat" panose="020B0604020202020204" charset="0"/>
                <a:cs typeface="Arial MT"/>
              </a:rPr>
              <a:t>4 online meetings </a:t>
            </a:r>
          </a:p>
          <a:p>
            <a:pPr marL="298450" indent="-285750" algn="just">
              <a:lnSpc>
                <a:spcPct val="100000"/>
              </a:lnSpc>
              <a:spcBef>
                <a:spcPts val="960"/>
              </a:spcBef>
              <a:buFont typeface="Arial" panose="020B0604020202020204" pitchFamily="34" charset="0"/>
              <a:buChar char="•"/>
            </a:pPr>
            <a:r>
              <a:rPr lang="en-US" sz="1600" dirty="0">
                <a:latin typeface="Montserrat" panose="020B0604020202020204" charset="0"/>
                <a:cs typeface="Arial MT"/>
              </a:rPr>
              <a:t>Working on: Mapping Study / Business Model </a:t>
            </a:r>
          </a:p>
          <a:p>
            <a:pPr marL="298450" indent="-285750" algn="just">
              <a:lnSpc>
                <a:spcPct val="100000"/>
              </a:lnSpc>
              <a:spcBef>
                <a:spcPts val="960"/>
              </a:spcBef>
              <a:buFont typeface="Arial" panose="020B0604020202020204" pitchFamily="34" charset="0"/>
              <a:buChar char="•"/>
            </a:pPr>
            <a:r>
              <a:rPr lang="en-US" sz="1600" dirty="0">
                <a:latin typeface="Montserrat" panose="020B0604020202020204" charset="0"/>
                <a:cs typeface="Arial MT"/>
              </a:rPr>
              <a:t>Participation on Living Lab </a:t>
            </a:r>
          </a:p>
          <a:p>
            <a:pPr marL="298450" marR="1012190" indent="-285750" algn="just">
              <a:lnSpc>
                <a:spcPct val="147100"/>
              </a:lnSpc>
              <a:spcBef>
                <a:spcPts val="100"/>
              </a:spcBef>
              <a:buFont typeface="Arial" panose="020B0604020202020204" pitchFamily="34" charset="0"/>
              <a:buChar char="•"/>
            </a:pPr>
            <a:r>
              <a:rPr lang="en-US" sz="1600" spc="-5" dirty="0">
                <a:latin typeface="Montserrat" panose="020B0604020202020204" charset="0"/>
                <a:cs typeface="Arial MT"/>
              </a:rPr>
              <a:t>Language of presentations: English – with the collaboration of partners</a:t>
            </a:r>
            <a:endParaRPr sz="1600" dirty="0">
              <a:latin typeface="Montserrat" panose="020B0604020202020204" charset="0"/>
              <a:cs typeface="Arial MT"/>
            </a:endParaRPr>
          </a:p>
        </p:txBody>
      </p:sp>
      <p:sp>
        <p:nvSpPr>
          <p:cNvPr id="4" name="object 7">
            <a:extLst>
              <a:ext uri="{FF2B5EF4-FFF2-40B4-BE49-F238E27FC236}">
                <a16:creationId xmlns:a16="http://schemas.microsoft.com/office/drawing/2014/main" id="{134333D9-1A6C-4EBE-2C72-1B6DDA1ACFB0}"/>
              </a:ext>
            </a:extLst>
          </p:cNvPr>
          <p:cNvSpPr txBox="1"/>
          <p:nvPr/>
        </p:nvSpPr>
        <p:spPr>
          <a:xfrm>
            <a:off x="1147563" y="2973605"/>
            <a:ext cx="10253083" cy="443711"/>
          </a:xfrm>
          <a:prstGeom prst="rect">
            <a:avLst/>
          </a:prstGeom>
        </p:spPr>
        <p:txBody>
          <a:bodyPr vert="horz" wrap="square" lIns="0" tIns="134620" rIns="0" bIns="0" rtlCol="0">
            <a:spAutoFit/>
          </a:bodyPr>
          <a:lstStyle/>
          <a:p>
            <a:pPr marL="12700">
              <a:lnSpc>
                <a:spcPct val="100000"/>
              </a:lnSpc>
              <a:spcBef>
                <a:spcPts val="1060"/>
              </a:spcBef>
              <a:spcAft>
                <a:spcPts val="1200"/>
              </a:spcAft>
            </a:pPr>
            <a:r>
              <a:rPr lang="es-ES" sz="2000" b="1" spc="-5" dirty="0" err="1">
                <a:latin typeface="Montserrat" panose="020B0604020202020204" charset="0"/>
                <a:cs typeface="Arial MT"/>
              </a:rPr>
              <a:t>Spanish</a:t>
            </a:r>
            <a:r>
              <a:rPr lang="es-ES" sz="2000" b="1" spc="-5" dirty="0">
                <a:latin typeface="Montserrat" panose="020B0604020202020204" charset="0"/>
                <a:cs typeface="Arial MT"/>
              </a:rPr>
              <a:t> </a:t>
            </a:r>
            <a:r>
              <a:rPr lang="es-ES" sz="2000" b="1" spc="-5" dirty="0" err="1">
                <a:latin typeface="Montserrat" panose="020B0604020202020204" charset="0"/>
                <a:cs typeface="Arial MT"/>
              </a:rPr>
              <a:t>participants</a:t>
            </a:r>
            <a:r>
              <a:rPr lang="es-ES" sz="2000" spc="-5" dirty="0">
                <a:latin typeface="Montserrat" panose="020B0604020202020204" charset="0"/>
                <a:cs typeface="Arial MT"/>
              </a:rPr>
              <a:t>:</a:t>
            </a:r>
            <a:endParaRPr sz="2000" dirty="0">
              <a:latin typeface="Montserrat" panose="020B0604020202020204" charset="0"/>
              <a:cs typeface="Arial MT"/>
            </a:endParaRPr>
          </a:p>
        </p:txBody>
      </p:sp>
      <p:pic>
        <p:nvPicPr>
          <p:cNvPr id="1026" name="Picture 2" descr="ABADÍA RETUERTA, S.A. | Grupo Gourmets">
            <a:extLst>
              <a:ext uri="{FF2B5EF4-FFF2-40B4-BE49-F238E27FC236}">
                <a16:creationId xmlns:a16="http://schemas.microsoft.com/office/drawing/2014/main" id="{9E590736-2755-DC56-27FB-AEEBF6AB98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944" y="3638446"/>
            <a:ext cx="1646226" cy="737116"/>
          </a:xfrm>
          <a:prstGeom prst="rect">
            <a:avLst/>
          </a:prstGeom>
          <a:noFill/>
          <a:extLst>
            <a:ext uri="{909E8E84-426E-40DD-AFC4-6F175D3DCCD1}">
              <a14:hiddenFill xmlns:a14="http://schemas.microsoft.com/office/drawing/2010/main">
                <a:solidFill>
                  <a:srgbClr val="FFFFFF"/>
                </a:solidFill>
              </a14:hiddenFill>
            </a:ext>
          </a:extLst>
        </p:spPr>
      </p:pic>
      <p:sp>
        <p:nvSpPr>
          <p:cNvPr id="6" name="QuadreDeText 5">
            <a:extLst>
              <a:ext uri="{FF2B5EF4-FFF2-40B4-BE49-F238E27FC236}">
                <a16:creationId xmlns:a16="http://schemas.microsoft.com/office/drawing/2014/main" id="{722335B1-4297-5184-A458-DA406E65E3CA}"/>
              </a:ext>
            </a:extLst>
          </p:cNvPr>
          <p:cNvSpPr txBox="1"/>
          <p:nvPr/>
        </p:nvSpPr>
        <p:spPr>
          <a:xfrm>
            <a:off x="2875174" y="3636714"/>
            <a:ext cx="3525815" cy="646331"/>
          </a:xfrm>
          <a:prstGeom prst="rect">
            <a:avLst/>
          </a:prstGeom>
          <a:noFill/>
        </p:spPr>
        <p:txBody>
          <a:bodyPr wrap="square">
            <a:spAutoFit/>
          </a:bodyPr>
          <a:lstStyle/>
          <a:p>
            <a:pPr algn="ctr"/>
            <a:r>
              <a:rPr lang="es-ES" dirty="0"/>
              <a:t> Valladolid</a:t>
            </a:r>
          </a:p>
          <a:p>
            <a:pPr algn="ctr"/>
            <a:r>
              <a:rPr lang="es-ES" dirty="0"/>
              <a:t>https://www.abadia-retuerta.com/</a:t>
            </a:r>
          </a:p>
        </p:txBody>
      </p:sp>
      <p:pic>
        <p:nvPicPr>
          <p:cNvPr id="1028" name="Picture 4">
            <a:extLst>
              <a:ext uri="{FF2B5EF4-FFF2-40B4-BE49-F238E27FC236}">
                <a16:creationId xmlns:a16="http://schemas.microsoft.com/office/drawing/2014/main" id="{5E8C2275-DF87-16C5-F12C-95FEDF594A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014" y="4255534"/>
            <a:ext cx="1382486" cy="1009268"/>
          </a:xfrm>
          <a:prstGeom prst="rect">
            <a:avLst/>
          </a:prstGeom>
          <a:noFill/>
          <a:extLst>
            <a:ext uri="{909E8E84-426E-40DD-AFC4-6F175D3DCCD1}">
              <a14:hiddenFill xmlns:a14="http://schemas.microsoft.com/office/drawing/2010/main">
                <a:solidFill>
                  <a:srgbClr val="FFFFFF"/>
                </a:solidFill>
              </a14:hiddenFill>
            </a:ext>
          </a:extLst>
        </p:spPr>
      </p:pic>
      <p:sp>
        <p:nvSpPr>
          <p:cNvPr id="8" name="QuadreDeText 7">
            <a:extLst>
              <a:ext uri="{FF2B5EF4-FFF2-40B4-BE49-F238E27FC236}">
                <a16:creationId xmlns:a16="http://schemas.microsoft.com/office/drawing/2014/main" id="{B9B1F13D-01C8-B6F1-EE61-DD3744C018C0}"/>
              </a:ext>
            </a:extLst>
          </p:cNvPr>
          <p:cNvSpPr txBox="1"/>
          <p:nvPr/>
        </p:nvSpPr>
        <p:spPr>
          <a:xfrm>
            <a:off x="8545286" y="4375562"/>
            <a:ext cx="3525815" cy="646331"/>
          </a:xfrm>
          <a:prstGeom prst="rect">
            <a:avLst/>
          </a:prstGeom>
          <a:noFill/>
        </p:spPr>
        <p:txBody>
          <a:bodyPr wrap="square">
            <a:spAutoFit/>
          </a:bodyPr>
          <a:lstStyle/>
          <a:p>
            <a:pPr algn="ctr"/>
            <a:r>
              <a:rPr lang="es-ES" dirty="0"/>
              <a:t> Gran Canaria</a:t>
            </a:r>
          </a:p>
          <a:p>
            <a:pPr algn="ctr"/>
            <a:r>
              <a:rPr lang="es-ES" dirty="0"/>
              <a:t>https://www.lopesan.com/en/</a:t>
            </a:r>
          </a:p>
        </p:txBody>
      </p:sp>
      <p:pic>
        <p:nvPicPr>
          <p:cNvPr id="1030" name="Picture 6" descr="Establiments Viena">
            <a:extLst>
              <a:ext uri="{FF2B5EF4-FFF2-40B4-BE49-F238E27FC236}">
                <a16:creationId xmlns:a16="http://schemas.microsoft.com/office/drawing/2014/main" id="{545704C3-1526-A476-ADDC-299F37549A0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03026" y="5784550"/>
            <a:ext cx="1601901" cy="318470"/>
          </a:xfrm>
          <a:prstGeom prst="rect">
            <a:avLst/>
          </a:prstGeom>
          <a:noFill/>
          <a:extLst>
            <a:ext uri="{909E8E84-426E-40DD-AFC4-6F175D3DCCD1}">
              <a14:hiddenFill xmlns:a14="http://schemas.microsoft.com/office/drawing/2010/main">
                <a:solidFill>
                  <a:srgbClr val="FFFFFF"/>
                </a:solidFill>
              </a14:hiddenFill>
            </a:ext>
          </a:extLst>
        </p:spPr>
      </p:pic>
      <p:sp>
        <p:nvSpPr>
          <p:cNvPr id="9" name="QuadreDeText 8">
            <a:extLst>
              <a:ext uri="{FF2B5EF4-FFF2-40B4-BE49-F238E27FC236}">
                <a16:creationId xmlns:a16="http://schemas.microsoft.com/office/drawing/2014/main" id="{A448AE5D-91AD-B17C-2862-1185EAE024F1}"/>
              </a:ext>
            </a:extLst>
          </p:cNvPr>
          <p:cNvSpPr txBox="1"/>
          <p:nvPr/>
        </p:nvSpPr>
        <p:spPr>
          <a:xfrm>
            <a:off x="8687956" y="5518235"/>
            <a:ext cx="3525815" cy="646331"/>
          </a:xfrm>
          <a:prstGeom prst="rect">
            <a:avLst/>
          </a:prstGeom>
          <a:noFill/>
        </p:spPr>
        <p:txBody>
          <a:bodyPr wrap="square">
            <a:spAutoFit/>
          </a:bodyPr>
          <a:lstStyle/>
          <a:p>
            <a:pPr algn="ctr"/>
            <a:r>
              <a:rPr lang="es-ES" dirty="0"/>
              <a:t> Catalunya</a:t>
            </a:r>
          </a:p>
          <a:p>
            <a:pPr algn="ctr"/>
            <a:r>
              <a:rPr lang="es-ES" dirty="0"/>
              <a:t>https://www.viena.es/ca/</a:t>
            </a:r>
          </a:p>
        </p:txBody>
      </p:sp>
      <p:pic>
        <p:nvPicPr>
          <p:cNvPr id="1032" name="Picture 8" descr="Masia Can Ametller Restaurant – Sant Cugat del Vallès ...">
            <a:extLst>
              <a:ext uri="{FF2B5EF4-FFF2-40B4-BE49-F238E27FC236}">
                <a16:creationId xmlns:a16="http://schemas.microsoft.com/office/drawing/2014/main" id="{E6D9ACDF-D131-6702-41A0-7683A277E53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7814" y="4628516"/>
            <a:ext cx="1382486" cy="889719"/>
          </a:xfrm>
          <a:prstGeom prst="rect">
            <a:avLst/>
          </a:prstGeom>
          <a:noFill/>
          <a:extLst>
            <a:ext uri="{909E8E84-426E-40DD-AFC4-6F175D3DCCD1}">
              <a14:hiddenFill xmlns:a14="http://schemas.microsoft.com/office/drawing/2010/main">
                <a:solidFill>
                  <a:srgbClr val="FFFFFF"/>
                </a:solidFill>
              </a14:hiddenFill>
            </a:ext>
          </a:extLst>
        </p:spPr>
      </p:pic>
      <p:sp>
        <p:nvSpPr>
          <p:cNvPr id="10" name="QuadreDeText 9">
            <a:extLst>
              <a:ext uri="{FF2B5EF4-FFF2-40B4-BE49-F238E27FC236}">
                <a16:creationId xmlns:a16="http://schemas.microsoft.com/office/drawing/2014/main" id="{DECC069F-7F8D-5481-3A34-2AF645551BD9}"/>
              </a:ext>
            </a:extLst>
          </p:cNvPr>
          <p:cNvSpPr txBox="1"/>
          <p:nvPr/>
        </p:nvSpPr>
        <p:spPr>
          <a:xfrm>
            <a:off x="2703756" y="4760168"/>
            <a:ext cx="3525815" cy="646331"/>
          </a:xfrm>
          <a:prstGeom prst="rect">
            <a:avLst/>
          </a:prstGeom>
          <a:noFill/>
        </p:spPr>
        <p:txBody>
          <a:bodyPr wrap="square">
            <a:spAutoFit/>
          </a:bodyPr>
          <a:lstStyle/>
          <a:p>
            <a:pPr algn="ctr"/>
            <a:r>
              <a:rPr lang="es-ES" dirty="0"/>
              <a:t>Sant Cugat del Vallès</a:t>
            </a:r>
          </a:p>
          <a:p>
            <a:pPr algn="ctr"/>
            <a:r>
              <a:rPr lang="es-ES" dirty="0"/>
              <a:t>https://canametller.com/en/</a:t>
            </a:r>
          </a:p>
        </p:txBody>
      </p:sp>
      <p:pic>
        <p:nvPicPr>
          <p:cNvPr id="1034" name="Picture 10" descr="Hotel Don Cándido – Hotel cerca de Barcelona en Terrassa">
            <a:extLst>
              <a:ext uri="{FF2B5EF4-FFF2-40B4-BE49-F238E27FC236}">
                <a16:creationId xmlns:a16="http://schemas.microsoft.com/office/drawing/2014/main" id="{70CD39CC-7353-0566-597D-A4749DF452C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53243" y="5900737"/>
            <a:ext cx="1051628" cy="787706"/>
          </a:xfrm>
          <a:prstGeom prst="rect">
            <a:avLst/>
          </a:prstGeom>
          <a:noFill/>
          <a:extLst>
            <a:ext uri="{909E8E84-426E-40DD-AFC4-6F175D3DCCD1}">
              <a14:hiddenFill xmlns:a14="http://schemas.microsoft.com/office/drawing/2010/main">
                <a:solidFill>
                  <a:srgbClr val="FFFFFF"/>
                </a:solidFill>
              </a14:hiddenFill>
            </a:ext>
          </a:extLst>
        </p:spPr>
      </p:pic>
      <p:sp>
        <p:nvSpPr>
          <p:cNvPr id="11" name="QuadreDeText 10">
            <a:extLst>
              <a:ext uri="{FF2B5EF4-FFF2-40B4-BE49-F238E27FC236}">
                <a16:creationId xmlns:a16="http://schemas.microsoft.com/office/drawing/2014/main" id="{0288A679-650A-EAD1-C52C-984F9D46D1A1}"/>
              </a:ext>
            </a:extLst>
          </p:cNvPr>
          <p:cNvSpPr txBox="1"/>
          <p:nvPr/>
        </p:nvSpPr>
        <p:spPr>
          <a:xfrm>
            <a:off x="2715632" y="5977836"/>
            <a:ext cx="3525815" cy="646331"/>
          </a:xfrm>
          <a:prstGeom prst="rect">
            <a:avLst/>
          </a:prstGeom>
          <a:noFill/>
        </p:spPr>
        <p:txBody>
          <a:bodyPr wrap="square">
            <a:spAutoFit/>
          </a:bodyPr>
          <a:lstStyle/>
          <a:p>
            <a:pPr algn="ctr"/>
            <a:r>
              <a:rPr lang="es-ES" dirty="0"/>
              <a:t>Hotel Don </a:t>
            </a:r>
            <a:r>
              <a:rPr lang="es-ES" dirty="0" err="1"/>
              <a:t>Candido</a:t>
            </a:r>
            <a:endParaRPr lang="es-ES" dirty="0"/>
          </a:p>
          <a:p>
            <a:pPr algn="ctr"/>
            <a:r>
              <a:rPr lang="es-ES" dirty="0"/>
              <a:t>https://canametller.com/en/</a:t>
            </a:r>
          </a:p>
        </p:txBody>
      </p:sp>
      <p:pic>
        <p:nvPicPr>
          <p:cNvPr id="12" name="Imagen 11">
            <a:extLst>
              <a:ext uri="{FF2B5EF4-FFF2-40B4-BE49-F238E27FC236}">
                <a16:creationId xmlns:a16="http://schemas.microsoft.com/office/drawing/2014/main" id="{7712F0BC-4504-9CE6-74F5-ED71AA81D678}"/>
              </a:ext>
            </a:extLst>
          </p:cNvPr>
          <p:cNvPicPr>
            <a:picLocks noChangeAspect="1"/>
          </p:cNvPicPr>
          <p:nvPr/>
        </p:nvPicPr>
        <p:blipFill>
          <a:blip r:embed="rId9"/>
          <a:stretch>
            <a:fillRect/>
          </a:stretch>
        </p:blipFill>
        <p:spPr>
          <a:xfrm>
            <a:off x="6687106" y="3229369"/>
            <a:ext cx="2233740" cy="760703"/>
          </a:xfrm>
          <a:prstGeom prst="rect">
            <a:avLst/>
          </a:prstGeom>
        </p:spPr>
      </p:pic>
      <p:sp>
        <p:nvSpPr>
          <p:cNvPr id="14" name="CuadroTexto 13">
            <a:extLst>
              <a:ext uri="{FF2B5EF4-FFF2-40B4-BE49-F238E27FC236}">
                <a16:creationId xmlns:a16="http://schemas.microsoft.com/office/drawing/2014/main" id="{C3FF0B0F-773B-E423-292A-9959FD3400E0}"/>
              </a:ext>
            </a:extLst>
          </p:cNvPr>
          <p:cNvSpPr txBox="1"/>
          <p:nvPr/>
        </p:nvSpPr>
        <p:spPr>
          <a:xfrm>
            <a:off x="8920846" y="3417316"/>
            <a:ext cx="2967320" cy="646331"/>
          </a:xfrm>
          <a:prstGeom prst="rect">
            <a:avLst/>
          </a:prstGeom>
          <a:noFill/>
        </p:spPr>
        <p:txBody>
          <a:bodyPr wrap="square" rtlCol="0">
            <a:spAutoFit/>
          </a:bodyPr>
          <a:lstStyle/>
          <a:p>
            <a:r>
              <a:rPr lang="es-ES" dirty="0"/>
              <a:t>Asociación Hosteleros Málaga</a:t>
            </a:r>
          </a:p>
          <a:p>
            <a:r>
              <a:rPr lang="es-ES" dirty="0"/>
              <a:t>https://mahos.es/</a:t>
            </a:r>
          </a:p>
        </p:txBody>
      </p:sp>
    </p:spTree>
    <p:extLst>
      <p:ext uri="{BB962C8B-B14F-4D97-AF65-F5344CB8AC3E}">
        <p14:creationId xmlns:p14="http://schemas.microsoft.com/office/powerpoint/2010/main" val="331982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8376" y="3191076"/>
            <a:ext cx="7785734" cy="756920"/>
          </a:xfrm>
          <a:prstGeom prst="rect">
            <a:avLst/>
          </a:prstGeom>
        </p:spPr>
        <p:txBody>
          <a:bodyPr vert="horz" wrap="square" lIns="0" tIns="12700" rIns="0" bIns="0" rtlCol="0">
            <a:spAutoFit/>
          </a:bodyPr>
          <a:lstStyle/>
          <a:p>
            <a:pPr marL="12700">
              <a:lnSpc>
                <a:spcPct val="100000"/>
              </a:lnSpc>
              <a:spcBef>
                <a:spcPts val="100"/>
              </a:spcBef>
              <a:tabLst>
                <a:tab pos="1875789" algn="l"/>
                <a:tab pos="3028315" algn="l"/>
                <a:tab pos="3909060" algn="l"/>
                <a:tab pos="5264150" algn="l"/>
              </a:tabLst>
            </a:pPr>
            <a:r>
              <a:rPr dirty="0"/>
              <a:t>Thank	you	for	your	attention!</a:t>
            </a:r>
          </a:p>
        </p:txBody>
      </p:sp>
      <p:grpSp>
        <p:nvGrpSpPr>
          <p:cNvPr id="3" name="object 3"/>
          <p:cNvGrpSpPr/>
          <p:nvPr/>
        </p:nvGrpSpPr>
        <p:grpSpPr>
          <a:xfrm>
            <a:off x="7798084" y="188367"/>
            <a:ext cx="4391025" cy="6729730"/>
            <a:chOff x="7798084" y="188367"/>
            <a:chExt cx="4391025" cy="6729730"/>
          </a:xfrm>
        </p:grpSpPr>
        <p:pic>
          <p:nvPicPr>
            <p:cNvPr id="4" name="object 4"/>
            <p:cNvPicPr/>
            <p:nvPr/>
          </p:nvPicPr>
          <p:blipFill>
            <a:blip r:embed="rId2" cstate="print"/>
            <a:stretch>
              <a:fillRect/>
            </a:stretch>
          </p:blipFill>
          <p:spPr>
            <a:xfrm>
              <a:off x="10711232" y="188367"/>
              <a:ext cx="1266824" cy="914399"/>
            </a:xfrm>
            <a:prstGeom prst="rect">
              <a:avLst/>
            </a:prstGeom>
          </p:spPr>
        </p:pic>
        <p:pic>
          <p:nvPicPr>
            <p:cNvPr id="5" name="object 5"/>
            <p:cNvPicPr/>
            <p:nvPr/>
          </p:nvPicPr>
          <p:blipFill>
            <a:blip r:embed="rId3" cstate="print"/>
            <a:stretch>
              <a:fillRect/>
            </a:stretch>
          </p:blipFill>
          <p:spPr>
            <a:xfrm>
              <a:off x="7798084" y="5908355"/>
              <a:ext cx="4391024" cy="100964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162444" y="7086107"/>
            <a:ext cx="113030" cy="208279"/>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898989"/>
                </a:solidFill>
                <a:latin typeface="Microsoft Sans Serif"/>
                <a:cs typeface="Microsoft Sans Serif"/>
              </a:rPr>
              <a:t>2</a:t>
            </a:r>
            <a:endParaRPr sz="1200" dirty="0">
              <a:latin typeface="Microsoft Sans Serif"/>
              <a:cs typeface="Microsoft Sans Serif"/>
            </a:endParaRPr>
          </a:p>
        </p:txBody>
      </p:sp>
      <p:pic>
        <p:nvPicPr>
          <p:cNvPr id="4" name="Imagen 3">
            <a:extLst>
              <a:ext uri="{FF2B5EF4-FFF2-40B4-BE49-F238E27FC236}">
                <a16:creationId xmlns:a16="http://schemas.microsoft.com/office/drawing/2014/main" id="{FD93213E-7D2E-973C-22C4-0CB7C747AB8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6" name="CuadroTexto 5">
            <a:extLst>
              <a:ext uri="{FF2B5EF4-FFF2-40B4-BE49-F238E27FC236}">
                <a16:creationId xmlns:a16="http://schemas.microsoft.com/office/drawing/2014/main" id="{8C9BC9D9-FEF1-3C30-D043-7CCA9105F381}"/>
              </a:ext>
            </a:extLst>
          </p:cNvPr>
          <p:cNvSpPr txBox="1"/>
          <p:nvPr/>
        </p:nvSpPr>
        <p:spPr>
          <a:xfrm>
            <a:off x="1312959" y="994119"/>
            <a:ext cx="9906000" cy="6232668"/>
          </a:xfrm>
          <a:prstGeom prst="rect">
            <a:avLst/>
          </a:prstGeom>
          <a:noFill/>
        </p:spPr>
        <p:txBody>
          <a:bodyPr wrap="square">
            <a:spAutoFit/>
          </a:bodyPr>
          <a:lstStyle/>
          <a:p>
            <a:pPr>
              <a:lnSpc>
                <a:spcPct val="107000"/>
              </a:lnSpc>
              <a:spcAft>
                <a:spcPts val="800"/>
              </a:spcAft>
            </a:pPr>
            <a:r>
              <a:rPr lang="en-GB" sz="1800" b="1" kern="100" dirty="0">
                <a:effectLst/>
                <a:latin typeface="Arial" panose="020B0604020202020204" pitchFamily="34" charset="0"/>
                <a:ea typeface="Calibri" panose="020F0502020204030204" pitchFamily="34" charset="0"/>
                <a:cs typeface="Times New Roman" panose="02020603050405020304" pitchFamily="18" charset="0"/>
              </a:rPr>
              <a:t>Participating Countries: Austria, Belgium, France, Germany, Italy, Latvia and Spain</a:t>
            </a:r>
          </a:p>
          <a:p>
            <a:pPr>
              <a:lnSpc>
                <a:spcPct val="107000"/>
              </a:lnSpc>
              <a:spcAft>
                <a:spcPts val="800"/>
              </a:spcAft>
            </a:pPr>
            <a:r>
              <a:rPr lang="en-GB" sz="1800" b="1" kern="100" dirty="0">
                <a:effectLst/>
                <a:latin typeface="Arial" panose="020B0604020202020204" pitchFamily="34" charset="0"/>
                <a:ea typeface="Calibri" panose="020F0502020204030204" pitchFamily="34" charset="0"/>
                <a:cs typeface="Times New Roman" panose="02020603050405020304" pitchFamily="18" charset="0"/>
              </a:rPr>
              <a:t>Duration: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36 months</a:t>
            </a:r>
            <a:endParaRPr lang="es-E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latin typeface="Arial" panose="020B0604020202020204" pitchFamily="34" charset="0"/>
                <a:ea typeface="Calibri" panose="020F0502020204030204" pitchFamily="34" charset="0"/>
                <a:cs typeface="Times New Roman" panose="02020603050405020304" pitchFamily="18" charset="0"/>
              </a:rPr>
              <a:t>Implementation period: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1</a:t>
            </a:r>
            <a:r>
              <a:rPr lang="en-GB" sz="1800" kern="100" baseline="30000" dirty="0">
                <a:effectLst/>
                <a:latin typeface="Arial" panose="020B0604020202020204" pitchFamily="34" charset="0"/>
                <a:ea typeface="Calibri" panose="020F0502020204030204" pitchFamily="34" charset="0"/>
                <a:cs typeface="Times New Roman" panose="02020603050405020304" pitchFamily="18" charset="0"/>
              </a:rPr>
              <a:t>st</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 of September 2023- 31 August 2026</a:t>
            </a:r>
            <a:endParaRPr lang="es-E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kern="0" dirty="0">
                <a:effectLst/>
                <a:latin typeface="Arial" panose="020B0604020202020204" pitchFamily="34" charset="0"/>
                <a:ea typeface="Calibri" panose="020F0502020204030204" pitchFamily="34" charset="0"/>
                <a:cs typeface="Times New Roman" panose="02020603050405020304" pitchFamily="18" charset="0"/>
              </a:rPr>
              <a:t>Objective:</a:t>
            </a:r>
            <a:r>
              <a:rPr lang="en-US" sz="1800" kern="0" dirty="0">
                <a:effectLst/>
                <a:latin typeface="Arial" panose="020B0604020202020204" pitchFamily="34" charset="0"/>
                <a:ea typeface="Calibri" panose="020F0502020204030204" pitchFamily="34" charset="0"/>
                <a:cs typeface="Times New Roman" panose="02020603050405020304" pitchFamily="18" charset="0"/>
              </a:rPr>
              <a:t> Enhance the skills of energy technicians and top management within a company to better understand the multiple benefits achievable from collaborative approaches between large and small companies across the value chain within the </a:t>
            </a:r>
            <a:r>
              <a:rPr lang="en-US" sz="1800" kern="0" dirty="0" err="1">
                <a:effectLst/>
                <a:latin typeface="Arial" panose="020B0604020202020204" pitchFamily="34" charset="0"/>
                <a:ea typeface="Calibri" panose="020F0502020204030204" pitchFamily="34" charset="0"/>
                <a:cs typeface="Times New Roman" panose="02020603050405020304" pitchFamily="18" charset="0"/>
              </a:rPr>
              <a:t>HoReCa</a:t>
            </a:r>
            <a:r>
              <a:rPr lang="en-US" sz="1800" kern="0" dirty="0">
                <a:effectLst/>
                <a:latin typeface="Arial" panose="020B0604020202020204" pitchFamily="34" charset="0"/>
                <a:ea typeface="Calibri" panose="020F0502020204030204" pitchFamily="34" charset="0"/>
                <a:cs typeface="Times New Roman" panose="02020603050405020304" pitchFamily="18" charset="0"/>
              </a:rPr>
              <a:t> sector.</a:t>
            </a:r>
            <a:endParaRPr lang="es-E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b="1" kern="100" dirty="0">
                <a:latin typeface="Arial" panose="020B0604020202020204" pitchFamily="34" charset="0"/>
                <a:ea typeface="Calibri" panose="020F0502020204030204" pitchFamily="34" charset="0"/>
                <a:cs typeface="Times New Roman" panose="02020603050405020304" pitchFamily="18" charset="0"/>
              </a:rPr>
              <a:t>Key Performance Indicators (KPIs) and Impact:</a:t>
            </a:r>
          </a:p>
          <a:p>
            <a:pPr marL="342900" lvl="0" indent="-342900" algn="just">
              <a:lnSpc>
                <a:spcPct val="107000"/>
              </a:lnSpc>
              <a:buFont typeface="SymbolMT"/>
              <a:buChar char="•"/>
            </a:pPr>
            <a:r>
              <a:rPr lang="en-US" sz="1800" kern="0" dirty="0">
                <a:effectLst/>
                <a:latin typeface="Arial" panose="020B0604020202020204" pitchFamily="34" charset="0"/>
                <a:ea typeface="Calibri" panose="020F0502020204030204" pitchFamily="34" charset="0"/>
                <a:cs typeface="SymbolMT"/>
              </a:rPr>
              <a:t>Train </a:t>
            </a:r>
            <a:r>
              <a:rPr lang="en-US" sz="1800" b="1" kern="0" dirty="0">
                <a:effectLst/>
                <a:latin typeface="Arial" panose="020B0604020202020204" pitchFamily="34" charset="0"/>
                <a:ea typeface="Calibri" panose="020F0502020204030204" pitchFamily="34" charset="0"/>
                <a:cs typeface="SymbolMT"/>
              </a:rPr>
              <a:t>520 </a:t>
            </a:r>
            <a:r>
              <a:rPr lang="en-US" sz="1800" kern="0" dirty="0">
                <a:effectLst/>
                <a:latin typeface="Arial" panose="020B0604020202020204" pitchFamily="34" charset="0"/>
                <a:ea typeface="Calibri" panose="020F0502020204030204" pitchFamily="34" charset="0"/>
                <a:cs typeface="SymbolMT"/>
              </a:rPr>
              <a:t>staff, allowing for improved skills/ knowledge/ awareness/ know-how on the role of sustainable value chains in promoting the clean energy transition of the </a:t>
            </a:r>
            <a:r>
              <a:rPr lang="en-US" sz="1800" kern="0" dirty="0" err="1">
                <a:effectLst/>
                <a:latin typeface="Arial" panose="020B0604020202020204" pitchFamily="34" charset="0"/>
                <a:ea typeface="Calibri" panose="020F0502020204030204" pitchFamily="34" charset="0"/>
                <a:cs typeface="SymbolMT"/>
              </a:rPr>
              <a:t>HoReCa</a:t>
            </a:r>
            <a:r>
              <a:rPr lang="en-US" sz="1800" kern="0" dirty="0">
                <a:effectLst/>
                <a:latin typeface="Arial" panose="020B0604020202020204" pitchFamily="34" charset="0"/>
                <a:ea typeface="Calibri" panose="020F0502020204030204" pitchFamily="34" charset="0"/>
                <a:cs typeface="SymbolMT"/>
              </a:rPr>
              <a:t> sector.</a:t>
            </a:r>
            <a:endParaRPr lang="es-ES" sz="1800" kern="100" dirty="0">
              <a:effectLst/>
              <a:latin typeface="Calibri" panose="020F0502020204030204" pitchFamily="34" charset="0"/>
              <a:ea typeface="Calibri" panose="020F0502020204030204" pitchFamily="34" charset="0"/>
              <a:cs typeface="SymbolMT"/>
            </a:endParaRPr>
          </a:p>
          <a:p>
            <a:pPr marL="342900" lvl="0" indent="-342900" algn="just">
              <a:lnSpc>
                <a:spcPct val="107000"/>
              </a:lnSpc>
              <a:buFont typeface="SymbolMT"/>
              <a:buChar char="•"/>
            </a:pPr>
            <a:r>
              <a:rPr lang="en-US" sz="1800" b="1" kern="0" dirty="0">
                <a:effectLst/>
                <a:latin typeface="Arial" panose="020B0604020202020204" pitchFamily="34" charset="0"/>
                <a:ea typeface="Calibri" panose="020F0502020204030204" pitchFamily="34" charset="0"/>
                <a:cs typeface="SymbolMT"/>
              </a:rPr>
              <a:t>420 </a:t>
            </a:r>
            <a:r>
              <a:rPr lang="en-US" sz="1800" kern="0" dirty="0">
                <a:effectLst/>
                <a:latin typeface="Arial" panose="020B0604020202020204" pitchFamily="34" charset="0"/>
                <a:ea typeface="Calibri" panose="020F0502020204030204" pitchFamily="34" charset="0"/>
                <a:cs typeface="SymbolMT"/>
              </a:rPr>
              <a:t>companies will be involved in the exploration of energy collaborations.</a:t>
            </a:r>
            <a:endParaRPr lang="es-ES" sz="1800" kern="100" dirty="0">
              <a:effectLst/>
              <a:latin typeface="Calibri" panose="020F0502020204030204" pitchFamily="34" charset="0"/>
              <a:ea typeface="Calibri" panose="020F0502020204030204" pitchFamily="34" charset="0"/>
              <a:cs typeface="SymbolMT"/>
            </a:endParaRPr>
          </a:p>
          <a:p>
            <a:pPr marL="342900" lvl="0" indent="-342900" algn="just">
              <a:lnSpc>
                <a:spcPct val="107000"/>
              </a:lnSpc>
              <a:spcAft>
                <a:spcPts val="800"/>
              </a:spcAft>
              <a:buFont typeface="SymbolMT"/>
              <a:buChar char="•"/>
            </a:pPr>
            <a:r>
              <a:rPr lang="en-US" sz="1800" b="1" kern="0" dirty="0">
                <a:effectLst/>
                <a:latin typeface="Arial" panose="020B0604020202020204" pitchFamily="34" charset="0"/>
                <a:ea typeface="Calibri" panose="020F0502020204030204" pitchFamily="34" charset="0"/>
                <a:cs typeface="SymbolMT"/>
              </a:rPr>
              <a:t>10.000 </a:t>
            </a:r>
            <a:r>
              <a:rPr lang="en-US" sz="1800" kern="0" dirty="0">
                <a:effectLst/>
                <a:latin typeface="Arial" panose="020B0604020202020204" pitchFamily="34" charset="0"/>
                <a:ea typeface="Calibri" panose="020F0502020204030204" pitchFamily="34" charset="0"/>
                <a:cs typeface="SymbolMT"/>
              </a:rPr>
              <a:t>further stakeholders will be reached and informed about the initiative and tools.</a:t>
            </a:r>
          </a:p>
          <a:p>
            <a:pPr marL="342900" lvl="0" indent="-342900" algn="just">
              <a:lnSpc>
                <a:spcPct val="107000"/>
              </a:lnSpc>
              <a:buFont typeface="SymbolMT"/>
              <a:buChar char="•"/>
            </a:pPr>
            <a:r>
              <a:rPr lang="en-US" sz="1800" kern="0" dirty="0">
                <a:effectLst/>
                <a:latin typeface="Arial" panose="020B0604020202020204" pitchFamily="34" charset="0"/>
                <a:ea typeface="Calibri" panose="020F0502020204030204" pitchFamily="34" charset="0"/>
                <a:cs typeface="SymbolMT"/>
              </a:rPr>
              <a:t>3,9</a:t>
            </a:r>
            <a:r>
              <a:rPr lang="en-US" kern="0" dirty="0">
                <a:latin typeface="Arial" panose="020B0604020202020204" pitchFamily="34" charset="0"/>
                <a:ea typeface="Calibri" panose="020F0502020204030204" pitchFamily="34" charset="0"/>
                <a:cs typeface="SymbolMT"/>
              </a:rPr>
              <a:t> </a:t>
            </a:r>
            <a:r>
              <a:rPr lang="en-US" sz="1800" kern="0" dirty="0">
                <a:effectLst/>
                <a:latin typeface="Arial" panose="020B0604020202020204" pitchFamily="34" charset="0"/>
                <a:ea typeface="Calibri" panose="020F0502020204030204" pitchFamily="34" charset="0"/>
                <a:cs typeface="SymbolMT"/>
              </a:rPr>
              <a:t>GWh/year Primary energy savings triggered by the project during its lifetime.</a:t>
            </a:r>
            <a:endParaRPr lang="es-ES" sz="1800" kern="100" dirty="0">
              <a:effectLst/>
              <a:latin typeface="Calibri" panose="020F0502020204030204" pitchFamily="34" charset="0"/>
              <a:ea typeface="Calibri" panose="020F0502020204030204" pitchFamily="34" charset="0"/>
              <a:cs typeface="SymbolMT"/>
            </a:endParaRPr>
          </a:p>
          <a:p>
            <a:pPr marL="342900" lvl="0" indent="-342900" algn="just">
              <a:lnSpc>
                <a:spcPct val="107000"/>
              </a:lnSpc>
              <a:spcAft>
                <a:spcPts val="800"/>
              </a:spcAft>
              <a:buFont typeface="SymbolMT"/>
              <a:buChar char="•"/>
            </a:pPr>
            <a:r>
              <a:rPr lang="en-US" sz="1800" kern="0" dirty="0">
                <a:effectLst/>
                <a:latin typeface="Arial" panose="020B0604020202020204" pitchFamily="34" charset="0"/>
                <a:ea typeface="Calibri" panose="020F0502020204030204" pitchFamily="34" charset="0"/>
                <a:cs typeface="SymbolMT"/>
              </a:rPr>
              <a:t>2,7 (GWh/year) Final energy savings triggered by the project during its lifetime.</a:t>
            </a:r>
            <a:endParaRPr lang="es-ES" sz="1800" kern="100" dirty="0">
              <a:effectLst/>
              <a:latin typeface="Calibri" panose="020F0502020204030204" pitchFamily="34" charset="0"/>
              <a:ea typeface="Calibri" panose="020F0502020204030204" pitchFamily="34" charset="0"/>
              <a:cs typeface="SymbolMT"/>
            </a:endParaRPr>
          </a:p>
          <a:p>
            <a:pPr marL="342900" lvl="0" indent="-342900" algn="just">
              <a:lnSpc>
                <a:spcPct val="107000"/>
              </a:lnSpc>
              <a:buFont typeface="SymbolMT"/>
              <a:buChar char="•"/>
            </a:pPr>
            <a:r>
              <a:rPr lang="en-US" sz="1800" kern="0" dirty="0">
                <a:effectLst/>
                <a:latin typeface="Arial" panose="020B0604020202020204" pitchFamily="34" charset="0"/>
                <a:ea typeface="Calibri" panose="020F0502020204030204" pitchFamily="34" charset="0"/>
                <a:cs typeface="SymbolMT"/>
              </a:rPr>
              <a:t>2,1 Renewable energy generation triggered by the project (GWh/year) during its lifetime.</a:t>
            </a:r>
            <a:endParaRPr lang="es-ES" sz="1800" kern="100" dirty="0">
              <a:effectLst/>
              <a:latin typeface="Calibri" panose="020F0502020204030204" pitchFamily="34" charset="0"/>
              <a:ea typeface="Calibri" panose="020F0502020204030204" pitchFamily="34" charset="0"/>
              <a:cs typeface="SymbolMT"/>
            </a:endParaRPr>
          </a:p>
          <a:p>
            <a:pPr marL="342900" lvl="0" indent="-342900" algn="just">
              <a:lnSpc>
                <a:spcPct val="107000"/>
              </a:lnSpc>
              <a:spcAft>
                <a:spcPts val="800"/>
              </a:spcAft>
              <a:buFont typeface="SymbolMT"/>
              <a:buChar char="•"/>
            </a:pPr>
            <a:r>
              <a:rPr lang="en-US" sz="1800" kern="0" dirty="0">
                <a:effectLst/>
                <a:latin typeface="Arial" panose="020B0604020202020204" pitchFamily="34" charset="0"/>
                <a:ea typeface="Calibri" panose="020F0502020204030204" pitchFamily="34" charset="0"/>
                <a:cs typeface="SymbolMT"/>
              </a:rPr>
              <a:t>1,92 </a:t>
            </a:r>
            <a:r>
              <a:rPr lang="en-US" sz="1800" kern="0">
                <a:effectLst/>
                <a:latin typeface="Arial" panose="020B0604020202020204" pitchFamily="34" charset="0"/>
                <a:ea typeface="Calibri" panose="020F0502020204030204" pitchFamily="34" charset="0"/>
                <a:cs typeface="SymbolMT"/>
              </a:rPr>
              <a:t>MEuro</a:t>
            </a:r>
            <a:r>
              <a:rPr lang="en-US" sz="1800" kern="0" dirty="0">
                <a:effectLst/>
                <a:latin typeface="Arial" panose="020B0604020202020204" pitchFamily="34" charset="0"/>
                <a:ea typeface="Calibri" panose="020F0502020204030204" pitchFamily="34" charset="0"/>
                <a:cs typeface="SymbolMT"/>
              </a:rPr>
              <a:t> Investments in sustainable energy triggered by the project (cumulative, million Euro) during its lifetime; around additional 3 </a:t>
            </a:r>
            <a:r>
              <a:rPr lang="en-US" kern="0" dirty="0">
                <a:latin typeface="Arial" panose="020B0604020202020204" pitchFamily="34" charset="0"/>
                <a:ea typeface="Calibri" panose="020F0502020204030204" pitchFamily="34" charset="0"/>
                <a:cs typeface="SymbolMT"/>
              </a:rPr>
              <a:t>million </a:t>
            </a:r>
            <a:r>
              <a:rPr lang="en-US" sz="1800" kern="0" dirty="0">
                <a:effectLst/>
                <a:latin typeface="Arial" panose="020B0604020202020204" pitchFamily="34" charset="0"/>
                <a:ea typeface="Calibri" panose="020F0502020204030204" pitchFamily="34" charset="0"/>
                <a:cs typeface="SymbolMT"/>
              </a:rPr>
              <a:t>Euros within 5 years after the end of the project.</a:t>
            </a:r>
          </a:p>
          <a:p>
            <a:pPr marL="342900" lvl="0" indent="-342900" algn="just">
              <a:lnSpc>
                <a:spcPct val="107000"/>
              </a:lnSpc>
              <a:spcAft>
                <a:spcPts val="800"/>
              </a:spcAft>
              <a:buFont typeface="SymbolMT"/>
              <a:buChar char="•"/>
            </a:pPr>
            <a:r>
              <a:rPr lang="en-US" sz="1800" kern="0" dirty="0">
                <a:effectLst/>
                <a:latin typeface="Arial" panose="020B0604020202020204" pitchFamily="34" charset="0"/>
                <a:ea typeface="Calibri" panose="020F0502020204030204" pitchFamily="34" charset="0"/>
              </a:rPr>
              <a:t>1159 tons CO2eq/year saved</a:t>
            </a:r>
            <a:r>
              <a:rPr lang="es-ES" kern="100" dirty="0">
                <a:latin typeface="Calibri" panose="020F0502020204030204" pitchFamily="34" charset="0"/>
                <a:ea typeface="Calibri" panose="020F0502020204030204" pitchFamily="34" charset="0"/>
              </a:rPr>
              <a:t>.</a:t>
            </a:r>
            <a:endParaRPr lang="en-US" sz="1800" kern="0" dirty="0">
              <a:effectLst/>
              <a:latin typeface="Arial" panose="020B0604020202020204" pitchFamily="34" charset="0"/>
              <a:ea typeface="Calibri" panose="020F0502020204030204" pitchFamily="34" charset="0"/>
              <a:cs typeface="SymbolMT"/>
            </a:endParaRPr>
          </a:p>
        </p:txBody>
      </p:sp>
      <p:grpSp>
        <p:nvGrpSpPr>
          <p:cNvPr id="7" name="object 2">
            <a:extLst>
              <a:ext uri="{FF2B5EF4-FFF2-40B4-BE49-F238E27FC236}">
                <a16:creationId xmlns:a16="http://schemas.microsoft.com/office/drawing/2014/main" id="{9ECA90F3-4EB2-BD0C-90DD-CE329A8BD49D}"/>
              </a:ext>
            </a:extLst>
          </p:cNvPr>
          <p:cNvGrpSpPr/>
          <p:nvPr/>
        </p:nvGrpSpPr>
        <p:grpSpPr>
          <a:xfrm>
            <a:off x="297520" y="0"/>
            <a:ext cx="672465" cy="7619999"/>
            <a:chOff x="297520" y="338555"/>
            <a:chExt cx="672465" cy="6943090"/>
          </a:xfrm>
          <a:solidFill>
            <a:srgbClr val="0D3F96"/>
          </a:solidFill>
        </p:grpSpPr>
        <p:sp>
          <p:nvSpPr>
            <p:cNvPr id="8" name="object 3">
              <a:extLst>
                <a:ext uri="{FF2B5EF4-FFF2-40B4-BE49-F238E27FC236}">
                  <a16:creationId xmlns:a16="http://schemas.microsoft.com/office/drawing/2014/main" id="{105C201B-8A7D-779C-519B-6C9E50571B6C}"/>
                </a:ext>
              </a:extLst>
            </p:cNvPr>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9" name="object 4">
              <a:extLst>
                <a:ext uri="{FF2B5EF4-FFF2-40B4-BE49-F238E27FC236}">
                  <a16:creationId xmlns:a16="http://schemas.microsoft.com/office/drawing/2014/main" id="{73BD3F1A-B5C0-BE2D-171A-92BB4F1F6C6B}"/>
                </a:ext>
              </a:extLst>
            </p:cNvPr>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sp>
        <p:nvSpPr>
          <p:cNvPr id="11" name="CuadroTexto 10">
            <a:extLst>
              <a:ext uri="{FF2B5EF4-FFF2-40B4-BE49-F238E27FC236}">
                <a16:creationId xmlns:a16="http://schemas.microsoft.com/office/drawing/2014/main" id="{7858775B-9124-447C-5F6C-4071C5BE1F50}"/>
              </a:ext>
            </a:extLst>
          </p:cNvPr>
          <p:cNvSpPr txBox="1"/>
          <p:nvPr/>
        </p:nvSpPr>
        <p:spPr>
          <a:xfrm>
            <a:off x="1427922" y="304800"/>
            <a:ext cx="8610600" cy="553998"/>
          </a:xfrm>
          <a:prstGeom prst="rect">
            <a:avLst/>
          </a:prstGeom>
          <a:noFill/>
        </p:spPr>
        <p:txBody>
          <a:bodyPr wrap="square">
            <a:spAutoFit/>
          </a:bodyPr>
          <a:lstStyle/>
          <a:p>
            <a:r>
              <a:rPr lang="en-US" sz="3000" b="1" dirty="0">
                <a:solidFill>
                  <a:srgbClr val="000000"/>
                </a:solidFill>
                <a:latin typeface="Montserrat" panose="020B0604020202020204" charset="0"/>
                <a:ea typeface="+mj-ea"/>
              </a:rPr>
              <a:t>EE4HORECA PROJECT: KEY DATA</a:t>
            </a:r>
            <a:endParaRPr lang="es-ES" sz="3000" b="1" dirty="0">
              <a:solidFill>
                <a:srgbClr val="000000"/>
              </a:solidFill>
              <a:latin typeface="Montserrat" panose="020B0604020202020204" charset="0"/>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162444" y="7086107"/>
            <a:ext cx="113030" cy="208279"/>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898989"/>
                </a:solidFill>
                <a:latin typeface="Microsoft Sans Serif"/>
                <a:cs typeface="Microsoft Sans Serif"/>
              </a:rPr>
              <a:t>2</a:t>
            </a:r>
            <a:endParaRPr sz="1200" dirty="0">
              <a:latin typeface="Microsoft Sans Serif"/>
              <a:cs typeface="Microsoft Sans Serif"/>
            </a:endParaRPr>
          </a:p>
        </p:txBody>
      </p:sp>
      <p:pic>
        <p:nvPicPr>
          <p:cNvPr id="4" name="Imagen 3">
            <a:extLst>
              <a:ext uri="{FF2B5EF4-FFF2-40B4-BE49-F238E27FC236}">
                <a16:creationId xmlns:a16="http://schemas.microsoft.com/office/drawing/2014/main" id="{FD93213E-7D2E-973C-22C4-0CB7C747AB8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grpSp>
        <p:nvGrpSpPr>
          <p:cNvPr id="7" name="object 2">
            <a:extLst>
              <a:ext uri="{FF2B5EF4-FFF2-40B4-BE49-F238E27FC236}">
                <a16:creationId xmlns:a16="http://schemas.microsoft.com/office/drawing/2014/main" id="{9ECA90F3-4EB2-BD0C-90DD-CE329A8BD49D}"/>
              </a:ext>
            </a:extLst>
          </p:cNvPr>
          <p:cNvGrpSpPr/>
          <p:nvPr/>
        </p:nvGrpSpPr>
        <p:grpSpPr>
          <a:xfrm>
            <a:off x="297520" y="0"/>
            <a:ext cx="672465" cy="7619999"/>
            <a:chOff x="297520" y="338555"/>
            <a:chExt cx="672465" cy="6943090"/>
          </a:xfrm>
          <a:solidFill>
            <a:srgbClr val="0D3F96"/>
          </a:solidFill>
        </p:grpSpPr>
        <p:sp>
          <p:nvSpPr>
            <p:cNvPr id="8" name="object 3">
              <a:extLst>
                <a:ext uri="{FF2B5EF4-FFF2-40B4-BE49-F238E27FC236}">
                  <a16:creationId xmlns:a16="http://schemas.microsoft.com/office/drawing/2014/main" id="{105C201B-8A7D-779C-519B-6C9E50571B6C}"/>
                </a:ext>
              </a:extLst>
            </p:cNvPr>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9" name="object 4">
              <a:extLst>
                <a:ext uri="{FF2B5EF4-FFF2-40B4-BE49-F238E27FC236}">
                  <a16:creationId xmlns:a16="http://schemas.microsoft.com/office/drawing/2014/main" id="{73BD3F1A-B5C0-BE2D-171A-92BB4F1F6C6B}"/>
                </a:ext>
              </a:extLst>
            </p:cNvPr>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3" name="Picture 4">
            <a:extLst>
              <a:ext uri="{FF2B5EF4-FFF2-40B4-BE49-F238E27FC236}">
                <a16:creationId xmlns:a16="http://schemas.microsoft.com/office/drawing/2014/main" id="{26C3919B-1E79-837C-FD71-E7170F7F82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11524"/>
            <a:ext cx="4472622" cy="6578722"/>
          </a:xfrm>
          <a:prstGeom prst="rect">
            <a:avLst/>
          </a:prstGeom>
          <a:noFill/>
          <a:ln>
            <a:noFill/>
          </a:ln>
        </p:spPr>
      </p:pic>
      <p:sp>
        <p:nvSpPr>
          <p:cNvPr id="5" name="Title 6">
            <a:extLst>
              <a:ext uri="{FF2B5EF4-FFF2-40B4-BE49-F238E27FC236}">
                <a16:creationId xmlns:a16="http://schemas.microsoft.com/office/drawing/2014/main" id="{5BACE3FE-E9C0-455A-A04E-ADBD0548FA73}"/>
              </a:ext>
            </a:extLst>
          </p:cNvPr>
          <p:cNvSpPr txBox="1">
            <a:spLocks/>
          </p:cNvSpPr>
          <p:nvPr/>
        </p:nvSpPr>
        <p:spPr>
          <a:xfrm>
            <a:off x="1066800" y="457200"/>
            <a:ext cx="2693276" cy="1076264"/>
          </a:xfrm>
          <a:prstGeom prst="rect">
            <a:avLst/>
          </a:prstGeom>
        </p:spPr>
        <p:txBody>
          <a:bodyPr>
            <a:normAutofit/>
          </a:bodyPr>
          <a:lstStyle>
            <a:lvl1pPr>
              <a:defRPr>
                <a:latin typeface="+mj-lt"/>
                <a:ea typeface="+mj-ea"/>
                <a:cs typeface="+mj-cs"/>
              </a:defRPr>
            </a:lvl1pPr>
          </a:lstStyle>
          <a:p>
            <a:r>
              <a:rPr lang="en-US" sz="2400" kern="1000">
                <a:solidFill>
                  <a:schemeClr val="accent1">
                    <a:lumMod val="75000"/>
                  </a:schemeClr>
                </a:solidFill>
                <a:latin typeface="Franklin Gothic Medium" panose="020B0603020102020204" pitchFamily="34" charset="0"/>
                <a:cs typeface="+mn-cs"/>
              </a:rPr>
              <a:t>The consortium</a:t>
            </a:r>
            <a:endParaRPr lang="en-BE" sz="2400" kern="1000" dirty="0">
              <a:solidFill>
                <a:schemeClr val="accent1">
                  <a:lumMod val="75000"/>
                </a:schemeClr>
              </a:solidFill>
              <a:latin typeface="Franklin Gothic Medium" panose="020B0603020102020204" pitchFamily="34" charset="0"/>
              <a:cs typeface="+mn-cs"/>
            </a:endParaRPr>
          </a:p>
        </p:txBody>
      </p:sp>
    </p:spTree>
    <p:extLst>
      <p:ext uri="{BB962C8B-B14F-4D97-AF65-F5344CB8AC3E}">
        <p14:creationId xmlns:p14="http://schemas.microsoft.com/office/powerpoint/2010/main" val="108205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162444" y="7086107"/>
            <a:ext cx="113030" cy="208279"/>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898989"/>
                </a:solidFill>
                <a:latin typeface="Microsoft Sans Serif"/>
                <a:cs typeface="Microsoft Sans Serif"/>
              </a:rPr>
              <a:t>2</a:t>
            </a:r>
            <a:endParaRPr sz="1200" dirty="0">
              <a:latin typeface="Microsoft Sans Serif"/>
              <a:cs typeface="Microsoft Sans Serif"/>
            </a:endParaRPr>
          </a:p>
        </p:txBody>
      </p:sp>
      <p:pic>
        <p:nvPicPr>
          <p:cNvPr id="4" name="Imagen 3">
            <a:extLst>
              <a:ext uri="{FF2B5EF4-FFF2-40B4-BE49-F238E27FC236}">
                <a16:creationId xmlns:a16="http://schemas.microsoft.com/office/drawing/2014/main" id="{FD93213E-7D2E-973C-22C4-0CB7C747AB8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grpSp>
        <p:nvGrpSpPr>
          <p:cNvPr id="7" name="object 2">
            <a:extLst>
              <a:ext uri="{FF2B5EF4-FFF2-40B4-BE49-F238E27FC236}">
                <a16:creationId xmlns:a16="http://schemas.microsoft.com/office/drawing/2014/main" id="{9ECA90F3-4EB2-BD0C-90DD-CE329A8BD49D}"/>
              </a:ext>
            </a:extLst>
          </p:cNvPr>
          <p:cNvGrpSpPr/>
          <p:nvPr/>
        </p:nvGrpSpPr>
        <p:grpSpPr>
          <a:xfrm>
            <a:off x="297520" y="0"/>
            <a:ext cx="672465" cy="7619999"/>
            <a:chOff x="297520" y="338555"/>
            <a:chExt cx="672465" cy="6943090"/>
          </a:xfrm>
          <a:solidFill>
            <a:srgbClr val="0D3F96"/>
          </a:solidFill>
        </p:grpSpPr>
        <p:sp>
          <p:nvSpPr>
            <p:cNvPr id="8" name="object 3">
              <a:extLst>
                <a:ext uri="{FF2B5EF4-FFF2-40B4-BE49-F238E27FC236}">
                  <a16:creationId xmlns:a16="http://schemas.microsoft.com/office/drawing/2014/main" id="{105C201B-8A7D-779C-519B-6C9E50571B6C}"/>
                </a:ext>
              </a:extLst>
            </p:cNvPr>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9" name="object 4">
              <a:extLst>
                <a:ext uri="{FF2B5EF4-FFF2-40B4-BE49-F238E27FC236}">
                  <a16:creationId xmlns:a16="http://schemas.microsoft.com/office/drawing/2014/main" id="{73BD3F1A-B5C0-BE2D-171A-92BB4F1F6C6B}"/>
                </a:ext>
              </a:extLst>
            </p:cNvPr>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6" name="Picture 1">
            <a:extLst>
              <a:ext uri="{FF2B5EF4-FFF2-40B4-BE49-F238E27FC236}">
                <a16:creationId xmlns:a16="http://schemas.microsoft.com/office/drawing/2014/main" id="{E6D4B9FC-EE39-9E0F-271D-501419A19CA8}"/>
              </a:ext>
            </a:extLst>
          </p:cNvPr>
          <p:cNvPicPr>
            <a:picLocks noChangeAspect="1"/>
          </p:cNvPicPr>
          <p:nvPr/>
        </p:nvPicPr>
        <p:blipFill>
          <a:blip r:embed="rId3"/>
          <a:stretch>
            <a:fillRect/>
          </a:stretch>
        </p:blipFill>
        <p:spPr>
          <a:xfrm>
            <a:off x="2133600" y="1193952"/>
            <a:ext cx="7668302" cy="5924812"/>
          </a:xfrm>
          <a:prstGeom prst="rect">
            <a:avLst/>
          </a:prstGeom>
        </p:spPr>
      </p:pic>
      <p:sp>
        <p:nvSpPr>
          <p:cNvPr id="10" name="Title 6">
            <a:extLst>
              <a:ext uri="{FF2B5EF4-FFF2-40B4-BE49-F238E27FC236}">
                <a16:creationId xmlns:a16="http://schemas.microsoft.com/office/drawing/2014/main" id="{2CEA39CB-6B8F-8D47-32F6-A133DFEE2297}"/>
              </a:ext>
            </a:extLst>
          </p:cNvPr>
          <p:cNvSpPr txBox="1">
            <a:spLocks/>
          </p:cNvSpPr>
          <p:nvPr/>
        </p:nvSpPr>
        <p:spPr>
          <a:xfrm>
            <a:off x="1216566" y="290691"/>
            <a:ext cx="4650834" cy="1076264"/>
          </a:xfrm>
          <a:prstGeom prst="rect">
            <a:avLst/>
          </a:prstGeom>
        </p:spPr>
        <p:txBody>
          <a:bodyPr>
            <a:normAutofit fontScale="92500" lnSpcReduction="10000"/>
          </a:bodyPr>
          <a:lstStyle>
            <a:lvl1pPr>
              <a:defRPr>
                <a:latin typeface="+mj-lt"/>
                <a:ea typeface="+mj-ea"/>
                <a:cs typeface="+mj-cs"/>
              </a:defRPr>
            </a:lvl1pPr>
          </a:lstStyle>
          <a:p>
            <a:r>
              <a:rPr lang="en-US" sz="2400" kern="1000" dirty="0">
                <a:solidFill>
                  <a:schemeClr val="accent1">
                    <a:lumMod val="75000"/>
                  </a:schemeClr>
                </a:solidFill>
                <a:latin typeface="Franklin Gothic Medium" panose="020B0603020102020204" pitchFamily="34" charset="0"/>
                <a:cs typeface="+mn-cs"/>
              </a:rPr>
              <a:t>The WPs</a:t>
            </a:r>
          </a:p>
          <a:p>
            <a:endParaRPr lang="en-US" sz="2400" kern="1000" dirty="0">
              <a:solidFill>
                <a:schemeClr val="accent1">
                  <a:lumMod val="75000"/>
                </a:schemeClr>
              </a:solidFill>
              <a:latin typeface="Franklin Gothic Medium" panose="020B0603020102020204" pitchFamily="34" charset="0"/>
              <a:cs typeface="+mn-cs"/>
            </a:endParaRPr>
          </a:p>
          <a:p>
            <a:r>
              <a:rPr lang="en-US" sz="2400" kern="1000" dirty="0">
                <a:solidFill>
                  <a:schemeClr val="accent1">
                    <a:lumMod val="75000"/>
                  </a:schemeClr>
                </a:solidFill>
                <a:latin typeface="Franklin Gothic Medium" panose="020B0603020102020204" pitchFamily="34" charset="0"/>
                <a:cs typeface="+mn-cs"/>
              </a:rPr>
              <a:t>         Working Groups participation</a:t>
            </a:r>
            <a:endParaRPr lang="en-BE" sz="2400" kern="1000" dirty="0">
              <a:solidFill>
                <a:schemeClr val="accent1">
                  <a:lumMod val="75000"/>
                </a:schemeClr>
              </a:solidFill>
              <a:latin typeface="Franklin Gothic Medium" panose="020B0603020102020204" pitchFamily="34" charset="0"/>
              <a:cs typeface="+mn-cs"/>
            </a:endParaRPr>
          </a:p>
        </p:txBody>
      </p:sp>
      <p:pic>
        <p:nvPicPr>
          <p:cNvPr id="14" name="Gràfic 13" descr="Checkmark with solid fill">
            <a:extLst>
              <a:ext uri="{FF2B5EF4-FFF2-40B4-BE49-F238E27FC236}">
                <a16:creationId xmlns:a16="http://schemas.microsoft.com/office/drawing/2014/main" id="{C452B8BB-CA2D-7A0B-4259-9083F1D1534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41011" y="828823"/>
            <a:ext cx="528755" cy="528755"/>
          </a:xfrm>
          <a:prstGeom prst="rect">
            <a:avLst/>
          </a:prstGeom>
        </p:spPr>
      </p:pic>
      <p:pic>
        <p:nvPicPr>
          <p:cNvPr id="15" name="Gràfic 14" descr="Checkmark with solid fill">
            <a:extLst>
              <a:ext uri="{FF2B5EF4-FFF2-40B4-BE49-F238E27FC236}">
                <a16:creationId xmlns:a16="http://schemas.microsoft.com/office/drawing/2014/main" id="{1C5C0317-5AC3-7496-3867-05D1DAF01C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1600" y="3799113"/>
            <a:ext cx="914400" cy="914400"/>
          </a:xfrm>
          <a:prstGeom prst="rect">
            <a:avLst/>
          </a:prstGeom>
        </p:spPr>
      </p:pic>
      <p:pic>
        <p:nvPicPr>
          <p:cNvPr id="16" name="Gràfic 15" descr="Checkmark with solid fill">
            <a:extLst>
              <a:ext uri="{FF2B5EF4-FFF2-40B4-BE49-F238E27FC236}">
                <a16:creationId xmlns:a16="http://schemas.microsoft.com/office/drawing/2014/main" id="{5F8C2651-8555-9780-EFD1-211B76DA33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95443" y="6447566"/>
            <a:ext cx="914400" cy="914400"/>
          </a:xfrm>
          <a:prstGeom prst="rect">
            <a:avLst/>
          </a:prstGeom>
        </p:spPr>
      </p:pic>
      <p:pic>
        <p:nvPicPr>
          <p:cNvPr id="3" name="Gràfic 2" descr="Checkmark with solid fill">
            <a:extLst>
              <a:ext uri="{FF2B5EF4-FFF2-40B4-BE49-F238E27FC236}">
                <a16:creationId xmlns:a16="http://schemas.microsoft.com/office/drawing/2014/main" id="{B6BC448C-6A8A-B5F1-3055-8EAAA10116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68794" y="2057400"/>
            <a:ext cx="914400" cy="914400"/>
          </a:xfrm>
          <a:prstGeom prst="rect">
            <a:avLst/>
          </a:prstGeom>
        </p:spPr>
      </p:pic>
    </p:spTree>
    <p:extLst>
      <p:ext uri="{BB962C8B-B14F-4D97-AF65-F5344CB8AC3E}">
        <p14:creationId xmlns:p14="http://schemas.microsoft.com/office/powerpoint/2010/main" val="124774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4963" y="488019"/>
            <a:ext cx="9353037" cy="474489"/>
          </a:xfrm>
          <a:prstGeom prst="rect">
            <a:avLst/>
          </a:prstGeom>
        </p:spPr>
        <p:txBody>
          <a:bodyPr vert="horz" wrap="square" lIns="0" tIns="12700" rIns="0" bIns="0" rtlCol="0">
            <a:spAutoFit/>
          </a:bodyPr>
          <a:lstStyle/>
          <a:p>
            <a:pPr marL="12700">
              <a:lnSpc>
                <a:spcPct val="100000"/>
              </a:lnSpc>
              <a:spcBef>
                <a:spcPts val="100"/>
              </a:spcBef>
            </a:pPr>
            <a:r>
              <a:rPr sz="3000" b="1" dirty="0">
                <a:solidFill>
                  <a:srgbClr val="000000"/>
                </a:solidFill>
                <a:latin typeface="Montserrat" panose="020B0604020202020204" charset="0"/>
              </a:rPr>
              <a:t>Work</a:t>
            </a:r>
            <a:r>
              <a:rPr sz="3000" b="1" spc="10" dirty="0">
                <a:solidFill>
                  <a:srgbClr val="000000"/>
                </a:solidFill>
                <a:latin typeface="Montserrat" panose="020B0604020202020204" charset="0"/>
              </a:rPr>
              <a:t> </a:t>
            </a:r>
            <a:r>
              <a:rPr sz="3000" b="1" spc="-5" dirty="0">
                <a:solidFill>
                  <a:srgbClr val="000000"/>
                </a:solidFill>
                <a:latin typeface="Montserrat" panose="020B0604020202020204" charset="0"/>
              </a:rPr>
              <a:t>Package</a:t>
            </a:r>
            <a:r>
              <a:rPr lang="es-ES" sz="3000" b="1" spc="-5" dirty="0">
                <a:solidFill>
                  <a:srgbClr val="000000"/>
                </a:solidFill>
                <a:latin typeface="Montserrat" panose="020B0604020202020204" charset="0"/>
              </a:rPr>
              <a:t> 2: </a:t>
            </a:r>
            <a:r>
              <a:rPr lang="es-ES" sz="3000" b="1" spc="-5" dirty="0" err="1">
                <a:solidFill>
                  <a:srgbClr val="000000"/>
                </a:solidFill>
                <a:latin typeface="Montserrat" panose="020B0604020202020204" charset="0"/>
              </a:rPr>
              <a:t>Mapping</a:t>
            </a:r>
            <a:r>
              <a:rPr lang="es-ES" sz="3000" b="1" spc="-5" dirty="0">
                <a:solidFill>
                  <a:srgbClr val="000000"/>
                </a:solidFill>
                <a:latin typeface="Montserrat" panose="020B0604020202020204" charset="0"/>
              </a:rPr>
              <a:t> </a:t>
            </a:r>
            <a:r>
              <a:rPr lang="es-ES" sz="3000" b="1" spc="-5" dirty="0" err="1">
                <a:solidFill>
                  <a:srgbClr val="000000"/>
                </a:solidFill>
                <a:latin typeface="Montserrat" panose="020B0604020202020204" charset="0"/>
              </a:rPr>
              <a:t>Study</a:t>
            </a:r>
            <a:endParaRPr sz="3000" b="1" dirty="0">
              <a:latin typeface="Montserrat" panose="020B0604020202020204" charset="0"/>
            </a:endParaRPr>
          </a:p>
        </p:txBody>
      </p:sp>
      <p:sp>
        <p:nvSpPr>
          <p:cNvPr id="3" name="object 3"/>
          <p:cNvSpPr txBox="1"/>
          <p:nvPr/>
        </p:nvSpPr>
        <p:spPr>
          <a:xfrm>
            <a:off x="1321589" y="1141327"/>
            <a:ext cx="5292437" cy="351378"/>
          </a:xfrm>
          <a:prstGeom prst="rect">
            <a:avLst/>
          </a:prstGeom>
        </p:spPr>
        <p:txBody>
          <a:bodyPr vert="horz" wrap="square" lIns="0" tIns="12700" rIns="0" bIns="0" rtlCol="0">
            <a:spAutoFit/>
          </a:bodyPr>
          <a:lstStyle/>
          <a:p>
            <a:pPr marL="12700">
              <a:lnSpc>
                <a:spcPct val="100000"/>
              </a:lnSpc>
              <a:spcBef>
                <a:spcPts val="100"/>
              </a:spcBef>
            </a:pPr>
            <a:r>
              <a:rPr sz="2200" b="1" spc="-5" dirty="0">
                <a:solidFill>
                  <a:srgbClr val="0D3F96"/>
                </a:solidFill>
                <a:latin typeface="Montserrat" panose="020B0604020202020204" charset="0"/>
                <a:cs typeface="Arial MT"/>
              </a:rPr>
              <a:t>Duration</a:t>
            </a:r>
            <a:r>
              <a:rPr sz="2200" b="1" spc="-5" dirty="0">
                <a:latin typeface="Montserrat" panose="020B0604020202020204" charset="0"/>
                <a:cs typeface="Arial MT"/>
              </a:rPr>
              <a:t>:</a:t>
            </a:r>
            <a:r>
              <a:rPr sz="2200" b="1" spc="-25" dirty="0">
                <a:latin typeface="Montserrat" panose="020B0604020202020204" charset="0"/>
                <a:cs typeface="Arial MT"/>
              </a:rPr>
              <a:t> </a:t>
            </a:r>
            <a:r>
              <a:rPr sz="2200" spc="-5" dirty="0">
                <a:latin typeface="Montserrat" panose="020B0604020202020204" charset="0"/>
                <a:cs typeface="Arial MT"/>
              </a:rPr>
              <a:t>M0</a:t>
            </a:r>
            <a:r>
              <a:rPr lang="es-ES" sz="2200" spc="-5" dirty="0">
                <a:latin typeface="Montserrat" panose="020B0604020202020204" charset="0"/>
                <a:cs typeface="Arial MT"/>
              </a:rPr>
              <a:t>2</a:t>
            </a:r>
            <a:r>
              <a:rPr sz="2200" spc="-30" dirty="0">
                <a:latin typeface="Montserrat" panose="020B0604020202020204" charset="0"/>
                <a:cs typeface="Arial MT"/>
              </a:rPr>
              <a:t> </a:t>
            </a:r>
            <a:r>
              <a:rPr sz="2200" spc="-5" dirty="0">
                <a:latin typeface="Montserrat" panose="020B0604020202020204" charset="0"/>
                <a:cs typeface="Arial MT"/>
              </a:rPr>
              <a:t>to</a:t>
            </a:r>
            <a:r>
              <a:rPr sz="2200" spc="-25" dirty="0">
                <a:latin typeface="Montserrat" panose="020B0604020202020204" charset="0"/>
                <a:cs typeface="Arial MT"/>
              </a:rPr>
              <a:t> </a:t>
            </a:r>
            <a:r>
              <a:rPr sz="2200" spc="-5" dirty="0">
                <a:latin typeface="Montserrat" panose="020B0604020202020204" charset="0"/>
                <a:cs typeface="Arial MT"/>
              </a:rPr>
              <a:t>M</a:t>
            </a:r>
            <a:r>
              <a:rPr lang="es-ES" sz="2200" spc="-5" dirty="0">
                <a:latin typeface="Montserrat" panose="020B0604020202020204" charset="0"/>
                <a:cs typeface="Arial MT"/>
              </a:rPr>
              <a:t>12</a:t>
            </a:r>
            <a:endParaRPr sz="2200" dirty="0">
              <a:latin typeface="Montserrat" panose="020B0604020202020204" charset="0"/>
              <a:cs typeface="Arial MT"/>
            </a:endParaRPr>
          </a:p>
        </p:txBody>
      </p:sp>
      <p:sp>
        <p:nvSpPr>
          <p:cNvPr id="4" name="object 4"/>
          <p:cNvSpPr txBox="1"/>
          <p:nvPr/>
        </p:nvSpPr>
        <p:spPr>
          <a:xfrm>
            <a:off x="1269990" y="1596068"/>
            <a:ext cx="10083810" cy="689932"/>
          </a:xfrm>
          <a:prstGeom prst="rect">
            <a:avLst/>
          </a:prstGeom>
        </p:spPr>
        <p:txBody>
          <a:bodyPr vert="horz" wrap="square" lIns="0" tIns="12700" rIns="0" bIns="0" rtlCol="0">
            <a:spAutoFit/>
          </a:bodyPr>
          <a:lstStyle/>
          <a:p>
            <a:pPr marL="12700">
              <a:lnSpc>
                <a:spcPct val="100000"/>
              </a:lnSpc>
              <a:spcBef>
                <a:spcPts val="100"/>
              </a:spcBef>
            </a:pPr>
            <a:r>
              <a:rPr lang="es-ES" sz="2200" b="1" dirty="0">
                <a:solidFill>
                  <a:srgbClr val="0D3F96"/>
                </a:solidFill>
                <a:latin typeface="Montserrat" panose="020B0604020202020204" charset="0"/>
                <a:cs typeface="Arial MT"/>
              </a:rPr>
              <a:t>WP2 leader:  </a:t>
            </a:r>
            <a:r>
              <a:rPr lang="es-ES" sz="2200" b="1" dirty="0" err="1">
                <a:solidFill>
                  <a:srgbClr val="0D3F96"/>
                </a:solidFill>
                <a:latin typeface="Montserrat" panose="020B0604020202020204" charset="0"/>
                <a:cs typeface="Arial MT"/>
              </a:rPr>
              <a:t>Fondazione</a:t>
            </a:r>
            <a:r>
              <a:rPr lang="es-ES" sz="2200" b="1" dirty="0">
                <a:solidFill>
                  <a:srgbClr val="0D3F96"/>
                </a:solidFill>
                <a:latin typeface="Montserrat" panose="020B0604020202020204" charset="0"/>
                <a:cs typeface="Arial MT"/>
              </a:rPr>
              <a:t> Fenice Green Energy Park</a:t>
            </a:r>
            <a:r>
              <a:rPr lang="es-ES" sz="2200" b="1" dirty="0">
                <a:latin typeface="Montserrat" panose="020B0604020202020204" charset="0"/>
                <a:cs typeface="Arial MT"/>
              </a:rPr>
              <a:t> in </a:t>
            </a:r>
            <a:r>
              <a:rPr lang="es-ES" sz="2200" b="1" dirty="0" err="1">
                <a:latin typeface="Montserrat" panose="020B0604020202020204" charset="0"/>
                <a:cs typeface="Arial MT"/>
              </a:rPr>
              <a:t>collaboration</a:t>
            </a:r>
            <a:r>
              <a:rPr lang="es-ES" sz="2200" b="1" dirty="0">
                <a:latin typeface="Montserrat" panose="020B0604020202020204" charset="0"/>
                <a:cs typeface="Arial MT"/>
              </a:rPr>
              <a:t> </a:t>
            </a:r>
            <a:r>
              <a:rPr lang="es-ES" sz="2200" b="1" dirty="0" err="1">
                <a:latin typeface="Montserrat" panose="020B0604020202020204" charset="0"/>
                <a:cs typeface="Arial MT"/>
              </a:rPr>
              <a:t>with</a:t>
            </a:r>
            <a:endParaRPr sz="2200" dirty="0">
              <a:latin typeface="Montserrat" panose="020B0604020202020204" charset="0"/>
              <a:cs typeface="Arial MT"/>
            </a:endParaRPr>
          </a:p>
        </p:txBody>
      </p:sp>
      <p:sp>
        <p:nvSpPr>
          <p:cNvPr id="6" name="object 6"/>
          <p:cNvSpPr txBox="1"/>
          <p:nvPr/>
        </p:nvSpPr>
        <p:spPr>
          <a:xfrm>
            <a:off x="1269991" y="2514600"/>
            <a:ext cx="10464810" cy="4757713"/>
          </a:xfrm>
          <a:prstGeom prst="rect">
            <a:avLst/>
          </a:prstGeom>
        </p:spPr>
        <p:txBody>
          <a:bodyPr vert="horz" wrap="square" lIns="0" tIns="12700" rIns="0" bIns="0" rtlCol="0">
            <a:spAutoFit/>
          </a:bodyPr>
          <a:lstStyle/>
          <a:p>
            <a:pPr marL="12700" algn="just">
              <a:lnSpc>
                <a:spcPct val="100000"/>
              </a:lnSpc>
              <a:spcBef>
                <a:spcPts val="100"/>
              </a:spcBef>
            </a:pPr>
            <a:r>
              <a:rPr lang="es-ES" sz="2000" b="1" spc="20" dirty="0" err="1">
                <a:solidFill>
                  <a:srgbClr val="0D3F96"/>
                </a:solidFill>
                <a:latin typeface="Montserrat" panose="020B0604020202020204" charset="0"/>
                <a:cs typeface="Microsoft Sans Serif"/>
              </a:rPr>
              <a:t>Participant</a:t>
            </a:r>
            <a:r>
              <a:rPr lang="es-ES" sz="2000" b="1" spc="20" dirty="0" err="1">
                <a:solidFill>
                  <a:srgbClr val="000099"/>
                </a:solidFill>
                <a:latin typeface="Montserrat" panose="020B0604020202020204" charset="0"/>
                <a:cs typeface="Microsoft Sans Serif"/>
              </a:rPr>
              <a:t>s</a:t>
            </a:r>
            <a:r>
              <a:rPr lang="es-ES" sz="2000" b="1" spc="20" dirty="0">
                <a:solidFill>
                  <a:srgbClr val="000099"/>
                </a:solidFill>
                <a:latin typeface="Montserrat" panose="020B0604020202020204" charset="0"/>
                <a:cs typeface="Microsoft Sans Serif"/>
              </a:rPr>
              <a:t>: </a:t>
            </a:r>
            <a:r>
              <a:rPr lang="es-ES" sz="2000" b="1" spc="20" dirty="0">
                <a:latin typeface="Montserrat" panose="020B0604020202020204" charset="0"/>
                <a:cs typeface="Microsoft Sans Serif"/>
              </a:rPr>
              <a:t>5  HORECA </a:t>
            </a:r>
            <a:r>
              <a:rPr lang="es-ES" sz="2000" b="1" spc="20" dirty="0" err="1">
                <a:latin typeface="Montserrat" panose="020B0604020202020204" charset="0"/>
                <a:cs typeface="Microsoft Sans Serif"/>
              </a:rPr>
              <a:t>stakeholders</a:t>
            </a:r>
            <a:r>
              <a:rPr lang="es-ES" sz="2000" b="1" spc="20" dirty="0">
                <a:latin typeface="Montserrat" panose="020B0604020202020204" charset="0"/>
                <a:cs typeface="Microsoft Sans Serif"/>
              </a:rPr>
              <a:t> </a:t>
            </a:r>
            <a:r>
              <a:rPr lang="es-ES" sz="2000" b="1" spc="20" dirty="0" err="1">
                <a:latin typeface="Montserrat" panose="020B0604020202020204" charset="0"/>
                <a:cs typeface="Microsoft Sans Serif"/>
              </a:rPr>
              <a:t>from</a:t>
            </a:r>
            <a:r>
              <a:rPr lang="es-ES" sz="2000" b="1" spc="20" dirty="0">
                <a:latin typeface="Montserrat" panose="020B0604020202020204" charset="0"/>
                <a:cs typeface="Microsoft Sans Serif"/>
              </a:rPr>
              <a:t>  Austria, France, Italy, </a:t>
            </a:r>
            <a:r>
              <a:rPr lang="es-ES" sz="2000" b="1" spc="20" dirty="0" err="1">
                <a:latin typeface="Montserrat" panose="020B0604020202020204" charset="0"/>
                <a:cs typeface="Microsoft Sans Serif"/>
              </a:rPr>
              <a:t>Latvia</a:t>
            </a:r>
            <a:r>
              <a:rPr lang="es-ES" sz="2000" b="1" spc="20" dirty="0">
                <a:latin typeface="Montserrat" panose="020B0604020202020204" charset="0"/>
                <a:cs typeface="Microsoft Sans Serif"/>
              </a:rPr>
              <a:t> and </a:t>
            </a:r>
            <a:r>
              <a:rPr lang="es-ES" sz="2000" b="1" spc="20" dirty="0" err="1">
                <a:latin typeface="Montserrat" panose="020B0604020202020204" charset="0"/>
                <a:cs typeface="Microsoft Sans Serif"/>
              </a:rPr>
              <a:t>Spain</a:t>
            </a:r>
            <a:r>
              <a:rPr lang="es-ES" sz="2000" b="1" spc="20" dirty="0">
                <a:latin typeface="Montserrat" panose="020B0604020202020204" charset="0"/>
                <a:cs typeface="Microsoft Sans Serif"/>
              </a:rPr>
              <a:t>.</a:t>
            </a:r>
          </a:p>
          <a:p>
            <a:pPr marL="12700" algn="just">
              <a:lnSpc>
                <a:spcPct val="100000"/>
              </a:lnSpc>
              <a:spcBef>
                <a:spcPts val="100"/>
              </a:spcBef>
            </a:pPr>
            <a:endParaRPr lang="es-ES" sz="2000" b="1" spc="20" dirty="0">
              <a:latin typeface="Montserrat" panose="020B0604020202020204" charset="0"/>
              <a:cs typeface="Microsoft Sans Serif"/>
            </a:endParaRPr>
          </a:p>
          <a:p>
            <a:pPr marL="12700" algn="just">
              <a:lnSpc>
                <a:spcPct val="100000"/>
              </a:lnSpc>
              <a:spcBef>
                <a:spcPts val="100"/>
              </a:spcBef>
            </a:pPr>
            <a:r>
              <a:rPr lang="es-ES" sz="2000" b="1" spc="20" dirty="0" err="1">
                <a:solidFill>
                  <a:srgbClr val="0D3F96"/>
                </a:solidFill>
                <a:latin typeface="Montserrat" panose="020B0604020202020204" charset="0"/>
                <a:cs typeface="Microsoft Sans Serif"/>
              </a:rPr>
              <a:t>Aim</a:t>
            </a:r>
            <a:r>
              <a:rPr lang="es-ES" sz="2000" b="1" spc="20" dirty="0">
                <a:solidFill>
                  <a:srgbClr val="0D3F96"/>
                </a:solidFill>
                <a:latin typeface="Montserrat" panose="020B0604020202020204" charset="0"/>
                <a:cs typeface="Microsoft Sans Serif"/>
              </a:rPr>
              <a:t>: </a:t>
            </a: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Measure the energetic consumption of the companies that participate in the project (large and SME companies) </a:t>
            </a:r>
          </a:p>
          <a:p>
            <a:pPr marL="355600" indent="-342900" algn="just">
              <a:lnSpc>
                <a:spcPct val="100000"/>
              </a:lnSpc>
              <a:spcBef>
                <a:spcPts val="100"/>
              </a:spcBef>
              <a:buFont typeface="Arial" panose="020B0604020202020204" pitchFamily="34" charset="0"/>
              <a:buChar char="•"/>
            </a:pPr>
            <a:endParaRPr lang="en-US"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Create a list of effective energetic practices that can be replicate in other companies of the sector for energy efficiency</a:t>
            </a:r>
          </a:p>
          <a:p>
            <a:pPr marL="355600" indent="-342900" algn="just">
              <a:lnSpc>
                <a:spcPct val="100000"/>
              </a:lnSpc>
              <a:spcBef>
                <a:spcPts val="100"/>
              </a:spcBef>
              <a:buFont typeface="Arial" panose="020B0604020202020204" pitchFamily="34" charset="0"/>
              <a:buChar char="•"/>
            </a:pPr>
            <a:endParaRPr lang="en-US"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Recommend adequate good practices to replicate across the business model of the HORECA sector </a:t>
            </a:r>
          </a:p>
          <a:p>
            <a:pPr marL="12700">
              <a:lnSpc>
                <a:spcPct val="100000"/>
              </a:lnSpc>
              <a:spcBef>
                <a:spcPts val="100"/>
              </a:spcBef>
            </a:pPr>
            <a:endParaRPr lang="es-ES" sz="2000" b="1" spc="20" dirty="0">
              <a:solidFill>
                <a:srgbClr val="0D3F96"/>
              </a:solidFill>
              <a:latin typeface="Montserrat" panose="020B0604020202020204" charset="0"/>
              <a:cs typeface="Microsoft Sans Serif"/>
            </a:endParaRPr>
          </a:p>
          <a:p>
            <a:pPr marL="12700">
              <a:lnSpc>
                <a:spcPct val="100000"/>
              </a:lnSpc>
              <a:spcBef>
                <a:spcPts val="100"/>
              </a:spcBef>
            </a:pPr>
            <a:endParaRPr lang="es-ES" sz="2000" b="1" spc="20" dirty="0">
              <a:latin typeface="Montserrat" panose="020B0604020202020204" charset="0"/>
              <a:cs typeface="Microsoft Sans Serif"/>
            </a:endParaRPr>
          </a:p>
          <a:p>
            <a:pPr marL="355600" indent="-342900">
              <a:lnSpc>
                <a:spcPct val="100000"/>
              </a:lnSpc>
              <a:spcBef>
                <a:spcPts val="100"/>
              </a:spcBef>
              <a:buFont typeface="Arial" panose="020B0604020202020204" pitchFamily="34" charset="0"/>
              <a:buChar char="•"/>
            </a:pPr>
            <a:endParaRPr lang="es-ES" sz="2000" dirty="0">
              <a:latin typeface="Montserrat" panose="020B0604020202020204" charset="0"/>
              <a:cs typeface="Microsoft Sans Serif"/>
            </a:endParaRPr>
          </a:p>
        </p:txBody>
      </p:sp>
      <p:grpSp>
        <p:nvGrpSpPr>
          <p:cNvPr id="12" name="object 2"/>
          <p:cNvGrpSpPr/>
          <p:nvPr/>
        </p:nvGrpSpPr>
        <p:grpSpPr>
          <a:xfrm>
            <a:off x="297520" y="-228600"/>
            <a:ext cx="672465" cy="7924800"/>
            <a:chOff x="297520" y="338555"/>
            <a:chExt cx="672465" cy="6943090"/>
          </a:xfrm>
          <a:solidFill>
            <a:srgbClr val="0D3F96"/>
          </a:solidFill>
        </p:grpSpPr>
        <p:sp>
          <p:nvSpPr>
            <p:cNvPr id="13" name="object 3"/>
            <p:cNvSpPr/>
            <p:nvPr/>
          </p:nvSpPr>
          <p:spPr>
            <a:xfrm>
              <a:off x="303834" y="538836"/>
              <a:ext cx="659765" cy="6676048"/>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4"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15" name="object 2"/>
          <p:cNvGrpSpPr/>
          <p:nvPr/>
        </p:nvGrpSpPr>
        <p:grpSpPr>
          <a:xfrm>
            <a:off x="297520" y="0"/>
            <a:ext cx="672465" cy="7619999"/>
            <a:chOff x="297520" y="338555"/>
            <a:chExt cx="672465" cy="6943090"/>
          </a:xfrm>
          <a:solidFill>
            <a:srgbClr val="0D3F96"/>
          </a:solidFill>
        </p:grpSpPr>
        <p:sp>
          <p:nvSpPr>
            <p:cNvPr id="16"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7"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9" name="Imagen 18">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4963" y="488019"/>
            <a:ext cx="9353037" cy="474489"/>
          </a:xfrm>
          <a:prstGeom prst="rect">
            <a:avLst/>
          </a:prstGeom>
        </p:spPr>
        <p:txBody>
          <a:bodyPr vert="horz" wrap="square" lIns="0" tIns="12700" rIns="0" bIns="0" rtlCol="0">
            <a:spAutoFit/>
          </a:bodyPr>
          <a:lstStyle/>
          <a:p>
            <a:pPr marL="12700">
              <a:lnSpc>
                <a:spcPct val="100000"/>
              </a:lnSpc>
              <a:spcBef>
                <a:spcPts val="100"/>
              </a:spcBef>
            </a:pPr>
            <a:r>
              <a:rPr sz="3000" b="1" dirty="0">
                <a:solidFill>
                  <a:srgbClr val="000000"/>
                </a:solidFill>
                <a:latin typeface="Montserrat" panose="020B0604020202020204" charset="0"/>
              </a:rPr>
              <a:t>Work</a:t>
            </a:r>
            <a:r>
              <a:rPr sz="3000" b="1" spc="10" dirty="0">
                <a:solidFill>
                  <a:srgbClr val="000000"/>
                </a:solidFill>
                <a:latin typeface="Montserrat" panose="020B0604020202020204" charset="0"/>
              </a:rPr>
              <a:t> </a:t>
            </a:r>
            <a:r>
              <a:rPr sz="3000" b="1" spc="-5" dirty="0">
                <a:solidFill>
                  <a:srgbClr val="000000"/>
                </a:solidFill>
                <a:latin typeface="Montserrat" panose="020B0604020202020204" charset="0"/>
              </a:rPr>
              <a:t>Package</a:t>
            </a:r>
            <a:r>
              <a:rPr lang="es-ES" sz="3000" b="1" spc="-5" dirty="0">
                <a:solidFill>
                  <a:srgbClr val="000000"/>
                </a:solidFill>
                <a:latin typeface="Montserrat" panose="020B0604020202020204" charset="0"/>
              </a:rPr>
              <a:t> 2: </a:t>
            </a:r>
            <a:r>
              <a:rPr lang="es-ES" sz="3000" b="1" spc="-5" dirty="0" err="1">
                <a:solidFill>
                  <a:srgbClr val="000000"/>
                </a:solidFill>
                <a:latin typeface="Montserrat" panose="020B0604020202020204" charset="0"/>
              </a:rPr>
              <a:t>Mapping</a:t>
            </a:r>
            <a:r>
              <a:rPr lang="es-ES" sz="3000" b="1" spc="-5" dirty="0">
                <a:solidFill>
                  <a:srgbClr val="000000"/>
                </a:solidFill>
                <a:latin typeface="Montserrat" panose="020B0604020202020204" charset="0"/>
              </a:rPr>
              <a:t> </a:t>
            </a:r>
            <a:r>
              <a:rPr lang="es-ES" sz="3000" b="1" spc="-5" dirty="0" err="1">
                <a:solidFill>
                  <a:srgbClr val="000000"/>
                </a:solidFill>
                <a:latin typeface="Montserrat" panose="020B0604020202020204" charset="0"/>
              </a:rPr>
              <a:t>Study</a:t>
            </a:r>
            <a:endParaRPr sz="3000" b="1" dirty="0">
              <a:latin typeface="Montserrat" panose="020B0604020202020204" charset="0"/>
            </a:endParaRPr>
          </a:p>
        </p:txBody>
      </p:sp>
      <p:grpSp>
        <p:nvGrpSpPr>
          <p:cNvPr id="12" name="object 2"/>
          <p:cNvGrpSpPr/>
          <p:nvPr/>
        </p:nvGrpSpPr>
        <p:grpSpPr>
          <a:xfrm>
            <a:off x="297520" y="-228600"/>
            <a:ext cx="672465" cy="7924800"/>
            <a:chOff x="297520" y="338555"/>
            <a:chExt cx="672465" cy="6943090"/>
          </a:xfrm>
          <a:solidFill>
            <a:srgbClr val="0D3F96"/>
          </a:solidFill>
        </p:grpSpPr>
        <p:sp>
          <p:nvSpPr>
            <p:cNvPr id="13" name="object 3"/>
            <p:cNvSpPr/>
            <p:nvPr/>
          </p:nvSpPr>
          <p:spPr>
            <a:xfrm>
              <a:off x="303834" y="538836"/>
              <a:ext cx="659765" cy="6676048"/>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4"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15" name="object 2"/>
          <p:cNvGrpSpPr/>
          <p:nvPr/>
        </p:nvGrpSpPr>
        <p:grpSpPr>
          <a:xfrm>
            <a:off x="297520" y="0"/>
            <a:ext cx="672465" cy="7619999"/>
            <a:chOff x="297520" y="338555"/>
            <a:chExt cx="672465" cy="6943090"/>
          </a:xfrm>
          <a:solidFill>
            <a:srgbClr val="0D3F96"/>
          </a:solidFill>
        </p:grpSpPr>
        <p:sp>
          <p:nvSpPr>
            <p:cNvPr id="16"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7"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9" name="Imagen 18">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7" name="TextBox 6">
            <a:extLst>
              <a:ext uri="{FF2B5EF4-FFF2-40B4-BE49-F238E27FC236}">
                <a16:creationId xmlns:a16="http://schemas.microsoft.com/office/drawing/2014/main" id="{F08F6039-140A-5523-935F-41F2B2D80186}"/>
              </a:ext>
            </a:extLst>
          </p:cNvPr>
          <p:cNvSpPr txBox="1"/>
          <p:nvPr/>
        </p:nvSpPr>
        <p:spPr>
          <a:xfrm>
            <a:off x="1219200" y="1473922"/>
            <a:ext cx="10419837" cy="5496376"/>
          </a:xfrm>
          <a:prstGeom prst="rect">
            <a:avLst/>
          </a:prstGeom>
          <a:noFill/>
        </p:spPr>
        <p:txBody>
          <a:bodyPr wrap="square">
            <a:spAutoFit/>
          </a:bodyPr>
          <a:lstStyle/>
          <a:p>
            <a:pPr marL="12700">
              <a:lnSpc>
                <a:spcPct val="100000"/>
              </a:lnSpc>
              <a:spcBef>
                <a:spcPts val="100"/>
              </a:spcBef>
            </a:pPr>
            <a:r>
              <a:rPr lang="es-ES" sz="1800" b="1" spc="20" dirty="0" err="1">
                <a:solidFill>
                  <a:srgbClr val="0D3F96"/>
                </a:solidFill>
                <a:latin typeface="Montserrat" panose="020B0604020202020204" charset="0"/>
                <a:cs typeface="Microsoft Sans Serif"/>
              </a:rPr>
              <a:t>Contents</a:t>
            </a:r>
            <a:r>
              <a:rPr lang="es-ES" sz="1800" b="1" spc="20" dirty="0">
                <a:solidFill>
                  <a:srgbClr val="0D3F96"/>
                </a:solidFill>
                <a:latin typeface="Montserrat" panose="020B0604020202020204" charset="0"/>
                <a:cs typeface="Microsoft Sans Serif"/>
              </a:rPr>
              <a:t>:</a:t>
            </a:r>
          </a:p>
          <a:p>
            <a:pPr marL="12700">
              <a:lnSpc>
                <a:spcPct val="100000"/>
              </a:lnSpc>
              <a:spcBef>
                <a:spcPts val="100"/>
              </a:spcBef>
            </a:pPr>
            <a:endParaRPr lang="es-ES" sz="1800" b="1" spc="20" dirty="0">
              <a:solidFill>
                <a:srgbClr val="0D3F96"/>
              </a:solidFill>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1800" b="1" spc="20" dirty="0">
                <a:latin typeface="Montserrat" panose="020B0604020202020204" charset="0"/>
                <a:cs typeface="Microsoft Sans Serif"/>
              </a:rPr>
              <a:t>Create the cross-border working group of 25 companies across 5 countries that will contribute to mapping the best practices of the HORECA value chain</a:t>
            </a:r>
          </a:p>
          <a:p>
            <a:pPr marL="355600" indent="-342900" algn="just">
              <a:lnSpc>
                <a:spcPct val="100000"/>
              </a:lnSpc>
              <a:spcBef>
                <a:spcPts val="100"/>
              </a:spcBef>
              <a:buFont typeface="Arial" panose="020B0604020202020204" pitchFamily="34" charset="0"/>
              <a:buChar char="•"/>
            </a:pPr>
            <a:endParaRPr lang="en-US" sz="18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1800" b="1" spc="20" dirty="0">
                <a:latin typeface="Montserrat" panose="020B0604020202020204" charset="0"/>
                <a:cs typeface="Microsoft Sans Serif"/>
              </a:rPr>
              <a:t>Identifying energy consumption across the HORECA value chain mapping the direct and indirect energy processes</a:t>
            </a:r>
            <a:r>
              <a:rPr lang="en-US" b="1" spc="20" dirty="0">
                <a:latin typeface="Montserrat" panose="020B0604020202020204" charset="0"/>
                <a:cs typeface="Microsoft Sans Serif"/>
              </a:rPr>
              <a:t> through analysis with a focus on energy consumption for identifying the key points in which major savings of energy may be feasible. </a:t>
            </a:r>
            <a:endParaRPr lang="en-US" sz="18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endParaRPr lang="en-US" sz="18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1800" b="1" spc="20" dirty="0">
                <a:latin typeface="Montserrat" panose="020B0604020202020204" charset="0"/>
                <a:cs typeface="Microsoft Sans Serif"/>
              </a:rPr>
              <a:t>Identify the best energy efficient transferable practices across the value chain and validate them through </a:t>
            </a:r>
            <a:r>
              <a:rPr lang="en-US" b="1" spc="20" dirty="0">
                <a:latin typeface="Montserrat" panose="020B0604020202020204" charset="0"/>
                <a:cs typeface="Microsoft Sans Serif"/>
              </a:rPr>
              <a:t>i</a:t>
            </a:r>
            <a:r>
              <a:rPr lang="en-US" sz="1800" b="1" spc="20" dirty="0">
                <a:latin typeface="Montserrat" panose="020B0604020202020204" charset="0"/>
                <a:cs typeface="Microsoft Sans Serif"/>
              </a:rPr>
              <a:t>nterviews with different actors of the HORECA sector </a:t>
            </a:r>
          </a:p>
          <a:p>
            <a:pPr marL="355600" indent="-342900" algn="just">
              <a:lnSpc>
                <a:spcPct val="100000"/>
              </a:lnSpc>
              <a:spcBef>
                <a:spcPts val="100"/>
              </a:spcBef>
              <a:buFont typeface="Arial" panose="020B0604020202020204" pitchFamily="34" charset="0"/>
              <a:buChar char="•"/>
            </a:pPr>
            <a:endParaRPr lang="en-US" sz="18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b="1" spc="20" dirty="0">
                <a:latin typeface="Montserrat" panose="020B0604020202020204" charset="0"/>
                <a:cs typeface="Microsoft Sans Serif"/>
              </a:rPr>
              <a:t>Publication of the identified energy efficiency measures though a set of viable recommendations for improving energy performance of  HORECA SMEs.</a:t>
            </a:r>
            <a:endParaRPr lang="en-US" sz="1800" b="1" spc="20" dirty="0">
              <a:latin typeface="Montserrat" panose="020B0604020202020204" charset="0"/>
              <a:cs typeface="Microsoft Sans Serif"/>
            </a:endParaRPr>
          </a:p>
          <a:p>
            <a:pPr marL="12700">
              <a:lnSpc>
                <a:spcPct val="100000"/>
              </a:lnSpc>
              <a:spcBef>
                <a:spcPts val="100"/>
              </a:spcBef>
            </a:pPr>
            <a:endParaRPr lang="es-ES" sz="1800" b="1" spc="20" dirty="0">
              <a:solidFill>
                <a:srgbClr val="0D3F96"/>
              </a:solidFill>
              <a:latin typeface="Montserrat" panose="020B0604020202020204" charset="0"/>
              <a:cs typeface="Microsoft Sans Serif"/>
            </a:endParaRPr>
          </a:p>
          <a:p>
            <a:pPr marL="12700">
              <a:lnSpc>
                <a:spcPct val="100000"/>
              </a:lnSpc>
              <a:spcBef>
                <a:spcPts val="100"/>
              </a:spcBef>
            </a:pPr>
            <a:endParaRPr lang="es-ES" b="1" spc="20" dirty="0">
              <a:solidFill>
                <a:srgbClr val="0D3F96"/>
              </a:solidFill>
              <a:latin typeface="Montserrat" panose="020B0604020202020204" charset="0"/>
              <a:cs typeface="Microsoft Sans Serif"/>
            </a:endParaRPr>
          </a:p>
          <a:p>
            <a:pPr marL="12700">
              <a:lnSpc>
                <a:spcPct val="100000"/>
              </a:lnSpc>
              <a:spcBef>
                <a:spcPts val="100"/>
              </a:spcBef>
            </a:pPr>
            <a:r>
              <a:rPr lang="es-ES" sz="1800" b="1" spc="20" dirty="0">
                <a:solidFill>
                  <a:srgbClr val="0D3F96"/>
                </a:solidFill>
                <a:latin typeface="Montserrat" panose="020B0604020202020204" charset="0"/>
                <a:cs typeface="Microsoft Sans Serif"/>
              </a:rPr>
              <a:t> </a:t>
            </a:r>
          </a:p>
        </p:txBody>
      </p:sp>
    </p:spTree>
    <p:extLst>
      <p:ext uri="{BB962C8B-B14F-4D97-AF65-F5344CB8AC3E}">
        <p14:creationId xmlns:p14="http://schemas.microsoft.com/office/powerpoint/2010/main" val="267202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4963" y="488019"/>
            <a:ext cx="9353037" cy="936154"/>
          </a:xfrm>
          <a:prstGeom prst="rect">
            <a:avLst/>
          </a:prstGeom>
        </p:spPr>
        <p:txBody>
          <a:bodyPr vert="horz" wrap="square" lIns="0" tIns="12700" rIns="0" bIns="0" rtlCol="0">
            <a:spAutoFit/>
          </a:bodyPr>
          <a:lstStyle/>
          <a:p>
            <a:pPr marL="12700">
              <a:lnSpc>
                <a:spcPct val="100000"/>
              </a:lnSpc>
              <a:spcBef>
                <a:spcPts val="100"/>
              </a:spcBef>
            </a:pPr>
            <a:r>
              <a:rPr sz="3000" b="1" dirty="0">
                <a:solidFill>
                  <a:srgbClr val="000000"/>
                </a:solidFill>
                <a:latin typeface="Montserrat" panose="020B0604020202020204" charset="0"/>
              </a:rPr>
              <a:t>Work</a:t>
            </a:r>
            <a:r>
              <a:rPr sz="3000" b="1" spc="10" dirty="0">
                <a:solidFill>
                  <a:srgbClr val="000000"/>
                </a:solidFill>
                <a:latin typeface="Montserrat" panose="020B0604020202020204" charset="0"/>
              </a:rPr>
              <a:t> </a:t>
            </a:r>
            <a:r>
              <a:rPr sz="3000" b="1" spc="-5" dirty="0">
                <a:solidFill>
                  <a:srgbClr val="000000"/>
                </a:solidFill>
                <a:latin typeface="Montserrat" panose="020B0604020202020204" charset="0"/>
              </a:rPr>
              <a:t>Package</a:t>
            </a:r>
            <a:r>
              <a:rPr lang="es-ES" sz="3000" b="1" spc="-5" dirty="0">
                <a:solidFill>
                  <a:srgbClr val="000000"/>
                </a:solidFill>
                <a:latin typeface="Montserrat" panose="020B0604020202020204" charset="0"/>
              </a:rPr>
              <a:t> 3: Business </a:t>
            </a:r>
            <a:r>
              <a:rPr lang="es-ES" sz="3000" b="1" spc="-5" dirty="0" err="1">
                <a:solidFill>
                  <a:srgbClr val="000000"/>
                </a:solidFill>
                <a:latin typeface="Montserrat" panose="020B0604020202020204" charset="0"/>
              </a:rPr>
              <a:t>Models</a:t>
            </a:r>
            <a:r>
              <a:rPr lang="es-ES" sz="3000" b="1" spc="-5" dirty="0">
                <a:solidFill>
                  <a:srgbClr val="000000"/>
                </a:solidFill>
                <a:latin typeface="Montserrat" panose="020B0604020202020204" charset="0"/>
              </a:rPr>
              <a:t> and </a:t>
            </a:r>
            <a:r>
              <a:rPr lang="es-ES" sz="3000" b="1" spc="-5" dirty="0" err="1">
                <a:solidFill>
                  <a:srgbClr val="000000"/>
                </a:solidFill>
                <a:latin typeface="Montserrat" panose="020B0604020202020204" charset="0"/>
              </a:rPr>
              <a:t>Benchmarks</a:t>
            </a:r>
            <a:endParaRPr sz="3000" b="1" dirty="0">
              <a:latin typeface="Montserrat" panose="020B0604020202020204" charset="0"/>
            </a:endParaRPr>
          </a:p>
        </p:txBody>
      </p:sp>
      <p:sp>
        <p:nvSpPr>
          <p:cNvPr id="3" name="object 3"/>
          <p:cNvSpPr txBox="1"/>
          <p:nvPr/>
        </p:nvSpPr>
        <p:spPr>
          <a:xfrm>
            <a:off x="1321589" y="1546015"/>
            <a:ext cx="5292437" cy="351378"/>
          </a:xfrm>
          <a:prstGeom prst="rect">
            <a:avLst/>
          </a:prstGeom>
        </p:spPr>
        <p:txBody>
          <a:bodyPr vert="horz" wrap="square" lIns="0" tIns="12700" rIns="0" bIns="0" rtlCol="0">
            <a:spAutoFit/>
          </a:bodyPr>
          <a:lstStyle/>
          <a:p>
            <a:pPr marL="12700">
              <a:lnSpc>
                <a:spcPct val="100000"/>
              </a:lnSpc>
              <a:spcBef>
                <a:spcPts val="100"/>
              </a:spcBef>
            </a:pPr>
            <a:r>
              <a:rPr sz="2200" b="1" spc="-5" dirty="0">
                <a:solidFill>
                  <a:srgbClr val="0D3F96"/>
                </a:solidFill>
                <a:latin typeface="Montserrat" panose="020B0604020202020204" charset="0"/>
                <a:cs typeface="Arial MT"/>
              </a:rPr>
              <a:t>Duration</a:t>
            </a:r>
            <a:r>
              <a:rPr sz="2200" b="1" spc="-5" dirty="0">
                <a:latin typeface="Montserrat" panose="020B0604020202020204" charset="0"/>
                <a:cs typeface="Arial MT"/>
              </a:rPr>
              <a:t>:</a:t>
            </a:r>
            <a:r>
              <a:rPr sz="2200" b="1" spc="-25" dirty="0">
                <a:latin typeface="Montserrat" panose="020B0604020202020204" charset="0"/>
                <a:cs typeface="Arial MT"/>
              </a:rPr>
              <a:t> </a:t>
            </a:r>
            <a:r>
              <a:rPr sz="2200" spc="-5" dirty="0">
                <a:latin typeface="Montserrat" panose="020B0604020202020204" charset="0"/>
                <a:cs typeface="Arial MT"/>
              </a:rPr>
              <a:t>M0</a:t>
            </a:r>
            <a:r>
              <a:rPr lang="es-ES" sz="2200" spc="-5" dirty="0">
                <a:latin typeface="Montserrat" panose="020B0604020202020204" charset="0"/>
                <a:cs typeface="Arial MT"/>
              </a:rPr>
              <a:t>1</a:t>
            </a:r>
            <a:r>
              <a:rPr sz="2200" spc="-30" dirty="0">
                <a:latin typeface="Montserrat" panose="020B0604020202020204" charset="0"/>
                <a:cs typeface="Arial MT"/>
              </a:rPr>
              <a:t> </a:t>
            </a:r>
            <a:r>
              <a:rPr sz="2200" spc="-5" dirty="0">
                <a:latin typeface="Montserrat" panose="020B0604020202020204" charset="0"/>
                <a:cs typeface="Arial MT"/>
              </a:rPr>
              <a:t>to</a:t>
            </a:r>
            <a:r>
              <a:rPr sz="2200" spc="-25" dirty="0">
                <a:latin typeface="Montserrat" panose="020B0604020202020204" charset="0"/>
                <a:cs typeface="Arial MT"/>
              </a:rPr>
              <a:t> </a:t>
            </a:r>
            <a:r>
              <a:rPr sz="2200" spc="-5" dirty="0">
                <a:latin typeface="Montserrat" panose="020B0604020202020204" charset="0"/>
                <a:cs typeface="Arial MT"/>
              </a:rPr>
              <a:t>M</a:t>
            </a:r>
            <a:r>
              <a:rPr lang="es-ES" sz="2200" spc="-5" dirty="0">
                <a:latin typeface="Montserrat" panose="020B0604020202020204" charset="0"/>
                <a:cs typeface="Arial MT"/>
              </a:rPr>
              <a:t>12</a:t>
            </a:r>
            <a:endParaRPr sz="2200" dirty="0">
              <a:latin typeface="Montserrat" panose="020B0604020202020204" charset="0"/>
              <a:cs typeface="Arial MT"/>
            </a:endParaRPr>
          </a:p>
        </p:txBody>
      </p:sp>
      <p:sp>
        <p:nvSpPr>
          <p:cNvPr id="4" name="object 4"/>
          <p:cNvSpPr txBox="1"/>
          <p:nvPr/>
        </p:nvSpPr>
        <p:spPr>
          <a:xfrm>
            <a:off x="1321588" y="2039288"/>
            <a:ext cx="10032211" cy="1313180"/>
          </a:xfrm>
          <a:prstGeom prst="rect">
            <a:avLst/>
          </a:prstGeom>
        </p:spPr>
        <p:txBody>
          <a:bodyPr vert="horz" wrap="square" lIns="0" tIns="12700" rIns="0" bIns="0" rtlCol="0">
            <a:spAutoFit/>
          </a:bodyPr>
          <a:lstStyle/>
          <a:p>
            <a:pPr marL="12700">
              <a:lnSpc>
                <a:spcPct val="100000"/>
              </a:lnSpc>
              <a:spcBef>
                <a:spcPts val="100"/>
              </a:spcBef>
            </a:pPr>
            <a:r>
              <a:rPr lang="en-US" sz="2000" b="1" dirty="0">
                <a:solidFill>
                  <a:srgbClr val="0D3F96"/>
                </a:solidFill>
                <a:latin typeface="Montserrat" panose="020B0604020202020204" charset="0"/>
                <a:cs typeface="Arial MT"/>
              </a:rPr>
              <a:t>WP3 leader: </a:t>
            </a:r>
            <a:r>
              <a:rPr lang="en-US" sz="2000" b="1" spc="-5" dirty="0">
                <a:latin typeface="Montserrat" panose="020B0604020202020204" charset="0"/>
                <a:cs typeface="Arial MT"/>
              </a:rPr>
              <a:t>University of Brescia</a:t>
            </a:r>
          </a:p>
          <a:p>
            <a:pPr marL="12700">
              <a:lnSpc>
                <a:spcPct val="100000"/>
              </a:lnSpc>
              <a:spcBef>
                <a:spcPts val="100"/>
              </a:spcBef>
            </a:pPr>
            <a:endParaRPr lang="en-US" sz="2000" b="1" spc="-5" dirty="0">
              <a:latin typeface="Montserrat" panose="020B0604020202020204" charset="0"/>
              <a:cs typeface="Arial MT"/>
            </a:endParaRPr>
          </a:p>
          <a:p>
            <a:pPr marL="12700">
              <a:spcBef>
                <a:spcPts val="100"/>
              </a:spcBef>
            </a:pPr>
            <a:r>
              <a:rPr lang="en-US" sz="2000" b="1" spc="20" dirty="0">
                <a:solidFill>
                  <a:srgbClr val="0D3F96"/>
                </a:solidFill>
                <a:latin typeface="Montserrat" panose="020B0604020202020204" charset="0"/>
                <a:cs typeface="Microsoft Sans Serif"/>
              </a:rPr>
              <a:t>Participant</a:t>
            </a:r>
            <a:r>
              <a:rPr lang="en-US" sz="2000" b="1" spc="20" dirty="0">
                <a:solidFill>
                  <a:srgbClr val="000099"/>
                </a:solidFill>
                <a:latin typeface="Montserrat" panose="020B0604020202020204" charset="0"/>
                <a:cs typeface="Microsoft Sans Serif"/>
              </a:rPr>
              <a:t>s: </a:t>
            </a:r>
            <a:r>
              <a:rPr lang="en-US" sz="2000" b="1" spc="20" dirty="0">
                <a:latin typeface="Montserrat" panose="020B0604020202020204" charset="0"/>
                <a:cs typeface="Microsoft Sans Serif"/>
              </a:rPr>
              <a:t>3  </a:t>
            </a:r>
            <a:r>
              <a:rPr lang="en-US" b="1" spc="20" dirty="0">
                <a:latin typeface="Montserrat" panose="020B0604020202020204" charset="0"/>
                <a:cs typeface="Microsoft Sans Serif"/>
              </a:rPr>
              <a:t>UNIBIS (Italy), ESCLA (Belgium), EIW (Austria) </a:t>
            </a:r>
            <a:endParaRPr lang="en-US" sz="2000" b="1" spc="20" dirty="0">
              <a:latin typeface="Montserrat" panose="020B0604020202020204" charset="0"/>
              <a:cs typeface="Microsoft Sans Serif"/>
            </a:endParaRPr>
          </a:p>
          <a:p>
            <a:pPr marL="12700">
              <a:lnSpc>
                <a:spcPct val="100000"/>
              </a:lnSpc>
              <a:spcBef>
                <a:spcPts val="100"/>
              </a:spcBef>
            </a:pPr>
            <a:endParaRPr sz="2200" dirty="0">
              <a:latin typeface="Montserrat" panose="020B0604020202020204" charset="0"/>
              <a:cs typeface="Arial MT"/>
            </a:endParaRPr>
          </a:p>
        </p:txBody>
      </p:sp>
      <p:sp>
        <p:nvSpPr>
          <p:cNvPr id="6" name="object 6"/>
          <p:cNvSpPr txBox="1"/>
          <p:nvPr/>
        </p:nvSpPr>
        <p:spPr>
          <a:xfrm>
            <a:off x="1346189" y="3182888"/>
            <a:ext cx="10236211" cy="4103688"/>
          </a:xfrm>
          <a:prstGeom prst="rect">
            <a:avLst/>
          </a:prstGeom>
        </p:spPr>
        <p:txBody>
          <a:bodyPr vert="horz" wrap="square" lIns="0" tIns="12700" rIns="0" bIns="0" rtlCol="0">
            <a:spAutoFit/>
          </a:bodyPr>
          <a:lstStyle/>
          <a:p>
            <a:pPr marL="12700">
              <a:lnSpc>
                <a:spcPct val="100000"/>
              </a:lnSpc>
              <a:spcBef>
                <a:spcPts val="100"/>
              </a:spcBef>
            </a:pPr>
            <a:r>
              <a:rPr lang="es-ES" sz="2000" b="1" spc="20" dirty="0" err="1">
                <a:solidFill>
                  <a:srgbClr val="0D3F96"/>
                </a:solidFill>
                <a:latin typeface="Montserrat" panose="020B0604020202020204" charset="0"/>
                <a:cs typeface="Microsoft Sans Serif"/>
              </a:rPr>
              <a:t>Aim</a:t>
            </a:r>
            <a:r>
              <a:rPr lang="es-ES" sz="2000" b="1" spc="20" dirty="0">
                <a:solidFill>
                  <a:srgbClr val="0D3F96"/>
                </a:solidFill>
                <a:latin typeface="Montserrat" panose="020B0604020202020204" charset="0"/>
                <a:cs typeface="Microsoft Sans Serif"/>
              </a:rPr>
              <a:t>: </a:t>
            </a:r>
          </a:p>
          <a:p>
            <a:pPr marL="355600" indent="-342900" algn="just">
              <a:lnSpc>
                <a:spcPct val="100000"/>
              </a:lnSpc>
              <a:spcBef>
                <a:spcPts val="100"/>
              </a:spcBef>
              <a:buFont typeface="Arial" panose="020B0604020202020204" pitchFamily="34" charset="0"/>
              <a:buChar char="•"/>
            </a:pPr>
            <a:r>
              <a:rPr lang="en-GB" sz="2000" b="1" spc="20" dirty="0">
                <a:latin typeface="Montserrat" panose="020B0604020202020204" charset="0"/>
                <a:cs typeface="Microsoft Sans Serif"/>
              </a:rPr>
              <a:t>Evaluate the supply chain of the </a:t>
            </a:r>
            <a:r>
              <a:rPr lang="en-US" sz="2000" b="1" spc="20" dirty="0">
                <a:latin typeface="Montserrat" panose="020B0604020202020204" charset="0"/>
                <a:cs typeface="Microsoft Sans Serif"/>
              </a:rPr>
              <a:t>HORECA</a:t>
            </a:r>
            <a:r>
              <a:rPr lang="en-GB" sz="2000" b="1" spc="20" dirty="0">
                <a:latin typeface="Montserrat" panose="020B0604020202020204" charset="0"/>
                <a:cs typeface="Microsoft Sans Serif"/>
              </a:rPr>
              <a:t> sector and define best practices to improve their sustainability</a:t>
            </a:r>
          </a:p>
          <a:p>
            <a:pPr marL="12700" algn="just">
              <a:lnSpc>
                <a:spcPct val="100000"/>
              </a:lnSpc>
              <a:spcBef>
                <a:spcPts val="100"/>
              </a:spcBef>
            </a:pPr>
            <a:endParaRPr lang="en-GB"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Analyze  the life cycle of the HORECA sector and develop an integrated economic model that take in account considerations on the non energy benefits impacts</a:t>
            </a:r>
          </a:p>
          <a:p>
            <a:pPr marL="12700" algn="just">
              <a:lnSpc>
                <a:spcPct val="100000"/>
              </a:lnSpc>
              <a:spcBef>
                <a:spcPts val="100"/>
              </a:spcBef>
            </a:pPr>
            <a:endParaRPr lang="en-US"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Using the data directly gathered from the supply chain to evaluate the untapped potential of energy efficiency and renewable at each step of the value chain.</a:t>
            </a:r>
            <a:endParaRPr lang="es-ES" sz="2000" b="1" spc="20" dirty="0">
              <a:solidFill>
                <a:srgbClr val="0D3F96"/>
              </a:solidFill>
              <a:latin typeface="Montserrat" panose="020B0604020202020204" charset="0"/>
              <a:cs typeface="Microsoft Sans Serif"/>
            </a:endParaRPr>
          </a:p>
          <a:p>
            <a:pPr marL="12700">
              <a:lnSpc>
                <a:spcPct val="100000"/>
              </a:lnSpc>
              <a:spcBef>
                <a:spcPts val="100"/>
              </a:spcBef>
            </a:pPr>
            <a:endParaRPr lang="es-ES" sz="2000" b="1" spc="20" dirty="0">
              <a:latin typeface="Montserrat" panose="020B0604020202020204" charset="0"/>
              <a:cs typeface="Microsoft Sans Serif"/>
            </a:endParaRPr>
          </a:p>
          <a:p>
            <a:pPr marL="355600" indent="-342900">
              <a:lnSpc>
                <a:spcPct val="100000"/>
              </a:lnSpc>
              <a:spcBef>
                <a:spcPts val="100"/>
              </a:spcBef>
              <a:buFont typeface="Arial" panose="020B0604020202020204" pitchFamily="34" charset="0"/>
              <a:buChar char="•"/>
            </a:pPr>
            <a:endParaRPr lang="es-ES" sz="2000" dirty="0">
              <a:latin typeface="Montserrat" panose="020B0604020202020204" charset="0"/>
              <a:cs typeface="Microsoft Sans Serif"/>
            </a:endParaRPr>
          </a:p>
        </p:txBody>
      </p:sp>
      <p:grpSp>
        <p:nvGrpSpPr>
          <p:cNvPr id="12" name="object 2"/>
          <p:cNvGrpSpPr/>
          <p:nvPr/>
        </p:nvGrpSpPr>
        <p:grpSpPr>
          <a:xfrm>
            <a:off x="297520" y="-228600"/>
            <a:ext cx="672465" cy="7924800"/>
            <a:chOff x="297520" y="338555"/>
            <a:chExt cx="672465" cy="6943090"/>
          </a:xfrm>
          <a:solidFill>
            <a:srgbClr val="0D3F96"/>
          </a:solidFill>
        </p:grpSpPr>
        <p:sp>
          <p:nvSpPr>
            <p:cNvPr id="13" name="object 3"/>
            <p:cNvSpPr/>
            <p:nvPr/>
          </p:nvSpPr>
          <p:spPr>
            <a:xfrm>
              <a:off x="303834" y="538836"/>
              <a:ext cx="659765" cy="6676048"/>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4"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15" name="object 2"/>
          <p:cNvGrpSpPr/>
          <p:nvPr/>
        </p:nvGrpSpPr>
        <p:grpSpPr>
          <a:xfrm>
            <a:off x="297520" y="0"/>
            <a:ext cx="672465" cy="7619999"/>
            <a:chOff x="297520" y="338555"/>
            <a:chExt cx="672465" cy="6943090"/>
          </a:xfrm>
          <a:solidFill>
            <a:srgbClr val="0D3F96"/>
          </a:solidFill>
        </p:grpSpPr>
        <p:sp>
          <p:nvSpPr>
            <p:cNvPr id="16"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7"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9" name="Imagen 18">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Tree>
    <p:extLst>
      <p:ext uri="{BB962C8B-B14F-4D97-AF65-F5344CB8AC3E}">
        <p14:creationId xmlns:p14="http://schemas.microsoft.com/office/powerpoint/2010/main" val="292105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4963" y="488019"/>
            <a:ext cx="9353037" cy="936154"/>
          </a:xfrm>
          <a:prstGeom prst="rect">
            <a:avLst/>
          </a:prstGeom>
        </p:spPr>
        <p:txBody>
          <a:bodyPr vert="horz" wrap="square" lIns="0" tIns="12700" rIns="0" bIns="0" rtlCol="0">
            <a:spAutoFit/>
          </a:bodyPr>
          <a:lstStyle/>
          <a:p>
            <a:pPr marL="12700">
              <a:lnSpc>
                <a:spcPct val="100000"/>
              </a:lnSpc>
              <a:spcBef>
                <a:spcPts val="100"/>
              </a:spcBef>
            </a:pPr>
            <a:r>
              <a:rPr sz="3000" b="1" dirty="0">
                <a:solidFill>
                  <a:srgbClr val="000000"/>
                </a:solidFill>
                <a:latin typeface="Montserrat" panose="020B0604020202020204" charset="0"/>
              </a:rPr>
              <a:t>Work</a:t>
            </a:r>
            <a:r>
              <a:rPr sz="3000" b="1" spc="10" dirty="0">
                <a:solidFill>
                  <a:srgbClr val="000000"/>
                </a:solidFill>
                <a:latin typeface="Montserrat" panose="020B0604020202020204" charset="0"/>
              </a:rPr>
              <a:t> </a:t>
            </a:r>
            <a:r>
              <a:rPr sz="3000" b="1" spc="-5" dirty="0">
                <a:solidFill>
                  <a:srgbClr val="000000"/>
                </a:solidFill>
                <a:latin typeface="Montserrat" panose="020B0604020202020204" charset="0"/>
              </a:rPr>
              <a:t>Package</a:t>
            </a:r>
            <a:r>
              <a:rPr lang="es-ES" sz="3000" b="1" spc="-5" dirty="0">
                <a:solidFill>
                  <a:srgbClr val="000000"/>
                </a:solidFill>
                <a:latin typeface="Montserrat" panose="020B0604020202020204" charset="0"/>
              </a:rPr>
              <a:t> 3: Business </a:t>
            </a:r>
            <a:r>
              <a:rPr lang="es-ES" sz="3000" b="1" spc="-5" dirty="0" err="1">
                <a:solidFill>
                  <a:srgbClr val="000000"/>
                </a:solidFill>
                <a:latin typeface="Montserrat" panose="020B0604020202020204" charset="0"/>
              </a:rPr>
              <a:t>Models</a:t>
            </a:r>
            <a:r>
              <a:rPr lang="es-ES" sz="3000" b="1" spc="-5" dirty="0">
                <a:solidFill>
                  <a:srgbClr val="000000"/>
                </a:solidFill>
                <a:latin typeface="Montserrat" panose="020B0604020202020204" charset="0"/>
              </a:rPr>
              <a:t> and </a:t>
            </a:r>
            <a:r>
              <a:rPr lang="es-ES" sz="3000" b="1" spc="-5" dirty="0" err="1">
                <a:solidFill>
                  <a:srgbClr val="000000"/>
                </a:solidFill>
                <a:latin typeface="Montserrat" panose="020B0604020202020204" charset="0"/>
              </a:rPr>
              <a:t>Benchmarks</a:t>
            </a:r>
            <a:endParaRPr sz="3000" b="1" dirty="0">
              <a:latin typeface="Montserrat" panose="020B0604020202020204" charset="0"/>
            </a:endParaRPr>
          </a:p>
        </p:txBody>
      </p:sp>
      <p:sp>
        <p:nvSpPr>
          <p:cNvPr id="6" name="object 6"/>
          <p:cNvSpPr txBox="1"/>
          <p:nvPr/>
        </p:nvSpPr>
        <p:spPr>
          <a:xfrm>
            <a:off x="1314963" y="1754974"/>
            <a:ext cx="10496037" cy="5360442"/>
          </a:xfrm>
          <a:prstGeom prst="rect">
            <a:avLst/>
          </a:prstGeom>
        </p:spPr>
        <p:txBody>
          <a:bodyPr vert="horz" wrap="square" lIns="0" tIns="12700" rIns="0" bIns="0" rtlCol="0">
            <a:spAutoFit/>
          </a:bodyPr>
          <a:lstStyle/>
          <a:p>
            <a:pPr marL="12700">
              <a:lnSpc>
                <a:spcPct val="100000"/>
              </a:lnSpc>
              <a:spcBef>
                <a:spcPts val="100"/>
              </a:spcBef>
            </a:pPr>
            <a:r>
              <a:rPr lang="es-ES" sz="2000" b="1" spc="20" dirty="0" err="1">
                <a:solidFill>
                  <a:srgbClr val="0D3F96"/>
                </a:solidFill>
                <a:latin typeface="Montserrat" panose="020B0604020202020204" charset="0"/>
                <a:cs typeface="Microsoft Sans Serif"/>
              </a:rPr>
              <a:t>Contents</a:t>
            </a:r>
            <a:r>
              <a:rPr lang="es-ES" sz="2000" b="1" spc="20" dirty="0">
                <a:solidFill>
                  <a:srgbClr val="0D3F96"/>
                </a:solidFill>
                <a:latin typeface="Montserrat" panose="020B0604020202020204" charset="0"/>
                <a:cs typeface="Microsoft Sans Serif"/>
              </a:rPr>
              <a:t>: </a:t>
            </a:r>
          </a:p>
          <a:p>
            <a:pPr marL="12700" algn="just">
              <a:lnSpc>
                <a:spcPct val="100000"/>
              </a:lnSpc>
              <a:spcBef>
                <a:spcPts val="100"/>
              </a:spcBef>
            </a:pPr>
            <a:endParaRPr lang="es-ES" sz="2000" b="1" spc="20" dirty="0">
              <a:solidFill>
                <a:srgbClr val="0D3F96"/>
              </a:solidFill>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GB" sz="2000" b="1" spc="20" dirty="0">
                <a:latin typeface="Montserrat" panose="020B0604020202020204" charset="0"/>
                <a:cs typeface="Microsoft Sans Serif"/>
              </a:rPr>
              <a:t>The evaluation of  the supply chain of the </a:t>
            </a:r>
            <a:r>
              <a:rPr lang="en-US" sz="2000" b="1" spc="20" dirty="0">
                <a:latin typeface="Montserrat" panose="020B0604020202020204" charset="0"/>
                <a:cs typeface="Microsoft Sans Serif"/>
              </a:rPr>
              <a:t>HORECA</a:t>
            </a:r>
            <a:r>
              <a:rPr lang="en-GB" sz="2000" b="1" spc="20" dirty="0">
                <a:latin typeface="Montserrat" panose="020B0604020202020204" charset="0"/>
                <a:cs typeface="Microsoft Sans Serif"/>
              </a:rPr>
              <a:t> sector can be broken down in several parts, among which the main ones are transportation, processing and handling. Once the resources flows are mapped, the best practices will be identified. </a:t>
            </a:r>
          </a:p>
          <a:p>
            <a:pPr marL="12700" algn="just">
              <a:lnSpc>
                <a:spcPct val="100000"/>
              </a:lnSpc>
              <a:spcBef>
                <a:spcPts val="100"/>
              </a:spcBef>
            </a:pPr>
            <a:endParaRPr lang="en-GB"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Developing an integrated economic model that takes in account all relevant impacts on the economic, environmental and social dimensions and that analyze the whole process from materials production, processing, distribution, use and waste.</a:t>
            </a:r>
          </a:p>
          <a:p>
            <a:pPr marL="12700" algn="just">
              <a:lnSpc>
                <a:spcPct val="100000"/>
              </a:lnSpc>
              <a:spcBef>
                <a:spcPts val="100"/>
              </a:spcBef>
            </a:pPr>
            <a:endParaRPr lang="en-US" sz="2000" b="1" spc="20" dirty="0">
              <a:latin typeface="Montserrat" panose="020B0604020202020204" charset="0"/>
              <a:cs typeface="Microsoft Sans Serif"/>
            </a:endParaRPr>
          </a:p>
          <a:p>
            <a:pPr marL="355600" indent="-342900" algn="just">
              <a:lnSpc>
                <a:spcPct val="100000"/>
              </a:lnSpc>
              <a:spcBef>
                <a:spcPts val="100"/>
              </a:spcBef>
              <a:buFont typeface="Arial" panose="020B0604020202020204" pitchFamily="34" charset="0"/>
              <a:buChar char="•"/>
            </a:pPr>
            <a:r>
              <a:rPr lang="en-US" sz="2000" b="1" spc="20" dirty="0">
                <a:latin typeface="Montserrat" panose="020B0604020202020204" charset="0"/>
                <a:cs typeface="Microsoft Sans Serif"/>
              </a:rPr>
              <a:t>Defining the data collection methodology, creating a database to investigate the energy performance of the supply chain </a:t>
            </a:r>
            <a:endParaRPr lang="en-US" sz="2000" b="1" spc="20" dirty="0">
              <a:solidFill>
                <a:srgbClr val="0D3F96"/>
              </a:solidFill>
              <a:latin typeface="Montserrat" panose="020B0604020202020204" charset="0"/>
              <a:cs typeface="Microsoft Sans Serif"/>
            </a:endParaRPr>
          </a:p>
          <a:p>
            <a:pPr marL="12700">
              <a:lnSpc>
                <a:spcPct val="100000"/>
              </a:lnSpc>
              <a:spcBef>
                <a:spcPts val="100"/>
              </a:spcBef>
            </a:pPr>
            <a:endParaRPr lang="es-ES" sz="2000" b="1" spc="20" dirty="0">
              <a:solidFill>
                <a:srgbClr val="0D3F96"/>
              </a:solidFill>
              <a:latin typeface="Montserrat" panose="020B0604020202020204" charset="0"/>
              <a:cs typeface="Microsoft Sans Serif"/>
            </a:endParaRPr>
          </a:p>
          <a:p>
            <a:pPr marL="12700">
              <a:lnSpc>
                <a:spcPct val="100000"/>
              </a:lnSpc>
              <a:spcBef>
                <a:spcPts val="100"/>
              </a:spcBef>
            </a:pPr>
            <a:endParaRPr lang="es-ES" sz="2000" b="1" spc="20" dirty="0">
              <a:latin typeface="Montserrat" panose="020B0604020202020204" charset="0"/>
              <a:cs typeface="Microsoft Sans Serif"/>
            </a:endParaRPr>
          </a:p>
          <a:p>
            <a:pPr marL="355600" indent="-342900">
              <a:lnSpc>
                <a:spcPct val="100000"/>
              </a:lnSpc>
              <a:spcBef>
                <a:spcPts val="100"/>
              </a:spcBef>
              <a:buFont typeface="Arial" panose="020B0604020202020204" pitchFamily="34" charset="0"/>
              <a:buChar char="•"/>
            </a:pPr>
            <a:endParaRPr lang="es-ES" sz="2000" dirty="0">
              <a:latin typeface="Montserrat" panose="020B0604020202020204" charset="0"/>
              <a:cs typeface="Microsoft Sans Serif"/>
            </a:endParaRPr>
          </a:p>
        </p:txBody>
      </p:sp>
      <p:grpSp>
        <p:nvGrpSpPr>
          <p:cNvPr id="12" name="object 2"/>
          <p:cNvGrpSpPr/>
          <p:nvPr/>
        </p:nvGrpSpPr>
        <p:grpSpPr>
          <a:xfrm>
            <a:off x="297520" y="-228600"/>
            <a:ext cx="672465" cy="7924800"/>
            <a:chOff x="297520" y="338555"/>
            <a:chExt cx="672465" cy="6943090"/>
          </a:xfrm>
          <a:solidFill>
            <a:srgbClr val="0D3F96"/>
          </a:solidFill>
        </p:grpSpPr>
        <p:sp>
          <p:nvSpPr>
            <p:cNvPr id="13" name="object 3"/>
            <p:cNvSpPr/>
            <p:nvPr/>
          </p:nvSpPr>
          <p:spPr>
            <a:xfrm>
              <a:off x="303834" y="538836"/>
              <a:ext cx="659765" cy="6676048"/>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4"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15" name="object 2"/>
          <p:cNvGrpSpPr/>
          <p:nvPr/>
        </p:nvGrpSpPr>
        <p:grpSpPr>
          <a:xfrm>
            <a:off x="297520" y="0"/>
            <a:ext cx="672465" cy="7619999"/>
            <a:chOff x="297520" y="338555"/>
            <a:chExt cx="672465" cy="6943090"/>
          </a:xfrm>
          <a:solidFill>
            <a:srgbClr val="0D3F96"/>
          </a:solidFill>
        </p:grpSpPr>
        <p:sp>
          <p:nvSpPr>
            <p:cNvPr id="16"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7"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19" name="Imagen 18">
            <a:extLst>
              <a:ext uri="{FF2B5EF4-FFF2-40B4-BE49-F238E27FC236}">
                <a16:creationId xmlns:a16="http://schemas.microsoft.com/office/drawing/2014/main" id="{0B8ECFD8-B16A-020B-440C-A61B838CE0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Tree>
    <p:extLst>
      <p:ext uri="{BB962C8B-B14F-4D97-AF65-F5344CB8AC3E}">
        <p14:creationId xmlns:p14="http://schemas.microsoft.com/office/powerpoint/2010/main" val="267499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ràfic 14" descr="Lights On outline">
            <a:extLst>
              <a:ext uri="{FF2B5EF4-FFF2-40B4-BE49-F238E27FC236}">
                <a16:creationId xmlns:a16="http://schemas.microsoft.com/office/drawing/2014/main" id="{3BBCE4CB-EEB8-1B27-F421-0FE3A40AE96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23636" y="927071"/>
            <a:ext cx="6695512" cy="6695512"/>
          </a:xfrm>
          <a:prstGeom prst="rect">
            <a:avLst/>
          </a:prstGeom>
        </p:spPr>
      </p:pic>
      <p:sp>
        <p:nvSpPr>
          <p:cNvPr id="8" name="TextBox 5">
            <a:extLst>
              <a:ext uri="{FF2B5EF4-FFF2-40B4-BE49-F238E27FC236}">
                <a16:creationId xmlns:a16="http://schemas.microsoft.com/office/drawing/2014/main" id="{F95E9C1E-AEEC-3175-26FE-9F1ACB52833C}"/>
              </a:ext>
            </a:extLst>
          </p:cNvPr>
          <p:cNvSpPr txBox="1"/>
          <p:nvPr/>
        </p:nvSpPr>
        <p:spPr>
          <a:xfrm>
            <a:off x="1067378" y="344935"/>
            <a:ext cx="9562026" cy="2215991"/>
          </a:xfrm>
          <a:prstGeom prst="rect">
            <a:avLst/>
          </a:prstGeom>
          <a:noFill/>
        </p:spPr>
        <p:txBody>
          <a:bodyPr wrap="square">
            <a:spAutoFit/>
          </a:bodyPr>
          <a:lstStyle/>
          <a:p>
            <a:r>
              <a:rPr lang="en-US" sz="3000" b="1" spc="-5" dirty="0">
                <a:solidFill>
                  <a:srgbClr val="000000"/>
                </a:solidFill>
                <a:latin typeface="Montserrat" panose="020B0604020202020204" charset="0"/>
                <a:ea typeface="+mj-ea"/>
              </a:rPr>
              <a:t>WP5: Awareness Raising and Training Modules.</a:t>
            </a:r>
          </a:p>
          <a:p>
            <a:endParaRPr lang="en-US" sz="3000" b="1" spc="-5" dirty="0">
              <a:solidFill>
                <a:srgbClr val="000000"/>
              </a:solidFill>
              <a:latin typeface="Montserrat" panose="020B0604020202020204" charset="0"/>
              <a:ea typeface="+mj-ea"/>
            </a:endParaRPr>
          </a:p>
          <a:p>
            <a:r>
              <a:rPr lang="en-US" sz="2400" b="1" i="0" u="none" strike="noStrike" baseline="0" dirty="0">
                <a:solidFill>
                  <a:srgbClr val="000000"/>
                </a:solidFill>
                <a:latin typeface="Montserrat" panose="020B0604020202020204" charset="0"/>
                <a:cs typeface="Arial" panose="020B0604020202020204" pitchFamily="34" charset="0"/>
              </a:rPr>
              <a:t>T.5.2. 1st Phase: </a:t>
            </a:r>
            <a:r>
              <a:rPr lang="en-US" sz="2400" b="1" i="0" u="none" strike="noStrike" baseline="0" dirty="0" err="1">
                <a:solidFill>
                  <a:srgbClr val="000000"/>
                </a:solidFill>
                <a:latin typeface="Arial" panose="020B0604020202020204" pitchFamily="34" charset="0"/>
                <a:cs typeface="Arial" panose="020B0604020202020204" pitchFamily="34" charset="0"/>
              </a:rPr>
              <a:t>Organisation</a:t>
            </a:r>
            <a:r>
              <a:rPr lang="en-US" sz="2400" b="1" i="0" u="none" strike="noStrike" baseline="0" dirty="0">
                <a:solidFill>
                  <a:srgbClr val="000000"/>
                </a:solidFill>
                <a:latin typeface="Montserrat" panose="020B0604020202020204" charset="0"/>
                <a:cs typeface="Arial" panose="020B0604020202020204" pitchFamily="34" charset="0"/>
              </a:rPr>
              <a:t> of National Working-groups using the </a:t>
            </a:r>
            <a:r>
              <a:rPr lang="en-US" sz="2400" b="1" i="1" u="none" strike="noStrike" baseline="0" dirty="0">
                <a:solidFill>
                  <a:schemeClr val="accent1">
                    <a:lumMod val="75000"/>
                  </a:schemeClr>
                </a:solidFill>
                <a:latin typeface="Montserrat" panose="020B0604020202020204" charset="0"/>
                <a:cs typeface="Arial" panose="020B0604020202020204" pitchFamily="34" charset="0"/>
              </a:rPr>
              <a:t>living- lab methodology. </a:t>
            </a:r>
            <a:r>
              <a:rPr lang="en-US" sz="2400" i="0" u="none" strike="noStrike" baseline="0" dirty="0">
                <a:solidFill>
                  <a:srgbClr val="000000"/>
                </a:solidFill>
                <a:latin typeface="Montserrat" panose="00000500000000000000" pitchFamily="2" charset="0"/>
              </a:rPr>
              <a:t>	</a:t>
            </a:r>
          </a:p>
        </p:txBody>
      </p:sp>
      <p:graphicFrame>
        <p:nvGraphicFramePr>
          <p:cNvPr id="9" name="Diagrama 8">
            <a:extLst>
              <a:ext uri="{FF2B5EF4-FFF2-40B4-BE49-F238E27FC236}">
                <a16:creationId xmlns:a16="http://schemas.microsoft.com/office/drawing/2014/main" id="{9F9E7D0B-8286-F70C-EC96-6A54BB884EC0}"/>
              </a:ext>
            </a:extLst>
          </p:cNvPr>
          <p:cNvGraphicFramePr/>
          <p:nvPr>
            <p:extLst>
              <p:ext uri="{D42A27DB-BD31-4B8C-83A1-F6EECF244321}">
                <p14:modId xmlns:p14="http://schemas.microsoft.com/office/powerpoint/2010/main" val="4228851203"/>
              </p:ext>
            </p:extLst>
          </p:nvPr>
        </p:nvGraphicFramePr>
        <p:xfrm>
          <a:off x="5486400" y="2286000"/>
          <a:ext cx="6401766" cy="44069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QuadreDeText 5">
            <a:extLst>
              <a:ext uri="{FF2B5EF4-FFF2-40B4-BE49-F238E27FC236}">
                <a16:creationId xmlns:a16="http://schemas.microsoft.com/office/drawing/2014/main" id="{A4BD5FD4-0622-EAF3-90A9-9FE634EDA22E}"/>
              </a:ext>
            </a:extLst>
          </p:cNvPr>
          <p:cNvSpPr txBox="1"/>
          <p:nvPr/>
        </p:nvSpPr>
        <p:spPr>
          <a:xfrm>
            <a:off x="1306749" y="3557661"/>
            <a:ext cx="5127268" cy="584775"/>
          </a:xfrm>
          <a:prstGeom prst="rect">
            <a:avLst/>
          </a:prstGeom>
          <a:noFill/>
        </p:spPr>
        <p:txBody>
          <a:bodyPr wrap="square" rtlCol="0">
            <a:spAutoFit/>
          </a:bodyPr>
          <a:lstStyle/>
          <a:p>
            <a:r>
              <a:rPr lang="es-ES" sz="3200" b="1" dirty="0">
                <a:solidFill>
                  <a:schemeClr val="accent1">
                    <a:lumMod val="75000"/>
                  </a:schemeClr>
                </a:solidFill>
                <a:latin typeface="Arial" panose="020B0604020202020204" pitchFamily="34" charset="0"/>
                <a:cs typeface="Arial" panose="020B0604020202020204" pitchFamily="34" charset="0"/>
              </a:rPr>
              <a:t>Living </a:t>
            </a:r>
            <a:r>
              <a:rPr lang="es-ES" sz="3200" b="1" dirty="0" err="1">
                <a:solidFill>
                  <a:schemeClr val="accent1">
                    <a:lumMod val="75000"/>
                  </a:schemeClr>
                </a:solidFill>
                <a:latin typeface="Arial" panose="020B0604020202020204" pitchFamily="34" charset="0"/>
                <a:cs typeface="Arial" panose="020B0604020202020204" pitchFamily="34" charset="0"/>
              </a:rPr>
              <a:t>lab</a:t>
            </a:r>
            <a:r>
              <a:rPr lang="es-ES" sz="3200" b="1" dirty="0">
                <a:solidFill>
                  <a:schemeClr val="accent1">
                    <a:lumMod val="75000"/>
                  </a:schemeClr>
                </a:solidFill>
                <a:latin typeface="Arial" panose="020B0604020202020204" pitchFamily="34" charset="0"/>
                <a:cs typeface="Arial" panose="020B0604020202020204" pitchFamily="34" charset="0"/>
              </a:rPr>
              <a:t> concept</a:t>
            </a:r>
          </a:p>
        </p:txBody>
      </p:sp>
      <p:sp>
        <p:nvSpPr>
          <p:cNvPr id="11" name="QuadreDeText 7">
            <a:extLst>
              <a:ext uri="{FF2B5EF4-FFF2-40B4-BE49-F238E27FC236}">
                <a16:creationId xmlns:a16="http://schemas.microsoft.com/office/drawing/2014/main" id="{BF180C43-E290-1037-6B61-BCA4C9E0A86E}"/>
              </a:ext>
            </a:extLst>
          </p:cNvPr>
          <p:cNvSpPr txBox="1"/>
          <p:nvPr/>
        </p:nvSpPr>
        <p:spPr>
          <a:xfrm>
            <a:off x="1637651" y="4380812"/>
            <a:ext cx="4064642" cy="523220"/>
          </a:xfrm>
          <a:prstGeom prst="rect">
            <a:avLst/>
          </a:prstGeom>
          <a:noFill/>
        </p:spPr>
        <p:txBody>
          <a:bodyPr wrap="square" rtlCol="0">
            <a:spAutoFit/>
          </a:bodyPr>
          <a:lstStyle/>
          <a:p>
            <a:r>
              <a:rPr lang="es-ES" sz="2800" b="1" dirty="0">
                <a:solidFill>
                  <a:schemeClr val="accent1">
                    <a:lumMod val="75000"/>
                  </a:schemeClr>
                </a:solidFill>
                <a:latin typeface="Arial" panose="020B0604020202020204" pitchFamily="34" charset="0"/>
                <a:cs typeface="Arial" panose="020B0604020202020204" pitchFamily="34" charset="0"/>
              </a:rPr>
              <a:t>STAKEHOLDERS</a:t>
            </a:r>
          </a:p>
        </p:txBody>
      </p:sp>
      <p:sp>
        <p:nvSpPr>
          <p:cNvPr id="12" name="Fletxa: dreta 16">
            <a:extLst>
              <a:ext uri="{FF2B5EF4-FFF2-40B4-BE49-F238E27FC236}">
                <a16:creationId xmlns:a16="http://schemas.microsoft.com/office/drawing/2014/main" id="{02D1A800-FB30-E2DC-681E-E0B999B2A78B}"/>
              </a:ext>
            </a:extLst>
          </p:cNvPr>
          <p:cNvSpPr/>
          <p:nvPr/>
        </p:nvSpPr>
        <p:spPr>
          <a:xfrm>
            <a:off x="1355711" y="4824908"/>
            <a:ext cx="4251491" cy="46783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solidFill>
                <a:schemeClr val="tx2">
                  <a:lumMod val="40000"/>
                  <a:lumOff val="60000"/>
                </a:schemeClr>
              </a:solidFill>
            </a:endParaRPr>
          </a:p>
        </p:txBody>
      </p:sp>
      <p:grpSp>
        <p:nvGrpSpPr>
          <p:cNvPr id="17" name="object 2"/>
          <p:cNvGrpSpPr/>
          <p:nvPr/>
        </p:nvGrpSpPr>
        <p:grpSpPr>
          <a:xfrm>
            <a:off x="297520" y="338555"/>
            <a:ext cx="672465" cy="6943090"/>
            <a:chOff x="297520" y="338555"/>
            <a:chExt cx="672465" cy="6943090"/>
          </a:xfrm>
          <a:solidFill>
            <a:srgbClr val="0D3F96"/>
          </a:solidFill>
        </p:grpSpPr>
        <p:sp>
          <p:nvSpPr>
            <p:cNvPr id="18"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19"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grpSp>
        <p:nvGrpSpPr>
          <p:cNvPr id="20" name="object 2"/>
          <p:cNvGrpSpPr/>
          <p:nvPr/>
        </p:nvGrpSpPr>
        <p:grpSpPr>
          <a:xfrm>
            <a:off x="297520" y="0"/>
            <a:ext cx="672465" cy="7619999"/>
            <a:chOff x="297520" y="338555"/>
            <a:chExt cx="672465" cy="6943090"/>
          </a:xfrm>
          <a:solidFill>
            <a:srgbClr val="0D3F96"/>
          </a:solidFill>
        </p:grpSpPr>
        <p:sp>
          <p:nvSpPr>
            <p:cNvPr id="21" name="object 3"/>
            <p:cNvSpPr/>
            <p:nvPr/>
          </p:nvSpPr>
          <p:spPr>
            <a:xfrm>
              <a:off x="303834" y="344936"/>
              <a:ext cx="659765" cy="6930390"/>
            </a:xfrm>
            <a:custGeom>
              <a:avLst/>
              <a:gdLst/>
              <a:ahLst/>
              <a:cxnLst/>
              <a:rect l="l" t="t" r="r" b="b"/>
              <a:pathLst>
                <a:path w="659765" h="6930390">
                  <a:moveTo>
                    <a:pt x="659225" y="6930199"/>
                  </a:moveTo>
                  <a:lnTo>
                    <a:pt x="0" y="6930199"/>
                  </a:lnTo>
                  <a:lnTo>
                    <a:pt x="0" y="0"/>
                  </a:lnTo>
                  <a:lnTo>
                    <a:pt x="659225" y="0"/>
                  </a:lnTo>
                  <a:lnTo>
                    <a:pt x="659225" y="6930199"/>
                  </a:lnTo>
                  <a:close/>
                </a:path>
              </a:pathLst>
            </a:custGeom>
            <a:grpFill/>
          </p:spPr>
          <p:txBody>
            <a:bodyPr wrap="square" lIns="0" tIns="0" rIns="0" bIns="0" rtlCol="0"/>
            <a:lstStyle/>
            <a:p>
              <a:endParaRPr/>
            </a:p>
          </p:txBody>
        </p:sp>
        <p:sp>
          <p:nvSpPr>
            <p:cNvPr id="22" name="object 4"/>
            <p:cNvSpPr/>
            <p:nvPr/>
          </p:nvSpPr>
          <p:spPr>
            <a:xfrm>
              <a:off x="297520" y="338555"/>
              <a:ext cx="672465" cy="6943090"/>
            </a:xfrm>
            <a:custGeom>
              <a:avLst/>
              <a:gdLst/>
              <a:ahLst/>
              <a:cxnLst/>
              <a:rect l="l" t="t" r="r" b="b"/>
              <a:pathLst>
                <a:path w="672465" h="6943090">
                  <a:moveTo>
                    <a:pt x="669137" y="6942888"/>
                  </a:moveTo>
                  <a:lnTo>
                    <a:pt x="2715" y="6942888"/>
                  </a:lnTo>
                  <a:lnTo>
                    <a:pt x="0" y="6940172"/>
                  </a:lnTo>
                  <a:lnTo>
                    <a:pt x="0" y="2789"/>
                  </a:lnTo>
                  <a:lnTo>
                    <a:pt x="2789" y="0"/>
                  </a:lnTo>
                  <a:lnTo>
                    <a:pt x="669063" y="0"/>
                  </a:lnTo>
                  <a:lnTo>
                    <a:pt x="671853" y="2789"/>
                  </a:lnTo>
                  <a:lnTo>
                    <a:pt x="671853" y="6381"/>
                  </a:lnTo>
                  <a:lnTo>
                    <a:pt x="6313" y="6381"/>
                  </a:lnTo>
                  <a:lnTo>
                    <a:pt x="6313" y="12763"/>
                  </a:lnTo>
                  <a:lnTo>
                    <a:pt x="12695" y="12763"/>
                  </a:lnTo>
                  <a:lnTo>
                    <a:pt x="12695" y="6930198"/>
                  </a:lnTo>
                  <a:lnTo>
                    <a:pt x="6313" y="6930198"/>
                  </a:lnTo>
                  <a:lnTo>
                    <a:pt x="6313" y="6936580"/>
                  </a:lnTo>
                  <a:lnTo>
                    <a:pt x="671853" y="6936580"/>
                  </a:lnTo>
                  <a:lnTo>
                    <a:pt x="671853" y="6940172"/>
                  </a:lnTo>
                  <a:lnTo>
                    <a:pt x="669137" y="6942888"/>
                  </a:lnTo>
                  <a:close/>
                </a:path>
                <a:path w="672465" h="6943090">
                  <a:moveTo>
                    <a:pt x="12695" y="12763"/>
                  </a:moveTo>
                  <a:lnTo>
                    <a:pt x="6313" y="12763"/>
                  </a:lnTo>
                  <a:lnTo>
                    <a:pt x="6313" y="6381"/>
                  </a:lnTo>
                  <a:lnTo>
                    <a:pt x="12695" y="6381"/>
                  </a:lnTo>
                  <a:lnTo>
                    <a:pt x="12695" y="12763"/>
                  </a:lnTo>
                  <a:close/>
                </a:path>
                <a:path w="672465" h="6943090">
                  <a:moveTo>
                    <a:pt x="659157" y="12763"/>
                  </a:moveTo>
                  <a:lnTo>
                    <a:pt x="12695" y="12763"/>
                  </a:lnTo>
                  <a:lnTo>
                    <a:pt x="12695" y="6381"/>
                  </a:lnTo>
                  <a:lnTo>
                    <a:pt x="659157" y="6381"/>
                  </a:lnTo>
                  <a:lnTo>
                    <a:pt x="659157" y="12763"/>
                  </a:lnTo>
                  <a:close/>
                </a:path>
                <a:path w="672465" h="6943090">
                  <a:moveTo>
                    <a:pt x="665539" y="6936580"/>
                  </a:moveTo>
                  <a:lnTo>
                    <a:pt x="659157" y="6936580"/>
                  </a:lnTo>
                  <a:lnTo>
                    <a:pt x="659157" y="6381"/>
                  </a:lnTo>
                  <a:lnTo>
                    <a:pt x="665539" y="6381"/>
                  </a:lnTo>
                  <a:lnTo>
                    <a:pt x="665539" y="12763"/>
                  </a:lnTo>
                  <a:lnTo>
                    <a:pt x="671853" y="12763"/>
                  </a:lnTo>
                  <a:lnTo>
                    <a:pt x="671853" y="6930198"/>
                  </a:lnTo>
                  <a:lnTo>
                    <a:pt x="665539" y="6930198"/>
                  </a:lnTo>
                  <a:lnTo>
                    <a:pt x="665539" y="6936580"/>
                  </a:lnTo>
                  <a:close/>
                </a:path>
                <a:path w="672465" h="6943090">
                  <a:moveTo>
                    <a:pt x="671853" y="12763"/>
                  </a:moveTo>
                  <a:lnTo>
                    <a:pt x="665539" y="12763"/>
                  </a:lnTo>
                  <a:lnTo>
                    <a:pt x="665539" y="6381"/>
                  </a:lnTo>
                  <a:lnTo>
                    <a:pt x="671853" y="6381"/>
                  </a:lnTo>
                  <a:lnTo>
                    <a:pt x="671853" y="12763"/>
                  </a:lnTo>
                  <a:close/>
                </a:path>
                <a:path w="672465" h="6943090">
                  <a:moveTo>
                    <a:pt x="12695" y="6936580"/>
                  </a:moveTo>
                  <a:lnTo>
                    <a:pt x="6313" y="6936580"/>
                  </a:lnTo>
                  <a:lnTo>
                    <a:pt x="6313" y="6930198"/>
                  </a:lnTo>
                  <a:lnTo>
                    <a:pt x="12695" y="6930198"/>
                  </a:lnTo>
                  <a:lnTo>
                    <a:pt x="12695" y="6936580"/>
                  </a:lnTo>
                  <a:close/>
                </a:path>
                <a:path w="672465" h="6943090">
                  <a:moveTo>
                    <a:pt x="659157" y="6936580"/>
                  </a:moveTo>
                  <a:lnTo>
                    <a:pt x="12695" y="6936580"/>
                  </a:lnTo>
                  <a:lnTo>
                    <a:pt x="12695" y="6930198"/>
                  </a:lnTo>
                  <a:lnTo>
                    <a:pt x="659157" y="6930198"/>
                  </a:lnTo>
                  <a:lnTo>
                    <a:pt x="659157" y="6936580"/>
                  </a:lnTo>
                  <a:close/>
                </a:path>
                <a:path w="672465" h="6943090">
                  <a:moveTo>
                    <a:pt x="671853" y="6936580"/>
                  </a:moveTo>
                  <a:lnTo>
                    <a:pt x="665539" y="6936580"/>
                  </a:lnTo>
                  <a:lnTo>
                    <a:pt x="665539" y="6930198"/>
                  </a:lnTo>
                  <a:lnTo>
                    <a:pt x="671853" y="6930198"/>
                  </a:lnTo>
                  <a:lnTo>
                    <a:pt x="671853" y="6936580"/>
                  </a:lnTo>
                  <a:close/>
                </a:path>
              </a:pathLst>
            </a:custGeom>
            <a:grpFill/>
          </p:spPr>
          <p:txBody>
            <a:bodyPr wrap="square" lIns="0" tIns="0" rIns="0" bIns="0" rtlCol="0"/>
            <a:lstStyle/>
            <a:p>
              <a:endParaRPr/>
            </a:p>
          </p:txBody>
        </p:sp>
      </p:grpSp>
      <p:pic>
        <p:nvPicPr>
          <p:cNvPr id="23" name="Imatge 1">
            <a:extLst>
              <a:ext uri="{FF2B5EF4-FFF2-40B4-BE49-F238E27FC236}">
                <a16:creationId xmlns:a16="http://schemas.microsoft.com/office/drawing/2014/main" id="{9727B647-CFBD-54EB-8593-B527D1E96C4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6749" y="7083768"/>
            <a:ext cx="1546654" cy="3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23">
            <a:extLst>
              <a:ext uri="{FF2B5EF4-FFF2-40B4-BE49-F238E27FC236}">
                <a16:creationId xmlns:a16="http://schemas.microsoft.com/office/drawing/2014/main" id="{0B8ECFD8-B16A-020B-440C-A61B838CE0F1}"/>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347085" y="6973611"/>
            <a:ext cx="1667179" cy="493272"/>
          </a:xfrm>
          <a:prstGeom prst="rect">
            <a:avLst/>
          </a:prstGeom>
          <a:noFill/>
          <a:ln>
            <a:noFill/>
          </a:ln>
          <a:effectLst/>
        </p:spPr>
      </p:pic>
      <p:sp>
        <p:nvSpPr>
          <p:cNvPr id="2" name="CuadroTexto 1">
            <a:extLst>
              <a:ext uri="{FF2B5EF4-FFF2-40B4-BE49-F238E27FC236}">
                <a16:creationId xmlns:a16="http://schemas.microsoft.com/office/drawing/2014/main" id="{1CD6D151-0A61-B9CA-96DB-E2CF1A99DF19}"/>
              </a:ext>
            </a:extLst>
          </p:cNvPr>
          <p:cNvSpPr txBox="1"/>
          <p:nvPr/>
        </p:nvSpPr>
        <p:spPr>
          <a:xfrm>
            <a:off x="6934200" y="938827"/>
            <a:ext cx="3695204" cy="461665"/>
          </a:xfrm>
          <a:prstGeom prst="rect">
            <a:avLst/>
          </a:prstGeom>
          <a:noFill/>
        </p:spPr>
        <p:txBody>
          <a:bodyPr wrap="square">
            <a:spAutoFit/>
          </a:bodyPr>
          <a:lstStyle/>
          <a:p>
            <a:pPr marL="12700">
              <a:lnSpc>
                <a:spcPct val="100000"/>
              </a:lnSpc>
              <a:spcBef>
                <a:spcPts val="100"/>
              </a:spcBef>
            </a:pPr>
            <a:r>
              <a:rPr lang="es-ES" sz="2400" b="1" spc="-5" dirty="0" err="1">
                <a:solidFill>
                  <a:srgbClr val="0D3F96"/>
                </a:solidFill>
                <a:latin typeface="Montserrat" panose="020B0604020202020204" charset="0"/>
              </a:rPr>
              <a:t>Duration</a:t>
            </a:r>
            <a:r>
              <a:rPr lang="es-ES" sz="1800" b="1" spc="-5" dirty="0">
                <a:latin typeface="Montserrat" panose="020B0604020202020204" charset="0"/>
                <a:cs typeface="Arial MT"/>
              </a:rPr>
              <a:t>:</a:t>
            </a:r>
            <a:r>
              <a:rPr lang="es-ES" sz="1800" b="1" spc="-25" dirty="0">
                <a:latin typeface="Montserrat" panose="020B0604020202020204" charset="0"/>
                <a:cs typeface="Arial MT"/>
              </a:rPr>
              <a:t>  </a:t>
            </a:r>
            <a:r>
              <a:rPr lang="es-ES" sz="1800" spc="-5" dirty="0">
                <a:latin typeface="Montserrat" panose="020B0604020202020204" charset="0"/>
                <a:cs typeface="Arial MT"/>
              </a:rPr>
              <a:t>M</a:t>
            </a:r>
            <a:r>
              <a:rPr lang="es-ES" spc="-5" dirty="0">
                <a:latin typeface="Montserrat" panose="020B0604020202020204" charset="0"/>
                <a:cs typeface="Arial MT"/>
              </a:rPr>
              <a:t>02</a:t>
            </a:r>
            <a:r>
              <a:rPr lang="es-ES" sz="1800" spc="-30" dirty="0">
                <a:latin typeface="Montserrat" panose="020B0604020202020204" charset="0"/>
                <a:cs typeface="Arial MT"/>
              </a:rPr>
              <a:t> </a:t>
            </a:r>
            <a:r>
              <a:rPr lang="es-ES" spc="-5" dirty="0">
                <a:latin typeface="Montserrat" panose="020B0604020202020204" charset="0"/>
                <a:cs typeface="Arial MT"/>
              </a:rPr>
              <a:t>--</a:t>
            </a:r>
            <a:r>
              <a:rPr lang="es-ES" sz="1800" spc="-25" dirty="0">
                <a:latin typeface="Montserrat" panose="020B0604020202020204" charset="0"/>
                <a:cs typeface="Arial MT"/>
              </a:rPr>
              <a:t> </a:t>
            </a:r>
            <a:r>
              <a:rPr lang="es-ES" sz="1800" spc="-5" dirty="0">
                <a:latin typeface="Montserrat" panose="020B0604020202020204" charset="0"/>
                <a:cs typeface="Arial MT"/>
              </a:rPr>
              <a:t>M34</a:t>
            </a:r>
            <a:endParaRPr lang="es-ES" sz="1800" dirty="0">
              <a:latin typeface="Montserrat" panose="020B0604020202020204" charset="0"/>
              <a:cs typeface="Arial M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877</TotalTime>
  <Words>1198</Words>
  <Application>Microsoft Office PowerPoint</Application>
  <PresentationFormat>Custom</PresentationFormat>
  <Paragraphs>143</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MT</vt:lpstr>
      <vt:lpstr>Calibri</vt:lpstr>
      <vt:lpstr>Franklin Gothic Medium</vt:lpstr>
      <vt:lpstr>Microsoft Sans Serif</vt:lpstr>
      <vt:lpstr>Montserrat</vt:lpstr>
      <vt:lpstr>SymbolMT</vt:lpstr>
      <vt:lpstr>Office Theme</vt:lpstr>
      <vt:lpstr>PowerPoint Presentation</vt:lpstr>
      <vt:lpstr>PowerPoint Presentation</vt:lpstr>
      <vt:lpstr>PowerPoint Presentation</vt:lpstr>
      <vt:lpstr>PowerPoint Presentation</vt:lpstr>
      <vt:lpstr>Work Package 2: Mapping Study</vt:lpstr>
      <vt:lpstr>Work Package 2: Mapping Study</vt:lpstr>
      <vt:lpstr>Work Package 3: Business Models and Benchmarks</vt:lpstr>
      <vt:lpstr>Work Package 3: Business Models and Benchmarks</vt:lpstr>
      <vt:lpstr>PowerPoint Presentation</vt:lpstr>
      <vt:lpstr>PowerPoint Presentation</vt:lpstr>
      <vt:lpstr>PowerPoint Presentation</vt:lpstr>
      <vt:lpstr>T.5.3. 2nd Phase: Organisation of Training Activities</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meeting presentation.pptx</dc:title>
  <dc:creator>Irene Corpas</dc:creator>
  <cp:keywords>DAFuf5-ZMOE,BACI1JWWgaE</cp:keywords>
  <cp:lastModifiedBy>Adrián Moreno</cp:lastModifiedBy>
  <cp:revision>43</cp:revision>
  <dcterms:created xsi:type="dcterms:W3CDTF">2023-09-15T11:42:38Z</dcterms:created>
  <dcterms:modified xsi:type="dcterms:W3CDTF">2023-11-16T13:27:41Z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2023-09-15T00:00:00Z</vt:filetime>
  </property>
  <property fmtid="{D5CDD505-2E9C-101B-9397-08002B2CF9AE}" pid="3" name="Creator">
    <vt:lpwstr>Canva</vt:lpwstr>
  </property>
  <property fmtid="{D5CDD505-2E9C-101B-9397-08002B2CF9AE}" pid="4" name="LastSaved">
    <vt:filetime>2023-09-15T00:00:00Z</vt:filetime>
  </property>
</Properties>
</file>